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18"/>
  </p:notesMasterIdLst>
  <p:sldIdLst>
    <p:sldId id="289" r:id="rId4"/>
    <p:sldId id="319" r:id="rId5"/>
    <p:sldId id="320" r:id="rId6"/>
    <p:sldId id="308" r:id="rId7"/>
    <p:sldId id="315" r:id="rId8"/>
    <p:sldId id="304" r:id="rId9"/>
    <p:sldId id="310" r:id="rId10"/>
    <p:sldId id="311" r:id="rId11"/>
    <p:sldId id="312" r:id="rId12"/>
    <p:sldId id="300" r:id="rId13"/>
    <p:sldId id="301" r:id="rId14"/>
    <p:sldId id="263" r:id="rId15"/>
    <p:sldId id="318" r:id="rId16"/>
    <p:sldId id="30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75" autoAdjust="0"/>
    <p:restoredTop sz="94643"/>
  </p:normalViewPr>
  <p:slideViewPr>
    <p:cSldViewPr>
      <p:cViewPr>
        <p:scale>
          <a:sx n="100" d="100"/>
          <a:sy n="100" d="100"/>
        </p:scale>
        <p:origin x="1184" y="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E770289-54B9-44EA-8339-657E5152CD3B}" type="datetimeFigureOut">
              <a:rPr lang="en-US"/>
              <a:pPr>
                <a:defRPr/>
              </a:pPr>
              <a:t>2/20/16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25E99E8-DDD8-4F4D-BFC0-3AC634F59EA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4673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5E99E8-DDD8-4F4D-BFC0-3AC634F59EA8}" type="slidenum">
              <a:rPr lang="en-NZ" smtClean="0"/>
              <a:pPr>
                <a:defRPr/>
              </a:pPr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5113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95BEF7-2C9A-4436-AEEB-87A824D34BC6}" type="slidenum">
              <a:rPr lang="en-NZ" smtClean="0">
                <a:latin typeface="Arial" charset="0"/>
              </a:rPr>
              <a:pPr/>
              <a:t>2</a:t>
            </a:fld>
            <a:endParaRPr lang="en-N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85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C51FE7-4F0D-49A2-B338-EC74C6C13277}" type="slidenum">
              <a:rPr lang="en-NZ" smtClean="0">
                <a:latin typeface="Arial" charset="0"/>
              </a:rPr>
              <a:pPr/>
              <a:t>3</a:t>
            </a:fld>
            <a:endParaRPr lang="en-N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866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5E99E8-DDD8-4F4D-BFC0-3AC634F59EA8}" type="slidenum">
              <a:rPr lang="en-NZ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013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8DEB35-8169-4119-9F04-9DB1A0E6CA60}" type="slidenum">
              <a:rPr lang="en-NZ" smtClean="0">
                <a:latin typeface="Arial" charset="0"/>
              </a:rPr>
              <a:pPr/>
              <a:t>6</a:t>
            </a:fld>
            <a:endParaRPr lang="en-N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50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5E99E8-DDD8-4F4D-BFC0-3AC634F59EA8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73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5D534-34FD-4C33-969C-88B465DA49BB}" type="datetimeFigureOut">
              <a:rPr lang="en-US"/>
              <a:pPr>
                <a:defRPr/>
              </a:pPr>
              <a:t>2/20/16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FEA7E-4217-40C3-861E-2107140706A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5ACFE-0BC2-48DE-8CE0-E9BFE0B32380}" type="datetimeFigureOut">
              <a:rPr lang="en-US"/>
              <a:pPr>
                <a:defRPr/>
              </a:pPr>
              <a:t>2/20/16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ECDC7-869E-43C3-BE2F-CE30CA928C0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B647E-DABF-49C8-8548-854FE666B6BF}" type="datetimeFigureOut">
              <a:rPr lang="en-US"/>
              <a:pPr>
                <a:defRPr/>
              </a:pPr>
              <a:t>2/20/16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F4DB2-693B-4C76-A754-2BF275EB5A0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EBA0-B3DC-4DB2-AE42-30C1F4D8D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C42A3-4AFE-49ED-B518-49EF35B292FD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93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74906-229F-4D60-A120-00E8C50320E4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800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B043A-321E-4F60-A862-043C6DEEB397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29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709C2-FC6E-4212-A1F9-9A838E34FC69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083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02918-95A4-4E65-B411-F7E8515921E9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70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7408B-E0D9-45DE-A6AD-2F08C8E9BC75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03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3676F-92D6-4131-A70B-6C4E9834E313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2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91B0C-04A2-4373-B48D-E829B3904559}" type="datetimeFigureOut">
              <a:rPr lang="en-US"/>
              <a:pPr>
                <a:defRPr/>
              </a:pPr>
              <a:t>2/20/16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4A3A-D39C-4603-9EA4-76C054DB5A1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AE3B0-1F06-4F54-9F6B-E077296AB3BC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385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7457-22EC-4A2F-BD36-86D27026B181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02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47018-8DB7-40E8-91F4-DC74E9347993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433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7D8A8-8D66-40DA-8F83-35EF108F7009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1036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5D534-34FD-4C33-969C-88B465DA49B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2/20/16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FEA7E-4217-40C3-861E-2107140706AD}" type="slidenum">
              <a:rPr lang="en-N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1661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91B0C-04A2-4373-B48D-E829B39045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2/20/16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4A3A-D39C-4603-9EA4-76C054DB5A16}" type="slidenum">
              <a:rPr lang="en-N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710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FBEEF-90D5-4424-A313-7BD76C31C5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2/20/16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61048-1F21-4B3B-BBF6-5528D3151B7B}" type="slidenum">
              <a:rPr lang="en-N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047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DBA6-2AFB-4F9A-83AD-A544AC9AA6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2/20/16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B356F-FC58-447E-9CE5-837EE629B63E}" type="slidenum">
              <a:rPr lang="en-N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0011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4532A-FD01-4E05-87E6-E19EF1D31B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2/20/16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C1C44-E1F6-488F-A683-FF613467CDE6}" type="slidenum">
              <a:rPr lang="en-N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2439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E6501-1A55-45A7-B251-7ED2536FD1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2/20/16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42D2B-D8AA-4A21-8B32-80CF9D91D97A}" type="slidenum">
              <a:rPr lang="en-N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3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FBEEF-90D5-4424-A313-7BD76C31C58B}" type="datetimeFigureOut">
              <a:rPr lang="en-US"/>
              <a:pPr>
                <a:defRPr/>
              </a:pPr>
              <a:t>2/20/16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61048-1F21-4B3B-BBF6-5528D3151B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CBBB6-ACA3-45B6-BA8A-D38EB95AA0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2/20/16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3A76-D734-4FF2-955F-C0F61A822BCC}" type="slidenum">
              <a:rPr lang="en-N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104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F52F4-967B-43B1-9D78-4D5DE08501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2/20/16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1952B-33F0-470E-B989-18E4F22644B3}" type="slidenum">
              <a:rPr lang="en-N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750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F62F-764D-4E20-83A3-9A62FFE695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2/20/16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A5C72-432A-4427-88C9-54FE213A3362}" type="slidenum">
              <a:rPr lang="en-N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830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5ACFE-0BC2-48DE-8CE0-E9BFE0B323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2/20/16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ECDC7-869E-43C3-BE2F-CE30CA928C0A}" type="slidenum">
              <a:rPr lang="en-N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072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B647E-DABF-49C8-8548-854FE666B6B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2/20/16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F4DB2-693B-4C76-A754-2BF275EB5A0E}" type="slidenum">
              <a:rPr lang="en-N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7150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EBA0-B3DC-4DB2-AE42-30C1F4D8D5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34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DBA6-2AFB-4F9A-83AD-A544AC9AA68A}" type="datetimeFigureOut">
              <a:rPr lang="en-US"/>
              <a:pPr>
                <a:defRPr/>
              </a:pPr>
              <a:t>2/20/16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B356F-FC58-447E-9CE5-837EE629B63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4532A-FD01-4E05-87E6-E19EF1D31B12}" type="datetimeFigureOut">
              <a:rPr lang="en-US"/>
              <a:pPr>
                <a:defRPr/>
              </a:pPr>
              <a:t>2/20/16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C1C44-E1F6-488F-A683-FF613467CDE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E6501-1A55-45A7-B251-7ED2536FD1E1}" type="datetimeFigureOut">
              <a:rPr lang="en-US"/>
              <a:pPr>
                <a:defRPr/>
              </a:pPr>
              <a:t>2/20/16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42D2B-D8AA-4A21-8B32-80CF9D91D97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CBBB6-ACA3-45B6-BA8A-D38EB95AA069}" type="datetimeFigureOut">
              <a:rPr lang="en-US"/>
              <a:pPr>
                <a:defRPr/>
              </a:pPr>
              <a:t>2/20/16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3A76-D734-4FF2-955F-C0F61A822BC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F52F4-967B-43B1-9D78-4D5DE0850110}" type="datetimeFigureOut">
              <a:rPr lang="en-US"/>
              <a:pPr>
                <a:defRPr/>
              </a:pPr>
              <a:t>2/20/16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1952B-33F0-470E-B989-18E4F22644B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F62F-764D-4E20-83A3-9A62FFE6956B}" type="datetimeFigureOut">
              <a:rPr lang="en-US"/>
              <a:pPr>
                <a:defRPr/>
              </a:pPr>
              <a:t>2/20/16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A5C72-432A-4427-88C9-54FE213A336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40A2FB-005E-4DC0-A60E-891C2E4C8891}" type="datetimeFigureOut">
              <a:rPr lang="en-US"/>
              <a:pPr>
                <a:defRPr/>
              </a:pPr>
              <a:t>2/20/16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6324B9-F3E9-494A-B3AA-4FC7E8E4BF9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MS PGothic" pitchFamily="34" charset="-128"/>
              </a:defRPr>
            </a:lvl1pPr>
          </a:lstStyle>
          <a:p>
            <a:pPr eaLnBrk="0" hangingPunct="0"/>
            <a:endParaRPr lang="en-US" altLang="ja-JP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MS PGothic" pitchFamily="34" charset="-128"/>
              </a:defRPr>
            </a:lvl1pPr>
          </a:lstStyle>
          <a:p>
            <a:pPr eaLnBrk="0" hangingPunct="0"/>
            <a:endParaRPr lang="en-US" altLang="ja-JP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MS PGothic" pitchFamily="34" charset="-128"/>
              </a:defRPr>
            </a:lvl1pPr>
          </a:lstStyle>
          <a:p>
            <a:pPr eaLnBrk="0" hangingPunct="0"/>
            <a:fld id="{F5A140EC-FC90-4981-83B6-3FD8BD5EC5E5}" type="slidenum">
              <a:rPr lang="ja-JP" altLang="en-US" smtClean="0">
                <a:solidFill>
                  <a:srgbClr val="000000"/>
                </a:solidFill>
                <a:latin typeface="Times New Roman" pitchFamily="18" charset="0"/>
              </a:rPr>
              <a:pPr eaLnBrk="0" hangingPunct="0"/>
              <a:t>‹#›</a:t>
            </a:fld>
            <a:endParaRPr lang="en-US" altLang="ja-JP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40A2FB-005E-4DC0-A60E-891C2E4C8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2/20/16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6324B9-F3E9-494A-B3AA-4FC7E8E4BF9C}" type="slidenum">
              <a:rPr lang="en-N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7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gif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emf"/><Relationship Id="rId7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3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5.e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6.emf"/><Relationship Id="rId10" Type="http://schemas.openxmlformats.org/officeDocument/2006/relationships/oleObject" Target="../embeddings/oleObject5.bin"/><Relationship Id="rId11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8.e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9.e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1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an\My Documents\KHS Live\Y13 Physics\3.5 Atoms, Photons and Nuclei 90522\2 Nuclear reactions\Videos &amp; Applets\ein1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643504"/>
            <a:ext cx="3062983" cy="3349578"/>
          </a:xfrm>
          <a:prstGeom prst="rect">
            <a:avLst/>
          </a:prstGeom>
          <a:noFill/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00062" y="256872"/>
            <a:ext cx="8643938" cy="173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Nucleus</a:t>
            </a:r>
            <a:r>
              <a:rPr lang="en-US" sz="2400" dirty="0"/>
              <a:t> </a:t>
            </a:r>
            <a:r>
              <a:rPr lang="en-US" sz="2400" dirty="0" smtClean="0"/>
              <a:t>(or nuclei) ~ </a:t>
            </a:r>
            <a:r>
              <a:rPr lang="en-US" sz="2400" dirty="0"/>
              <a:t>center bit of the atom</a:t>
            </a:r>
          </a:p>
          <a:p>
            <a:endParaRPr lang="en-US" sz="1050" dirty="0"/>
          </a:p>
          <a:p>
            <a:r>
              <a:rPr lang="en-US" sz="2400" dirty="0">
                <a:solidFill>
                  <a:srgbClr val="FF0000"/>
                </a:solidFill>
              </a:rPr>
              <a:t>Nucleons</a:t>
            </a:r>
            <a:r>
              <a:rPr lang="en-US" sz="2400" dirty="0"/>
              <a:t> ~ protons &amp; neutrons </a:t>
            </a:r>
            <a:r>
              <a:rPr lang="en-US" sz="2400" dirty="0" smtClean="0"/>
              <a:t>(bits inside </a:t>
            </a:r>
            <a:r>
              <a:rPr lang="en-US" sz="2400" dirty="0"/>
              <a:t>the nucleus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Z – Atomic # (p’s)</a:t>
            </a:r>
          </a:p>
          <a:p>
            <a:r>
              <a:rPr lang="en-US" sz="2400" dirty="0" smtClean="0"/>
              <a:t>A – Mass # (p’s &amp; n’s)</a:t>
            </a:r>
            <a:endParaRPr lang="en-US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1520" y="2332037"/>
            <a:ext cx="4718298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 is a form of energy related by</a:t>
            </a:r>
            <a:endParaRPr kumimoji="0" lang="en-US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800" u="sng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nuclear reactions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n-lt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 – energy is conserved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800" dirty="0" smtClean="0">
              <a:latin typeface="+mn-lt"/>
            </a:endParaRPr>
          </a:p>
        </p:txBody>
      </p:sp>
      <p:graphicFrame>
        <p:nvGraphicFramePr>
          <p:cNvPr id="6348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607415"/>
              </p:ext>
            </p:extLst>
          </p:nvPr>
        </p:nvGraphicFramePr>
        <p:xfrm>
          <a:off x="2339752" y="2853379"/>
          <a:ext cx="2274888" cy="929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0" name="Equation" r:id="rId5" imgW="545760" imgH="203040" progId="Equation.3">
                  <p:embed/>
                </p:oleObj>
              </mc:Choice>
              <mc:Fallback>
                <p:oleObj name="Equation" r:id="rId5" imgW="54576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853379"/>
                        <a:ext cx="2274888" cy="9298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57192"/>
            <a:ext cx="83821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980728"/>
            <a:ext cx="56166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NZ" dirty="0"/>
              <a:t>The nucleus is held together by </a:t>
            </a:r>
            <a:r>
              <a:rPr lang="en-NZ" dirty="0" smtClean="0"/>
              <a:t>a very </a:t>
            </a:r>
            <a:r>
              <a:rPr lang="en-NZ" dirty="0"/>
              <a:t>short-range attractive </a:t>
            </a:r>
            <a:r>
              <a:rPr lang="en-NZ" dirty="0" smtClean="0"/>
              <a:t>force (the </a:t>
            </a:r>
            <a:r>
              <a:rPr lang="en-NZ" dirty="0" smtClean="0">
                <a:solidFill>
                  <a:srgbClr val="FF0000"/>
                </a:solidFill>
              </a:rPr>
              <a:t>Nuclear Force</a:t>
            </a:r>
            <a:r>
              <a:rPr lang="en-NZ" dirty="0" smtClean="0"/>
              <a:t>) </a:t>
            </a:r>
            <a:r>
              <a:rPr lang="en-NZ" dirty="0"/>
              <a:t>that exist between nucleons.  </a:t>
            </a:r>
            <a:endParaRPr lang="en-N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This force is greater than the long </a:t>
            </a:r>
            <a:r>
              <a:rPr lang="en-NZ" dirty="0"/>
              <a:t>range repulsive </a:t>
            </a:r>
            <a:r>
              <a:rPr lang="en-NZ" dirty="0" smtClean="0">
                <a:solidFill>
                  <a:srgbClr val="FF0000"/>
                </a:solidFill>
              </a:rPr>
              <a:t>Electrostatic</a:t>
            </a:r>
            <a:r>
              <a:rPr lang="en-NZ" dirty="0" smtClean="0"/>
              <a:t> (Coulomb</a:t>
            </a:r>
            <a:r>
              <a:rPr lang="en-NZ" dirty="0"/>
              <a:t>) </a:t>
            </a:r>
            <a:r>
              <a:rPr lang="en-NZ" dirty="0" smtClean="0"/>
              <a:t>force </a:t>
            </a:r>
            <a:r>
              <a:rPr lang="en-NZ" dirty="0"/>
              <a:t>that exist between all the </a:t>
            </a:r>
            <a:r>
              <a:rPr lang="en-NZ" dirty="0" smtClean="0"/>
              <a:t>positive </a:t>
            </a:r>
            <a:r>
              <a:rPr lang="en-NZ" dirty="0" smtClean="0">
                <a:solidFill>
                  <a:srgbClr val="FF0000"/>
                </a:solidFill>
              </a:rPr>
              <a:t>protons</a:t>
            </a:r>
            <a:r>
              <a:rPr lang="en-NZ" dirty="0" smtClean="0"/>
              <a:t> </a:t>
            </a:r>
            <a:r>
              <a:rPr lang="en-NZ" dirty="0"/>
              <a:t>in the nucleus.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9796" y="260647"/>
            <a:ext cx="77625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What’s going on inside the nucleus?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7530" y="2735323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Nuclear </a:t>
            </a:r>
            <a:r>
              <a:rPr lang="en-NZ" dirty="0"/>
              <a:t>force </a:t>
            </a:r>
            <a:r>
              <a:rPr lang="en-NZ" dirty="0" smtClean="0"/>
              <a:t>similar to "Velcro,“ i.e. only acts as a force if in close proximity  </a:t>
            </a:r>
            <a:r>
              <a:rPr lang="en-US" dirty="0"/>
              <a:t>(less than 10</a:t>
            </a:r>
            <a:r>
              <a:rPr lang="en-US" baseline="30000" dirty="0"/>
              <a:t>-10</a:t>
            </a:r>
            <a:r>
              <a:rPr lang="en-US" dirty="0"/>
              <a:t> m).</a:t>
            </a:r>
            <a:r>
              <a:rPr lang="en-NZ" dirty="0" smtClean="0"/>
              <a:t>  </a:t>
            </a:r>
          </a:p>
        </p:txBody>
      </p:sp>
      <p:pic>
        <p:nvPicPr>
          <p:cNvPr id="65538" name="Picture 2" descr="https://encrypted-tbn3.gstatic.com/images?q=tbn:ANd9GcT5nK_gAJ3lWx3QHmmO-oVt7AUK7YnJTZ9_WRyvxFGGATyMqem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579" y="3317858"/>
            <a:ext cx="2184909" cy="328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7504" y="3597614"/>
            <a:ext cx="6357916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Nuclides </a:t>
            </a:r>
            <a:r>
              <a:rPr lang="en-US" dirty="0"/>
              <a:t>with large numbers of protons need more neutrons (which only exert the attractive strong nuclear force) to overcome the electric repulsion between protons. For these very large nuclei, </a:t>
            </a:r>
            <a:r>
              <a:rPr lang="en-US" dirty="0" smtClean="0"/>
              <a:t>‘extra’ </a:t>
            </a:r>
            <a:r>
              <a:rPr lang="en-US" dirty="0"/>
              <a:t>number of neutrons can overcome the electric repulsion between protons. </a:t>
            </a:r>
            <a:endParaRPr lang="en-US" dirty="0" smtClean="0"/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000000"/>
                </a:solidFill>
                <a:cs typeface="Arial" charset="0"/>
              </a:rPr>
              <a:t>Elements with Atomic numbers greater then 82 (Lead) are basically too big (wide) the </a:t>
            </a:r>
            <a:r>
              <a:rPr lang="en-NZ" dirty="0" smtClean="0">
                <a:solidFill>
                  <a:srgbClr val="FF0000"/>
                </a:solidFill>
              </a:rPr>
              <a:t>electrostatic</a:t>
            </a:r>
            <a:r>
              <a:rPr lang="en-NZ" dirty="0" smtClean="0"/>
              <a:t> </a:t>
            </a:r>
            <a:r>
              <a:rPr lang="en-US" altLang="ja-JP" dirty="0" smtClean="0">
                <a:solidFill>
                  <a:srgbClr val="000000"/>
                </a:solidFill>
                <a:cs typeface="Arial" charset="0"/>
              </a:rPr>
              <a:t>forces are too much for the Nuclear force and the element will under go </a:t>
            </a:r>
            <a:r>
              <a:rPr lang="en-US" altLang="ja-JP" dirty="0" smtClean="0">
                <a:solidFill>
                  <a:srgbClr val="FF0000"/>
                </a:solidFill>
                <a:cs typeface="Arial" charset="0"/>
              </a:rPr>
              <a:t>Radioactive decay </a:t>
            </a:r>
            <a:r>
              <a:rPr lang="en-US" altLang="ja-JP" dirty="0" smtClean="0">
                <a:solidFill>
                  <a:srgbClr val="000000"/>
                </a:solidFill>
                <a:cs typeface="Arial" charset="0"/>
              </a:rPr>
              <a:t>(via </a:t>
            </a:r>
            <a:r>
              <a:rPr lang="en-US" altLang="ja-JP" dirty="0" smtClean="0">
                <a:solidFill>
                  <a:srgbClr val="000000"/>
                </a:solidFill>
                <a:cs typeface="Arial" charset="0"/>
                <a:sym typeface="Symbol"/>
              </a:rPr>
              <a:t>,  and or ). </a:t>
            </a:r>
            <a:r>
              <a:rPr lang="en-US" altLang="ja-JP" dirty="0" smtClean="0">
                <a:solidFill>
                  <a:srgbClr val="000000"/>
                </a:solidFill>
                <a:cs typeface="Arial" charset="0"/>
              </a:rPr>
              <a:t> </a:t>
            </a:r>
            <a:endParaRPr lang="en-US" altLang="ja-JP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6562" name="Picture 2" descr="http://www.aplusphysics.com/courses/honors/estat/images/Coulombs_Law_Diagr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07" y="1100932"/>
            <a:ext cx="3395952" cy="157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1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54964"/>
            <a:ext cx="66247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Fiddly bits!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5051" y="5286042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ja-JP" sz="2400" dirty="0" smtClean="0">
                <a:latin typeface="+mn-lt"/>
                <a:cs typeface="Arial" charset="0"/>
              </a:rPr>
              <a:t>1 atomic mass unit (</a:t>
            </a:r>
            <a:r>
              <a:rPr lang="en-US" altLang="ja-JP" sz="2400" dirty="0" err="1" smtClean="0">
                <a:latin typeface="+mn-lt"/>
                <a:cs typeface="Arial" charset="0"/>
              </a:rPr>
              <a:t>amu</a:t>
            </a:r>
            <a:r>
              <a:rPr lang="en-US" altLang="ja-JP" sz="2400" dirty="0" smtClean="0">
                <a:latin typeface="+mn-lt"/>
                <a:cs typeface="Arial" charset="0"/>
              </a:rPr>
              <a:t>) = 1.661 x 10</a:t>
            </a:r>
            <a:r>
              <a:rPr lang="en-US" altLang="ja-JP" sz="2400" baseline="30000" dirty="0" smtClean="0">
                <a:latin typeface="+mn-lt"/>
                <a:cs typeface="Arial" charset="0"/>
              </a:rPr>
              <a:t>-27</a:t>
            </a:r>
            <a:r>
              <a:rPr lang="en-US" altLang="ja-JP" sz="2400" dirty="0" smtClean="0">
                <a:latin typeface="+mn-lt"/>
                <a:cs typeface="Arial" charset="0"/>
              </a:rPr>
              <a:t> kg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051" y="952776"/>
            <a:ext cx="6519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chemeClr val="tx2"/>
                </a:solidFill>
                <a:latin typeface="+mn-lt"/>
              </a:rPr>
              <a:t>What are eV (electron volts) and its </a:t>
            </a:r>
            <a:r>
              <a:rPr lang="en-NZ" sz="2400" b="1" dirty="0" smtClean="0">
                <a:solidFill>
                  <a:schemeClr val="tx2"/>
                </a:solidFill>
              </a:rPr>
              <a:t>units </a:t>
            </a:r>
            <a:r>
              <a:rPr lang="en-NZ" sz="2400" b="1" dirty="0" smtClean="0">
                <a:solidFill>
                  <a:schemeClr val="tx2"/>
                </a:solidFill>
                <a:latin typeface="+mn-lt"/>
              </a:rPr>
              <a:t>?</a:t>
            </a:r>
            <a:endParaRPr lang="en-NZ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5" y="1556792"/>
            <a:ext cx="83864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NZ" sz="2400" dirty="0" smtClean="0">
                <a:solidFill>
                  <a:srgbClr val="000000"/>
                </a:solidFill>
                <a:latin typeface="+mn-lt"/>
              </a:rPr>
              <a:t>Is a small </a:t>
            </a:r>
            <a:r>
              <a:rPr lang="en-NZ" sz="2400" u="sng" dirty="0" smtClean="0">
                <a:solidFill>
                  <a:srgbClr val="FF0000"/>
                </a:solidFill>
                <a:latin typeface="+mn-lt"/>
              </a:rPr>
              <a:t>energy</a:t>
            </a:r>
            <a:r>
              <a:rPr lang="en-NZ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NZ" sz="2400" dirty="0" smtClean="0">
                <a:solidFill>
                  <a:srgbClr val="000000"/>
                </a:solidFill>
                <a:latin typeface="+mn-lt"/>
              </a:rPr>
              <a:t>unit, used in </a:t>
            </a:r>
            <a:r>
              <a:rPr lang="en-NZ" sz="2400" u="sng" dirty="0" smtClean="0">
                <a:solidFill>
                  <a:srgbClr val="FF0000"/>
                </a:solidFill>
                <a:latin typeface="+mn-lt"/>
              </a:rPr>
              <a:t>atomic</a:t>
            </a:r>
            <a:r>
              <a:rPr lang="en-NZ" sz="2400" dirty="0" smtClean="0">
                <a:solidFill>
                  <a:srgbClr val="000000"/>
                </a:solidFill>
                <a:latin typeface="+mn-lt"/>
              </a:rPr>
              <a:t> and </a:t>
            </a:r>
            <a:r>
              <a:rPr lang="en-NZ" sz="2400" u="sng" dirty="0" smtClean="0">
                <a:solidFill>
                  <a:srgbClr val="FF0000"/>
                </a:solidFill>
                <a:latin typeface="+mn-lt"/>
              </a:rPr>
              <a:t>nuclear</a:t>
            </a:r>
            <a:r>
              <a:rPr lang="en-NZ" sz="2400" dirty="0" smtClean="0">
                <a:solidFill>
                  <a:srgbClr val="000000"/>
                </a:solidFill>
                <a:latin typeface="+mn-lt"/>
              </a:rPr>
              <a:t> processes.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 smtClean="0">
                <a:solidFill>
                  <a:srgbClr val="000000"/>
                </a:solidFill>
                <a:latin typeface="+mn-lt"/>
              </a:rPr>
              <a:t>1 eV = 1.6 x10</a:t>
            </a:r>
            <a:r>
              <a:rPr lang="en-NZ" sz="2400" baseline="30000" dirty="0" smtClean="0">
                <a:solidFill>
                  <a:srgbClr val="000000"/>
                </a:solidFill>
                <a:latin typeface="+mn-lt"/>
              </a:rPr>
              <a:t>-19</a:t>
            </a:r>
            <a:r>
              <a:rPr lang="en-NZ" sz="2400" dirty="0" smtClean="0">
                <a:solidFill>
                  <a:srgbClr val="000000"/>
                </a:solidFill>
                <a:latin typeface="+mn-lt"/>
              </a:rPr>
              <a:t>J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>
                <a:solidFill>
                  <a:srgbClr val="000000"/>
                </a:solidFill>
                <a:latin typeface="+mn-lt"/>
              </a:rPr>
              <a:t>1 </a:t>
            </a:r>
            <a:r>
              <a:rPr lang="en-NZ" sz="2400" dirty="0" smtClean="0">
                <a:solidFill>
                  <a:srgbClr val="000000"/>
                </a:solidFill>
                <a:latin typeface="+mn-lt"/>
              </a:rPr>
              <a:t>MeV </a:t>
            </a:r>
            <a:r>
              <a:rPr lang="en-NZ" sz="2400" dirty="0">
                <a:solidFill>
                  <a:srgbClr val="000000"/>
                </a:solidFill>
                <a:latin typeface="+mn-lt"/>
              </a:rPr>
              <a:t>= 1.6 </a:t>
            </a:r>
            <a:r>
              <a:rPr lang="en-NZ" sz="2400" dirty="0" smtClean="0">
                <a:solidFill>
                  <a:srgbClr val="000000"/>
                </a:solidFill>
                <a:latin typeface="+mn-lt"/>
              </a:rPr>
              <a:t>x10</a:t>
            </a:r>
            <a:r>
              <a:rPr lang="en-NZ" sz="2400" baseline="30000" dirty="0" smtClean="0">
                <a:solidFill>
                  <a:srgbClr val="000000"/>
                </a:solidFill>
                <a:latin typeface="+mn-lt"/>
              </a:rPr>
              <a:t>-13</a:t>
            </a:r>
            <a:r>
              <a:rPr lang="en-NZ" sz="2400" dirty="0" smtClean="0">
                <a:solidFill>
                  <a:srgbClr val="000000"/>
                </a:solidFill>
                <a:latin typeface="+mn-lt"/>
              </a:rPr>
              <a:t>J</a:t>
            </a:r>
            <a:endParaRPr lang="en-NZ" sz="2400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 smtClean="0">
                <a:solidFill>
                  <a:srgbClr val="000000"/>
                </a:solidFill>
                <a:latin typeface="+mn-lt"/>
              </a:rPr>
              <a:t>Is the energy given to an electron by accelerating it through 1 </a:t>
            </a:r>
            <a:r>
              <a:rPr lang="en-NZ" sz="2400" u="sng" dirty="0" smtClean="0">
                <a:solidFill>
                  <a:srgbClr val="FF0000"/>
                </a:solidFill>
                <a:latin typeface="+mn-lt"/>
              </a:rPr>
              <a:t>volt</a:t>
            </a:r>
            <a:r>
              <a:rPr lang="en-NZ" sz="2400" dirty="0" smtClean="0">
                <a:solidFill>
                  <a:srgbClr val="000000"/>
                </a:solidFill>
                <a:latin typeface="+mn-lt"/>
              </a:rPr>
              <a:t> of electric potential difference…</a:t>
            </a:r>
          </a:p>
          <a:p>
            <a:endParaRPr lang="en-NZ" sz="2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2838" y="5919663"/>
            <a:ext cx="7658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ja-JP" sz="2400" dirty="0">
                <a:latin typeface="+mn-lt"/>
                <a:cs typeface="Arial" charset="0"/>
              </a:rPr>
              <a:t>1 </a:t>
            </a:r>
            <a:r>
              <a:rPr lang="en-US" altLang="ja-JP" sz="2400" dirty="0" err="1">
                <a:latin typeface="+mn-lt"/>
                <a:cs typeface="Arial" charset="0"/>
              </a:rPr>
              <a:t>amu</a:t>
            </a:r>
            <a:r>
              <a:rPr lang="en-US" altLang="ja-JP" sz="2400" dirty="0">
                <a:latin typeface="+mn-lt"/>
                <a:cs typeface="Arial" charset="0"/>
              </a:rPr>
              <a:t> =  931.3 MeV (E =mc</a:t>
            </a:r>
            <a:r>
              <a:rPr lang="en-US" altLang="ja-JP" sz="2400" baseline="30000" dirty="0">
                <a:latin typeface="+mn-lt"/>
                <a:cs typeface="Arial" charset="0"/>
              </a:rPr>
              <a:t>2</a:t>
            </a:r>
            <a:r>
              <a:rPr lang="en-US" altLang="ja-JP" sz="2400" dirty="0" smtClean="0">
                <a:latin typeface="+mn-lt"/>
                <a:cs typeface="Arial" charset="0"/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mass – energy 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equivalence!</a:t>
            </a:r>
            <a:endParaRPr lang="en-US" altLang="ja-JP" sz="2400" dirty="0">
              <a:latin typeface="+mn-lt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051" y="4028641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NZ" sz="2400" dirty="0">
                <a:latin typeface="+mn-lt"/>
              </a:rPr>
              <a:t>is the standard unit that is used for indicating </a:t>
            </a:r>
            <a:r>
              <a:rPr lang="en-NZ" sz="2400" b="1" dirty="0">
                <a:solidFill>
                  <a:srgbClr val="FF0000"/>
                </a:solidFill>
                <a:latin typeface="+mn-lt"/>
              </a:rPr>
              <a:t>mass</a:t>
            </a:r>
            <a:r>
              <a:rPr lang="en-NZ" sz="2400" dirty="0">
                <a:latin typeface="+mn-lt"/>
              </a:rPr>
              <a:t> on an atomic </a:t>
            </a:r>
            <a:r>
              <a:rPr lang="en-NZ" sz="2400" dirty="0" smtClean="0">
                <a:latin typeface="+mn-lt"/>
              </a:rPr>
              <a:t>scale. It </a:t>
            </a:r>
            <a:r>
              <a:rPr lang="en-NZ" sz="2400" dirty="0">
                <a:latin typeface="+mn-lt"/>
              </a:rPr>
              <a:t>is defined as one twelfth of the mass of an unbound neutral atom of carbon-12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5050" y="3557850"/>
            <a:ext cx="6519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chemeClr val="tx2"/>
                </a:solidFill>
                <a:latin typeface="+mn-lt"/>
              </a:rPr>
              <a:t>What is an </a:t>
            </a:r>
            <a:r>
              <a:rPr lang="en-NZ" sz="2400" b="1" dirty="0" err="1" smtClean="0">
                <a:solidFill>
                  <a:schemeClr val="tx2"/>
                </a:solidFill>
                <a:latin typeface="+mn-lt"/>
              </a:rPr>
              <a:t>amu</a:t>
            </a:r>
            <a:r>
              <a:rPr lang="en-NZ" sz="2400" b="1" dirty="0" smtClean="0">
                <a:solidFill>
                  <a:schemeClr val="tx2"/>
                </a:solidFill>
                <a:latin typeface="+mn-lt"/>
              </a:rPr>
              <a:t> ?</a:t>
            </a:r>
            <a:endParaRPr lang="en-NZ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96136" y="3068960"/>
            <a:ext cx="250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More on this later…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0205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214282" y="214290"/>
            <a:ext cx="634019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Binding Energy per nucleon</a:t>
            </a:r>
          </a:p>
        </p:txBody>
      </p:sp>
      <p:sp>
        <p:nvSpPr>
          <p:cNvPr id="43" name="Rectangle 40"/>
          <p:cNvSpPr>
            <a:spLocks noChangeArrowheads="1"/>
          </p:cNvSpPr>
          <p:nvPr/>
        </p:nvSpPr>
        <p:spPr bwMode="auto">
          <a:xfrm>
            <a:off x="214312" y="857250"/>
            <a:ext cx="89296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/>
              <a:t>Binding energy per nucleon = binding energy of nucleus / # of nucleons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</a:rPr>
              <a:t>stability</a:t>
            </a:r>
            <a:r>
              <a:rPr lang="en-US" sz="2000" dirty="0"/>
              <a:t> of a nucleus depends not so much on the total binding </a:t>
            </a:r>
            <a:r>
              <a:rPr lang="en-US" sz="2000" dirty="0" smtClean="0"/>
              <a:t>energy of the atom but due to the atom’s </a:t>
            </a:r>
            <a:r>
              <a:rPr lang="en-US" sz="2000" b="1" dirty="0" smtClean="0">
                <a:solidFill>
                  <a:srgbClr val="FF0000"/>
                </a:solidFill>
              </a:rPr>
              <a:t>binding </a:t>
            </a:r>
            <a:r>
              <a:rPr lang="en-US" sz="2000" b="1" dirty="0">
                <a:solidFill>
                  <a:srgbClr val="FF0000"/>
                </a:solidFill>
              </a:rPr>
              <a:t>energy per nucleon</a:t>
            </a:r>
            <a:r>
              <a:rPr lang="en-US" sz="2000" dirty="0"/>
              <a:t>. </a:t>
            </a: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Greater </a:t>
            </a:r>
            <a:r>
              <a:rPr lang="en-US" sz="2000" dirty="0"/>
              <a:t>the binding energy per nucleon, the more </a:t>
            </a:r>
            <a:r>
              <a:rPr lang="en-US" sz="2000" b="1" dirty="0">
                <a:solidFill>
                  <a:srgbClr val="FF0000"/>
                </a:solidFill>
              </a:rPr>
              <a:t>stable</a:t>
            </a:r>
            <a:r>
              <a:rPr lang="en-US" sz="2000" dirty="0"/>
              <a:t> the </a:t>
            </a:r>
            <a:r>
              <a:rPr lang="en-US" sz="2000" dirty="0" smtClean="0"/>
              <a:t>nucleus (</a:t>
            </a:r>
            <a:r>
              <a:rPr lang="en-US" sz="2000" dirty="0" err="1" smtClean="0"/>
              <a:t>ie</a:t>
            </a:r>
            <a:r>
              <a:rPr lang="en-US" sz="2000" dirty="0" smtClean="0"/>
              <a:t> Fe).</a:t>
            </a:r>
            <a:endParaRPr lang="en-US" sz="2000" dirty="0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395398" y="2665820"/>
            <a:ext cx="8065034" cy="3689900"/>
            <a:chOff x="322" y="694"/>
            <a:chExt cx="5389" cy="3314"/>
          </a:xfrm>
        </p:grpSpPr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1201" y="694"/>
              <a:ext cx="139" cy="2873"/>
              <a:chOff x="0" y="1013"/>
              <a:chExt cx="139" cy="2873"/>
            </a:xfrm>
          </p:grpSpPr>
          <p:sp>
            <p:nvSpPr>
              <p:cNvPr id="34" name="Line 4"/>
              <p:cNvSpPr>
                <a:spLocks noChangeShapeType="1"/>
              </p:cNvSpPr>
              <p:nvPr/>
            </p:nvSpPr>
            <p:spPr bwMode="auto">
              <a:xfrm flipV="1">
                <a:off x="83" y="1013"/>
                <a:ext cx="0" cy="28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 sz="2800"/>
              </a:p>
            </p:txBody>
          </p:sp>
          <p:sp>
            <p:nvSpPr>
              <p:cNvPr id="35" name="Line 5"/>
              <p:cNvSpPr>
                <a:spLocks noChangeShapeType="1"/>
              </p:cNvSpPr>
              <p:nvPr/>
            </p:nvSpPr>
            <p:spPr bwMode="auto">
              <a:xfrm>
                <a:off x="0" y="3310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sz="2800"/>
              </a:p>
            </p:txBody>
          </p:sp>
          <p:sp>
            <p:nvSpPr>
              <p:cNvPr id="36" name="Line 6"/>
              <p:cNvSpPr>
                <a:spLocks noChangeShapeType="1"/>
              </p:cNvSpPr>
              <p:nvPr/>
            </p:nvSpPr>
            <p:spPr bwMode="auto">
              <a:xfrm>
                <a:off x="0" y="2733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sz="2800"/>
              </a:p>
            </p:txBody>
          </p:sp>
          <p:sp>
            <p:nvSpPr>
              <p:cNvPr id="37" name="Line 7"/>
              <p:cNvSpPr>
                <a:spLocks noChangeShapeType="1"/>
              </p:cNvSpPr>
              <p:nvPr/>
            </p:nvSpPr>
            <p:spPr bwMode="auto">
              <a:xfrm>
                <a:off x="0" y="2157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sz="2800"/>
              </a:p>
            </p:txBody>
          </p:sp>
          <p:sp>
            <p:nvSpPr>
              <p:cNvPr id="38" name="Line 8"/>
              <p:cNvSpPr>
                <a:spLocks noChangeShapeType="1"/>
              </p:cNvSpPr>
              <p:nvPr/>
            </p:nvSpPr>
            <p:spPr bwMode="auto">
              <a:xfrm>
                <a:off x="0" y="1581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sz="2800"/>
              </a:p>
            </p:txBody>
          </p:sp>
        </p:grpSp>
        <p:grpSp>
          <p:nvGrpSpPr>
            <p:cNvPr id="9" name="Group 10"/>
            <p:cNvGrpSpPr>
              <a:grpSpLocks/>
            </p:cNvGrpSpPr>
            <p:nvPr/>
          </p:nvGrpSpPr>
          <p:grpSpPr bwMode="auto">
            <a:xfrm rot="5400000">
              <a:off x="3016" y="1789"/>
              <a:ext cx="139" cy="3574"/>
              <a:chOff x="0" y="1013"/>
              <a:chExt cx="139" cy="2873"/>
            </a:xfrm>
          </p:grpSpPr>
          <p:sp>
            <p:nvSpPr>
              <p:cNvPr id="29" name="Line 11"/>
              <p:cNvSpPr>
                <a:spLocks noChangeShapeType="1"/>
              </p:cNvSpPr>
              <p:nvPr/>
            </p:nvSpPr>
            <p:spPr bwMode="auto">
              <a:xfrm flipV="1">
                <a:off x="83" y="1013"/>
                <a:ext cx="0" cy="28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 sz="2800"/>
              </a:p>
            </p:txBody>
          </p:sp>
          <p:sp>
            <p:nvSpPr>
              <p:cNvPr id="30" name="Line 12"/>
              <p:cNvSpPr>
                <a:spLocks noChangeShapeType="1"/>
              </p:cNvSpPr>
              <p:nvPr/>
            </p:nvSpPr>
            <p:spPr bwMode="auto">
              <a:xfrm>
                <a:off x="0" y="3310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sz="2800"/>
              </a:p>
            </p:txBody>
          </p:sp>
          <p:sp>
            <p:nvSpPr>
              <p:cNvPr id="31" name="Line 13"/>
              <p:cNvSpPr>
                <a:spLocks noChangeShapeType="1"/>
              </p:cNvSpPr>
              <p:nvPr/>
            </p:nvSpPr>
            <p:spPr bwMode="auto">
              <a:xfrm>
                <a:off x="0" y="2733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sz="2800"/>
              </a:p>
            </p:txBody>
          </p:sp>
          <p:sp>
            <p:nvSpPr>
              <p:cNvPr id="32" name="Line 14"/>
              <p:cNvSpPr>
                <a:spLocks noChangeShapeType="1"/>
              </p:cNvSpPr>
              <p:nvPr/>
            </p:nvSpPr>
            <p:spPr bwMode="auto">
              <a:xfrm>
                <a:off x="0" y="2157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sz="2800"/>
              </a:p>
            </p:txBody>
          </p:sp>
          <p:sp>
            <p:nvSpPr>
              <p:cNvPr id="33" name="Line 15"/>
              <p:cNvSpPr>
                <a:spLocks noChangeShapeType="1"/>
              </p:cNvSpPr>
              <p:nvPr/>
            </p:nvSpPr>
            <p:spPr bwMode="auto">
              <a:xfrm>
                <a:off x="0" y="1581"/>
                <a:ext cx="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 sz="2800"/>
              </a:p>
            </p:txBody>
          </p:sp>
        </p:grp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1312" y="888"/>
              <a:ext cx="3400" cy="1978"/>
            </a:xfrm>
            <a:custGeom>
              <a:avLst/>
              <a:gdLst>
                <a:gd name="T0" fmla="*/ 0 w 3400"/>
                <a:gd name="T1" fmla="*/ 1978 h 1978"/>
                <a:gd name="T2" fmla="*/ 13 w 3400"/>
                <a:gd name="T3" fmla="*/ 1832 h 1978"/>
                <a:gd name="T4" fmla="*/ 48 w 3400"/>
                <a:gd name="T5" fmla="*/ 653 h 1978"/>
                <a:gd name="T6" fmla="*/ 90 w 3400"/>
                <a:gd name="T7" fmla="*/ 1187 h 1978"/>
                <a:gd name="T8" fmla="*/ 187 w 3400"/>
                <a:gd name="T9" fmla="*/ 507 h 1978"/>
                <a:gd name="T10" fmla="*/ 249 w 3400"/>
                <a:gd name="T11" fmla="*/ 354 h 1978"/>
                <a:gd name="T12" fmla="*/ 354 w 3400"/>
                <a:gd name="T13" fmla="*/ 195 h 1978"/>
                <a:gd name="T14" fmla="*/ 485 w 3400"/>
                <a:gd name="T15" fmla="*/ 91 h 1978"/>
                <a:gd name="T16" fmla="*/ 610 w 3400"/>
                <a:gd name="T17" fmla="*/ 28 h 1978"/>
                <a:gd name="T18" fmla="*/ 742 w 3400"/>
                <a:gd name="T19" fmla="*/ 0 h 1978"/>
                <a:gd name="T20" fmla="*/ 888 w 3400"/>
                <a:gd name="T21" fmla="*/ 0 h 1978"/>
                <a:gd name="T22" fmla="*/ 1117 w 3400"/>
                <a:gd name="T23" fmla="*/ 42 h 1978"/>
                <a:gd name="T24" fmla="*/ 3400 w 3400"/>
                <a:gd name="T25" fmla="*/ 632 h 19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00"/>
                <a:gd name="T40" fmla="*/ 0 h 1978"/>
                <a:gd name="T41" fmla="*/ 3400 w 3400"/>
                <a:gd name="T42" fmla="*/ 1978 h 197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00" h="1978">
                  <a:moveTo>
                    <a:pt x="0" y="1978"/>
                  </a:moveTo>
                  <a:cubicBezTo>
                    <a:pt x="2" y="1949"/>
                    <a:pt x="13" y="1873"/>
                    <a:pt x="13" y="1832"/>
                  </a:cubicBezTo>
                  <a:lnTo>
                    <a:pt x="48" y="653"/>
                  </a:lnTo>
                  <a:lnTo>
                    <a:pt x="90" y="1187"/>
                  </a:lnTo>
                  <a:lnTo>
                    <a:pt x="187" y="507"/>
                  </a:lnTo>
                  <a:lnTo>
                    <a:pt x="249" y="354"/>
                  </a:lnTo>
                  <a:lnTo>
                    <a:pt x="354" y="195"/>
                  </a:lnTo>
                  <a:lnTo>
                    <a:pt x="485" y="91"/>
                  </a:lnTo>
                  <a:lnTo>
                    <a:pt x="610" y="28"/>
                  </a:lnTo>
                  <a:lnTo>
                    <a:pt x="742" y="0"/>
                  </a:lnTo>
                  <a:lnTo>
                    <a:pt x="888" y="0"/>
                  </a:lnTo>
                  <a:lnTo>
                    <a:pt x="1117" y="42"/>
                  </a:lnTo>
                  <a:lnTo>
                    <a:pt x="3400" y="6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Calibri" pitchFamily="34" charset="0"/>
              </a:endParaRPr>
            </a:p>
          </p:txBody>
        </p: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4969" y="3428"/>
              <a:ext cx="742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Mass number</a:t>
              </a:r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1874" y="3602"/>
              <a:ext cx="396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50</a:t>
              </a: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2568" y="3601"/>
              <a:ext cx="437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100</a:t>
              </a: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3240" y="3601"/>
              <a:ext cx="383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150</a:t>
              </a:r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3970" y="3588"/>
              <a:ext cx="479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200</a:t>
              </a:r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322" y="996"/>
              <a:ext cx="723" cy="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B.E per nucleon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(MeV)</a:t>
              </a:r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>
              <a:off x="1013" y="2852"/>
              <a:ext cx="229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1027" y="2290"/>
              <a:ext cx="243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4</a:t>
              </a:r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1014" y="1693"/>
              <a:ext cx="347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6</a:t>
              </a:r>
            </a:p>
          </p:txBody>
        </p:sp>
        <p:sp>
          <p:nvSpPr>
            <p:cNvPr id="20" name="Text Box 27"/>
            <p:cNvSpPr txBox="1">
              <a:spLocks noChangeArrowheads="1"/>
            </p:cNvSpPr>
            <p:nvPr/>
          </p:nvSpPr>
          <p:spPr bwMode="auto">
            <a:xfrm>
              <a:off x="1020" y="1138"/>
              <a:ext cx="326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8</a:t>
              </a:r>
            </a:p>
          </p:txBody>
        </p:sp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2040" y="847"/>
              <a:ext cx="5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>
                <a:latin typeface="Calibri" pitchFamily="34" charset="0"/>
              </a:endParaRPr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>
              <a:off x="1331" y="1498"/>
              <a:ext cx="5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>
                <a:latin typeface="Calibri" pitchFamily="34" charset="0"/>
              </a:endParaRPr>
            </a:p>
          </p:txBody>
        </p:sp>
        <p:sp>
          <p:nvSpPr>
            <p:cNvPr id="23" name="Oval 30"/>
            <p:cNvSpPr>
              <a:spLocks noChangeArrowheads="1"/>
            </p:cNvSpPr>
            <p:nvPr/>
          </p:nvSpPr>
          <p:spPr bwMode="auto">
            <a:xfrm>
              <a:off x="4675" y="1497"/>
              <a:ext cx="5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>
                <a:latin typeface="Calibri" pitchFamily="34" charset="0"/>
              </a:endParaRPr>
            </a:p>
          </p:txBody>
        </p:sp>
        <p:sp>
          <p:nvSpPr>
            <p:cNvPr id="24" name="Oval 31"/>
            <p:cNvSpPr>
              <a:spLocks noChangeArrowheads="1"/>
            </p:cNvSpPr>
            <p:nvPr/>
          </p:nvSpPr>
          <p:spPr bwMode="auto">
            <a:xfrm>
              <a:off x="1373" y="2039"/>
              <a:ext cx="56" cy="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>
                <a:latin typeface="Calibri" pitchFamily="34" charset="0"/>
              </a:endParaRPr>
            </a:p>
          </p:txBody>
        </p:sp>
        <p:sp>
          <p:nvSpPr>
            <p:cNvPr id="25" name="Text Box 32"/>
            <p:cNvSpPr txBox="1">
              <a:spLocks noChangeArrowheads="1"/>
            </p:cNvSpPr>
            <p:nvPr/>
          </p:nvSpPr>
          <p:spPr bwMode="auto">
            <a:xfrm>
              <a:off x="1887" y="951"/>
              <a:ext cx="451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aseline="30000" dirty="0"/>
                <a:t>56</a:t>
              </a:r>
              <a:r>
                <a:rPr lang="en-US" dirty="0"/>
                <a:t>Fe</a:t>
              </a:r>
              <a:endParaRPr lang="en-US" baseline="30000" dirty="0"/>
            </a:p>
          </p:txBody>
        </p:sp>
        <p:sp>
          <p:nvSpPr>
            <p:cNvPr id="26" name="Text Box 33"/>
            <p:cNvSpPr txBox="1">
              <a:spLocks noChangeArrowheads="1"/>
            </p:cNvSpPr>
            <p:nvPr/>
          </p:nvSpPr>
          <p:spPr bwMode="auto">
            <a:xfrm>
              <a:off x="4518" y="1250"/>
              <a:ext cx="562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aseline="30000"/>
                <a:t>238</a:t>
              </a:r>
              <a:r>
                <a:rPr lang="en-US"/>
                <a:t>U</a:t>
              </a:r>
              <a:endParaRPr lang="en-US" baseline="30000"/>
            </a:p>
          </p:txBody>
        </p:sp>
        <p:sp>
          <p:nvSpPr>
            <p:cNvPr id="27" name="Text Box 34"/>
            <p:cNvSpPr txBox="1">
              <a:spLocks noChangeArrowheads="1"/>
            </p:cNvSpPr>
            <p:nvPr/>
          </p:nvSpPr>
          <p:spPr bwMode="auto">
            <a:xfrm>
              <a:off x="1312" y="1303"/>
              <a:ext cx="460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aseline="30000" dirty="0"/>
                <a:t>4</a:t>
              </a:r>
              <a:r>
                <a:rPr lang="en-US" dirty="0"/>
                <a:t>He</a:t>
              </a:r>
              <a:endParaRPr lang="en-US" baseline="30000" dirty="0"/>
            </a:p>
          </p:txBody>
        </p:sp>
        <p:sp>
          <p:nvSpPr>
            <p:cNvPr id="28" name="Text Box 35"/>
            <p:cNvSpPr txBox="1">
              <a:spLocks noChangeArrowheads="1"/>
            </p:cNvSpPr>
            <p:nvPr/>
          </p:nvSpPr>
          <p:spPr bwMode="auto">
            <a:xfrm>
              <a:off x="1368" y="2074"/>
              <a:ext cx="437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aseline="30000" dirty="0"/>
                <a:t>7</a:t>
              </a:r>
              <a:r>
                <a:rPr lang="en-US" dirty="0"/>
                <a:t>Li</a:t>
              </a:r>
              <a:endParaRPr lang="en-US" baseline="30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QERUSExQWFRUVFxYZGBcUFhQdFRgeGRgaFxYVGBkaHSggGCYqHRgaJDEtJSksLi4uGCAzODMtNygtOisBCgoKDg0OGxAQGSwkICQ1Ly0sLCwsLCwsLCwsNDQ3LCwsLCwvNiw0LCw0LCwsLSwsNCwsLCwsNDQsLDQsLCwsLv/AABEIAIQBHgMBIgACEQEDEQH/xAAbAAEAAwEBAQEAAAAAAAAAAAAAAwQFBgIBB//EAEIQAAICAQMCAwUDCAgFBQAAAAECAAMRBBIhBTETIkEGUWFxgRQychYjNEKRkqHBM1JTVGKCsdIHFaLR00Njk7Lw/8QAFwEBAQEBAAAAAAAAAAAAAAAAAAECA//EACQRAQACAQMDBAMAAAAAAAAAAAABESECQVExkeESYaHwIrHB/9oADAMBAAIRAxEAPwD9xiIgIiICIiAiVupKDTYC2wFHG7ny+U+bgg8d+CPnOZ6doHTS6quiuhLmqwi1aX7NyVYVs/5x9wznHuwYG97PdVXWaavUJ921dw+WTiaM4f8A4R6W3S9Moo1GAxazw9rbtykl/p+sMfCdxAREQEREBERAREQEREBERAREQEREBERAREQEREBERAREQEREBERAREQKvU320u3GAjEhl3AgKcjbuGf2zK9mKyjWoxViNuGWuxcgFl7vfYSAVYAeXGDxzNfXVsyEIzKf8IQk/wCHzgrz25mZ7PAoz1FWQoleFYaYAKS4UKKewyrd/p6ywMro9hCaTJ8oFeB8SbUb/wC6TsJxoG3p9Fo/9NCf3WFo/a1YH1nYqcjIjZZfYiJEIiICIiAiIgIiICIiAiIgIiICIiAiIgIiICIiAiIgIiYXXtM7XV2oN5qrvdFKKy+JhQhyRlTgsOCDjI9TA3YmFpdRc4QB32m1h4jVbXZAm7lSoC+bjOB2lfVa/UCqxkLGwWAFWrZVrXcwyjCpy/AHOH+kDpYlfp7s1SF8biozjdjP+YA/tA+UsQK/UAfCswoc7GwhGQ3B8pHrntMX2YpFBapaGRG2sG8CqobsEOCK8A8BcZGee59NnqbhabCxKgI5JUgMAFOSCeAfnMf2QFO1vC1GnuACgDSqq11pl2RdgsfB8zeoBxwBEdZJ6Qm9ntOtugrRuVZCD+0yb2c1Jala2+/WNh/xbCU3j57fpPnsp+h0/h/mY0lAL3VnIKWb0I+8BYoOR/mDj44l2L5aGs1AqrawjIVS2B8BmZ1vUnVVsdCmPELKDnIVMjBIH8QJaOqNfFwAH9oPuH8X9T68fGTafS1ooCIiryQFVQOe5GPfMukVpjMKqa+whR4QV2JG1nIXAGchtmT+7754o11pbaUQ5sdVO89lJySNnfA+OfhLf/L6gmzwq9gOduxduffjGMzzoGqsUXVqPzgB3bQGPoCfWMnq08fe6uvU3IbFYJwGUB85BbblsLlexPAbtIF6rZuY7UK+HUQA753O7rt/o88lcduMdueNJtFWQwNaEOcsCq4Y+9uOfrD6Ktu9aHC7eVU+X+r27fCTKxq0cMuzq1m3eEUKKrmYbzuDVnGB5MHn3479uOdPS6hnLeVQoJAO4liQcHK7cL+0z0dHXgDw0wudo2rgZGDjjjInpdOgYuFUM3BYAbjjsCe5lTVq0zGIZOn6jYi5dQSSzN+cPC7gg25QZOfTj58yyOoWFtq1ryzqC1hGdhwx4Q4+H17S62nQ7cop2nK5UeU+8e6fLdKjjayKwznDKCM984PrERJOrTOyvpNc1ljL4ZCAkB89ypwQRjjn4n6S9Il0yBy4RQ54LBRuPwJ7mSxDGqrwRESoREQEREBERAREQEREBERAy+s6mxGpFQVmZ2G132K2K3YAsFYjkegMraLr73uBXSShRSXL/dZkDqCApGMEc5zzwCJb61fpgBXqQjBgzbbE3ghcB2IweBuGSeBnmfbvswcXMKt6bkFjKu5doLMocjKjGT3xCyzdH161dPp3urQvdUG8lhIJAViBlAclCzYx+pj4ybRdea20qtJNQyDYGz6blO3bjBXB+9nnsRzPdOr06FFSpVrK3Wg+GUwQyK2KyoJLeKee5+OZ7NmkVqrStatjZW3h4dFBwVztzWoJA5wBkD1llJVtF1622oWfZ9pdkFYawhWVxlWLbMj4gA9+CZr9O1RtrDFdpywIByAVJU4OBkZHuHylGi3SVM6otSHczvtrCgsoyzFguC2Oe+cTQ0dqOuUBAyeCjKc558rAHv8ACBPERIMn2U/Q6fw/zMluGzVI3pYjVn5od6fwNn7ZkezXSmbS1H7ReuV7BkwOTwMrJes9KZKjb9ovPhEWfeTsv38eTvs3Sx1SXRymengc1lq/gmNv7pyP4SsOkN/etR+9X/slLq/RmNePtOpOXqHlarI/OLzyB/Dn4HtJTUTMdGoRevrXYPjurP7RuB/YJS6Fa1WnrQVmwBcB62Qq3xGSDJj0dv7zqP3k/wBkpdF6CyUVr9quOFx5HQr9PJJS+rmGseoAd0sH+Rj/AKZnw9UrHclfxI4/1Er/APJ2/vOo/eT/AGTMbp5TUWM+q1Kr4Scl6tvlZjnABIJL45UZ29z6Ml6eG1/zij1urHzdR/qZIvUaj2trPydf+8xU6RqLTn7VfSnoM1ta3xOU2p8sE/EdpYPs8T31V5+fg/8Ajlr3S9PEthdQh7Mp+RE9g5mGfZhD3tsJ95FP/jmVofZipr9QC7khk7rpjjyAY4U4J74IU4I4PeTK/i7KJzv5IVf17Pp4X+yfPyQq/tLR8ig/0WMlaeZ7eXRxOc/JCv8Atb/31/2yj0v2VqbxR42oO21uSygHcFcbeDxhsenY8Rla08z28uxic5+SFf8Ab6kfK3A/YBH5IJ/b6n/5j/2jKVp5nt5dHE5z8kE/vGqHyvYf6SbTezQrOV1Oq5/rXFv4MDGSfTtPx5bsThfbL/h+/UPB2666o1MW3EBm5GPKVKbfnz8prdB9nzoELWa3VXqoyftDqw7c9l3fTJlZa3VNY9WwVorvY5QBnKLnY75LBWP6mO3rKa9e8m814wKON/GbbTUQDt5wRx78+kuHqNR2E55Pl3VuCDyuSCuU7kZOO/xlffpHsHlrayoPtPhZZdp/OBDt7gjkLz2+ESqtZ1WwimxlVK2sbAR9zOgotfzgoAhyo4BPbvFXXbWrVvs4Wyx9tavaQjDYbNxfw8jyqeAp5xzjkWtPdpVIdFRWtcniorYzjyszDbuzhuSfQn0lTV26Kqp1NC+Gbaw9Y0/DM9iqrlNnn82DnB7e/EvsTmqSP11sqVqBrIoLMbMOPGYoNq7CGwcZ8w4Jx2wdyZv/ADCg43bRubaMrnlHKjdgeXDDAzjk47yarqlTMUDjI3Z7gZVtrDJGCQe4zxxG6Pmu6ctx3EsPzVtXGO1uzceR3GwY+ZlW7oCuSC77DuOzyYyyFGOdu7sc9+814kW9mRrOhLeoW52sIR0yy1c7mrfJXbtODWvGMHnIM8/k8mxKwxRVVkIrWpVdWILIVVcLnA5UA95sxLaTF4lnX9IVwRk8s7chSMupUghgQRg9jJumaIUVisMzYJOWPvOcADgAegHAluJBHqLdiM2C20E4UZJwM4A9TM7oPWRqlJHhnaAGNVviVhtzBkDbRkgKD2B8w4Hre1tyojFm2jB5yAexPBPrgTJ9meqHUeJ+eptRdu3ZZW1ozuz4vhEoOw249AcxBsn9lP0On8P8zNR1BBB5BGDMv2U/Q6fw/wAzNaBQ6Ix8EIe9ZNZ9/kO0H6jB+ss6vSrau1wSMg8MwPByOVIMqV/m9Sw/VuXcPxphW/auz9wzRllIfMcSh0DTNVpqq3GGVcES+Zn+ztLJpalcEMFwQe4kVozGs0aNrAQDkKLLPM2CfuU5XO39Vj2/UE2ZndLG577P61m0fhrULj9/efrLHKS0YiJFJBTpERmcA7m7ksx+gyTtHPYYEniAiIgJV0PTaaN3hVJXvbc/hqq7jjG44HJlqICIiAiIgJDrNOLa2Q9mBByFI578MCD9RJogc7f0DTqamscFqg5DXLU527vEbl1Phgf4cYGB6CeRoKjUWs1K+Fc1vhkPX4f592K7GI8xIbGMkHnia9yMLg4UsPDZeMd8hh39+MTLXS2mqvNXmAtQqWTjf2fIJBHv9eY2E3T+k06MoASObCAEVUyyqXwK1CrwmfT17yvoPZunYzVsw8Xw23eHWr5rsFiM3kBY7h3fJM1D0pCF7gg5Ypgb22eGWf8AreXjmQajpW3TLRTlQr1fdbadouV7ACuMZXcMD34l3Ih5t6MiqSbHC5dn+75w1htKny5Ayx7YOJI/REZQNzYD2v8Aq97XNjenbJ4+EqabpllQLZdv0gEGx2BUuTSMMcZ24Ge/xmzo6ylaKe6qAfoMRck72miIkCIiAiIgU+sIzUWBXdG2NhqwC44P3Qe5lLoOrS1rGr1J1IAQFg1RrU+Y7R4YA3YIJzzgpNLXsRU5DBSEYhj2U4OGPylHo2mtrawWM7L5Qpd1YnBbJAA4GCvf1B+thdnz2U/Q6fw/zM1pk+yn6HT+H+ZmtIij1is7PEUZaohwB3bH3kHxKkgfEiW6rAyhlOQwBBHqDyDPczunHwnag9hl6/ipPK/5W4+TLL1hN2gZn+zrMdLUX3btvO7O7PxzzNAzP9ntQ1umqdzlmXJPvkVfscKCT2AJP0mPSzpolZeHYB+xP323N2VucE+hlnrnmrFQ73MKz+E/0n/QG+uJoAS7Ju5r7Rfv3Brhvr04CvWCATcy2MQowCFIPccfLi8NRcL9hLEDjHh+Ur4YPi7wMZ35XHw7es2IlnV7FOfXVahQoZmwy1MzirJQtu3qqgHPKr3BI3H6WU1draVHU5dmrGQnobQrNt9PKSfhIvaCzzAOiWUrXZY6sw8xXGAUKFWHPqR7/TmXT9Sfy1ipA4cowFh8Ndqq2VbZlvKw42jnj4zXWLoupQXa+6tWBDMQLghFZJZlx4ZIUY5BPuBxPl9j2BgxcsLaPJ4ZChRehDBsebyjJ5454GJNb1iwVhxSp3vtqUWHLfeJL+TycKeBumrp7CyqxUqSASp7j4SdM0Xlz9fUdTsuZl5BAVV35XL7c804wByceIeD3lvpeovs8LflfLYX8v3ir7V5ZVxkc/dH0mzEnqjgr3IiJlSIiAiIgIiICIiAiIgIiICIiAiIgZftPrPB0l1maxhG/pbPDTtjl8HH7OZn+yWpV2tCNSVVa+KNTZqFH3+7uAFPH3QOMZ9RN7WVlq3VcBirAEjIyRgZHqJgajo9tun1ensZ2FlTIhsdSSSHG4YA2jlO/qD9ULsv+yn6HT+H+ZmtOE/4J9P8Do9Ge9pe0/Hc3l/6Qs7uEJV1+mLgFSA6HchPbPqp+BHB+ctRAr6TVixT6MvDKe6n3H/9yJW6LrTZpa7bCBlNzHgKO+T8BJ9XoUsO45DAYDISrY74yO4+B4nJL1rR6amizVb0VgCpcWNp1IPABA2Kfdnn3S4TLp9IDbZ4x4UDbUD3wfvWH3Z4A+Az+txoTL6L7RaXW7vs19d23G7Y2cZ7Z901ImVIiJB5ZAeSAeCO3oe4kdGlStVVEVVXO0KoAXPfAHaTTyjg9iDyRx7xwRArt02khwaqyLCC4KLhyOxfjzfWWK6woCqAABgADAA9wHpPU8u4UEkgADJJ4AA7kn0gp6iIgIiICIiAiIgIiICIiAiIgIiICIiAiIgIiIEOj0q0otaDCqMAe4e6TREBERASKzTIyGtkUoRgoVG0j3EdpLEDmOlewmk0jWNpleg2sGPhWMAMDAAHYj1wQRLXVOn3HTsjWNbiyl1Kqq2hUtR2GRwxwpIwBN2IWJpyur19oq1eyw409VpD5QtvNe9Ub3MnqCP1k+Mn2aghigs48XwzaE3gmoY+m/OP+2J0NrYUnjgE8nA4959Jx/5VWeAtgs07ZtKmzCrSuFVvD3nUbXJJxuD/AOU4Mtl47rfUjqdtX2fxRjLHxF3OxDDyP51C5GeTu+UvtTaum1AQFbSdQa8YzlixrIzx6jvKp6832g1FqgAwXwvMbmBpSw2KQ2CFLEHy85HI9avSfaO3ULhWpZjYqq4XyAMjtyqXPkgoc+ce7CxB0n5aGb6nb+ksQOcfdLENWuPdwH3fLPulR6b7KbksFpdqCEHl8M5qAIOP1t+7+Er9Q9oLSdVVW9Yaum4odg31tWvd1FxJz3GVT38iSN7QsqMwu05AcAWnd4Nn5iqwIgDnBcuQvmb5NGnlY54+/wBTqur8TUHefuv4aeFgf+2RYbCpOPTaOTz25lppvcKN1qpuswSVFu3aNgc/i3Y+GMz1X1a03YwgrFqVFSG8TL0paDu3YGCxGNvPvGOd2Gar9oNCWNab/v7V3fPHP8ZPESBERAREQEREBERAREQEREBERAREQEREBERAREQEREBERAREQPKoASQACTk4Hc4AyffwAPpPURAREQEREBERAREQEREBERAREQERE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412776"/>
            <a:ext cx="8850944" cy="4085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36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8855058" cy="6313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 flipV="1">
            <a:off x="755576" y="2060848"/>
            <a:ext cx="7632848" cy="34563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9014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Balancing Nuclear Equations 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13"/>
            <a:ext cx="8229600" cy="1909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Atomic number and Atomic mass are </a:t>
            </a:r>
            <a:r>
              <a:rPr lang="en-US" sz="2800" b="1" dirty="0" smtClean="0">
                <a:solidFill>
                  <a:srgbClr val="FF0000"/>
                </a:solidFill>
              </a:rPr>
              <a:t>conserved</a:t>
            </a:r>
            <a:r>
              <a:rPr lang="en-US" sz="2800" dirty="0" smtClean="0"/>
              <a:t>. </a:t>
            </a:r>
            <a:br>
              <a:rPr lang="en-US" sz="2800" dirty="0" smtClean="0"/>
            </a:br>
            <a:r>
              <a:rPr lang="en-US" sz="2800" dirty="0" smtClean="0"/>
              <a:t>That means they have to add up to the same number on both sides of the equation.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</p:txBody>
      </p:sp>
      <p:graphicFrame>
        <p:nvGraphicFramePr>
          <p:cNvPr id="121860" name="Object 2"/>
          <p:cNvGraphicFramePr>
            <a:graphicFrameLocks noChangeAspect="1"/>
          </p:cNvGraphicFramePr>
          <p:nvPr/>
        </p:nvGraphicFramePr>
        <p:xfrm>
          <a:off x="1143000" y="2714625"/>
          <a:ext cx="4981575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825480" imgH="241200" progId="Equation.3">
                  <p:embed/>
                </p:oleObj>
              </mc:Choice>
              <mc:Fallback>
                <p:oleObj name="Equation" r:id="rId4" imgW="825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714625"/>
                        <a:ext cx="4981575" cy="145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1" name="Object 3"/>
          <p:cNvGraphicFramePr>
            <a:graphicFrameLocks noChangeAspect="1"/>
          </p:cNvGraphicFramePr>
          <p:nvPr>
            <p:extLst/>
          </p:nvPr>
        </p:nvGraphicFramePr>
        <p:xfrm>
          <a:off x="6084168" y="2780928"/>
          <a:ext cx="1920875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6" imgW="253800" imgH="228600" progId="Equation.3">
                  <p:embed/>
                </p:oleObj>
              </mc:Choice>
              <mc:Fallback>
                <p:oleObj name="Equation" r:id="rId6" imgW="25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2780928"/>
                        <a:ext cx="1920875" cy="128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683568" y="4534837"/>
          <a:ext cx="6696744" cy="1126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8" imgW="1524090" imgH="228690" progId="Equation.3">
                  <p:embed/>
                </p:oleObj>
              </mc:Choice>
              <mc:Fallback>
                <p:oleObj name="Equation" r:id="rId8" imgW="1524090" imgH="2286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534837"/>
                        <a:ext cx="6696744" cy="11264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7308304" y="4653136"/>
          <a:ext cx="936104" cy="846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0" imgW="257167" imgH="228690" progId="Equation.3">
                  <p:embed/>
                </p:oleObj>
              </mc:Choice>
              <mc:Fallback>
                <p:oleObj name="Equation" r:id="rId10" imgW="257167" imgH="2286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4653136"/>
                        <a:ext cx="936104" cy="846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663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/>
          </p:nvPr>
        </p:nvGraphicFramePr>
        <p:xfrm>
          <a:off x="2392070" y="944525"/>
          <a:ext cx="6437313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6" name="Equation" r:id="rId4" imgW="1066680" imgH="241200" progId="Equation.3">
                  <p:embed/>
                </p:oleObj>
              </mc:Choice>
              <mc:Fallback>
                <p:oleObj name="Equation" r:id="rId4" imgW="1066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070" y="944525"/>
                        <a:ext cx="6437313" cy="145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5" name="Object 3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323528" y="1022301"/>
          <a:ext cx="2133600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7" name="Equation" r:id="rId6" imgW="368280" imgH="241200" progId="Equation.3">
                  <p:embed/>
                </p:oleObj>
              </mc:Choice>
              <mc:Fallback>
                <p:oleObj name="Equation" r:id="rId6" imgW="368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022301"/>
                        <a:ext cx="2133600" cy="139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2427288"/>
          <a:ext cx="8856663" cy="175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8" name="Equation" r:id="rId8" imgW="1614600" imgH="304920" progId="Equation.3">
                  <p:embed/>
                </p:oleObj>
              </mc:Choice>
              <mc:Fallback>
                <p:oleObj name="Equation" r:id="rId8" imgW="1614600" imgH="304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27288"/>
                        <a:ext cx="8856663" cy="175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491879" y="1052736"/>
            <a:ext cx="1966731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179512" y="2636912"/>
            <a:ext cx="201622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39552" y="4366319"/>
            <a:ext cx="67738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Why have 2 different atoms got the same 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atomic mass?  </a:t>
            </a:r>
            <a:endParaRPr lang="en-NZ" sz="28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5589240"/>
            <a:ext cx="81250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Atomic number and Atomic mass are </a:t>
            </a:r>
            <a:r>
              <a:rPr lang="en-US" sz="2800" b="1" dirty="0" smtClean="0">
                <a:solidFill>
                  <a:srgbClr val="FF0000"/>
                </a:solidFill>
              </a:rPr>
              <a:t>conserved </a:t>
            </a:r>
            <a:r>
              <a:rPr lang="en-US" sz="2800" b="1" dirty="0" smtClean="0"/>
              <a:t>BUT </a:t>
            </a:r>
            <a:r>
              <a:rPr lang="en-US" sz="2800" b="1" dirty="0" smtClean="0">
                <a:solidFill>
                  <a:srgbClr val="FF0000"/>
                </a:solidFill>
              </a:rPr>
              <a:t>mass</a:t>
            </a:r>
            <a:r>
              <a:rPr lang="en-US" sz="2800" b="1" dirty="0" smtClean="0"/>
              <a:t> is not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061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90" y="836712"/>
            <a:ext cx="838218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43710"/>
            <a:ext cx="8416655" cy="105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27332"/>
            <a:ext cx="3141879" cy="135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14799"/>
            <a:ext cx="15716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11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0"/>
            <a:ext cx="5929354" cy="58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42910" y="6000768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prstClr val="black"/>
                </a:solidFill>
              </a:rPr>
              <a:t>See Atomic scales Mass – energy applet</a:t>
            </a:r>
            <a:endParaRPr lang="en-NZ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3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129" y="845422"/>
            <a:ext cx="8229600" cy="143145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In order to break up a nucleus into separate nucleons, you must overcome a strong but short range ‘</a:t>
            </a:r>
            <a:r>
              <a:rPr lang="en-US" sz="2000" u="sng" dirty="0" smtClean="0">
                <a:solidFill>
                  <a:srgbClr val="FF0000"/>
                </a:solidFill>
              </a:rPr>
              <a:t>Nuclear Force</a:t>
            </a:r>
            <a:r>
              <a:rPr lang="en-US" sz="2000" dirty="0" smtClean="0"/>
              <a:t>’ that binds / attracts the nucleons together. </a:t>
            </a:r>
          </a:p>
          <a:p>
            <a:pPr eaLnBrk="1" hangingPunct="1"/>
            <a:r>
              <a:rPr lang="en-US" sz="2000" dirty="0" smtClean="0"/>
              <a:t>You need to </a:t>
            </a:r>
            <a:r>
              <a:rPr lang="en-US" sz="2000" dirty="0" smtClean="0">
                <a:solidFill>
                  <a:srgbClr val="FF0000"/>
                </a:solidFill>
              </a:rPr>
              <a:t>provide</a:t>
            </a:r>
            <a:r>
              <a:rPr lang="en-US" sz="2000" dirty="0" smtClean="0"/>
              <a:t> energy to overcome this force.</a:t>
            </a:r>
          </a:p>
          <a:p>
            <a:pPr eaLnBrk="1" hangingPunct="1"/>
            <a:endParaRPr lang="en-US" sz="2000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49796" y="260647"/>
            <a:ext cx="66247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Mass Deficit &amp; Binding Energy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166" y="2258868"/>
            <a:ext cx="554461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energy required </a:t>
            </a:r>
            <a:r>
              <a:rPr lang="en-US" sz="2000" dirty="0" smtClean="0">
                <a:latin typeface="+mn-lt"/>
              </a:rPr>
              <a:t>to separate / break up the nucleus is referred to as the </a:t>
            </a:r>
            <a:r>
              <a:rPr lang="en-US" sz="2000" u="sng" dirty="0">
                <a:solidFill>
                  <a:srgbClr val="FF0000"/>
                </a:solidFill>
                <a:latin typeface="+mn-lt"/>
              </a:rPr>
              <a:t>binding energy </a:t>
            </a:r>
            <a:r>
              <a:rPr lang="en-US" sz="2000" dirty="0">
                <a:latin typeface="+mn-lt"/>
              </a:rPr>
              <a:t>and corresponds to the </a:t>
            </a:r>
            <a:r>
              <a:rPr lang="en-US" sz="2000" u="sng" dirty="0">
                <a:solidFill>
                  <a:srgbClr val="FF0000"/>
                </a:solidFill>
                <a:latin typeface="+mn-lt"/>
              </a:rPr>
              <a:t>mass deficit</a:t>
            </a:r>
            <a:r>
              <a:rPr lang="en-US" sz="2000" dirty="0">
                <a:latin typeface="+mn-lt"/>
              </a:rPr>
              <a:t> </a:t>
            </a:r>
            <a:endParaRPr lang="en-US" sz="2000" dirty="0" smtClean="0">
              <a:latin typeface="+mn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This explains why </a:t>
            </a:r>
            <a:r>
              <a:rPr lang="en-US" sz="2000" dirty="0">
                <a:latin typeface="+mn-lt"/>
              </a:rPr>
              <a:t>the mass of the </a:t>
            </a:r>
            <a:r>
              <a:rPr lang="en-US" sz="2000" dirty="0" smtClean="0">
                <a:latin typeface="+mn-lt"/>
              </a:rPr>
              <a:t>individual nucleons </a:t>
            </a:r>
            <a:r>
              <a:rPr lang="en-US" sz="2000" dirty="0">
                <a:latin typeface="+mn-lt"/>
              </a:rPr>
              <a:t>is </a:t>
            </a:r>
            <a:r>
              <a:rPr lang="en-US" sz="2000" dirty="0" smtClean="0">
                <a:latin typeface="+mn-lt"/>
              </a:rPr>
              <a:t>heavier. </a:t>
            </a:r>
            <a:endParaRPr lang="en-US" sz="2000" dirty="0">
              <a:latin typeface="+mn-lt"/>
            </a:endParaRPr>
          </a:p>
          <a:p>
            <a:pPr eaLnBrk="1" hangingPunct="1"/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3152" y="2035794"/>
            <a:ext cx="3146171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5684" y="4661612"/>
            <a:ext cx="846227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3129474" y="3650499"/>
            <a:ext cx="3386742" cy="66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QERUSExQWFRUVFxYZGBcUFhQdFRgeGRgaFxYVGBkaHSggGCYqHRgaJDEtJSksLi4uGCAzODMtNygtOisBCgoKDg0OGxAQGSwkICQ1Ly0sLCwsLCwsLCwsNDQ3LCwsLCwvNiw0LCw0LCwsLSwsNCwsLCwsNDQsLDQsLCwsLv/AABEIAIQBHgMBIgACEQEDEQH/xAAbAAEAAwEBAQEAAAAAAAAAAAAAAwQFBgIBB//EAEIQAAICAQMCAwUDCAgFBQAAAAECAAMRBBIhBTETIkEGUWFxgRQychYjNEKRkqHBM1JTVGKCsdIHFaLR00Njk7Lw/8QAFwEBAQEBAAAAAAAAAAAAAAAAAAECA//EACQRAQACAQMDBAMAAAAAAAAAAAABESECQVExkeESYaHwIrHB/9oADAMBAAIRAxEAPwD9xiIgIiICIiAiVupKDTYC2wFHG7ny+U+bgg8d+CPnOZ6doHTS6quiuhLmqwi1aX7NyVYVs/5x9wznHuwYG97PdVXWaavUJ921dw+WTiaM4f8A4R6W3S9Moo1GAxazw9rbtykl/p+sMfCdxAREQEREBERAREQEREBERAREQEREBERAREQEREBERAREQEREBERAREQKvU320u3GAjEhl3AgKcjbuGf2zK9mKyjWoxViNuGWuxcgFl7vfYSAVYAeXGDxzNfXVsyEIzKf8IQk/wCHzgrz25mZ7PAoz1FWQoleFYaYAKS4UKKewyrd/p6ywMro9hCaTJ8oFeB8SbUb/wC6TsJxoG3p9Fo/9NCf3WFo/a1YH1nYqcjIjZZfYiJEIiICIiAiIgIiICIiAiIgIiICIiAiIgIiICIiAiIgIiYXXtM7XV2oN5qrvdFKKy+JhQhyRlTgsOCDjI9TA3YmFpdRc4QB32m1h4jVbXZAm7lSoC+bjOB2lfVa/UCqxkLGwWAFWrZVrXcwyjCpy/AHOH+kDpYlfp7s1SF8biozjdjP+YA/tA+UsQK/UAfCswoc7GwhGQ3B8pHrntMX2YpFBapaGRG2sG8CqobsEOCK8A8BcZGee59NnqbhabCxKgI5JUgMAFOSCeAfnMf2QFO1vC1GnuACgDSqq11pl2RdgsfB8zeoBxwBEdZJ6Qm9ntOtugrRuVZCD+0yb2c1Jala2+/WNh/xbCU3j57fpPnsp+h0/h/mY0lAL3VnIKWb0I+8BYoOR/mDj44l2L5aGs1AqrawjIVS2B8BmZ1vUnVVsdCmPELKDnIVMjBIH8QJaOqNfFwAH9oPuH8X9T68fGTafS1ooCIiryQFVQOe5GPfMukVpjMKqa+whR4QV2JG1nIXAGchtmT+7754o11pbaUQ5sdVO89lJySNnfA+OfhLf/L6gmzwq9gOduxduffjGMzzoGqsUXVqPzgB3bQGPoCfWMnq08fe6uvU3IbFYJwGUB85BbblsLlexPAbtIF6rZuY7UK+HUQA753O7rt/o88lcduMdueNJtFWQwNaEOcsCq4Y+9uOfrD6Ktu9aHC7eVU+X+r27fCTKxq0cMuzq1m3eEUKKrmYbzuDVnGB5MHn3479uOdPS6hnLeVQoJAO4liQcHK7cL+0z0dHXgDw0wudo2rgZGDjjjInpdOgYuFUM3BYAbjjsCe5lTVq0zGIZOn6jYi5dQSSzN+cPC7gg25QZOfTj58yyOoWFtq1ryzqC1hGdhwx4Q4+H17S62nQ7cop2nK5UeU+8e6fLdKjjayKwznDKCM984PrERJOrTOyvpNc1ljL4ZCAkB89ypwQRjjn4n6S9Il0yBy4RQ54LBRuPwJ7mSxDGqrwRESoREQEREBERAREQEREBERAy+s6mxGpFQVmZ2G132K2K3YAsFYjkegMraLr73uBXSShRSXL/dZkDqCApGMEc5zzwCJb61fpgBXqQjBgzbbE3ghcB2IweBuGSeBnmfbvswcXMKt6bkFjKu5doLMocjKjGT3xCyzdH161dPp3urQvdUG8lhIJAViBlAclCzYx+pj4ybRdea20qtJNQyDYGz6blO3bjBXB+9nnsRzPdOr06FFSpVrK3Wg+GUwQyK2KyoJLeKee5+OZ7NmkVqrStatjZW3h4dFBwVztzWoJA5wBkD1llJVtF1622oWfZ9pdkFYawhWVxlWLbMj4gA9+CZr9O1RtrDFdpywIByAVJU4OBkZHuHylGi3SVM6otSHczvtrCgsoyzFguC2Oe+cTQ0dqOuUBAyeCjKc558rAHv8ACBPERIMn2U/Q6fw/zMluGzVI3pYjVn5od6fwNn7ZkezXSmbS1H7ReuV7BkwOTwMrJes9KZKjb9ovPhEWfeTsv38eTvs3Sx1SXRymengc1lq/gmNv7pyP4SsOkN/etR+9X/slLq/RmNePtOpOXqHlarI/OLzyB/Dn4HtJTUTMdGoRevrXYPjurP7RuB/YJS6Fa1WnrQVmwBcB62Qq3xGSDJj0dv7zqP3k/wBkpdF6CyUVr9quOFx5HQr9PJJS+rmGseoAd0sH+Rj/AKZnw9UrHclfxI4/1Er/APJ2/vOo/eT/AGTMbp5TUWM+q1Kr4Scl6tvlZjnABIJL45UZ29z6Ml6eG1/zij1urHzdR/qZIvUaj2trPydf+8xU6RqLTn7VfSnoM1ta3xOU2p8sE/EdpYPs8T31V5+fg/8Ajlr3S9PEthdQh7Mp+RE9g5mGfZhD3tsJ95FP/jmVofZipr9QC7khk7rpjjyAY4U4J74IU4I4PeTK/i7KJzv5IVf17Pp4X+yfPyQq/tLR8ig/0WMlaeZ7eXRxOc/JCv8Atb/31/2yj0v2VqbxR42oO21uSygHcFcbeDxhsenY8Rla08z28uxic5+SFf8Ab6kfK3A/YBH5IJ/b6n/5j/2jKVp5nt5dHE5z8kE/vGqHyvYf6SbTezQrOV1Oq5/rXFv4MDGSfTtPx5bsThfbL/h+/UPB2666o1MW3EBm5GPKVKbfnz8prdB9nzoELWa3VXqoyftDqw7c9l3fTJlZa3VNY9WwVorvY5QBnKLnY75LBWP6mO3rKa9e8m814wKON/GbbTUQDt5wRx78+kuHqNR2E55Pl3VuCDyuSCuU7kZOO/xlffpHsHlrayoPtPhZZdp/OBDt7gjkLz2+ESqtZ1WwimxlVK2sbAR9zOgotfzgoAhyo4BPbvFXXbWrVvs4Wyx9tavaQjDYbNxfw8jyqeAp5xzjkWtPdpVIdFRWtcniorYzjyszDbuzhuSfQn0lTV26Kqp1NC+Gbaw9Y0/DM9iqrlNnn82DnB7e/EvsTmqSP11sqVqBrIoLMbMOPGYoNq7CGwcZ8w4Jx2wdyZv/ADCg43bRubaMrnlHKjdgeXDDAzjk47yarqlTMUDjI3Z7gZVtrDJGCQe4zxxG6Pmu6ctx3EsPzVtXGO1uzceR3GwY+ZlW7oCuSC77DuOzyYyyFGOdu7sc9+814kW9mRrOhLeoW52sIR0yy1c7mrfJXbtODWvGMHnIM8/k8mxKwxRVVkIrWpVdWILIVVcLnA5UA95sxLaTF4lnX9IVwRk8s7chSMupUghgQRg9jJumaIUVisMzYJOWPvOcADgAegHAluJBHqLdiM2C20E4UZJwM4A9TM7oPWRqlJHhnaAGNVviVhtzBkDbRkgKD2B8w4Hre1tyojFm2jB5yAexPBPrgTJ9meqHUeJ+eptRdu3ZZW1ozuz4vhEoOw249AcxBsn9lP0On8P8zNR1BBB5BGDMv2U/Q6fw/wAzNaBQ6Ix8EIe9ZNZ9/kO0H6jB+ss6vSrau1wSMg8MwPByOVIMqV/m9Sw/VuXcPxphW/auz9wzRllIfMcSh0DTNVpqq3GGVcES+Zn+ztLJpalcEMFwQe4kVozGs0aNrAQDkKLLPM2CfuU5XO39Vj2/UE2ZndLG577P61m0fhrULj9/efrLHKS0YiJFJBTpERmcA7m7ksx+gyTtHPYYEniAiIgJV0PTaaN3hVJXvbc/hqq7jjG44HJlqICIiAiIgJDrNOLa2Q9mBByFI578MCD9RJogc7f0DTqamscFqg5DXLU527vEbl1Phgf4cYGB6CeRoKjUWs1K+Fc1vhkPX4f592K7GI8xIbGMkHnia9yMLg4UsPDZeMd8hh39+MTLXS2mqvNXmAtQqWTjf2fIJBHv9eY2E3T+k06MoASObCAEVUyyqXwK1CrwmfT17yvoPZunYzVsw8Xw23eHWr5rsFiM3kBY7h3fJM1D0pCF7gg5Ypgb22eGWf8AreXjmQajpW3TLRTlQr1fdbadouV7ACuMZXcMD34l3Ih5t6MiqSbHC5dn+75w1htKny5Ayx7YOJI/REZQNzYD2v8Aq97XNjenbJ4+EqabpllQLZdv0gEGx2BUuTSMMcZ24Ge/xmzo6ylaKe6qAfoMRck72miIkCIiAiIgU+sIzUWBXdG2NhqwC44P3Qe5lLoOrS1rGr1J1IAQFg1RrU+Y7R4YA3YIJzzgpNLXsRU5DBSEYhj2U4OGPylHo2mtrawWM7L5Qpd1YnBbJAA4GCvf1B+thdnz2U/Q6fw/zM1pk+yn6HT+H+ZmtIij1is7PEUZaohwB3bH3kHxKkgfEiW6rAyhlOQwBBHqDyDPczunHwnag9hl6/ipPK/5W4+TLL1hN2gZn+zrMdLUX3btvO7O7PxzzNAzP9ntQ1umqdzlmXJPvkVfscKCT2AJP0mPSzpolZeHYB+xP323N2VucE+hlnrnmrFQ73MKz+E/0n/QG+uJoAS7Ju5r7Rfv3Brhvr04CvWCATcy2MQowCFIPccfLi8NRcL9hLEDjHh+Ur4YPi7wMZ35XHw7es2IlnV7FOfXVahQoZmwy1MzirJQtu3qqgHPKr3BI3H6WU1draVHU5dmrGQnobQrNt9PKSfhIvaCzzAOiWUrXZY6sw8xXGAUKFWHPqR7/TmXT9Sfy1ipA4cowFh8Ndqq2VbZlvKw42jnj4zXWLoupQXa+6tWBDMQLghFZJZlx4ZIUY5BPuBxPl9j2BgxcsLaPJ4ZChRehDBsebyjJ5454GJNb1iwVhxSp3vtqUWHLfeJL+TycKeBumrp7CyqxUqSASp7j4SdM0Xlz9fUdTsuZl5BAVV35XL7c804wByceIeD3lvpeovs8LflfLYX8v3ir7V5ZVxkc/dH0mzEnqjgr3IiJlSIiAiIgIiICIiAiIgIiICIiAiIgZftPrPB0l1maxhG/pbPDTtjl8HH7OZn+yWpV2tCNSVVa+KNTZqFH3+7uAFPH3QOMZ9RN7WVlq3VcBirAEjIyRgZHqJgajo9tun1ensZ2FlTIhsdSSSHG4YA2jlO/qD9ULsv+yn6HT+H+ZmtOE/4J9P8Do9Ge9pe0/Hc3l/6Qs7uEJV1+mLgFSA6HchPbPqp+BHB+ctRAr6TVixT6MvDKe6n3H/9yJW6LrTZpa7bCBlNzHgKO+T8BJ9XoUsO45DAYDISrY74yO4+B4nJL1rR6amizVb0VgCpcWNp1IPABA2Kfdnn3S4TLp9IDbZ4x4UDbUD3wfvWH3Z4A+Az+txoTL6L7RaXW7vs19d23G7Y2cZ7Z901ImVIiJB5ZAeSAeCO3oe4kdGlStVVEVVXO0KoAXPfAHaTTyjg9iDyRx7xwRArt02khwaqyLCC4KLhyOxfjzfWWK6woCqAABgADAA9wHpPU8u4UEkgADJJ4AA7kn0gp6iIgIiICIiAiIgIiICIiAiIgIiICIiAiIgIiIEOj0q0otaDCqMAe4e6TREBERASKzTIyGtkUoRgoVG0j3EdpLEDmOlewmk0jWNpleg2sGPhWMAMDAAHYj1wQRLXVOn3HTsjWNbiyl1Kqq2hUtR2GRwxwpIwBN2IWJpyur19oq1eyw409VpD5QtvNe9Ub3MnqCP1k+Mn2aghigs48XwzaE3gmoY+m/OP+2J0NrYUnjgE8nA4959Jx/5VWeAtgs07ZtKmzCrSuFVvD3nUbXJJxuD/AOU4Mtl47rfUjqdtX2fxRjLHxF3OxDDyP51C5GeTu+UvtTaum1AQFbSdQa8YzlixrIzx6jvKp6832g1FqgAwXwvMbmBpSw2KQ2CFLEHy85HI9avSfaO3ULhWpZjYqq4XyAMjtyqXPkgoc+ce7CxB0n5aGb6nb+ksQOcfdLENWuPdwH3fLPulR6b7KbksFpdqCEHl8M5qAIOP1t+7+Er9Q9oLSdVVW9Yaum4odg31tWvd1FxJz3GVT38iSN7QsqMwu05AcAWnd4Nn5iqwIgDnBcuQvmb5NGnlY54+/wBTqur8TUHefuv4aeFgf+2RYbCpOPTaOTz25lppvcKN1qpuswSVFu3aNgc/i3Y+GMz1X1a03YwgrFqVFSG8TL0paDu3YGCxGNvPvGOd2Gar9oNCWNab/v7V3fPHP8ZPESBERAREQEREBERAREQEREBERAREQEREBERAREQEREBERAREQPKoASQACTk4Hc4AyffwAPpPURAREQEREBERAREQEREBERAREQERE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412776"/>
            <a:ext cx="8850944" cy="4085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0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ITEhUUEhQWFhUXFxcYGRYYGBoaHxwcGRobHh4YHx8cHygiHh0lHxwfIjEiJSkrLi4uHCA1ODMsNyouLi4BCgoKBQUFDgUFDisZExkrKysrKysrKysrKysrKysrKysrKysrKysrKysrKysrKysrKysrKysrKysrKysrKysrK//AABEIAOUA3AMBIgACEQEDEQH/xAAcAAEAAgIDAQAAAAAAAAAAAAAABQYEBwECAwj/xABJEAACAQMCAwcABgYGBwgDAAABAgMABBESIQUTMQYHIjJBUWEUI0JxgZEzUmJygqEVU3OSscEINENjsrPRFhckdIOio8I1hJP/xAAUAQEAAAAAAAAAAAAAAAAAAAAA/8QAFBEBAAAAAAAAAAAAAAAAAAAAAP/aAAwDAQACEQMRAD8A3f0rtSutB2pSlApSlApSlApSlApSlApUPxXtTY22efdQxkfZaRdX90HJ/Kqjf98vDlbRbrPdP0CxRnrnH2sHrjoD1oNjUrVcvbXjtx/qvC1gXKjXctuNRAGVJQ7k+x6g1j3HZ7tBcLKbniawhNtFup3JUEKCAhycgdT1oNrXN1HGNUjqi+7MFH5mqxxLvL4TCCWvIm+IyZP+AGqbD3TWrNKbue4uZEZEBeTAJkIw22Wx4gOvVW+Kt/Be77hcYJSzhOHIUuvMI0nHV8+oJoIrhvfLw2adYgJ0DsEEzoBHqboCdRIz7kY99q2LVO7xuEW03D5bUmON2XMCDCkyJuoVRuckY2B2Jrp3R9oTe8NiZzmWLMMmeupMYJz1JQqSfcmgulKUoFKUoFKVwTQCa401yBXNApSlB16V2pXFBzSlKBSo7tDxeO0tpbiU4SNCx+T6KPknAHya1xY2XEr42zcRupore6R2WK2xFobzJFI2NRDR5O/quOp3C98d7YWFnn6TcxIw+xq1P/cXLfyqrSd6LTbcP4ddXXTEjLyozn11HP8AMCpuy7E8Ps4y1vbRiTosjjmNqY4HifJ6kVLxKNaoPKDgD9mEY/k7fyoKFcXnaOcEk2nD4w2Cf0rrsDv50JPT03264ro3dzcT6v6R4rdyjlh3SMiJVznbBLKfK2TpHQVfXUPCEPSaRv7hZnPTplBjI9SKj4+JrpmSVwZeasJA3ZlGkagoGTkF22BAJYelBC8G7ruFQmPNsHYJrcysz79ACrHTjOT0+zUsLSOEWxhjSNFLSuqKFXlEgBSBgDQXSQHH+xIGM1k3XEHZZCkTfWOIVdyEAydHTd9mLHy10uYZ3FyzOi+FYQiIGyQuQuXyDlpdJ8A6UGfF4mT9uR5T8qg0qf8AlmsA8Wh2XWHZ5yzLGDIwCElCVQMR5EG4rtHwOJdY0tMIoVRBI7Sb4JxhiRnAT0rNtrRYZIkXATQyqANtYC/4qpOPg0ESr3EkyPFDpDNIX5rAa1T9E4CaidJK7HTnUfvqVXhMjDE07kb5SEchdznOVJlB+6THxWaxihRS7KqoukO5AwNupPvgflWI3HUP6JJJdwMouFyf230qevoTQd+EWkURdUjRHBGogAFwfK7Hq2QMZPqre1a04ZMeEcelgfw2nETzIm9FlJ6ew8RZcD0aOtgPBcyy6tSQaBpOn6xmDblcsAqkYBB0tjJ+apneR2YF3YM6tI88cRuUZnZj1BCBRhQWXUMKoywHtQbQpVT7sO044hYRSscyr9XL++o838Qw341bKBSlcE0AmgFAK5oFKUoFKUoFKUoOOlc0qB7a8fFhZTXBwSi4QH1dtkX7skZ+AaCndpWPFuKpw8b2lnia6x0eT7MR9x8fL+q1frxYJuZbFhqCozKpAZASdDj9Uhkyp9CoNVXuu4P9C4cbi5P10+q6nduviBYA/cu5HuzVhSzyoq3KD/xEjGQISMl3bBhz00mKJEB9NIbGaC4cKuzLCRNgywvolC4HjjwwcDOyuumQAnZXAO9YUk86RvIAgZIlOPE5JkJZsY04PTA3rH4jdr4LuI/UXKLDL+zqOIpTv4dLM0b+viXOyVMEanI/WnBP3Rov/wBkH50HjBaoWyZGaOKJQDqwuG3OdGMgKqnfOzV0s41jSM6ApSNpnAABDMDhdvTLSYHxWELhEWWJsAXDloxv4o2YI4X3KoNePZhjpWRPeu+to4mIaQKpbwZWIEsuN28yyDdR1oM8WwPLifcJGWf95hpz+OXP4VH2N2vIj5rBfrtUhcgYzmZCTsN/B+eKyra0eYSM8p0v4RywFyoGOrZbqWwQRWfbcNhRtSoNeANZ8TkDoC5yxAydifWgxl4hknkwu5JyWxy1zgAMWfBYYAGUDV0l4fNNjnSCMAhgkI3BHvI4yR+6qH06ZrK4pJy1Evohy/7h8x/h838PzWZqGM+lBCQWsKTDTGCQ4QyOTI+eWzkanJbGNPr6mukMuHhyfDMzyb++CVH4hlHwUA3zUcnFFkzytUjOh0mPoDcPndjhdUaBNs5xnbFZV3ayyrMZWEaIAojiGTlMPs7DbcqPCoIKjB2zQZ17drHbzSs6x6i4DsQoB/RockgAbA59qjZOKozsLaN5fFBGugYTEZMhOt8KRpJHhLHbpuKy4eBQRvAAgaRcsZHJd8KBnDuSwGsocA42rxhu9LBmOQyz3aH1IGFC4+EkT8TQav4XeScF4xmVVis79nyqsWRGDlcglV8rfAwsnxW9a173i9lPptmYAMzQpHyTnH1hzqH3FV3+8e1cdy/aw3lnyZSfpFtiN85yy9EY53zsVPyuT1oNhE0AoBXNApSlApSlApSlApSlArVXeQfp/FbDhY3jRvpNxtkYAOFPsdIYf+qtbRnmVFZ3ICqCzE+gAyT+Var7mo2u7m/4tIDmaQxRZ2IRcEj5AHLXP7BoLb26vQsXKDafC0zkekcWCBt6M+kfcGqp2Ud1NguI40Y5SMEq6B3jiCsxV/FkruunHi9669oLz6WzDAZbh0BznAtkdTp1L6vpDAf798+XBs/BuESSCOUnAwmc9SyXQkP8k/8AdQdezYBEltOA0Nyruikuw8SqZEJf1dXWUD11ybALWbwcSNHIjMxntRJCcYBkyFZJCcdXTQSRsG1jOxrJ4jwPTbgW4+uiKSxFj1kiQIATvpDovLYgdHb1rFkvUEtteptFcKkEmRgjWSYWYHcFZC0eOuZfigkYrVI2RVXIhi1HA8RJGlT8nSJBv7is+ygKRorbsANR92PmP4kk/jQyAE6VLE9dIH+JwP515fWsSNSpjqFGpvcEFhj/ANp6Gg8rCcIzwNtoBdCdgYifT9w+Ej0GgnzCu54tGf0QaY/7sah92s4QH4LCvGa2hBy681w6DxnVguRuoPhXbc6QNhXrfXBMUrR+ZNQQnoXXoPfBbwnpneg4P0h9sRxL85kYj7vCqn8XFdLTgUSqqtqlCgACQ6gAOmE2QY9PDXaG5VmDDJ0x4OcZy76cHG2oMhB+a9L7isUWQSWYDOhAWbHuQPKP2mwPmgi+JEQuZmwRAHnlwN9DDQMD9mNGOB1KD3rOdNMUavgFnDOc7A5Mj/w5BH41HXMVxKdJVIkmdc68SPpVMlCoOgA6MeZwdZ29/S34FCJFEmqYQxrgzNzACejBT4FYKvmVQTq3zQY112hiYzGAtM+hY4zEpZdTdCJNoxlmVd2G6143kM8rgIq26q8MQDHW2FVnZdKnSAY3O+pvL06GpC7iblQuFJfWZiN843kKfmFUA7ZCn0r01adMh8Sqs8+Rvux8G/Q/Vsw6+lBgxcNQvrmeSXDTSHW2F+qxGCUUKh23GVrW/EX/AKJ49BcYCW10OXIRgDUQiyt6YCyaHP41se941ZWg03V1DGVjjXSXGo6N2Okb+I7Hata9ve0S8cj+icMspp+W+sXG0aqfXYjowJ8xU5wcGg3rSq/2DtLyKxhjvmDToukkHUcAnSGb7TBcAn1+etWCgUpSgUpSgUpSgUpSg1z339oORY/Ro957siJVHXQfOcfOyfxVkGxXh3C4LFSAzRkSEEg6NmuJAQdQzq0AjytInoKzO3XYGPiEkU6TSW9zD+jlTxYwdQypI3B3BBHX1qnz93PGriY/SuJKEVDEJkU8xoyyuV0gKF3UZOrPpkigwO2XGLSOMG4I5wRyI1Y6w8obB8BGkLhG3I6irbDwG0axtpkV8yxRHV9JnQ+KPUT58DYEknZRqbfGD1/7sOHWlncsIzNNyJjzpjrbOhtwMaVPyBn5NZ3d3Nr4HbMdJ0wnz50/VswGrG+kaRkewoNecQspp+MRWMN7c26NDryssx3Adz4WkyuQBgE5UYDeIGrR2Et3UX3BLt2LpqkhlPmaOU55oJ+0rkNnfDMfasDhsOe00IycxWbE5xkE686iNi515YjPiLfdVm7y7drdrfikQJe0fEoH2reTwuPnTnUPbc0Fo7NcRae3RpABKuqOVR6Sxkq4HxqBI9wQfWvW8k5ckbnyseUx9ix+rJ/iyv3yCoPn8m8R4mXkcQCkNjKidEyp2I/Swr1z1hHq1TV3Z6kYys0g0kmMbKcDphdyD00sSKDBe9jEi6mwTJLKVALHCDlDwjJxgg9PSvC3uJpIYQkYQSur63YHckzEhUzlTpI3ZTvXqtoER41AH1cUHhGPE/nbb1wyt+FZkCBLnQTgaHkjX95lEmP3Wwc/77HpQY9nwclpjLI5DSA6V+rXYKcjT4/MWPmO5NS9tapGNMaqo64UAb+/yfmubi4SNS8jKijcsxCgfeTsKpPEe82AsY+HwTX8oOPqFPLU/tSEYA+QCPkUFs4eQGaI9Y/L/Zv5cfAwU/gz6isDinF7W1jka8mjhEjPszAEjGkaQPETpUdKqUfD+0F66yTSQcOQK6gRjmy6WKkqckpvpB1AgjHTc1I8N7vuGWZNzcnnyDxNcXkgfBG+rxYQYxsSMj3oPKz7zYLpnSwjaXl6NUkmY1AckDSuC7tkYC4XJKjO9QnHJbk2Fx/4p1CQysiQ6UUBULaQcF+WARg6sFOT/WjTW+5Hi1nFcX30iWGMO0Yj5jKurxTbjJ32PX5A9RV77T2KNDdxso0ssi6dWQB1BBOdlDCQbEa5YVyOWMBQOyXDuAxWlvNdJJd3kqlzAmuVs6iPImABtnx9a2h2E7XWNyWtbeF7WSIZNtJGIiF28QUbY3GfXcVgcB4vw2xYWtrGieUnSGd2XqZX0qzadAzqbYHY4HTM41bKOOcPkAAZre7Vj6lV0FQfgFifxoLrSocdqrEzi2F1CZycCMOCc/q7fa+OtTFApSlApSlApSlApSlApSlBGdp2xZ3J/wBxN/wNVX7omA4HbknSAkx1YzjEkm+PXHtVl7Xf6jd/+Xm/5bVTe7SUDgFuCQNQlXfp+lkySfRQASSNwASN8UEZ2cJbtHqxhfoBKjIPh1gdfUk5JYk6iSfUAbUvbVJY3jkGUdWRh7hhgj8jWreycwbtJOB0jsNOCNweZESGx1fLHV7MWHpW2aDUnYV2ntrvg076Lmyf6iQ9QEcNDKB6hHCn20so9a2N2a4t9Jt0kZdEniSWP9SWMlZE/BgcH1GD61TO8Hskv0peIw36cPmVNDSMBiT0GSXA6bYwc+H2rU3GON3Usk0AvmuuYxdlso3TmuqBAXyi7YVc6Q4OB670G++0nbrh1mDz7hNQ/wBmh1vn91en3nArWPFu82/vZkTh1nJHyzqEhTmSaXBjzpOEAJOwJILKN9q7dneyFrbwxGexlZcAT3soMQRnkTBVHKyqFGRqCDBIOcbiysJJHeJmC3FriSGdt2Alk5o5ir1LnlQmPbU3MKjwigqcTSSM0t1ZtdFXKmW/uwqQtkqOZbopWIEg4G/UHODmrNw/tpxC0lFtc2CShlPJ+gKQMqqEoysfCAJFy3pkbH04mvQ8dvckaBc6IpkJxkTLKxOCuXkV5JNCgbqM/aUHHu+KNbWvPw+uznkU7h3ILvEAd8FmaYbZIPI9cCgmWXtBedTb8NiPoPr5vz8n5YNeH/YPhynmX09xfyDxfXSMwHl6KpAwdS7EkbioX+nuNX0mbSweNNQxJdEooCzNIraTpzsVU6dXl/KQtu7G8nw3EuIuVCgGK2HLXAVRgtgZGFA8vpQS0vaG3tyLaxtU5jcwCGGNSToIXxBcBFO/icgfNVTtS0lvwiZJIwpWIJylO0YkkARM9CUEqs2Buzx4J5ZNdP8ARxQa+IlfLqhCnrsDN6/cRUz3sQlrG9RSM7O+nAGEkRwnvhVfW3vJMuDjOAhODcJtrD+hrxeY0t1JmWR2LMxmgICe2NTDH8zU73rWyy3Fo5nkigW3umkeJsO0Z5RZEOCCdAd9P2lies/gfBBf8FsAkhilijieKUDOmSNSm42yp3BHzWLxHsTxO7VYbia1hhByzQCR3cYlUriTCoCJn28WMjqBuFL/AKLt5Lu0s7KBBLDcRTPJGpOnlySRzhnySI8xLKusk+MAelfQFQ/Zns1bWMXKt00gnLOd3dv1nbqT/IemKmKBSlKBSlKBSlKBSlKBSlKCH7ZNiwu//Lzf8tqo/d1Po7OwOTjSZT0zjE8mGI+0FOG0jzacetY/b7tO97K9hYy6YlRzdXK7qoUEmEN7nGPzHvjP7P2oi4BbgHVlYpRtnSzMJMkDzaWOdPqQB60FZ4ILuDjt7JbWr3JWCKHGtVVGZIG0vI2xK6SCd2YgnG5q4TcF41df6zfRWcZ6x2iktg9BzXwVb5X3qmWfaOa34leQxhm5jwNjxFm1W2gfo1dmPiVtWMHTnIztbrFL+4klMnMhUOMY5SkAFmA1OZDgZx+jB29KDi17C8HgPNmDXcnhBluHaUnLRjJHkP6RPToazl7Y2UIMVusa6VGI4l1MMxhl+qiUkbsF/P2qPi4DE8comjWTRIVIkmaXYaQAEZQvou4A8vxXnxKNLe+jIdFRrI5VECghZlKYC9T4nx75NB14txa9vFlghidcM8RMjLGQSVkXwLliRD4gGC536muEaaW8kNkhlCwxQicZWNZVadnJZ2OWUTAM4BfLSKApJZbDxm0tpCnOSGaV2CrI8Y2GWAHyMhsZ261l2V/HC0USujRsq6BGoAUMwVMBdgCT/ifQ0GteMJe2CWxa1YRxjQkjSxtplI0I0hBKoPXWcgsU8uhFWOi4BOOG3FpNn6TJeRoSzal5szwkNq3OlFfJO/im962rdFryCYExmBkdSh6lWT122OCCK1v2Nu7i4t4GM0Zka5thpZc40LGRnfOpuXrJ9kX3oLBecP7T5VUv7INjOgR+YD1JaI/5Vhp3icTs5Da8SsTLMyFomtdy/puoJ265IwRt4fWrXxG4vllLoLZ9MbHzuuyk5XyNvkGq72R4vIq/Spo5jLcRxySXWjmrpbdY1WLU0Uag9NOM5JJoPH/R/wCFy28d6k0bRSc2PKMMEDRqG33NUj3iQ82O8iUHeJsAhRlgpKgfxlsE75Z/Uwmpk3RiMt9agXcU6R61idMiSLKa01EKwPlZSwI0DGSSKpXH7+4nllSKJ4i6hJHmAjEZm1BpAxY635YKjGyhGJJCLpCxdx/EEbhcMXMVpIjIGTIyoMjMu33EGthV85X/AA3hGWMdwIZlKlGiYksSNKLpXOn+sdsgqCF3PSS4D3oXFhJHFdTx3tq2QJkcNIgzjJ31bDfS+5zsdsUG+6V42lykqLJGwZHUMrDoVYZBH4V7UClKUClKUClKUClKUCtS99PbSaMGwss80xNJO6neOIKTpB9Cw3J9BjG7DG2q+deBzx3LcdvZmAZ4bhY3YEBVbZVB6ZP1aDGSAMfbGQ2H2b4G9hwUx8pSWtpJZWyAdboSc/ujC/w1lW3CWHCYo9KkulvpjzgHAU4z6ZxufsgE+lQXF7C5vuFz313KyRfRJJLe0ichAOWSjysu8jHY6fKPbqKv13HoslX9WOMdMjAAzkeq46qN2GQNyKDT3EeJfRONTzl10yC2UuxA3ZNW4Pl1iEj2TWucYxU+e19sjanuYZVbErYmTUdK+FMZ2JVQCPeZ/wBU1B9sODRTcTgW4k0RSQK7gkanEMrtIoYe6aiW+26krsRUjF2XtOWFNtCjSkgEoraFyylssM4VnlcH1S1X76Anaq0EE5NzHzHLkFAzkPI2hXAUHITM0xXriUVV4u1kUl9NcvqUCNI7ddOpQsKgxghclSzYbJyBlvcVaexHKg4b4CyAc2PXghubJqaeXBHnhto107eYMvU1NcIV/G3kkJAAGfDI7PBGB01JE5ucHHkSI+gNBXpe39g6gc7DqNKAox2AESnIXAwpkkOf6zG5GK97jt/w5X1KwjGptGlSWAROTEoGny+N59yMEAZ3AqV4twu3ngcciJ8xF0yo25x5Fpv1AEalyB0IBqvdgezUcVlCWRfpE6GQyeHXGLkmCEjI8giM8x/d9cbBXuLd4pfTAiGKBpZWkZWTmFHAQKnVY2EI0ZJPmPTapKDiFuLWG4aFkhW+5qyDA0hQ2N13bGhIgevhk61f7Ro2Bd1ARwXbw40xyfXMrL7rbRwR5939OlU3tJw6WayaJweY3EwpTGkapZCRGMfYQS9R9qQ+1B43veRCiFraRpZmiuEYAFV5krALKQ4HQJrwM7yke5Fp7vu0cQtoltzzXSNIjHnDBtSJlhjyqOXgjbeQgnFY03CrKMSAQQrHl18UaghSRCJFbGDiG1uZ8bnxqds1F3nZaxbc24jkzvySyFWLMWVdJAyCs8YGNykI9aC48Y48xtbydFVX8AjVztgvGBI2N9ADo5+G60t+xsUpU3qTXkuQWa4YiNcDHgiTCAe2xPzWvYOyV1O/0awu5HjyyXXMbXFGF1Jo1dSxy7CMbgOpOnrW0L6+4hYDnXLx3dsN5jHEYpIh6yBQzCRB1I8wG+9BwnY+Mc0QqIyCdHhwpySxXAx4WbSCB9ldIwKqXed2Y+kW1ugjUXMl5HGrlBqIZJDIWbGSCcyHGwAAHTfbVvcK6K6MGRlDKwOQQRkEH2IqrWEoubtbtt4Y1kW19iMYlu/uO0aH9Ulhs9BXf9HvijS8NaJznkTMq/uMAwH94t+GK2hWoP8ARvUm1u3P2pwPyQH/AO1bfoFKUoFKUoFKUoFKUoOr9D91fMfdfIJSluR4VnN1MTkhhEq8tDg4IU8yUqfNoAr6er577leHfWXrKmqWNkXocedtCEjcBpVVmPosLZ2NBuE8KWa3uLXLLFKJFOCMxmQZdFzkFQzHHscjYAVG8TfisUJjMFtdDZRJHJJC+BjxmMpIAy4zlWO4GBnAr1spWBUxliqtkuBqLAKzZOOpZNcnTzXEftVmsZJCn1i6WwM7jBJUE4x6Akr+FBqObgzzymTiKRkhTHFBGdKJvnAkPiDAxldagBI7ec7+Fm87xprMJ9JYz2yokfN0HmxqMAROoySDHIYw2xU3IDFiMja1/cQ4xcqEG41P5N9iNfQA9MNgkemKpvH+GJxCYWdrIwhWRJrqdGyBgl0t1YdXZ2MpIPh6nqBQa9s+2USq6STKJIpJtBKSqrPJK0xZgBsDMIVKkZ5cco+3ipFu3fD0QRrO2kNIMhZCyjC20TgldyLfmTEEnxuOpzjbfCey1rDqKwQ5LE6uWpbB92YFmJxkliSSTWTednrOUYltoH/eiRv8RQah4v28t0gmkQSpIxmeIPFIo1aBb26qSunSsJMhyQNXTOaj+Edo2a0hSa3u2coIspbtgZiWJWjYeq2gnkAHUysdgM1tefu54U2xs4gPZdSD8lIFVjtl2Pgs41uIjL9EWaNrq2MjupjOI2kXVqdSqkBgCA0YKnAFBE8O7b2dxIQBK2tsuEgkYqjSFmRlQHP1cNvDn97oK8GuL+WGQQ2l3JcSXsV0rSwGONFXRJpBkKZIkBX5CjfpW6LO3jjRUiVUQAaVQBVA9MAbYr2oNWP2f4qwXl29vEikaYprguwCpEi6tEZUfVxFCAxH18nvkYnCuBTXN2Le9Z7UxjXyUfLXCrywJEmAGFBiRiFw+WYnTmtpX/FIIMc6WOPJAGtguSdgBk7n4FQfeDw53tufD/rFqfpEJ+U3ZP3XTUpHTce1BO8L4bDbxrFBGsca9FUYHyfknqSdya9Lu4jQfWMqqdvEQAdum/xWNwjjEVxFFLGcrKgcfdgE/lqA++saG85kkT6RkooHwZVLsPghEH9+gp3ZtWH02xJItbZ+YiEMrvDMC6QYbBWMMGX3YYGw6y/bS5MdpeEY8Ns0QxsARFJJIBjdQUCgY9cVHcLuNfF7wk+ForNyfQJHzXB/HwZ/frx7xLphw26fHiaEjB9GuCGZT+0kSqB9496Dy/0ebXRwtm/rLiRh9wVE/wAVNbPqh9x0eODWx/WMx/8Amcf5VfKBSlKBSlKBSlKBSlKBXzr3e9o2seLXupGNq80izuFJEWJXEcrEDZQSV3xsxPpivoqvnfsVORf8TBxy/pBdwejYedQhyMaW5mDnp5uiGg+hIdOkacacDGMYxjbGPTFRdzx5FdkC5KjckgDOQBv6DOcn0CMcECtav2ll4IIs6prB2Kcro9u4GdKFjupGfqz5WVlB8OTd+B3lhxENNBKJQ2NSeVh4QuHU+Ibax7EO3XagsDXycppM+FVLNkYIGnVgg7g6SDg771ROyHZ4S2VpNoEckqmWR4maNjzHMmtnRlZvDsFG2Wydhis/vT4qkVmbZWVZr5hboP7UhXcjrgK3X3K+9XCytlijSNNlRVRR8KAB/IUFcftQVySoC7t4sjQoUPqc/Z0xfWvkDHMiQZZq9zx3OSeZGQuWQaGYMV16CCvmCFS2+AzqoLE1N3FjG/mRT03IGdmVuvtlVOPXSKjbngQyWjbDZLANlhqJd87nP6Vlc/2aDoBQecvEMEgzsDkjJSMjbOegB20vv/u39qg+10sj2V2r3JCi1mLLyVBxytRU5Jw2HX+8MVIDgcgl3X6oFVG+Ty1G+c7ktpA/9eWq129RxYXPMGlmgk1HOCpK86Qg/aTX9Hg/DFBIdkGaa0tGfiF1qeCHMYWFQCysOvJ1acxvgljsuc1n23D7eYpqkvJCzDZrmVR+iEmSsbhSAGVTt1NQnBAn0aMA4iEUaITjZWQprB9CttHJLv8A1/4VOcPZwHkxiQIEUEeWa6YSMp+EBhG3QKfagkbbh9nbIstvBEpcx+MKAzBiMsWPiOFy256KayW4jnGVOkwGV1PmGrToX7z4x94qBnAfREvlboudwkn1MbL6726Tv99c8c4zHBBLdSEBS7Sb+sdv4Y1B9dcukj+1oIju0lZuFxxsNLa3tAAegWSQuVPqRHnf1KVY+YWBK7F11DbG9wwjhbHukSb1XOzcX0Xh8KXDrGVixIzsFCyXbGSTJOwaOLJ/iqmds+9hTrj4fnWZJDziMBQF5Scv13TLZIABbpQXTs7Ast1xCdfLPcpZp7cu3jAlx8EK4z7gVrzve7X/AEiMRW5ZoeazTSqDoZ2AMcOroWSNRke/3GpDsdwfi88EMDv9Cto25OlF0zSCUrI+53U6MsW2+45qR7yeEQRcGZIIxHEjLcKq/MkcMRPqS8RdiSclgTQXjuej08Hsx+w5/vSOf86uVVTuqGOE2f8AZD/E1a6BSlKBSlKBSlKBSlKBWh+6fhRuL/iDfYFxqORkZDTY/iOrTjoUMoPUVvitMdwF+nP4jET9Y0gkA91DOGI+4suf3hQXDtvwKCX+jbaRdUZvF1A/b0W87eL3yVGffepji3Y6yuCrNFokQYSWEmJ1A6ANGQcD2O1Y3aHxcQ4bHnytczEfCQlMn4zKB+NWig1F2p7lue/Nhvp+YMY+kEy4x0AfIYAfjUlw/i/HrFAl5Zi+RR+mt3BkwPdSAXP8Iz81sWa5RPMwG2dz8gZ/M1iS8ZiDBc5yQMjGBuw3zjpoc/wH1wCFX4f3rcNd+XM8lrKNjHcRtGQfYndR19SKtvD+KQTjMEsco90dW9M+hPoa1p3/APZqKSyN6FAmgKAsOrI7BdJ98MwI9t/epod03B1hCtBgqu8vNkDZA3YnVj56YHsKC+1Q++e5t04ZMJiNbjlxKSMszFff7KkLIf3B8VG2nYOylbEF9xOMdNKTsANiceJCRsPU/wA68uKdydtOwZ729cgYBldZCB7ZKjag9beWA8qJJopIguZJIyGTSwIxkdNFrbmI/wBsvTOK9uI9qrSJAJbqJJCrStiRWZZLhigwFyTykL5GOgSodu5CxiMfjuJdUihslQgQZZi2lQRkLpB1DdhXew7DcOVTJHaoWZMoJC8gzcSaLbKux8qgs373xsGLN3nWxnItEluJCZFhRI8APhYYTliCFxrbof0/wRUdx7sxxbiUkSSmK0ggUokXMZiixqhLsVBDsCVUnIwfuJqTu+HWtrxPh10oCJILoFF6GK2j+ocADGDoV/TJIxnBq6Iv1REhAMrGJznYKpaS6bPoC3NT+FKDXsfdi9wA19fXE7tyML0w8oA0nWWyUjAZsAHFcL3f2tpxCwmjJFvJNOpWUhschWZHBA3D6Cc+gZa2M0j41DaTTzBkZxPdHlwggf1aeE/BBqA7wIYQkQbAjt7qyto9iMZZTNhv1TEVU/KMPignU1OPUO4/ESXRyf4ooB+VUfvv4sqWRjXGbicRoPaG16//ACk4+Gq4XfGEt4pbuZgojRpcsP8Aa3H6NCOupIgi46kPWp+2UEl/bSXzAx29vBFHaIzeNla4WPnSDoNeJP7o6gZIbn7rv/xNl/Yr/nVpqsd2Qxwqy/sEqz0ClKUClKUClKUClK4JoGa+bOwHDeZJeSLI8MkMoEcsW7gsXLH5URo40nzs6DrivpMCtOdzvDrcXXEoJNQuI7kEKx35ccuoEe/jVSxH7HvQRE/aLiNhxaK74kebDpe3MkS/VhAV1lQPtLJgNkZJUgZ2rd3CuLQXKCSCVJVO+UYH8/Y/Br0FhFp06FK4IwQDkMckHPXJ3PuarXEu7bhkpDC3ELjo9uTCR+CYU/iDQSnHeENKQyEa9s6uhChsKfgkkH4c1623BI1ILEuRp0k+mkJjPudSls+7t71qDj1hxax4nbWdnxC4aK5xy2nYSFcHxhgwwdI8WwGQQKs03EePRvJEs9jNowvMkilRtWkNgKhwcBl/vbZwaCT71LlZEtbDzPeXMKlc/wCyjdXdz8DA/n7VemAIwelfPsvY/tEbyPiOI7iZXBU8xANKkjSFcqBGRnpjZs9Tmrxx7txcoqi44ZfRHSxJiVJk1FSF8asBgE6vQ5VaDYEssUKFvCqqrMcAdFGSduu1eEHFFLsGwq+LSTj/AGeOYSc+hbTj3R61Ba95vD9lk56YKag0eDgEO4wrNszRqMegkcdK7Sd5FgwUc8ghUGoxyYLIFbUcKfO7TK224cH0oNw8ahd4XjTq+EJBxpViA7DPqFJI+RVRWcuC0excmSPHo0x+jWrD4EStIR+NYN13vcIMTRrcSglCoflOSCRjVuBk+tV637fxu2LO1u5CC3J0wgqr8sQW++ryhA7Ebbt8E0Eh280D6G0agueI20VtGcgGO11x7/smV23HUGPqBVtuIAZFgByqBbfUepGBLcM3wyLGmr3c1q7jkPF7q4jmghFpDw+ImMSSo+kRFlLtjOXOkrjGPARuQTViTgnFZSI572OImRoHWCLJbnjnzeNzkYTG4HUBdutBbJeJRR6Z53VExJePk4206IEwepKen60da07bcaN/ClrZKZhhjNcDKwrKzG4mwzbeHl5GPslgM7VmcI7GxNxkpcM93EY2kR7h9bKkEuh9WQAcygADGNDNVo4RpnlUKAEkPNbThQEk0yaWU9CttHaxH4uDsPQINOwryIW4pPJczGHUY86VjlnxHEoA6yZBBf8AZXbFRPGdZ7Ozo5BeB0icpsNNvPHCi/IY63z75rYV3dswDr55Dz1/elIgtFI9sHWR6FCa1tK9vFwe8Uy4jma5KKSCWZbmNYAPXblSMR+0xNBtnuxbPCrLH9Qg/LarRVL7nI3Xg1mHBB0yHf8AVaVyp+4qQR8Yq50HNKUoFKUoFKVwTQCaAUArmgVr7tx3c/SJvptjM1rfDB1gkLJgYAbG4OABkZBHUGtg0oNRWXefeWDiDjdq6noLmIDS3zgeE+50n+GtjcA7T2d4uq1njk2zpBww+9Thh+IqQvbOOVDHKiyI2xR1DA/eDtWuuPdy9jK3MtXktJNyDGdSg++knI/hYUGRxieOftFZRBgWtbeeVhkeaQaQvXzAYbHsRV8ltFZwzb6eg9M5Bz8nIH3V8/3HdXxqyuBdWjpPIjaldXw5231LJgHIJBGo5FTF13w8TtRpveGhG6aiJIgT8agwP4Gg3ZLMq+ZgOvU+3Wo5+OR69PVf18jHQNn93Gsk/wC6atIXHfgZCeZYqQRp2mYEDOdvCQDnB+9V9hU12d7xuGzMDcSvbkNko6Fg3iVj4kGMEqWOQN5ZRjBoNyRzI+QCGx1H4kf4qR+Bql98HBIZeFXJKKGjUSo2kZBQjp965X8akOG9r+EooC31tnSAWaVAWxnc5PXJJ+8mqd3q9vrCSKOyjnWVZ5YRPJE2pY4RIrMdS7FjjGkHpnONshs3hdpGkUYjRUARAAABgaRgVVzNouZWcDVCJLgQgjO4+j26jfGGVJDj0MorjjHeNYxvGsV3bkbs7B1YYAwFGD5up/hA21Co3tB3jcJ2K3MZYMruFR2LcsM0a6gmDiTSdzjY+9Bm2yhIl1tnmTZd8AHk2ep5JD7o8yO3/wCz6Z2ybCV01yspLwxeTPW5u25jR/hmJQfZqoF73scPSyht0jklkSKGJ30BVKAx85QXbVhwpG464JziuU7Y8cuklSw4c8XOd2MzA58WwwzhEBVAq538o6UE/Y2bTXF6YyWW3t4eG81WAOXYNdS5zsU1aj65XbesS67S2kEU5nmVJJmjjaP7aJMRJLhYwWysDRw5G2q3UZ2JqB7PdzfFCGE959HjkOXSN3cufXUAVUn5yau/Ae5rhcBDSI9ww9ZW8Of3FwCPg5oKPxDt9c30zpwq0kkcykrIV2VFiMcYwNlxqaQFiAGbocVndie4/Syy8SYHGCLeM7H4d/X7l/Otz2dnHEgSJFjQdFRQoH4Cveg6xxhQFUAAAAADAAHQAegrtSlBxXNK4oOaUpQcE0AoBXNApSlApSlApSukkiqMsQBkDJ23JwPzJxQd64ZQRgjIPoaxBxWDrzY+mfMOnh3+7xL+YpLxOFVLGRcb9CDnC6iBjqcb4oI2+7GcOlJMllbsx6tykBP3kAE1Dy90vBmJJswCfaWZR+QkxVpPFoMBuamCQo39WbSB+e1E4vbkAiVMEAjxAbE4HX52/EUFMfub4Of9g4+6aT/Nq6/9zPB/6mT/APq//WrqnFoDsJU6qOo+10/PFcwcUhdiqyKSFDbHbSSwzn+E59tvcUFOi7nuDDrbM33zTf5OKkbPu14REMLZRH9/VJ/xk1Pni9vjPOjxjPmHTOP8dqyILhHXUjBlORkHI2OOtBjcP4PbQbQQRRf2cap/wgVnVHz8YhRmQscoMthWPTQSNh1AkQn4bPoccTcaiVmViwKncaG2G/i6eXY7/wDUUEjSo08bh1aSWB1aSCjbHKAZ22BLqB+9Xex4vFLp5bE6gxHhOPDpzvjH2ht/0NBn0pSgUpSgUpSg4rmlcYoOaUpQKUpQKUpQK8bu2WRGRxlWBBGSNj8jcfeK5pQR/wD2ctcqeV5VKjxNsG15GM4weY38v1Vx2/oC30BNB0Ak6Q74yc5Pm+T+G1KUHY8EgLatJznV5366terGrGdW+a5j4LArawh1DG+pvQ5Hr6f4DFKUHVeBQAABTgemt/c7Hxbjc5B67ewovAoAQdJyEEeS7k6ASdGdW65PTp09hSlBz/QsGQSrEjHV3PQgg7t12G/sMdKyre0RF0qu2c43O+c53+a5pQYt1weGRmZlOpl0Eh3Xw5BwMEY8o6fPua4PBIN9m3ZnP1j7ls6vtdDndenTbYUpQcDgUGFGlsKSQC7nqVbfLbjUoOD6j7672vB4Y2VkDArnGXc+YKpzlsHZVG+cYFKUGfSlKBSlKBSlKBSl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92696"/>
            <a:ext cx="4704104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4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ITEhUUEhQWFhUXFxcYGRYYGBoaHxwcGRobHh4YHx8cHygiHh0lHxwfIjEiJSkrLi4uHCA1ODMsNyouLi4BCgoKBQUFDgUFDisZExkrKysrKysrKysrKysrKysrKysrKysrKysrKysrKysrKysrKysrKysrKysrKysrKysrK//AABEIAOUA3AMBIgACEQEDEQH/xAAcAAEAAgIDAQAAAAAAAAAAAAAABQYEBwECAwj/xABJEAACAQMCAwcABgYGBwgDAAABAgMABBESIQUTMQYHIjJBUWEUI0JxgZEzUmJygqEVU3OSscEINENjsrPRFhckdIOio8I1hJP/xAAUAQEAAAAAAAAAAAAAAAAAAAAA/8QAFBEBAAAAAAAAAAAAAAAAAAAAAP/aAAwDAQACEQMRAD8A3f0rtSutB2pSlApSlApSlApSlApSlApUPxXtTY22efdQxkfZaRdX90HJ/Kqjf98vDlbRbrPdP0CxRnrnH2sHrjoD1oNjUrVcvbXjtx/qvC1gXKjXctuNRAGVJQ7k+x6g1j3HZ7tBcLKbniawhNtFup3JUEKCAhycgdT1oNrXN1HGNUjqi+7MFH5mqxxLvL4TCCWvIm+IyZP+AGqbD3TWrNKbue4uZEZEBeTAJkIw22Wx4gOvVW+Kt/Be77hcYJSzhOHIUuvMI0nHV8+oJoIrhvfLw2adYgJ0DsEEzoBHqboCdRIz7kY99q2LVO7xuEW03D5bUmON2XMCDCkyJuoVRuckY2B2Jrp3R9oTe8NiZzmWLMMmeupMYJz1JQqSfcmgulKUoFKUoFKVwTQCa401yBXNApSlB16V2pXFBzSlKBSo7tDxeO0tpbiU4SNCx+T6KPknAHya1xY2XEr42zcRupore6R2WK2xFobzJFI2NRDR5O/quOp3C98d7YWFnn6TcxIw+xq1P/cXLfyqrSd6LTbcP4ddXXTEjLyozn11HP8AMCpuy7E8Ps4y1vbRiTosjjmNqY4HifJ6kVLxKNaoPKDgD9mEY/k7fyoKFcXnaOcEk2nD4w2Cf0rrsDv50JPT03264ro3dzcT6v6R4rdyjlh3SMiJVznbBLKfK2TpHQVfXUPCEPSaRv7hZnPTplBjI9SKj4+JrpmSVwZeasJA3ZlGkagoGTkF22BAJYelBC8G7ruFQmPNsHYJrcysz79ACrHTjOT0+zUsLSOEWxhjSNFLSuqKFXlEgBSBgDQXSQHH+xIGM1k3XEHZZCkTfWOIVdyEAydHTd9mLHy10uYZ3FyzOi+FYQiIGyQuQuXyDlpdJ8A6UGfF4mT9uR5T8qg0qf8AlmsA8Wh2XWHZ5yzLGDIwCElCVQMR5EG4rtHwOJdY0tMIoVRBI7Sb4JxhiRnAT0rNtrRYZIkXATQyqANtYC/4qpOPg0ESr3EkyPFDpDNIX5rAa1T9E4CaidJK7HTnUfvqVXhMjDE07kb5SEchdznOVJlB+6THxWaxihRS7KqoukO5AwNupPvgflWI3HUP6JJJdwMouFyf230qevoTQd+EWkURdUjRHBGogAFwfK7Hq2QMZPqre1a04ZMeEcelgfw2nETzIm9FlJ6ew8RZcD0aOtgPBcyy6tSQaBpOn6xmDblcsAqkYBB0tjJ+apneR2YF3YM6tI88cRuUZnZj1BCBRhQWXUMKoywHtQbQpVT7sO044hYRSscyr9XL++o838Qw341bKBSlcE0AmgFAK5oFKUoFKUoFKUoOOlc0qB7a8fFhZTXBwSi4QH1dtkX7skZ+AaCndpWPFuKpw8b2lnia6x0eT7MR9x8fL+q1frxYJuZbFhqCozKpAZASdDj9Uhkyp9CoNVXuu4P9C4cbi5P10+q6nduviBYA/cu5HuzVhSzyoq3KD/xEjGQISMl3bBhz00mKJEB9NIbGaC4cKuzLCRNgywvolC4HjjwwcDOyuumQAnZXAO9YUk86RvIAgZIlOPE5JkJZsY04PTA3rH4jdr4LuI/UXKLDL+zqOIpTv4dLM0b+viXOyVMEanI/WnBP3Rov/wBkH50HjBaoWyZGaOKJQDqwuG3OdGMgKqnfOzV0s41jSM6ApSNpnAABDMDhdvTLSYHxWELhEWWJsAXDloxv4o2YI4X3KoNePZhjpWRPeu+to4mIaQKpbwZWIEsuN28yyDdR1oM8WwPLifcJGWf95hpz+OXP4VH2N2vIj5rBfrtUhcgYzmZCTsN/B+eKyra0eYSM8p0v4RywFyoGOrZbqWwQRWfbcNhRtSoNeANZ8TkDoC5yxAydifWgxl4hknkwu5JyWxy1zgAMWfBYYAGUDV0l4fNNjnSCMAhgkI3BHvI4yR+6qH06ZrK4pJy1Evohy/7h8x/h838PzWZqGM+lBCQWsKTDTGCQ4QyOTI+eWzkanJbGNPr6mukMuHhyfDMzyb++CVH4hlHwUA3zUcnFFkzytUjOh0mPoDcPndjhdUaBNs5xnbFZV3ayyrMZWEaIAojiGTlMPs7DbcqPCoIKjB2zQZ17drHbzSs6x6i4DsQoB/RockgAbA59qjZOKozsLaN5fFBGugYTEZMhOt8KRpJHhLHbpuKy4eBQRvAAgaRcsZHJd8KBnDuSwGsocA42rxhu9LBmOQyz3aH1IGFC4+EkT8TQav4XeScF4xmVVis79nyqsWRGDlcglV8rfAwsnxW9a173i9lPptmYAMzQpHyTnH1hzqH3FV3+8e1cdy/aw3lnyZSfpFtiN85yy9EY53zsVPyuT1oNhE0AoBXNApSlApSlApSlApSlArVXeQfp/FbDhY3jRvpNxtkYAOFPsdIYf+qtbRnmVFZ3ICqCzE+gAyT+Var7mo2u7m/4tIDmaQxRZ2IRcEj5AHLXP7BoLb26vQsXKDafC0zkekcWCBt6M+kfcGqp2Ud1NguI40Y5SMEq6B3jiCsxV/FkruunHi9669oLz6WzDAZbh0BznAtkdTp1L6vpDAf798+XBs/BuESSCOUnAwmc9SyXQkP8k/8AdQdezYBEltOA0Nyruikuw8SqZEJf1dXWUD11ybALWbwcSNHIjMxntRJCcYBkyFZJCcdXTQSRsG1jOxrJ4jwPTbgW4+uiKSxFj1kiQIATvpDovLYgdHb1rFkvUEtteptFcKkEmRgjWSYWYHcFZC0eOuZfigkYrVI2RVXIhi1HA8RJGlT8nSJBv7is+ygKRorbsANR92PmP4kk/jQyAE6VLE9dIH+JwP515fWsSNSpjqFGpvcEFhj/ANp6Gg8rCcIzwNtoBdCdgYifT9w+Ej0GgnzCu54tGf0QaY/7sah92s4QH4LCvGa2hBy681w6DxnVguRuoPhXbc6QNhXrfXBMUrR+ZNQQnoXXoPfBbwnpneg4P0h9sRxL85kYj7vCqn8XFdLTgUSqqtqlCgACQ6gAOmE2QY9PDXaG5VmDDJ0x4OcZy76cHG2oMhB+a9L7isUWQSWYDOhAWbHuQPKP2mwPmgi+JEQuZmwRAHnlwN9DDQMD9mNGOB1KD3rOdNMUavgFnDOc7A5Mj/w5BH41HXMVxKdJVIkmdc68SPpVMlCoOgA6MeZwdZ29/S34FCJFEmqYQxrgzNzACejBT4FYKvmVQTq3zQY112hiYzGAtM+hY4zEpZdTdCJNoxlmVd2G6143kM8rgIq26q8MQDHW2FVnZdKnSAY3O+pvL06GpC7iblQuFJfWZiN843kKfmFUA7ZCn0r01adMh8Sqs8+Rvux8G/Q/Vsw6+lBgxcNQvrmeSXDTSHW2F+qxGCUUKh23GVrW/EX/AKJ49BcYCW10OXIRgDUQiyt6YCyaHP41se941ZWg03V1DGVjjXSXGo6N2Okb+I7Hata9ve0S8cj+icMspp+W+sXG0aqfXYjowJ8xU5wcGg3rSq/2DtLyKxhjvmDToukkHUcAnSGb7TBcAn1+etWCgUpSgUpSgUpSgUpSg1z339oORY/Ro957siJVHXQfOcfOyfxVkGxXh3C4LFSAzRkSEEg6NmuJAQdQzq0AjytInoKzO3XYGPiEkU6TSW9zD+jlTxYwdQypI3B3BBHX1qnz93PGriY/SuJKEVDEJkU8xoyyuV0gKF3UZOrPpkigwO2XGLSOMG4I5wRyI1Y6w8obB8BGkLhG3I6irbDwG0axtpkV8yxRHV9JnQ+KPUT58DYEknZRqbfGD1/7sOHWlncsIzNNyJjzpjrbOhtwMaVPyBn5NZ3d3Nr4HbMdJ0wnz50/VswGrG+kaRkewoNecQspp+MRWMN7c26NDryssx3Adz4WkyuQBgE5UYDeIGrR2Et3UX3BLt2LpqkhlPmaOU55oJ+0rkNnfDMfasDhsOe00IycxWbE5xkE686iNi515YjPiLfdVm7y7drdrfikQJe0fEoH2reTwuPnTnUPbc0Fo7NcRae3RpABKuqOVR6Sxkq4HxqBI9wQfWvW8k5ckbnyseUx9ix+rJ/iyv3yCoPn8m8R4mXkcQCkNjKidEyp2I/Swr1z1hHq1TV3Z6kYys0g0kmMbKcDphdyD00sSKDBe9jEi6mwTJLKVALHCDlDwjJxgg9PSvC3uJpIYQkYQSur63YHckzEhUzlTpI3ZTvXqtoER41AH1cUHhGPE/nbb1wyt+FZkCBLnQTgaHkjX95lEmP3Wwc/77HpQY9nwclpjLI5DSA6V+rXYKcjT4/MWPmO5NS9tapGNMaqo64UAb+/yfmubi4SNS8jKijcsxCgfeTsKpPEe82AsY+HwTX8oOPqFPLU/tSEYA+QCPkUFs4eQGaI9Y/L/Zv5cfAwU/gz6isDinF7W1jka8mjhEjPszAEjGkaQPETpUdKqUfD+0F66yTSQcOQK6gRjmy6WKkqckpvpB1AgjHTc1I8N7vuGWZNzcnnyDxNcXkgfBG+rxYQYxsSMj3oPKz7zYLpnSwjaXl6NUkmY1AckDSuC7tkYC4XJKjO9QnHJbk2Fx/4p1CQysiQ6UUBULaQcF+WARg6sFOT/WjTW+5Hi1nFcX30iWGMO0Yj5jKurxTbjJ32PX5A9RV77T2KNDdxso0ssi6dWQB1BBOdlDCQbEa5YVyOWMBQOyXDuAxWlvNdJJd3kqlzAmuVs6iPImABtnx9a2h2E7XWNyWtbeF7WSIZNtJGIiF28QUbY3GfXcVgcB4vw2xYWtrGieUnSGd2XqZX0qzadAzqbYHY4HTM41bKOOcPkAAZre7Vj6lV0FQfgFifxoLrSocdqrEzi2F1CZycCMOCc/q7fa+OtTFApSlApSlApSlApSlApSlBGdp2xZ3J/wBxN/wNVX7omA4HbknSAkx1YzjEkm+PXHtVl7Xf6jd/+Xm/5bVTe7SUDgFuCQNQlXfp+lkySfRQASSNwASN8UEZ2cJbtHqxhfoBKjIPh1gdfUk5JYk6iSfUAbUvbVJY3jkGUdWRh7hhgj8jWreycwbtJOB0jsNOCNweZESGx1fLHV7MWHpW2aDUnYV2ntrvg076Lmyf6iQ9QEcNDKB6hHCn20so9a2N2a4t9Jt0kZdEniSWP9SWMlZE/BgcH1GD61TO8Hskv0peIw36cPmVNDSMBiT0GSXA6bYwc+H2rU3GON3Usk0AvmuuYxdlso3TmuqBAXyi7YVc6Q4OB670G++0nbrh1mDz7hNQ/wBmh1vn91en3nArWPFu82/vZkTh1nJHyzqEhTmSaXBjzpOEAJOwJILKN9q7dneyFrbwxGexlZcAT3soMQRnkTBVHKyqFGRqCDBIOcbiysJJHeJmC3FriSGdt2Alk5o5ir1LnlQmPbU3MKjwigqcTSSM0t1ZtdFXKmW/uwqQtkqOZbopWIEg4G/UHODmrNw/tpxC0lFtc2CShlPJ+gKQMqqEoysfCAJFy3pkbH04mvQ8dvckaBc6IpkJxkTLKxOCuXkV5JNCgbqM/aUHHu+KNbWvPw+uznkU7h3ILvEAd8FmaYbZIPI9cCgmWXtBedTb8NiPoPr5vz8n5YNeH/YPhynmX09xfyDxfXSMwHl6KpAwdS7EkbioX+nuNX0mbSweNNQxJdEooCzNIraTpzsVU6dXl/KQtu7G8nw3EuIuVCgGK2HLXAVRgtgZGFA8vpQS0vaG3tyLaxtU5jcwCGGNSToIXxBcBFO/icgfNVTtS0lvwiZJIwpWIJylO0YkkARM9CUEqs2Buzx4J5ZNdP8ARxQa+IlfLqhCnrsDN6/cRUz3sQlrG9RSM7O+nAGEkRwnvhVfW3vJMuDjOAhODcJtrD+hrxeY0t1JmWR2LMxmgICe2NTDH8zU73rWyy3Fo5nkigW3umkeJsO0Z5RZEOCCdAd9P2lies/gfBBf8FsAkhilijieKUDOmSNSm42yp3BHzWLxHsTxO7VYbia1hhByzQCR3cYlUriTCoCJn28WMjqBuFL/AKLt5Lu0s7KBBLDcRTPJGpOnlySRzhnySI8xLKusk+MAelfQFQ/Zns1bWMXKt00gnLOd3dv1nbqT/IemKmKBSlKBSlKBSlKBSlKBSlKCH7ZNiwu//Lzf8tqo/d1Po7OwOTjSZT0zjE8mGI+0FOG0jzacetY/b7tO97K9hYy6YlRzdXK7qoUEmEN7nGPzHvjP7P2oi4BbgHVlYpRtnSzMJMkDzaWOdPqQB60FZ4ILuDjt7JbWr3JWCKHGtVVGZIG0vI2xK6SCd2YgnG5q4TcF41df6zfRWcZ6x2iktg9BzXwVb5X3qmWfaOa34leQxhm5jwNjxFm1W2gfo1dmPiVtWMHTnIztbrFL+4klMnMhUOMY5SkAFmA1OZDgZx+jB29KDi17C8HgPNmDXcnhBluHaUnLRjJHkP6RPToazl7Y2UIMVusa6VGI4l1MMxhl+qiUkbsF/P2qPi4DE8comjWTRIVIkmaXYaQAEZQvou4A8vxXnxKNLe+jIdFRrI5VECghZlKYC9T4nx75NB14txa9vFlghidcM8RMjLGQSVkXwLliRD4gGC536muEaaW8kNkhlCwxQicZWNZVadnJZ2OWUTAM4BfLSKApJZbDxm0tpCnOSGaV2CrI8Y2GWAHyMhsZ261l2V/HC0USujRsq6BGoAUMwVMBdgCT/ifQ0GteMJe2CWxa1YRxjQkjSxtplI0I0hBKoPXWcgsU8uhFWOi4BOOG3FpNn6TJeRoSzal5szwkNq3OlFfJO/im962rdFryCYExmBkdSh6lWT122OCCK1v2Nu7i4t4GM0Zka5thpZc40LGRnfOpuXrJ9kX3oLBecP7T5VUv7INjOgR+YD1JaI/5Vhp3icTs5Da8SsTLMyFomtdy/puoJ265IwRt4fWrXxG4vllLoLZ9MbHzuuyk5XyNvkGq72R4vIq/Spo5jLcRxySXWjmrpbdY1WLU0Uag9NOM5JJoPH/R/wCFy28d6k0bRSc2PKMMEDRqG33NUj3iQ82O8iUHeJsAhRlgpKgfxlsE75Z/Uwmpk3RiMt9agXcU6R61idMiSLKa01EKwPlZSwI0DGSSKpXH7+4nllSKJ4i6hJHmAjEZm1BpAxY635YKjGyhGJJCLpCxdx/EEbhcMXMVpIjIGTIyoMjMu33EGthV85X/AA3hGWMdwIZlKlGiYksSNKLpXOn+sdsgqCF3PSS4D3oXFhJHFdTx3tq2QJkcNIgzjJ31bDfS+5zsdsUG+6V42lykqLJGwZHUMrDoVYZBH4V7UClKUClKUClKUClKUCtS99PbSaMGwss80xNJO6neOIKTpB9Cw3J9BjG7DG2q+deBzx3LcdvZmAZ4bhY3YEBVbZVB6ZP1aDGSAMfbGQ2H2b4G9hwUx8pSWtpJZWyAdboSc/ujC/w1lW3CWHCYo9KkulvpjzgHAU4z6ZxufsgE+lQXF7C5vuFz313KyRfRJJLe0ichAOWSjysu8jHY6fKPbqKv13HoslX9WOMdMjAAzkeq46qN2GQNyKDT3EeJfRONTzl10yC2UuxA3ZNW4Pl1iEj2TWucYxU+e19sjanuYZVbErYmTUdK+FMZ2JVQCPeZ/wBU1B9sODRTcTgW4k0RSQK7gkanEMrtIoYe6aiW+26krsRUjF2XtOWFNtCjSkgEoraFyylssM4VnlcH1S1X76Anaq0EE5NzHzHLkFAzkPI2hXAUHITM0xXriUVV4u1kUl9NcvqUCNI7ddOpQsKgxghclSzYbJyBlvcVaexHKg4b4CyAc2PXghubJqaeXBHnhto107eYMvU1NcIV/G3kkJAAGfDI7PBGB01JE5ucHHkSI+gNBXpe39g6gc7DqNKAox2AESnIXAwpkkOf6zG5GK97jt/w5X1KwjGptGlSWAROTEoGny+N59yMEAZ3AqV4twu3ngcciJ8xF0yo25x5Fpv1AEalyB0IBqvdgezUcVlCWRfpE6GQyeHXGLkmCEjI8giM8x/d9cbBXuLd4pfTAiGKBpZWkZWTmFHAQKnVY2EI0ZJPmPTapKDiFuLWG4aFkhW+5qyDA0hQ2N13bGhIgevhk61f7Ro2Bd1ARwXbw40xyfXMrL7rbRwR5939OlU3tJw6WayaJweY3EwpTGkapZCRGMfYQS9R9qQ+1B43veRCiFraRpZmiuEYAFV5krALKQ4HQJrwM7yke5Fp7vu0cQtoltzzXSNIjHnDBtSJlhjyqOXgjbeQgnFY03CrKMSAQQrHl18UaghSRCJFbGDiG1uZ8bnxqds1F3nZaxbc24jkzvySyFWLMWVdJAyCs8YGNykI9aC48Y48xtbydFVX8AjVztgvGBI2N9ADo5+G60t+xsUpU3qTXkuQWa4YiNcDHgiTCAe2xPzWvYOyV1O/0awu5HjyyXXMbXFGF1Jo1dSxy7CMbgOpOnrW0L6+4hYDnXLx3dsN5jHEYpIh6yBQzCRB1I8wG+9BwnY+Mc0QqIyCdHhwpySxXAx4WbSCB9ldIwKqXed2Y+kW1ugjUXMl5HGrlBqIZJDIWbGSCcyHGwAAHTfbVvcK6K6MGRlDKwOQQRkEH2IqrWEoubtbtt4Y1kW19iMYlu/uO0aH9Ulhs9BXf9HvijS8NaJznkTMq/uMAwH94t+GK2hWoP8ARvUm1u3P2pwPyQH/AO1bfoFKUoFKUoFKUoFKUoOr9D91fMfdfIJSluR4VnN1MTkhhEq8tDg4IU8yUqfNoAr6er577leHfWXrKmqWNkXocedtCEjcBpVVmPosLZ2NBuE8KWa3uLXLLFKJFOCMxmQZdFzkFQzHHscjYAVG8TfisUJjMFtdDZRJHJJC+BjxmMpIAy4zlWO4GBnAr1spWBUxliqtkuBqLAKzZOOpZNcnTzXEftVmsZJCn1i6WwM7jBJUE4x6Akr+FBqObgzzymTiKRkhTHFBGdKJvnAkPiDAxldagBI7ec7+Fm87xprMJ9JYz2yokfN0HmxqMAROoySDHIYw2xU3IDFiMja1/cQ4xcqEG41P5N9iNfQA9MNgkemKpvH+GJxCYWdrIwhWRJrqdGyBgl0t1YdXZ2MpIPh6nqBQa9s+2USq6STKJIpJtBKSqrPJK0xZgBsDMIVKkZ5cco+3ipFu3fD0QRrO2kNIMhZCyjC20TgldyLfmTEEnxuOpzjbfCey1rDqKwQ5LE6uWpbB92YFmJxkliSSTWTednrOUYltoH/eiRv8RQah4v28t0gmkQSpIxmeIPFIo1aBb26qSunSsJMhyQNXTOaj+Edo2a0hSa3u2coIspbtgZiWJWjYeq2gnkAHUysdgM1tefu54U2xs4gPZdSD8lIFVjtl2Pgs41uIjL9EWaNrq2MjupjOI2kXVqdSqkBgCA0YKnAFBE8O7b2dxIQBK2tsuEgkYqjSFmRlQHP1cNvDn97oK8GuL+WGQQ2l3JcSXsV0rSwGONFXRJpBkKZIkBX5CjfpW6LO3jjRUiVUQAaVQBVA9MAbYr2oNWP2f4qwXl29vEikaYprguwCpEi6tEZUfVxFCAxH18nvkYnCuBTXN2Le9Z7UxjXyUfLXCrywJEmAGFBiRiFw+WYnTmtpX/FIIMc6WOPJAGtguSdgBk7n4FQfeDw53tufD/rFqfpEJ+U3ZP3XTUpHTce1BO8L4bDbxrFBGsca9FUYHyfknqSdya9Lu4jQfWMqqdvEQAdum/xWNwjjEVxFFLGcrKgcfdgE/lqA++saG85kkT6RkooHwZVLsPghEH9+gp3ZtWH02xJItbZ+YiEMrvDMC6QYbBWMMGX3YYGw6y/bS5MdpeEY8Ns0QxsARFJJIBjdQUCgY9cVHcLuNfF7wk+ForNyfQJHzXB/HwZ/frx7xLphw26fHiaEjB9GuCGZT+0kSqB9496Dy/0ebXRwtm/rLiRh9wVE/wAVNbPqh9x0eODWx/WMx/8Amcf5VfKBSlKBSlKBSlKBSlKBXzr3e9o2seLXupGNq80izuFJEWJXEcrEDZQSV3xsxPpivoqvnfsVORf8TBxy/pBdwejYedQhyMaW5mDnp5uiGg+hIdOkacacDGMYxjbGPTFRdzx5FdkC5KjckgDOQBv6DOcn0CMcECtav2ll4IIs6prB2Kcro9u4GdKFjupGfqz5WVlB8OTd+B3lhxENNBKJQ2NSeVh4QuHU+Ibax7EO3XagsDXycppM+FVLNkYIGnVgg7g6SDg771ROyHZ4S2VpNoEckqmWR4maNjzHMmtnRlZvDsFG2Wydhis/vT4qkVmbZWVZr5hboP7UhXcjrgK3X3K+9XCytlijSNNlRVRR8KAB/IUFcftQVySoC7t4sjQoUPqc/Z0xfWvkDHMiQZZq9zx3OSeZGQuWQaGYMV16CCvmCFS2+AzqoLE1N3FjG/mRT03IGdmVuvtlVOPXSKjbngQyWjbDZLANlhqJd87nP6Vlc/2aDoBQecvEMEgzsDkjJSMjbOegB20vv/u39qg+10sj2V2r3JCi1mLLyVBxytRU5Jw2HX+8MVIDgcgl3X6oFVG+Ty1G+c7ktpA/9eWq129RxYXPMGlmgk1HOCpK86Qg/aTX9Hg/DFBIdkGaa0tGfiF1qeCHMYWFQCysOvJ1acxvgljsuc1n23D7eYpqkvJCzDZrmVR+iEmSsbhSAGVTt1NQnBAn0aMA4iEUaITjZWQprB9CttHJLv8A1/4VOcPZwHkxiQIEUEeWa6YSMp+EBhG3QKfagkbbh9nbIstvBEpcx+MKAzBiMsWPiOFy256KayW4jnGVOkwGV1PmGrToX7z4x94qBnAfREvlboudwkn1MbL6726Tv99c8c4zHBBLdSEBS7Sb+sdv4Y1B9dcukj+1oIju0lZuFxxsNLa3tAAegWSQuVPqRHnf1KVY+YWBK7F11DbG9wwjhbHukSb1XOzcX0Xh8KXDrGVixIzsFCyXbGSTJOwaOLJ/iqmds+9hTrj4fnWZJDziMBQF5Scv13TLZIABbpQXTs7Ast1xCdfLPcpZp7cu3jAlx8EK4z7gVrzve7X/AEiMRW5ZoeazTSqDoZ2AMcOroWSNRke/3GpDsdwfi88EMDv9Cto25OlF0zSCUrI+53U6MsW2+45qR7yeEQRcGZIIxHEjLcKq/MkcMRPqS8RdiSclgTQXjuej08Hsx+w5/vSOf86uVVTuqGOE2f8AZD/E1a6BSlKBSlKBSlKBSlKBWh+6fhRuL/iDfYFxqORkZDTY/iOrTjoUMoPUVvitMdwF+nP4jET9Y0gkA91DOGI+4suf3hQXDtvwKCX+jbaRdUZvF1A/b0W87eL3yVGffepji3Y6yuCrNFokQYSWEmJ1A6ANGQcD2O1Y3aHxcQ4bHnytczEfCQlMn4zKB+NWig1F2p7lue/Nhvp+YMY+kEy4x0AfIYAfjUlw/i/HrFAl5Zi+RR+mt3BkwPdSAXP8Iz81sWa5RPMwG2dz8gZ/M1iS8ZiDBc5yQMjGBuw3zjpoc/wH1wCFX4f3rcNd+XM8lrKNjHcRtGQfYndR19SKtvD+KQTjMEsco90dW9M+hPoa1p3/APZqKSyN6FAmgKAsOrI7BdJ98MwI9t/epod03B1hCtBgqu8vNkDZA3YnVj56YHsKC+1Q++e5t04ZMJiNbjlxKSMszFff7KkLIf3B8VG2nYOylbEF9xOMdNKTsANiceJCRsPU/wA68uKdydtOwZ729cgYBldZCB7ZKjag9beWA8qJJopIguZJIyGTSwIxkdNFrbmI/wBsvTOK9uI9qrSJAJbqJJCrStiRWZZLhigwFyTykL5GOgSodu5CxiMfjuJdUihslQgQZZi2lQRkLpB1DdhXew7DcOVTJHaoWZMoJC8gzcSaLbKux8qgs373xsGLN3nWxnItEluJCZFhRI8APhYYTliCFxrbof0/wRUdx7sxxbiUkSSmK0ggUokXMZiixqhLsVBDsCVUnIwfuJqTu+HWtrxPh10oCJILoFF6GK2j+ocADGDoV/TJIxnBq6Iv1REhAMrGJznYKpaS6bPoC3NT+FKDXsfdi9wA19fXE7tyML0w8oA0nWWyUjAZsAHFcL3f2tpxCwmjJFvJNOpWUhschWZHBA3D6Cc+gZa2M0j41DaTTzBkZxPdHlwggf1aeE/BBqA7wIYQkQbAjt7qyto9iMZZTNhv1TEVU/KMPignU1OPUO4/ESXRyf4ooB+VUfvv4sqWRjXGbicRoPaG16//ACk4+Gq4XfGEt4pbuZgojRpcsP8Aa3H6NCOupIgi46kPWp+2UEl/bSXzAx29vBFHaIzeNla4WPnSDoNeJP7o6gZIbn7rv/xNl/Yr/nVpqsd2Qxwqy/sEqz0ClKUClKUClKUClK4JoGa+bOwHDeZJeSLI8MkMoEcsW7gsXLH5URo40nzs6DrivpMCtOdzvDrcXXEoJNQuI7kEKx35ccuoEe/jVSxH7HvQRE/aLiNhxaK74kebDpe3MkS/VhAV1lQPtLJgNkZJUgZ2rd3CuLQXKCSCVJVO+UYH8/Y/Br0FhFp06FK4IwQDkMckHPXJ3PuarXEu7bhkpDC3ELjo9uTCR+CYU/iDQSnHeENKQyEa9s6uhChsKfgkkH4c1623BI1ILEuRp0k+mkJjPudSls+7t71qDj1hxax4nbWdnxC4aK5xy2nYSFcHxhgwwdI8WwGQQKs03EePRvJEs9jNowvMkilRtWkNgKhwcBl/vbZwaCT71LlZEtbDzPeXMKlc/wCyjdXdz8DA/n7VemAIwelfPsvY/tEbyPiOI7iZXBU8xANKkjSFcqBGRnpjZs9Tmrxx7txcoqi44ZfRHSxJiVJk1FSF8asBgE6vQ5VaDYEssUKFvCqqrMcAdFGSduu1eEHFFLsGwq+LSTj/AGeOYSc+hbTj3R61Ba95vD9lk56YKag0eDgEO4wrNszRqMegkcdK7Sd5FgwUc8ghUGoxyYLIFbUcKfO7TK224cH0oNw8ahd4XjTq+EJBxpViA7DPqFJI+RVRWcuC0excmSPHo0x+jWrD4EStIR+NYN13vcIMTRrcSglCoflOSCRjVuBk+tV637fxu2LO1u5CC3J0wgqr8sQW++ryhA7Ebbt8E0Eh280D6G0agueI20VtGcgGO11x7/smV23HUGPqBVtuIAZFgByqBbfUepGBLcM3wyLGmr3c1q7jkPF7q4jmghFpDw+ImMSSo+kRFlLtjOXOkrjGPARuQTViTgnFZSI572OImRoHWCLJbnjnzeNzkYTG4HUBdutBbJeJRR6Z53VExJePk4206IEwepKen60da07bcaN/ClrZKZhhjNcDKwrKzG4mwzbeHl5GPslgM7VmcI7GxNxkpcM93EY2kR7h9bKkEuh9WQAcygADGNDNVo4RpnlUKAEkPNbThQEk0yaWU9CttHaxH4uDsPQINOwryIW4pPJczGHUY86VjlnxHEoA6yZBBf8AZXbFRPGdZ7Ozo5BeB0icpsNNvPHCi/IY63z75rYV3dswDr55Dz1/elIgtFI9sHWR6FCa1tK9vFwe8Uy4jma5KKSCWZbmNYAPXblSMR+0xNBtnuxbPCrLH9Qg/LarRVL7nI3Xg1mHBB0yHf8AVaVyp+4qQR8Yq50HNKUoFKUoFKVwTQCaAUArmgVr7tx3c/SJvptjM1rfDB1gkLJgYAbG4OABkZBHUGtg0oNRWXefeWDiDjdq6noLmIDS3zgeE+50n+GtjcA7T2d4uq1njk2zpBww+9Thh+IqQvbOOVDHKiyI2xR1DA/eDtWuuPdy9jK3MtXktJNyDGdSg++knI/hYUGRxieOftFZRBgWtbeeVhkeaQaQvXzAYbHsRV8ltFZwzb6eg9M5Bz8nIH3V8/3HdXxqyuBdWjpPIjaldXw5231LJgHIJBGo5FTF13w8TtRpveGhG6aiJIgT8agwP4Gg3ZLMq+ZgOvU+3Wo5+OR69PVf18jHQNn93Gsk/wC6atIXHfgZCeZYqQRp2mYEDOdvCQDnB+9V9hU12d7xuGzMDcSvbkNko6Fg3iVj4kGMEqWOQN5ZRjBoNyRzI+QCGx1H4kf4qR+Bql98HBIZeFXJKKGjUSo2kZBQjp965X8akOG9r+EooC31tnSAWaVAWxnc5PXJJ+8mqd3q9vrCSKOyjnWVZ5YRPJE2pY4RIrMdS7FjjGkHpnONshs3hdpGkUYjRUARAAABgaRgVVzNouZWcDVCJLgQgjO4+j26jfGGVJDj0MorjjHeNYxvGsV3bkbs7B1YYAwFGD5up/hA21Co3tB3jcJ2K3MZYMruFR2LcsM0a6gmDiTSdzjY+9Bm2yhIl1tnmTZd8AHk2ep5JD7o8yO3/wCz6Z2ybCV01yspLwxeTPW5u25jR/hmJQfZqoF73scPSyht0jklkSKGJ30BVKAx85QXbVhwpG464JziuU7Y8cuklSw4c8XOd2MzA58WwwzhEBVAq538o6UE/Y2bTXF6YyWW3t4eG81WAOXYNdS5zsU1aj65XbesS67S2kEU5nmVJJmjjaP7aJMRJLhYwWysDRw5G2q3UZ2JqB7PdzfFCGE959HjkOXSN3cufXUAVUn5yau/Ae5rhcBDSI9ww9ZW8Of3FwCPg5oKPxDt9c30zpwq0kkcykrIV2VFiMcYwNlxqaQFiAGbocVndie4/Syy8SYHGCLeM7H4d/X7l/Otz2dnHEgSJFjQdFRQoH4Cveg6xxhQFUAAAAADAAHQAegrtSlBxXNK4oOaUpQcE0AoBXNApSlApSlApSukkiqMsQBkDJ23JwPzJxQd64ZQRgjIPoaxBxWDrzY+mfMOnh3+7xL+YpLxOFVLGRcb9CDnC6iBjqcb4oI2+7GcOlJMllbsx6tykBP3kAE1Dy90vBmJJswCfaWZR+QkxVpPFoMBuamCQo39WbSB+e1E4vbkAiVMEAjxAbE4HX52/EUFMfub4Of9g4+6aT/Nq6/9zPB/6mT/APq//WrqnFoDsJU6qOo+10/PFcwcUhdiqyKSFDbHbSSwzn+E59tvcUFOi7nuDDrbM33zTf5OKkbPu14REMLZRH9/VJ/xk1Pni9vjPOjxjPmHTOP8dqyILhHXUjBlORkHI2OOtBjcP4PbQbQQRRf2cap/wgVnVHz8YhRmQscoMthWPTQSNh1AkQn4bPoccTcaiVmViwKncaG2G/i6eXY7/wDUUEjSo08bh1aSWB1aSCjbHKAZ22BLqB+9Xex4vFLp5bE6gxHhOPDpzvjH2ht/0NBn0pSgUpSgUpSg4rmlcYoOaUpQKUpQKUpQK8bu2WRGRxlWBBGSNj8jcfeK5pQR/wD2ctcqeV5VKjxNsG15GM4weY38v1Vx2/oC30BNB0Ak6Q74yc5Pm+T+G1KUHY8EgLatJznV5366terGrGdW+a5j4LArawh1DG+pvQ5Hr6f4DFKUHVeBQAABTgemt/c7Hxbjc5B67ewovAoAQdJyEEeS7k6ASdGdW65PTp09hSlBz/QsGQSrEjHV3PQgg7t12G/sMdKyre0RF0qu2c43O+c53+a5pQYt1weGRmZlOpl0Eh3Xw5BwMEY8o6fPua4PBIN9m3ZnP1j7ls6vtdDndenTbYUpQcDgUGFGlsKSQC7nqVbfLbjUoOD6j7672vB4Y2VkDArnGXc+YKpzlsHZVG+cYFKUGfSlKBSlKBSlKBSl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35" y="636274"/>
            <a:ext cx="1656184" cy="17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15816" y="548680"/>
            <a:ext cx="45365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ja-JP" sz="2000" b="1" dirty="0" smtClean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Just like energy is needed to pull a bucket of water out of a well </a:t>
            </a:r>
            <a:r>
              <a:rPr lang="en-US" altLang="ja-JP" sz="2000" b="1" i="1" dirty="0" smtClean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against gravity…</a:t>
            </a:r>
          </a:p>
          <a:p>
            <a:pPr eaLnBrk="0" hangingPunct="0">
              <a:spcBef>
                <a:spcPct val="50000"/>
              </a:spcBef>
            </a:pPr>
            <a:endParaRPr lang="en-US" altLang="ja-JP" sz="2000" b="1" i="1" dirty="0">
              <a:solidFill>
                <a:srgbClr val="000000"/>
              </a:solidFill>
              <a:latin typeface="Verdana" pitchFamily="34" charset="0"/>
              <a:ea typeface="MS PGothic" pitchFamily="34" charset="-128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ja-JP" sz="2000" b="1" dirty="0" smtClean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…energy is also required to “pull” nucleons out of a nucleus.</a:t>
            </a:r>
          </a:p>
          <a:p>
            <a:pPr eaLnBrk="0" hangingPunct="0">
              <a:spcBef>
                <a:spcPct val="50000"/>
              </a:spcBef>
            </a:pPr>
            <a:endParaRPr lang="en-US" altLang="ja-JP" sz="2000" b="1" dirty="0">
              <a:solidFill>
                <a:srgbClr val="000000"/>
              </a:solidFill>
              <a:latin typeface="Verdana" pitchFamily="34" charset="0"/>
              <a:ea typeface="MS PGothic" pitchFamily="34" charset="-128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ja-JP" sz="2000" b="1" dirty="0" smtClean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i.e. </a:t>
            </a:r>
            <a:r>
              <a:rPr lang="en-US" altLang="ja-JP" sz="2000" b="1" dirty="0" smtClean="0">
                <a:solidFill>
                  <a:srgbClr val="7030A0"/>
                </a:solidFill>
                <a:latin typeface="Verdana" pitchFamily="34" charset="0"/>
                <a:ea typeface="MS PGothic" pitchFamily="34" charset="-128"/>
              </a:rPr>
              <a:t>energy is needed to break apart a nucleus.</a:t>
            </a:r>
          </a:p>
          <a:p>
            <a:pPr eaLnBrk="0" hangingPunct="0">
              <a:spcBef>
                <a:spcPct val="50000"/>
              </a:spcBef>
            </a:pPr>
            <a:endParaRPr lang="en-US" altLang="ja-JP" sz="2000" b="1" dirty="0">
              <a:solidFill>
                <a:srgbClr val="7030A0"/>
              </a:solidFill>
              <a:latin typeface="Verdana" pitchFamily="34" charset="0"/>
              <a:ea typeface="MS PGothic" pitchFamily="34" charset="-128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ja-JP" sz="2000" b="1" dirty="0" smtClean="0">
                <a:solidFill>
                  <a:srgbClr val="C00000"/>
                </a:solidFill>
                <a:latin typeface="Verdana" pitchFamily="34" charset="0"/>
                <a:ea typeface="MS PGothic" pitchFamily="34" charset="-128"/>
                <a:sym typeface="Wingdings" panose="05000000000000000000" pitchFamily="2" charset="2"/>
              </a:rPr>
              <a:t></a:t>
            </a:r>
            <a:r>
              <a:rPr lang="en-US" altLang="ja-JP" sz="2000" b="1" dirty="0" smtClean="0">
                <a:solidFill>
                  <a:srgbClr val="C00000"/>
                </a:solidFill>
                <a:latin typeface="Verdana" pitchFamily="34" charset="0"/>
                <a:ea typeface="MS PGothic" pitchFamily="34" charset="-128"/>
              </a:rPr>
              <a:t>Binding Energy</a:t>
            </a:r>
          </a:p>
        </p:txBody>
      </p:sp>
    </p:spTree>
    <p:extLst>
      <p:ext uri="{BB962C8B-B14F-4D97-AF65-F5344CB8AC3E}">
        <p14:creationId xmlns:p14="http://schemas.microsoft.com/office/powerpoint/2010/main" val="24325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3994</TotalTime>
  <Words>567</Words>
  <Application>Microsoft Macintosh PowerPoint</Application>
  <PresentationFormat>On-screen Show (4:3)</PresentationFormat>
  <Paragraphs>70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Calibri</vt:lpstr>
      <vt:lpstr>MS PGothic</vt:lpstr>
      <vt:lpstr>ＭＳ Ｐゴシック</vt:lpstr>
      <vt:lpstr>Symbol</vt:lpstr>
      <vt:lpstr>Times New Roman</vt:lpstr>
      <vt:lpstr>Verdana</vt:lpstr>
      <vt:lpstr>Wingdings</vt:lpstr>
      <vt:lpstr>Arial</vt:lpstr>
      <vt:lpstr>Office Theme</vt:lpstr>
      <vt:lpstr>Default Design</vt:lpstr>
      <vt:lpstr>1_Office Theme</vt:lpstr>
      <vt:lpstr>Equation</vt:lpstr>
      <vt:lpstr>PowerPoint Presentation</vt:lpstr>
      <vt:lpstr>Balancing Nuclear Equations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MagnumMac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</dc:creator>
  <cp:lastModifiedBy>Stephen Anderson</cp:lastModifiedBy>
  <cp:revision>163</cp:revision>
  <dcterms:created xsi:type="dcterms:W3CDTF">2008-10-01T11:36:15Z</dcterms:created>
  <dcterms:modified xsi:type="dcterms:W3CDTF">2016-02-21T07:10:16Z</dcterms:modified>
</cp:coreProperties>
</file>