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76" r:id="rId2"/>
    <p:sldMasterId id="2147483688" r:id="rId3"/>
  </p:sldMasterIdLst>
  <p:notesMasterIdLst>
    <p:notesMasterId r:id="rId27"/>
  </p:notesMasterIdLst>
  <p:handoutMasterIdLst>
    <p:handoutMasterId r:id="rId28"/>
  </p:handoutMasterIdLst>
  <p:sldIdLst>
    <p:sldId id="400" r:id="rId4"/>
    <p:sldId id="372" r:id="rId5"/>
    <p:sldId id="345" r:id="rId6"/>
    <p:sldId id="346" r:id="rId7"/>
    <p:sldId id="257" r:id="rId8"/>
    <p:sldId id="387" r:id="rId9"/>
    <p:sldId id="382" r:id="rId10"/>
    <p:sldId id="396" r:id="rId11"/>
    <p:sldId id="406" r:id="rId12"/>
    <p:sldId id="341" r:id="rId13"/>
    <p:sldId id="397" r:id="rId14"/>
    <p:sldId id="336" r:id="rId15"/>
    <p:sldId id="402" r:id="rId16"/>
    <p:sldId id="403" r:id="rId17"/>
    <p:sldId id="405" r:id="rId18"/>
    <p:sldId id="401" r:id="rId19"/>
    <p:sldId id="393" r:id="rId20"/>
    <p:sldId id="338" r:id="rId21"/>
    <p:sldId id="375" r:id="rId22"/>
    <p:sldId id="343" r:id="rId23"/>
    <p:sldId id="364" r:id="rId24"/>
    <p:sldId id="374" r:id="rId25"/>
    <p:sldId id="378"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B3E03"/>
    <a:srgbClr val="E4FC02"/>
    <a:srgbClr val="114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autoAdjust="0"/>
  </p:normalViewPr>
  <p:slideViewPr>
    <p:cSldViewPr>
      <p:cViewPr varScale="1">
        <p:scale>
          <a:sx n="103" d="100"/>
          <a:sy n="103" d="100"/>
        </p:scale>
        <p:origin x="-9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sz="1000" i="1">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i="1">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sz="1000" i="1">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i="1">
                <a:latin typeface="Times New Roman" pitchFamily="18" charset="0"/>
              </a:defRPr>
            </a:lvl1pPr>
          </a:lstStyle>
          <a:p>
            <a:pPr>
              <a:defRPr/>
            </a:pPr>
            <a:fld id="{DD1275C2-9320-41EF-8167-5B54C7018288}" type="slidenum">
              <a:rPr lang="en-US"/>
              <a:pPr>
                <a:defRPr/>
              </a:pPr>
              <a:t>‹#›</a:t>
            </a:fld>
            <a:endParaRPr lang="en-US"/>
          </a:p>
        </p:txBody>
      </p:sp>
    </p:spTree>
    <p:extLst>
      <p:ext uri="{BB962C8B-B14F-4D97-AF65-F5344CB8AC3E}">
        <p14:creationId xmlns:p14="http://schemas.microsoft.com/office/powerpoint/2010/main" val="397471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i="1">
                <a:latin typeface="Times New Roman" pitchFamily="18" charset="0"/>
              </a:defRPr>
            </a:lvl1pPr>
          </a:lstStyle>
          <a:p>
            <a:pPr>
              <a:defRPr/>
            </a:pPr>
            <a:fld id="{72EB8B82-8CAD-4145-AECB-CBE0389F964E}" type="slidenum">
              <a:rPr lang="en-US"/>
              <a:pPr>
                <a:defRPr/>
              </a:pPr>
              <a:t>‹#›</a:t>
            </a:fld>
            <a:endParaRPr lang="en-US"/>
          </a:p>
        </p:txBody>
      </p:sp>
      <p:sp>
        <p:nvSpPr>
          <p:cNvPr id="2054" name="Rectangle 6"/>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1" name="Rectangle 7"/>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645895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a:noFill/>
          <a:ln/>
        </p:spPr>
        <p:txBody>
          <a:bodyPr/>
          <a:lstStyle/>
          <a:p>
            <a:endParaRPr lang="en-US" smtClean="0">
              <a:latin typeface="Times New Roman" charset="0"/>
            </a:endParaRPr>
          </a:p>
        </p:txBody>
      </p:sp>
      <p:sp>
        <p:nvSpPr>
          <p:cNvPr id="24580" name="Slide Number Placeholder 3"/>
          <p:cNvSpPr>
            <a:spLocks noGrp="1"/>
          </p:cNvSpPr>
          <p:nvPr>
            <p:ph type="sldNum" sz="quarter" idx="5"/>
          </p:nvPr>
        </p:nvSpPr>
        <p:spPr>
          <a:noFill/>
        </p:spPr>
        <p:txBody>
          <a:bodyPr/>
          <a:lstStyle/>
          <a:p>
            <a:fld id="{BEEE51B8-577F-4470-BC34-80C28C27B0E6}" type="slidenum">
              <a:rPr lang="en-US" smtClean="0">
                <a:latin typeface="Times New Roman" charset="0"/>
              </a:rPr>
              <a:pPr/>
              <a:t>2</a:t>
            </a:fld>
            <a:endParaRPr lang="en-US"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50938" y="692150"/>
            <a:ext cx="4556125" cy="3416300"/>
          </a:xfrm>
          <a:ln/>
        </p:spPr>
      </p:sp>
      <p:sp>
        <p:nvSpPr>
          <p:cNvPr id="30723" name="Notes Placeholder 2"/>
          <p:cNvSpPr>
            <a:spLocks noGrp="1"/>
          </p:cNvSpPr>
          <p:nvPr>
            <p:ph type="body" idx="1"/>
          </p:nvPr>
        </p:nvSpPr>
        <p:spPr>
          <a:noFill/>
          <a:ln/>
        </p:spPr>
        <p:txBody>
          <a:bodyPr/>
          <a:lstStyle/>
          <a:p>
            <a:endParaRPr lang="en-US" smtClean="0">
              <a:latin typeface="Times New Roman" charset="0"/>
            </a:endParaRPr>
          </a:p>
        </p:txBody>
      </p:sp>
      <p:sp>
        <p:nvSpPr>
          <p:cNvPr id="30724" name="Slide Number Placeholder 3"/>
          <p:cNvSpPr>
            <a:spLocks noGrp="1"/>
          </p:cNvSpPr>
          <p:nvPr>
            <p:ph type="sldNum" sz="quarter" idx="5"/>
          </p:nvPr>
        </p:nvSpPr>
        <p:spPr>
          <a:noFill/>
        </p:spPr>
        <p:txBody>
          <a:bodyPr/>
          <a:lstStyle/>
          <a:p>
            <a:fld id="{D4E95B6A-8CCE-48AC-8877-9BB8E34B7FB1}" type="slidenum">
              <a:rPr lang="en-US" smtClean="0">
                <a:latin typeface="Times New Roman" charset="0"/>
              </a:rPr>
              <a:pPr/>
              <a:t>15</a:t>
            </a:fld>
            <a:endParaRPr lang="en-US" smtClean="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50938" y="692150"/>
            <a:ext cx="4556125" cy="3416300"/>
          </a:xfrm>
          <a:ln/>
        </p:spPr>
      </p:sp>
      <p:sp>
        <p:nvSpPr>
          <p:cNvPr id="27651" name="Notes Placeholder 2"/>
          <p:cNvSpPr>
            <a:spLocks noGrp="1"/>
          </p:cNvSpPr>
          <p:nvPr>
            <p:ph type="body" idx="1"/>
          </p:nvPr>
        </p:nvSpPr>
        <p:spPr>
          <a:noFill/>
          <a:ln/>
        </p:spPr>
        <p:txBody>
          <a:bodyPr/>
          <a:lstStyle/>
          <a:p>
            <a:endParaRPr lang="en-US" smtClean="0">
              <a:latin typeface="Times New Roman" charset="0"/>
            </a:endParaRPr>
          </a:p>
        </p:txBody>
      </p:sp>
      <p:sp>
        <p:nvSpPr>
          <p:cNvPr id="27652" name="Slide Number Placeholder 3"/>
          <p:cNvSpPr>
            <a:spLocks noGrp="1"/>
          </p:cNvSpPr>
          <p:nvPr>
            <p:ph type="sldNum" sz="quarter" idx="5"/>
          </p:nvPr>
        </p:nvSpPr>
        <p:spPr>
          <a:noFill/>
        </p:spPr>
        <p:txBody>
          <a:bodyPr/>
          <a:lstStyle/>
          <a:p>
            <a:fld id="{CAEA6A18-AC2A-48CE-B3DA-8F603C9F8A07}" type="slidenum">
              <a:rPr lang="en-US" smtClean="0">
                <a:solidFill>
                  <a:prstClr val="black"/>
                </a:solidFill>
                <a:latin typeface="Times New Roman" charset="0"/>
              </a:rPr>
              <a:pPr/>
              <a:t>17</a:t>
            </a:fld>
            <a:endParaRPr lang="en-US" smtClean="0">
              <a:solidFill>
                <a:prstClr val="black"/>
              </a:solidFill>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50938" y="692150"/>
            <a:ext cx="4556125" cy="3416300"/>
          </a:xfrm>
          <a:ln/>
        </p:spPr>
      </p:sp>
      <p:sp>
        <p:nvSpPr>
          <p:cNvPr id="33795" name="Notes Placeholder 2"/>
          <p:cNvSpPr>
            <a:spLocks noGrp="1"/>
          </p:cNvSpPr>
          <p:nvPr>
            <p:ph type="body" idx="1"/>
          </p:nvPr>
        </p:nvSpPr>
        <p:spPr>
          <a:noFill/>
          <a:ln/>
        </p:spPr>
        <p:txBody>
          <a:bodyPr/>
          <a:lstStyle/>
          <a:p>
            <a:endParaRPr lang="en-US" smtClean="0">
              <a:latin typeface="Times New Roman" charset="0"/>
            </a:endParaRPr>
          </a:p>
        </p:txBody>
      </p:sp>
      <p:sp>
        <p:nvSpPr>
          <p:cNvPr id="33796" name="Slide Number Placeholder 3"/>
          <p:cNvSpPr>
            <a:spLocks noGrp="1"/>
          </p:cNvSpPr>
          <p:nvPr>
            <p:ph type="sldNum" sz="quarter" idx="5"/>
          </p:nvPr>
        </p:nvSpPr>
        <p:spPr>
          <a:noFill/>
        </p:spPr>
        <p:txBody>
          <a:bodyPr/>
          <a:lstStyle/>
          <a:p>
            <a:fld id="{0B93AD29-AA75-4082-957A-F47D30853A05}" type="slidenum">
              <a:rPr lang="en-US" smtClean="0">
                <a:latin typeface="Times New Roman" charset="0"/>
              </a:rPr>
              <a:pPr/>
              <a:t>18</a:t>
            </a:fld>
            <a:endParaRPr lang="en-US" smtClean="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EB8B82-8CAD-4145-AECB-CBE0389F964E}" type="slidenum">
              <a:rPr lang="en-US" smtClean="0"/>
              <a:pPr>
                <a:defRPr/>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0938" y="692150"/>
            <a:ext cx="4556125" cy="3416300"/>
          </a:xfrm>
          <a:ln/>
        </p:spPr>
      </p:sp>
      <p:sp>
        <p:nvSpPr>
          <p:cNvPr id="35843" name="Notes Placeholder 2"/>
          <p:cNvSpPr>
            <a:spLocks noGrp="1"/>
          </p:cNvSpPr>
          <p:nvPr>
            <p:ph type="body" idx="1"/>
          </p:nvPr>
        </p:nvSpPr>
        <p:spPr>
          <a:noFill/>
          <a:ln/>
        </p:spPr>
        <p:txBody>
          <a:bodyPr/>
          <a:lstStyle/>
          <a:p>
            <a:endParaRPr lang="en-US" smtClean="0">
              <a:latin typeface="Times New Roman" charset="0"/>
            </a:endParaRPr>
          </a:p>
        </p:txBody>
      </p:sp>
      <p:sp>
        <p:nvSpPr>
          <p:cNvPr id="35844" name="Slide Number Placeholder 3"/>
          <p:cNvSpPr>
            <a:spLocks noGrp="1"/>
          </p:cNvSpPr>
          <p:nvPr>
            <p:ph type="sldNum" sz="quarter" idx="5"/>
          </p:nvPr>
        </p:nvSpPr>
        <p:spPr>
          <a:noFill/>
        </p:spPr>
        <p:txBody>
          <a:bodyPr/>
          <a:lstStyle/>
          <a:p>
            <a:fld id="{574881A2-1E5D-4C73-92E2-8718B5C9CF05}" type="slidenum">
              <a:rPr lang="en-US" smtClean="0">
                <a:latin typeface="Times New Roman" charset="0"/>
              </a:rPr>
              <a:pPr/>
              <a:t>20</a:t>
            </a:fld>
            <a:endParaRPr lang="en-US" smtClean="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50938" y="692150"/>
            <a:ext cx="4556125" cy="3416300"/>
          </a:xfrm>
          <a:ln/>
        </p:spPr>
      </p:sp>
      <p:sp>
        <p:nvSpPr>
          <p:cNvPr id="36867" name="Notes Placeholder 2"/>
          <p:cNvSpPr>
            <a:spLocks noGrp="1"/>
          </p:cNvSpPr>
          <p:nvPr>
            <p:ph type="body" idx="1"/>
          </p:nvPr>
        </p:nvSpPr>
        <p:spPr>
          <a:noFill/>
          <a:ln/>
        </p:spPr>
        <p:txBody>
          <a:bodyPr/>
          <a:lstStyle/>
          <a:p>
            <a:endParaRPr lang="en-US" smtClean="0">
              <a:latin typeface="Times New Roman" charset="0"/>
            </a:endParaRPr>
          </a:p>
        </p:txBody>
      </p:sp>
      <p:sp>
        <p:nvSpPr>
          <p:cNvPr id="36868" name="Slide Number Placeholder 3"/>
          <p:cNvSpPr>
            <a:spLocks noGrp="1"/>
          </p:cNvSpPr>
          <p:nvPr>
            <p:ph type="sldNum" sz="quarter" idx="5"/>
          </p:nvPr>
        </p:nvSpPr>
        <p:spPr>
          <a:noFill/>
        </p:spPr>
        <p:txBody>
          <a:bodyPr/>
          <a:lstStyle/>
          <a:p>
            <a:fld id="{87B84A90-9752-4CAC-8372-51DB40A3FC65}" type="slidenum">
              <a:rPr lang="en-US" smtClean="0">
                <a:latin typeface="Times New Roman" charset="0"/>
              </a:rPr>
              <a:pPr/>
              <a:t>21</a:t>
            </a:fld>
            <a:endParaRPr lang="en-US" smtClean="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EB8B82-8CAD-4145-AECB-CBE0389F964E}" type="slidenum">
              <a:rPr lang="en-US" smtClean="0"/>
              <a:pPr>
                <a:defRPr/>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EB8B82-8CAD-4145-AECB-CBE0389F964E}"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50938" y="692150"/>
            <a:ext cx="4556125" cy="3416300"/>
          </a:xfrm>
          <a:ln/>
        </p:spPr>
      </p:sp>
      <p:sp>
        <p:nvSpPr>
          <p:cNvPr id="22531" name="Notes Placeholder 2"/>
          <p:cNvSpPr>
            <a:spLocks noGrp="1"/>
          </p:cNvSpPr>
          <p:nvPr>
            <p:ph type="body" idx="1"/>
          </p:nvPr>
        </p:nvSpPr>
        <p:spPr>
          <a:noFill/>
          <a:ln/>
        </p:spPr>
        <p:txBody>
          <a:bodyPr/>
          <a:lstStyle/>
          <a:p>
            <a:endParaRPr lang="en-US" smtClean="0">
              <a:latin typeface="Times New Roman" charset="0"/>
            </a:endParaRPr>
          </a:p>
        </p:txBody>
      </p:sp>
      <p:sp>
        <p:nvSpPr>
          <p:cNvPr id="22532" name="Slide Number Placeholder 3"/>
          <p:cNvSpPr>
            <a:spLocks noGrp="1"/>
          </p:cNvSpPr>
          <p:nvPr>
            <p:ph type="sldNum" sz="quarter" idx="5"/>
          </p:nvPr>
        </p:nvSpPr>
        <p:spPr>
          <a:noFill/>
        </p:spPr>
        <p:txBody>
          <a:bodyPr/>
          <a:lstStyle/>
          <a:p>
            <a:fld id="{358E49B3-175C-4186-9E7A-57058C73E960}" type="slidenum">
              <a:rPr lang="en-US" smtClean="0">
                <a:latin typeface="Times New Roman" charset="0"/>
              </a:rPr>
              <a:pPr/>
              <a:t>3</a:t>
            </a:fld>
            <a:endParaRPr lang="en-US"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0938" y="692150"/>
            <a:ext cx="4556125" cy="3416300"/>
          </a:xfrm>
          <a:ln/>
        </p:spPr>
      </p:sp>
      <p:sp>
        <p:nvSpPr>
          <p:cNvPr id="23555" name="Notes Placeholder 2"/>
          <p:cNvSpPr>
            <a:spLocks noGrp="1"/>
          </p:cNvSpPr>
          <p:nvPr>
            <p:ph type="body" idx="1"/>
          </p:nvPr>
        </p:nvSpPr>
        <p:spPr>
          <a:noFill/>
          <a:ln/>
        </p:spPr>
        <p:txBody>
          <a:bodyPr/>
          <a:lstStyle/>
          <a:p>
            <a:endParaRPr lang="en-US" smtClean="0">
              <a:latin typeface="Times New Roman" charset="0"/>
            </a:endParaRPr>
          </a:p>
        </p:txBody>
      </p:sp>
      <p:sp>
        <p:nvSpPr>
          <p:cNvPr id="23556" name="Slide Number Placeholder 3"/>
          <p:cNvSpPr>
            <a:spLocks noGrp="1"/>
          </p:cNvSpPr>
          <p:nvPr>
            <p:ph type="sldNum" sz="quarter" idx="5"/>
          </p:nvPr>
        </p:nvSpPr>
        <p:spPr>
          <a:noFill/>
        </p:spPr>
        <p:txBody>
          <a:bodyPr/>
          <a:lstStyle/>
          <a:p>
            <a:fld id="{A13C59D0-84AB-4D2A-8CA2-CCB4F7CCD8ED}" type="slidenum">
              <a:rPr lang="en-US" smtClean="0">
                <a:latin typeface="Times New Roman" charset="0"/>
              </a:rPr>
              <a:pPr/>
              <a:t>4</a:t>
            </a:fld>
            <a:endParaRPr lang="en-US"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p:spPr>
        <p:txBody>
          <a:bodyPr/>
          <a:lstStyle/>
          <a:p>
            <a:fld id="{D85C573C-A6DF-4417-987C-BE4C6EE89357}" type="slidenum">
              <a:rPr lang="en-US" smtClean="0">
                <a:latin typeface="Times New Roman" charset="0"/>
              </a:rPr>
              <a:pPr/>
              <a:t>5</a:t>
            </a:fld>
            <a:endParaRPr lang="en-US" smtClean="0">
              <a:latin typeface="Times New Roman" charset="0"/>
            </a:endParaRPr>
          </a:p>
        </p:txBody>
      </p:sp>
      <p:sp>
        <p:nvSpPr>
          <p:cNvPr id="25603" name="Rectangle 2"/>
          <p:cNvSpPr>
            <a:spLocks noGrp="1" noRot="1" noChangeAspect="1" noChangeArrowheads="1" noTextEdit="1"/>
          </p:cNvSpPr>
          <p:nvPr>
            <p:ph type="sldImg"/>
          </p:nvPr>
        </p:nvSpPr>
        <p:spPr>
          <a:xfrm>
            <a:off x="1150938" y="692150"/>
            <a:ext cx="4556125" cy="3416300"/>
          </a:xfrm>
          <a:ln cap="flat"/>
        </p:spPr>
      </p:sp>
      <p:sp>
        <p:nvSpPr>
          <p:cNvPr id="25604" name="Rectangle 3"/>
          <p:cNvSpPr>
            <a:spLocks noGrp="1" noChangeArrowheads="1"/>
          </p:cNvSpPr>
          <p:nvPr>
            <p:ph type="body" idx="1"/>
          </p:nvPr>
        </p:nvSpPr>
        <p:spPr>
          <a:noFill/>
          <a:ln/>
        </p:spPr>
        <p:txBody>
          <a:bodyPr/>
          <a:lstStyle/>
          <a:p>
            <a:endParaRPr lang="en-AU"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50938" y="692150"/>
            <a:ext cx="4556125" cy="3416300"/>
          </a:xfrm>
          <a:ln/>
        </p:spPr>
      </p:sp>
      <p:sp>
        <p:nvSpPr>
          <p:cNvPr id="31747" name="Notes Placeholder 2"/>
          <p:cNvSpPr>
            <a:spLocks noGrp="1"/>
          </p:cNvSpPr>
          <p:nvPr>
            <p:ph type="body" idx="1"/>
          </p:nvPr>
        </p:nvSpPr>
        <p:spPr>
          <a:noFill/>
          <a:ln/>
        </p:spPr>
        <p:txBody>
          <a:bodyPr/>
          <a:lstStyle/>
          <a:p>
            <a:endParaRPr lang="en-US" smtClean="0">
              <a:latin typeface="Times New Roman" charset="0"/>
            </a:endParaRPr>
          </a:p>
        </p:txBody>
      </p:sp>
      <p:sp>
        <p:nvSpPr>
          <p:cNvPr id="31748" name="Slide Number Placeholder 3"/>
          <p:cNvSpPr>
            <a:spLocks noGrp="1"/>
          </p:cNvSpPr>
          <p:nvPr>
            <p:ph type="sldNum" sz="quarter" idx="5"/>
          </p:nvPr>
        </p:nvSpPr>
        <p:spPr>
          <a:noFill/>
        </p:spPr>
        <p:txBody>
          <a:bodyPr/>
          <a:lstStyle/>
          <a:p>
            <a:fld id="{60B40AE5-7D4A-49F5-8C0A-32AE4BA97580}" type="slidenum">
              <a:rPr lang="en-US" smtClean="0">
                <a:latin typeface="Times New Roman" charset="0"/>
              </a:rPr>
              <a:pPr/>
              <a:t>10</a:t>
            </a:fld>
            <a:endParaRPr lang="en-US"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smtClean="0">
              <a:latin typeface="Times New Roman" charset="0"/>
            </a:endParaRPr>
          </a:p>
        </p:txBody>
      </p:sp>
      <p:sp>
        <p:nvSpPr>
          <p:cNvPr id="28676" name="Slide Number Placeholder 3"/>
          <p:cNvSpPr>
            <a:spLocks noGrp="1"/>
          </p:cNvSpPr>
          <p:nvPr>
            <p:ph type="sldNum" sz="quarter" idx="5"/>
          </p:nvPr>
        </p:nvSpPr>
        <p:spPr>
          <a:noFill/>
        </p:spPr>
        <p:txBody>
          <a:bodyPr/>
          <a:lstStyle/>
          <a:p>
            <a:fld id="{04D42AE1-C6F8-437D-BB24-625106401E04}" type="slidenum">
              <a:rPr lang="en-US" smtClean="0">
                <a:latin typeface="Times New Roman" charset="0"/>
              </a:rPr>
              <a:pPr/>
              <a:t>11</a:t>
            </a:fld>
            <a:endParaRPr lang="en-US" smtClean="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smtClean="0">
              <a:latin typeface="Times New Roman" charset="0"/>
            </a:endParaRPr>
          </a:p>
        </p:txBody>
      </p:sp>
      <p:sp>
        <p:nvSpPr>
          <p:cNvPr id="28676" name="Slide Number Placeholder 3"/>
          <p:cNvSpPr>
            <a:spLocks noGrp="1"/>
          </p:cNvSpPr>
          <p:nvPr>
            <p:ph type="sldNum" sz="quarter" idx="5"/>
          </p:nvPr>
        </p:nvSpPr>
        <p:spPr>
          <a:noFill/>
        </p:spPr>
        <p:txBody>
          <a:bodyPr/>
          <a:lstStyle/>
          <a:p>
            <a:fld id="{04D42AE1-C6F8-437D-BB24-625106401E04}" type="slidenum">
              <a:rPr lang="en-US" smtClean="0">
                <a:latin typeface="Times New Roman" charset="0"/>
              </a:rPr>
              <a:pPr/>
              <a:t>12</a:t>
            </a:fld>
            <a:endParaRPr lang="en-US" smtClean="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50938" y="692150"/>
            <a:ext cx="4556125" cy="3416300"/>
          </a:xfrm>
          <a:ln/>
        </p:spPr>
      </p:sp>
      <p:sp>
        <p:nvSpPr>
          <p:cNvPr id="30723" name="Notes Placeholder 2"/>
          <p:cNvSpPr>
            <a:spLocks noGrp="1"/>
          </p:cNvSpPr>
          <p:nvPr>
            <p:ph type="body" idx="1"/>
          </p:nvPr>
        </p:nvSpPr>
        <p:spPr>
          <a:noFill/>
          <a:ln/>
        </p:spPr>
        <p:txBody>
          <a:bodyPr/>
          <a:lstStyle/>
          <a:p>
            <a:endParaRPr lang="en-US" smtClean="0">
              <a:latin typeface="Times New Roman" charset="0"/>
            </a:endParaRPr>
          </a:p>
        </p:txBody>
      </p:sp>
      <p:sp>
        <p:nvSpPr>
          <p:cNvPr id="30724" name="Slide Number Placeholder 3"/>
          <p:cNvSpPr>
            <a:spLocks noGrp="1"/>
          </p:cNvSpPr>
          <p:nvPr>
            <p:ph type="sldNum" sz="quarter" idx="5"/>
          </p:nvPr>
        </p:nvSpPr>
        <p:spPr>
          <a:noFill/>
        </p:spPr>
        <p:txBody>
          <a:bodyPr/>
          <a:lstStyle/>
          <a:p>
            <a:fld id="{D4E95B6A-8CCE-48AC-8877-9BB8E34B7FB1}" type="slidenum">
              <a:rPr lang="en-US" smtClean="0">
                <a:latin typeface="Times New Roman" charset="0"/>
              </a:rPr>
              <a:pPr/>
              <a:t>13</a:t>
            </a:fld>
            <a:endParaRPr lang="en-US" smtClean="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50938" y="692150"/>
            <a:ext cx="4556125" cy="3416300"/>
          </a:xfrm>
          <a:ln/>
        </p:spPr>
      </p:sp>
      <p:sp>
        <p:nvSpPr>
          <p:cNvPr id="30723" name="Notes Placeholder 2"/>
          <p:cNvSpPr>
            <a:spLocks noGrp="1"/>
          </p:cNvSpPr>
          <p:nvPr>
            <p:ph type="body" idx="1"/>
          </p:nvPr>
        </p:nvSpPr>
        <p:spPr>
          <a:noFill/>
          <a:ln/>
        </p:spPr>
        <p:txBody>
          <a:bodyPr/>
          <a:lstStyle/>
          <a:p>
            <a:endParaRPr lang="en-US" smtClean="0">
              <a:latin typeface="Times New Roman" charset="0"/>
            </a:endParaRPr>
          </a:p>
        </p:txBody>
      </p:sp>
      <p:sp>
        <p:nvSpPr>
          <p:cNvPr id="30724" name="Slide Number Placeholder 3"/>
          <p:cNvSpPr>
            <a:spLocks noGrp="1"/>
          </p:cNvSpPr>
          <p:nvPr>
            <p:ph type="sldNum" sz="quarter" idx="5"/>
          </p:nvPr>
        </p:nvSpPr>
        <p:spPr>
          <a:noFill/>
        </p:spPr>
        <p:txBody>
          <a:bodyPr/>
          <a:lstStyle/>
          <a:p>
            <a:fld id="{D4E95B6A-8CCE-48AC-8877-9BB8E34B7FB1}" type="slidenum">
              <a:rPr lang="en-US" smtClean="0">
                <a:latin typeface="Times New Roman" charset="0"/>
              </a:rPr>
              <a:pPr/>
              <a:t>14</a:t>
            </a:fld>
            <a:endParaRPr lang="en-US"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4866"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164867"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F3F942-7FB5-4446-B941-9C256791D16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97893E-8C34-4255-A5E1-B0A1B106E3A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269D8E-6430-41A2-9B9A-F427227E243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C44382E-47E1-4DB7-A910-F1D708B4D3A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grpSp>
      <p:sp>
        <p:nvSpPr>
          <p:cNvPr id="379914"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p>
        </p:txBody>
      </p:sp>
      <p:sp>
        <p:nvSpPr>
          <p:cNvPr id="37991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F3CC3FF8-B17F-4E5F-A9A1-6A7003AB97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6923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AE39C7B6-A958-462B-8730-4589E412A16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31885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6128218-4EEF-42D0-9703-042E3C8402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5931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BFB94A6-3A52-4C3C-B6D1-9A8EDF237D4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7408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5F6C122D-0322-49C7-A798-205AFA7BF9F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1549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0FBE1BF5-AA57-41CF-99DE-129C8E40BA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9223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8AB5D70E-FEFC-4401-BC9F-832AA0157F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608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52F70F-535E-4C32-B2C6-0C8FA151200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2A8205E-13F6-4B77-BE7E-9A5E2881F1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4517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675BE191-953B-4B4B-9DFE-0A6EC15D08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6858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7758097-B10F-4DAA-B6DB-7F937CFAD8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81656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ABA0E13F-100C-4F54-AF13-639DF20D9A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6173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4866"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164867"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F3F942-7FB5-4446-B941-9C256791D1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29326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52F70F-535E-4C32-B2C6-0C8FA15120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1799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95A970-41EB-4E04-8AD6-2968BAD152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6264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FAF5EF-49F0-4FB9-8718-12A581EDAC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5525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5075DAC-8E6D-45BC-959E-B69D6EA390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9715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6957B75-4D70-4EB8-87D3-55D71EF9BB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38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95A970-41EB-4E04-8AD6-2968BAD1528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E649D8-E4DC-4C16-8246-0197D068E93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01316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91083A-DA27-41DE-B8E1-5EDE358EE4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6229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47EF6F-4199-49EA-8946-AB56E9A31B5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4841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97893E-8C34-4255-A5E1-B0A1B106E3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8208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269D8E-6430-41A2-9B9A-F427227E243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8642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C44382E-47E1-4DB7-A910-F1D708B4D3A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49568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AU"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622D60DD-D8F7-435F-ABC7-E2925BBE9A14}"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39333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FAF5EF-49F0-4FB9-8718-12A581EDAC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075DAC-8E6D-45BC-959E-B69D6EA3901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957B75-4D70-4EB8-87D3-55D71EF9BB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E649D8-E4DC-4C16-8246-0197D068E93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91083A-DA27-41DE-B8E1-5EDE358EE41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47EF6F-4199-49EA-8946-AB56E9A31B5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43"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44"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C0C0C0"/>
                  </a:outerShdw>
                </a:effectLst>
              </a:defRPr>
            </a:lvl1pPr>
          </a:lstStyle>
          <a:p>
            <a:pPr>
              <a:defRPr/>
            </a:pPr>
            <a:endParaRPr lang="en-US"/>
          </a:p>
        </p:txBody>
      </p:sp>
      <p:sp>
        <p:nvSpPr>
          <p:cNvPr id="163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C0C0C0"/>
                  </a:outerShdw>
                </a:effectLst>
              </a:defRPr>
            </a:lvl1pPr>
          </a:lstStyle>
          <a:p>
            <a:pPr>
              <a:defRPr/>
            </a:pPr>
            <a:endParaRPr lang="en-US"/>
          </a:p>
        </p:txBody>
      </p:sp>
      <p:sp>
        <p:nvSpPr>
          <p:cNvPr id="163846"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C0C0C0"/>
                  </a:outerShdw>
                </a:effectLst>
              </a:defRPr>
            </a:lvl1pPr>
          </a:lstStyle>
          <a:p>
            <a:pPr>
              <a:defRPr/>
            </a:pPr>
            <a:fld id="{2D5CCE9E-3F39-41D3-BD10-F5C8FD57D0C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378883"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378884"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378885"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378886"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grpSp>
      <p:sp>
        <p:nvSpPr>
          <p:cNvPr id="378890"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28"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892"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10199"/>
                  </a:outerShdw>
                </a:effectLst>
                <a:latin typeface="Arial" charset="0"/>
              </a:defRPr>
            </a:lvl1pPr>
          </a:lstStyle>
          <a:p>
            <a:pPr>
              <a:defRPr/>
            </a:pPr>
            <a:endParaRPr lang="en-US">
              <a:solidFill>
                <a:srgbClr val="FFFFFF"/>
              </a:solidFill>
            </a:endParaRPr>
          </a:p>
        </p:txBody>
      </p:sp>
      <p:sp>
        <p:nvSpPr>
          <p:cNvPr id="378893"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charset="0"/>
              </a:defRPr>
            </a:lvl1pPr>
          </a:lstStyle>
          <a:p>
            <a:pPr algn="ctr">
              <a:defRPr/>
            </a:pPr>
            <a:endParaRPr lang="en-US">
              <a:solidFill>
                <a:srgbClr val="FFFFFF"/>
              </a:solidFill>
            </a:endParaRPr>
          </a:p>
        </p:txBody>
      </p:sp>
      <p:sp>
        <p:nvSpPr>
          <p:cNvPr id="378894"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latin typeface="Arial" charset="0"/>
              </a:defRPr>
            </a:lvl1pPr>
          </a:lstStyle>
          <a:p>
            <a:pPr>
              <a:defRPr/>
            </a:pPr>
            <a:fld id="{88A6B81D-1BD7-4F10-B04D-CCDC7FBE50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8958285"/>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43"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44"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C0C0C0"/>
                  </a:outerShdw>
                </a:effectLst>
              </a:defRPr>
            </a:lvl1pPr>
          </a:lstStyle>
          <a:p>
            <a:pPr>
              <a:defRPr/>
            </a:pPr>
            <a:endParaRPr lang="en-US">
              <a:solidFill>
                <a:srgbClr val="FFFFFF"/>
              </a:solidFill>
            </a:endParaRPr>
          </a:p>
        </p:txBody>
      </p:sp>
      <p:sp>
        <p:nvSpPr>
          <p:cNvPr id="163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C0C0C0"/>
                  </a:outerShdw>
                </a:effectLst>
              </a:defRPr>
            </a:lvl1pPr>
          </a:lstStyle>
          <a:p>
            <a:pPr>
              <a:defRPr/>
            </a:pPr>
            <a:endParaRPr lang="en-US">
              <a:solidFill>
                <a:srgbClr val="FFFFFF"/>
              </a:solidFill>
            </a:endParaRPr>
          </a:p>
        </p:txBody>
      </p:sp>
      <p:sp>
        <p:nvSpPr>
          <p:cNvPr id="163846"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C0C0C0"/>
                  </a:outerShdw>
                </a:effectLst>
              </a:defRPr>
            </a:lvl1pPr>
          </a:lstStyle>
          <a:p>
            <a:pPr>
              <a:defRPr/>
            </a:pPr>
            <a:fld id="{2D5CCE9E-3F39-41D3-BD10-F5C8FD57D0C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96619787"/>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http://www.regentsprep.org/Regents/physics/phys05/catomodel/ruthexp.gif"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gi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9.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9.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rseiler.org/rutherf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
            <a:ext cx="7379602" cy="668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7736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Rutherford Experiment (8k)"/>
          <p:cNvPicPr>
            <a:picLocks noChangeAspect="1" noChangeArrowheads="1"/>
          </p:cNvPicPr>
          <p:nvPr/>
        </p:nvPicPr>
        <p:blipFill>
          <a:blip r:embed="rId3" r:link="rId4" cstate="print"/>
          <a:srcRect/>
          <a:stretch>
            <a:fillRect/>
          </a:stretch>
        </p:blipFill>
        <p:spPr bwMode="auto">
          <a:xfrm>
            <a:off x="1295400" y="533400"/>
            <a:ext cx="5715000" cy="5715000"/>
          </a:xfrm>
          <a:prstGeom prst="rect">
            <a:avLst/>
          </a:prstGeom>
          <a:noFill/>
          <a:ln w="9525">
            <a:noFill/>
            <a:miter lim="800000"/>
            <a:headEnd/>
            <a:tailEnd/>
          </a:ln>
        </p:spPr>
      </p:pic>
      <p:sp>
        <p:nvSpPr>
          <p:cNvPr id="2" name="Rectangle 1"/>
          <p:cNvSpPr/>
          <p:nvPr/>
        </p:nvSpPr>
        <p:spPr bwMode="auto">
          <a:xfrm>
            <a:off x="1143000" y="533400"/>
            <a:ext cx="4267200" cy="533400"/>
          </a:xfrm>
          <a:prstGeom prst="rect">
            <a:avLst/>
          </a:prstGeom>
          <a:solidFill>
            <a:schemeClr val="tx1"/>
          </a:solidFill>
          <a:ln>
            <a:noFill/>
            <a:headEnd type="none" w="sm" len="sm"/>
            <a:tailEnd type="none" w="sm" len="sm"/>
          </a:ln>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ext Box 35"/>
          <p:cNvSpPr txBox="1">
            <a:spLocks noChangeArrowheads="1"/>
          </p:cNvSpPr>
          <p:nvPr/>
        </p:nvSpPr>
        <p:spPr bwMode="auto">
          <a:xfrm>
            <a:off x="-36095" y="4191000"/>
            <a:ext cx="2743200" cy="17851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eaLnBrk="0" hangingPunct="0"/>
            <a:r>
              <a:rPr lang="en-US" sz="2200" dirty="0" smtClean="0">
                <a:solidFill>
                  <a:srgbClr val="FF0000"/>
                </a:solidFill>
              </a:rPr>
              <a:t>Prevents α particles</a:t>
            </a:r>
          </a:p>
          <a:p>
            <a:pPr algn="ctr" eaLnBrk="0" hangingPunct="0"/>
            <a:r>
              <a:rPr lang="en-US" sz="2200" dirty="0" smtClean="0">
                <a:solidFill>
                  <a:srgbClr val="FF0000"/>
                </a:solidFill>
              </a:rPr>
              <a:t>from radiating in</a:t>
            </a:r>
          </a:p>
          <a:p>
            <a:pPr algn="ctr" eaLnBrk="0" hangingPunct="0"/>
            <a:r>
              <a:rPr lang="en-US" sz="2200" dirty="0" smtClean="0">
                <a:solidFill>
                  <a:srgbClr val="FF0000"/>
                </a:solidFill>
              </a:rPr>
              <a:t>other directions</a:t>
            </a:r>
          </a:p>
          <a:p>
            <a:pPr algn="ctr" eaLnBrk="0" hangingPunct="0"/>
            <a:r>
              <a:rPr lang="en-US" sz="2200" dirty="0" smtClean="0">
                <a:solidFill>
                  <a:srgbClr val="FF0000"/>
                </a:solidFill>
              </a:rPr>
              <a:t>(shield)</a:t>
            </a:r>
          </a:p>
        </p:txBody>
      </p:sp>
      <p:sp>
        <p:nvSpPr>
          <p:cNvPr id="6" name="Text Box 36"/>
          <p:cNvSpPr txBox="1">
            <a:spLocks noChangeArrowheads="1"/>
          </p:cNvSpPr>
          <p:nvPr/>
        </p:nvSpPr>
        <p:spPr bwMode="auto">
          <a:xfrm>
            <a:off x="609600" y="533400"/>
            <a:ext cx="4953000" cy="7694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eaLnBrk="0" hangingPunct="0"/>
            <a:r>
              <a:rPr lang="en-US" sz="2200" dirty="0" smtClean="0">
                <a:solidFill>
                  <a:srgbClr val="FF0000"/>
                </a:solidFill>
              </a:rPr>
              <a:t>To prevent the α particles from being stopped by gas molecules</a:t>
            </a:r>
          </a:p>
        </p:txBody>
      </p:sp>
      <p:sp>
        <p:nvSpPr>
          <p:cNvPr id="7" name="Text Box 37"/>
          <p:cNvSpPr txBox="1">
            <a:spLocks noChangeArrowheads="1"/>
          </p:cNvSpPr>
          <p:nvPr/>
        </p:nvSpPr>
        <p:spPr bwMode="auto">
          <a:xfrm>
            <a:off x="2819400" y="4419600"/>
            <a:ext cx="30353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eaLnBrk="0" hangingPunct="0"/>
            <a:r>
              <a:rPr lang="en-US" sz="2200" dirty="0" smtClean="0">
                <a:solidFill>
                  <a:srgbClr val="FF0000"/>
                </a:solidFill>
              </a:rPr>
              <a:t>To provide a narrow beam of α particles </a:t>
            </a:r>
          </a:p>
        </p:txBody>
      </p:sp>
      <p:sp>
        <p:nvSpPr>
          <p:cNvPr id="8" name="Text Box 38"/>
          <p:cNvSpPr txBox="1">
            <a:spLocks noChangeArrowheads="1"/>
          </p:cNvSpPr>
          <p:nvPr/>
        </p:nvSpPr>
        <p:spPr bwMode="auto">
          <a:xfrm>
            <a:off x="5791200" y="4038600"/>
            <a:ext cx="2854325" cy="11079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eaLnBrk="0" hangingPunct="0"/>
            <a:r>
              <a:rPr lang="en-US" sz="2200" dirty="0" smtClean="0">
                <a:solidFill>
                  <a:srgbClr val="FF0000"/>
                </a:solidFill>
              </a:rPr>
              <a:t>Because it is quite easy to make very thin sheet of gold </a:t>
            </a:r>
          </a:p>
        </p:txBody>
      </p:sp>
      <p:sp>
        <p:nvSpPr>
          <p:cNvPr id="9" name="Rectangle 8"/>
          <p:cNvSpPr/>
          <p:nvPr/>
        </p:nvSpPr>
        <p:spPr bwMode="auto">
          <a:xfrm>
            <a:off x="4572000" y="6019800"/>
            <a:ext cx="3124200" cy="533400"/>
          </a:xfrm>
          <a:prstGeom prst="rect">
            <a:avLst/>
          </a:prstGeom>
          <a:solidFill>
            <a:schemeClr val="tx1"/>
          </a:solidFill>
          <a:ln>
            <a:noFill/>
            <a:headEnd type="none" w="sm" len="sm"/>
            <a:tailEnd type="none" w="sm" len="sm"/>
          </a:ln>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 Box 39"/>
          <p:cNvSpPr txBox="1">
            <a:spLocks noChangeArrowheads="1"/>
          </p:cNvSpPr>
          <p:nvPr/>
        </p:nvSpPr>
        <p:spPr bwMode="auto">
          <a:xfrm>
            <a:off x="5486400" y="457200"/>
            <a:ext cx="3276600" cy="1107996"/>
          </a:xfrm>
          <a:prstGeom prst="rect">
            <a:avLst/>
          </a:prstGeom>
          <a:solidFill>
            <a:schemeClr val="tx1"/>
          </a:solidFill>
          <a:ln>
            <a:noFill/>
          </a:ln>
          <a:effectLs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eaLnBrk="0" hangingPunct="0"/>
            <a:r>
              <a:rPr lang="en-US" sz="2200" dirty="0" smtClean="0">
                <a:solidFill>
                  <a:srgbClr val="FF0000"/>
                </a:solidFill>
              </a:rPr>
              <a:t>Zinc sulfide screen that would flash when hit by an alpha particle </a:t>
            </a:r>
          </a:p>
        </p:txBody>
      </p:sp>
      <p:cxnSp>
        <p:nvCxnSpPr>
          <p:cNvPr id="10" name="Straight Arrow Connector 9"/>
          <p:cNvCxnSpPr/>
          <p:nvPr/>
        </p:nvCxnSpPr>
        <p:spPr bwMode="auto">
          <a:xfrm flipV="1">
            <a:off x="1828800" y="4038600"/>
            <a:ext cx="381000" cy="228600"/>
          </a:xfrm>
          <a:prstGeom prst="straightConnector1">
            <a:avLst/>
          </a:prstGeom>
          <a:ln>
            <a:headEnd type="none" w="sm" len="sm"/>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bwMode="auto">
          <a:xfrm flipH="1" flipV="1">
            <a:off x="3276600" y="3505200"/>
            <a:ext cx="304800" cy="990600"/>
          </a:xfrm>
          <a:prstGeom prst="straightConnector1">
            <a:avLst/>
          </a:prstGeom>
          <a:ln>
            <a:headEnd type="none" w="sm" len="sm"/>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bwMode="auto">
          <a:xfrm>
            <a:off x="2362200" y="1371600"/>
            <a:ext cx="1371600" cy="152400"/>
          </a:xfrm>
          <a:prstGeom prst="straightConnector1">
            <a:avLst/>
          </a:prstGeom>
          <a:ln>
            <a:headEnd type="none" w="sm" len="sm"/>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bwMode="auto">
          <a:xfrm flipH="1" flipV="1">
            <a:off x="4419600" y="3810000"/>
            <a:ext cx="1524000" cy="381000"/>
          </a:xfrm>
          <a:prstGeom prst="straightConnector1">
            <a:avLst/>
          </a:prstGeom>
          <a:ln>
            <a:headEnd type="none" w="sm" len="sm"/>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381000" y="533400"/>
            <a:ext cx="8259763" cy="706438"/>
          </a:xfrm>
        </p:spPr>
        <p:txBody>
          <a:bodyPr/>
          <a:lstStyle/>
          <a:p>
            <a:pPr eaLnBrk="1" hangingPunct="1"/>
            <a:r>
              <a:rPr lang="en-US" sz="2800" dirty="0" smtClean="0">
                <a:solidFill>
                  <a:srgbClr val="000000"/>
                </a:solidFill>
                <a:effectLst/>
              </a:rPr>
              <a:t>Results of foil experiment if Plum Pudding model had been correct.</a:t>
            </a:r>
          </a:p>
        </p:txBody>
      </p:sp>
      <p:pic>
        <p:nvPicPr>
          <p:cNvPr id="8195" name="Picture 3" descr="Zumdahl03_06a"/>
          <p:cNvPicPr>
            <a:picLocks noChangeAspect="1" noChangeArrowheads="1"/>
          </p:cNvPicPr>
          <p:nvPr/>
        </p:nvPicPr>
        <p:blipFill>
          <a:blip r:embed="rId3" cstate="print"/>
          <a:srcRect/>
          <a:stretch>
            <a:fillRect/>
          </a:stretch>
        </p:blipFill>
        <p:spPr bwMode="auto">
          <a:xfrm>
            <a:off x="-152400" y="1599067"/>
            <a:ext cx="4068763" cy="4267200"/>
          </a:xfrm>
          <a:prstGeom prst="rect">
            <a:avLst/>
          </a:prstGeom>
          <a:noFill/>
          <a:ln w="9525">
            <a:noFill/>
            <a:miter lim="800000"/>
            <a:headEnd/>
            <a:tailEnd/>
          </a:ln>
        </p:spPr>
      </p:pic>
      <p:grpSp>
        <p:nvGrpSpPr>
          <p:cNvPr id="8" name="Group 27"/>
          <p:cNvGrpSpPr>
            <a:grpSpLocks/>
          </p:cNvGrpSpPr>
          <p:nvPr/>
        </p:nvGrpSpPr>
        <p:grpSpPr bwMode="auto">
          <a:xfrm>
            <a:off x="5056188" y="1905000"/>
            <a:ext cx="1676400" cy="4267200"/>
            <a:chOff x="2880" y="864"/>
            <a:chExt cx="1056" cy="2688"/>
          </a:xfrm>
        </p:grpSpPr>
        <p:grpSp>
          <p:nvGrpSpPr>
            <p:cNvPr id="9" name="Group 28"/>
            <p:cNvGrpSpPr>
              <a:grpSpLocks/>
            </p:cNvGrpSpPr>
            <p:nvPr/>
          </p:nvGrpSpPr>
          <p:grpSpPr bwMode="auto">
            <a:xfrm>
              <a:off x="2880" y="864"/>
              <a:ext cx="384" cy="2688"/>
              <a:chOff x="2880" y="864"/>
              <a:chExt cx="384" cy="2688"/>
            </a:xfrm>
          </p:grpSpPr>
          <p:grpSp>
            <p:nvGrpSpPr>
              <p:cNvPr id="52" name="Group 29"/>
              <p:cNvGrpSpPr>
                <a:grpSpLocks/>
              </p:cNvGrpSpPr>
              <p:nvPr/>
            </p:nvGrpSpPr>
            <p:grpSpPr bwMode="auto">
              <a:xfrm>
                <a:off x="2880" y="864"/>
                <a:ext cx="384" cy="2304"/>
                <a:chOff x="2880" y="864"/>
                <a:chExt cx="384" cy="2304"/>
              </a:xfrm>
            </p:grpSpPr>
            <p:grpSp>
              <p:nvGrpSpPr>
                <p:cNvPr id="56" name="Group 30"/>
                <p:cNvGrpSpPr>
                  <a:grpSpLocks/>
                </p:cNvGrpSpPr>
                <p:nvPr/>
              </p:nvGrpSpPr>
              <p:grpSpPr bwMode="auto">
                <a:xfrm>
                  <a:off x="2880" y="864"/>
                  <a:ext cx="384" cy="384"/>
                  <a:chOff x="2880" y="864"/>
                  <a:chExt cx="384" cy="384"/>
                </a:xfrm>
              </p:grpSpPr>
              <p:sp>
                <p:nvSpPr>
                  <p:cNvPr id="72" name="Oval 31"/>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73" name="Oval 32"/>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nvGrpSpPr>
                <p:cNvPr id="57" name="Group 33"/>
                <p:cNvGrpSpPr>
                  <a:grpSpLocks/>
                </p:cNvGrpSpPr>
                <p:nvPr/>
              </p:nvGrpSpPr>
              <p:grpSpPr bwMode="auto">
                <a:xfrm>
                  <a:off x="2880" y="1248"/>
                  <a:ext cx="384" cy="384"/>
                  <a:chOff x="2880" y="864"/>
                  <a:chExt cx="384" cy="384"/>
                </a:xfrm>
              </p:grpSpPr>
              <p:sp>
                <p:nvSpPr>
                  <p:cNvPr id="70" name="Oval 34"/>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71" name="Oval 35"/>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nvGrpSpPr>
                <p:cNvPr id="58" name="Group 36"/>
                <p:cNvGrpSpPr>
                  <a:grpSpLocks/>
                </p:cNvGrpSpPr>
                <p:nvPr/>
              </p:nvGrpSpPr>
              <p:grpSpPr bwMode="auto">
                <a:xfrm>
                  <a:off x="2880" y="1632"/>
                  <a:ext cx="384" cy="384"/>
                  <a:chOff x="2880" y="864"/>
                  <a:chExt cx="384" cy="384"/>
                </a:xfrm>
              </p:grpSpPr>
              <p:sp>
                <p:nvSpPr>
                  <p:cNvPr id="68" name="Oval 37"/>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69" name="Oval 38"/>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nvGrpSpPr>
                <p:cNvPr id="59" name="Group 39"/>
                <p:cNvGrpSpPr>
                  <a:grpSpLocks/>
                </p:cNvGrpSpPr>
                <p:nvPr/>
              </p:nvGrpSpPr>
              <p:grpSpPr bwMode="auto">
                <a:xfrm>
                  <a:off x="2880" y="2016"/>
                  <a:ext cx="384" cy="384"/>
                  <a:chOff x="2880" y="864"/>
                  <a:chExt cx="384" cy="384"/>
                </a:xfrm>
              </p:grpSpPr>
              <p:sp>
                <p:nvSpPr>
                  <p:cNvPr id="66" name="Oval 40"/>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67" name="Oval 41"/>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nvGrpSpPr>
                <p:cNvPr id="60" name="Group 42"/>
                <p:cNvGrpSpPr>
                  <a:grpSpLocks/>
                </p:cNvGrpSpPr>
                <p:nvPr/>
              </p:nvGrpSpPr>
              <p:grpSpPr bwMode="auto">
                <a:xfrm>
                  <a:off x="2880" y="2400"/>
                  <a:ext cx="384" cy="384"/>
                  <a:chOff x="2880" y="864"/>
                  <a:chExt cx="384" cy="384"/>
                </a:xfrm>
              </p:grpSpPr>
              <p:sp>
                <p:nvSpPr>
                  <p:cNvPr id="64" name="Oval 43"/>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65" name="Oval 44"/>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nvGrpSpPr>
                <p:cNvPr id="61" name="Group 45"/>
                <p:cNvGrpSpPr>
                  <a:grpSpLocks/>
                </p:cNvGrpSpPr>
                <p:nvPr/>
              </p:nvGrpSpPr>
              <p:grpSpPr bwMode="auto">
                <a:xfrm>
                  <a:off x="2880" y="2784"/>
                  <a:ext cx="384" cy="384"/>
                  <a:chOff x="2880" y="864"/>
                  <a:chExt cx="384" cy="384"/>
                </a:xfrm>
              </p:grpSpPr>
              <p:sp>
                <p:nvSpPr>
                  <p:cNvPr id="62" name="Oval 46"/>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63" name="Oval 47"/>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grpSp>
            <p:nvGrpSpPr>
              <p:cNvPr id="53" name="Group 48"/>
              <p:cNvGrpSpPr>
                <a:grpSpLocks/>
              </p:cNvGrpSpPr>
              <p:nvPr/>
            </p:nvGrpSpPr>
            <p:grpSpPr bwMode="auto">
              <a:xfrm>
                <a:off x="2880" y="3168"/>
                <a:ext cx="384" cy="384"/>
                <a:chOff x="2880" y="864"/>
                <a:chExt cx="384" cy="384"/>
              </a:xfrm>
            </p:grpSpPr>
            <p:sp>
              <p:nvSpPr>
                <p:cNvPr id="54" name="Oval 49"/>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55" name="Oval 50"/>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grpSp>
          <p:nvGrpSpPr>
            <p:cNvPr id="10" name="Group 51"/>
            <p:cNvGrpSpPr>
              <a:grpSpLocks/>
            </p:cNvGrpSpPr>
            <p:nvPr/>
          </p:nvGrpSpPr>
          <p:grpSpPr bwMode="auto">
            <a:xfrm>
              <a:off x="3216" y="1056"/>
              <a:ext cx="384" cy="2304"/>
              <a:chOff x="2880" y="864"/>
              <a:chExt cx="384" cy="2304"/>
            </a:xfrm>
          </p:grpSpPr>
          <p:grpSp>
            <p:nvGrpSpPr>
              <p:cNvPr id="34" name="Group 52"/>
              <p:cNvGrpSpPr>
                <a:grpSpLocks/>
              </p:cNvGrpSpPr>
              <p:nvPr/>
            </p:nvGrpSpPr>
            <p:grpSpPr bwMode="auto">
              <a:xfrm>
                <a:off x="2880" y="864"/>
                <a:ext cx="384" cy="384"/>
                <a:chOff x="2880" y="864"/>
                <a:chExt cx="384" cy="384"/>
              </a:xfrm>
            </p:grpSpPr>
            <p:sp>
              <p:nvSpPr>
                <p:cNvPr id="50" name="Oval 53"/>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51" name="Oval 54"/>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nvGrpSpPr>
              <p:cNvPr id="35" name="Group 55"/>
              <p:cNvGrpSpPr>
                <a:grpSpLocks/>
              </p:cNvGrpSpPr>
              <p:nvPr/>
            </p:nvGrpSpPr>
            <p:grpSpPr bwMode="auto">
              <a:xfrm>
                <a:off x="2880" y="1248"/>
                <a:ext cx="384" cy="384"/>
                <a:chOff x="2880" y="864"/>
                <a:chExt cx="384" cy="384"/>
              </a:xfrm>
            </p:grpSpPr>
            <p:sp>
              <p:nvSpPr>
                <p:cNvPr id="48" name="Oval 56"/>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49" name="Oval 57"/>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nvGrpSpPr>
              <p:cNvPr id="36" name="Group 58"/>
              <p:cNvGrpSpPr>
                <a:grpSpLocks/>
              </p:cNvGrpSpPr>
              <p:nvPr/>
            </p:nvGrpSpPr>
            <p:grpSpPr bwMode="auto">
              <a:xfrm>
                <a:off x="2880" y="1632"/>
                <a:ext cx="384" cy="384"/>
                <a:chOff x="2880" y="864"/>
                <a:chExt cx="384" cy="384"/>
              </a:xfrm>
            </p:grpSpPr>
            <p:sp>
              <p:nvSpPr>
                <p:cNvPr id="46" name="Oval 59"/>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47" name="Oval 60"/>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nvGrpSpPr>
              <p:cNvPr id="37" name="Group 61"/>
              <p:cNvGrpSpPr>
                <a:grpSpLocks/>
              </p:cNvGrpSpPr>
              <p:nvPr/>
            </p:nvGrpSpPr>
            <p:grpSpPr bwMode="auto">
              <a:xfrm>
                <a:off x="2880" y="2016"/>
                <a:ext cx="384" cy="384"/>
                <a:chOff x="2880" y="864"/>
                <a:chExt cx="384" cy="384"/>
              </a:xfrm>
            </p:grpSpPr>
            <p:sp>
              <p:nvSpPr>
                <p:cNvPr id="44" name="Oval 62"/>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45" name="Oval 63"/>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nvGrpSpPr>
              <p:cNvPr id="38" name="Group 64"/>
              <p:cNvGrpSpPr>
                <a:grpSpLocks/>
              </p:cNvGrpSpPr>
              <p:nvPr/>
            </p:nvGrpSpPr>
            <p:grpSpPr bwMode="auto">
              <a:xfrm>
                <a:off x="2880" y="2400"/>
                <a:ext cx="384" cy="384"/>
                <a:chOff x="2880" y="864"/>
                <a:chExt cx="384" cy="384"/>
              </a:xfrm>
            </p:grpSpPr>
            <p:sp>
              <p:nvSpPr>
                <p:cNvPr id="42" name="Oval 65"/>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43" name="Oval 66"/>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nvGrpSpPr>
              <p:cNvPr id="39" name="Group 67"/>
              <p:cNvGrpSpPr>
                <a:grpSpLocks/>
              </p:cNvGrpSpPr>
              <p:nvPr/>
            </p:nvGrpSpPr>
            <p:grpSpPr bwMode="auto">
              <a:xfrm>
                <a:off x="2880" y="2784"/>
                <a:ext cx="384" cy="384"/>
                <a:chOff x="2880" y="864"/>
                <a:chExt cx="384" cy="384"/>
              </a:xfrm>
            </p:grpSpPr>
            <p:sp>
              <p:nvSpPr>
                <p:cNvPr id="40" name="Oval 68"/>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41" name="Oval 69"/>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grpSp>
          <p:nvGrpSpPr>
            <p:cNvPr id="11" name="Group 70"/>
            <p:cNvGrpSpPr>
              <a:grpSpLocks/>
            </p:cNvGrpSpPr>
            <p:nvPr/>
          </p:nvGrpSpPr>
          <p:grpSpPr bwMode="auto">
            <a:xfrm>
              <a:off x="3552" y="864"/>
              <a:ext cx="384" cy="2688"/>
              <a:chOff x="2880" y="864"/>
              <a:chExt cx="384" cy="2688"/>
            </a:xfrm>
          </p:grpSpPr>
          <p:grpSp>
            <p:nvGrpSpPr>
              <p:cNvPr id="12" name="Group 71"/>
              <p:cNvGrpSpPr>
                <a:grpSpLocks/>
              </p:cNvGrpSpPr>
              <p:nvPr/>
            </p:nvGrpSpPr>
            <p:grpSpPr bwMode="auto">
              <a:xfrm>
                <a:off x="2880" y="864"/>
                <a:ext cx="384" cy="2304"/>
                <a:chOff x="2880" y="864"/>
                <a:chExt cx="384" cy="2304"/>
              </a:xfrm>
            </p:grpSpPr>
            <p:grpSp>
              <p:nvGrpSpPr>
                <p:cNvPr id="16" name="Group 72"/>
                <p:cNvGrpSpPr>
                  <a:grpSpLocks/>
                </p:cNvGrpSpPr>
                <p:nvPr/>
              </p:nvGrpSpPr>
              <p:grpSpPr bwMode="auto">
                <a:xfrm>
                  <a:off x="2880" y="864"/>
                  <a:ext cx="384" cy="384"/>
                  <a:chOff x="2880" y="864"/>
                  <a:chExt cx="384" cy="384"/>
                </a:xfrm>
              </p:grpSpPr>
              <p:sp>
                <p:nvSpPr>
                  <p:cNvPr id="32" name="Oval 73"/>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33" name="Oval 74"/>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nvGrpSpPr>
                <p:cNvPr id="17" name="Group 75"/>
                <p:cNvGrpSpPr>
                  <a:grpSpLocks/>
                </p:cNvGrpSpPr>
                <p:nvPr/>
              </p:nvGrpSpPr>
              <p:grpSpPr bwMode="auto">
                <a:xfrm>
                  <a:off x="2880" y="1248"/>
                  <a:ext cx="384" cy="384"/>
                  <a:chOff x="2880" y="864"/>
                  <a:chExt cx="384" cy="384"/>
                </a:xfrm>
              </p:grpSpPr>
              <p:sp>
                <p:nvSpPr>
                  <p:cNvPr id="30" name="Oval 76"/>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31" name="Oval 77"/>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nvGrpSpPr>
                <p:cNvPr id="18" name="Group 78"/>
                <p:cNvGrpSpPr>
                  <a:grpSpLocks/>
                </p:cNvGrpSpPr>
                <p:nvPr/>
              </p:nvGrpSpPr>
              <p:grpSpPr bwMode="auto">
                <a:xfrm>
                  <a:off x="2880" y="1632"/>
                  <a:ext cx="384" cy="384"/>
                  <a:chOff x="2880" y="864"/>
                  <a:chExt cx="384" cy="384"/>
                </a:xfrm>
              </p:grpSpPr>
              <p:sp>
                <p:nvSpPr>
                  <p:cNvPr id="28" name="Oval 79"/>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29" name="Oval 80"/>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nvGrpSpPr>
                <p:cNvPr id="19" name="Group 81"/>
                <p:cNvGrpSpPr>
                  <a:grpSpLocks/>
                </p:cNvGrpSpPr>
                <p:nvPr/>
              </p:nvGrpSpPr>
              <p:grpSpPr bwMode="auto">
                <a:xfrm>
                  <a:off x="2880" y="2016"/>
                  <a:ext cx="384" cy="384"/>
                  <a:chOff x="2880" y="864"/>
                  <a:chExt cx="384" cy="384"/>
                </a:xfrm>
              </p:grpSpPr>
              <p:sp>
                <p:nvSpPr>
                  <p:cNvPr id="26" name="Oval 82"/>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27" name="Oval 83"/>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nvGrpSpPr>
                <p:cNvPr id="20" name="Group 84"/>
                <p:cNvGrpSpPr>
                  <a:grpSpLocks/>
                </p:cNvGrpSpPr>
                <p:nvPr/>
              </p:nvGrpSpPr>
              <p:grpSpPr bwMode="auto">
                <a:xfrm>
                  <a:off x="2880" y="2400"/>
                  <a:ext cx="384" cy="384"/>
                  <a:chOff x="2880" y="864"/>
                  <a:chExt cx="384" cy="384"/>
                </a:xfrm>
              </p:grpSpPr>
              <p:sp>
                <p:nvSpPr>
                  <p:cNvPr id="24" name="Oval 85"/>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25" name="Oval 86"/>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nvGrpSpPr>
                <p:cNvPr id="21" name="Group 87"/>
                <p:cNvGrpSpPr>
                  <a:grpSpLocks/>
                </p:cNvGrpSpPr>
                <p:nvPr/>
              </p:nvGrpSpPr>
              <p:grpSpPr bwMode="auto">
                <a:xfrm>
                  <a:off x="2880" y="2784"/>
                  <a:ext cx="384" cy="384"/>
                  <a:chOff x="2880" y="864"/>
                  <a:chExt cx="384" cy="384"/>
                </a:xfrm>
              </p:grpSpPr>
              <p:sp>
                <p:nvSpPr>
                  <p:cNvPr id="22" name="Oval 88"/>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23" name="Oval 89"/>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grpSp>
            <p:nvGrpSpPr>
              <p:cNvPr id="13" name="Group 90"/>
              <p:cNvGrpSpPr>
                <a:grpSpLocks/>
              </p:cNvGrpSpPr>
              <p:nvPr/>
            </p:nvGrpSpPr>
            <p:grpSpPr bwMode="auto">
              <a:xfrm>
                <a:off x="2880" y="3168"/>
                <a:ext cx="384" cy="384"/>
                <a:chOff x="2880" y="864"/>
                <a:chExt cx="384" cy="384"/>
              </a:xfrm>
            </p:grpSpPr>
            <p:sp>
              <p:nvSpPr>
                <p:cNvPr id="14" name="Oval 91"/>
                <p:cNvSpPr>
                  <a:spLocks noChangeArrowheads="1"/>
                </p:cNvSpPr>
                <p:nvPr/>
              </p:nvSpPr>
              <p:spPr bwMode="auto">
                <a:xfrm>
                  <a:off x="2880" y="864"/>
                  <a:ext cx="384" cy="384"/>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15" name="Oval 92"/>
                <p:cNvSpPr>
                  <a:spLocks noChangeAspect="1" noChangeArrowheads="1"/>
                </p:cNvSpPr>
                <p:nvPr/>
              </p:nvSpPr>
              <p:spPr bwMode="auto">
                <a:xfrm>
                  <a:off x="3062" y="1037"/>
                  <a:ext cx="25" cy="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grpSp>
      <p:sp>
        <p:nvSpPr>
          <p:cNvPr id="74" name="Line 20"/>
          <p:cNvSpPr>
            <a:spLocks noChangeShapeType="1"/>
          </p:cNvSpPr>
          <p:nvPr/>
        </p:nvSpPr>
        <p:spPr bwMode="auto">
          <a:xfrm>
            <a:off x="3962400" y="3627438"/>
            <a:ext cx="4284663" cy="0"/>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75" name="Line 21"/>
          <p:cNvSpPr>
            <a:spLocks noChangeShapeType="1"/>
          </p:cNvSpPr>
          <p:nvPr/>
        </p:nvSpPr>
        <p:spPr bwMode="auto">
          <a:xfrm>
            <a:off x="3962400" y="4059238"/>
            <a:ext cx="4262438" cy="77787"/>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76" name="Line 22"/>
          <p:cNvSpPr>
            <a:spLocks noChangeShapeType="1"/>
          </p:cNvSpPr>
          <p:nvPr/>
        </p:nvSpPr>
        <p:spPr bwMode="auto">
          <a:xfrm>
            <a:off x="3962400" y="4491038"/>
            <a:ext cx="4284663" cy="0"/>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77" name="Line 23"/>
          <p:cNvSpPr>
            <a:spLocks noChangeShapeType="1"/>
          </p:cNvSpPr>
          <p:nvPr/>
        </p:nvSpPr>
        <p:spPr bwMode="auto">
          <a:xfrm flipV="1">
            <a:off x="3962400" y="4784725"/>
            <a:ext cx="4335463" cy="138113"/>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78" name="Text Box 26"/>
          <p:cNvSpPr txBox="1">
            <a:spLocks noChangeArrowheads="1"/>
          </p:cNvSpPr>
          <p:nvPr/>
        </p:nvSpPr>
        <p:spPr bwMode="auto">
          <a:xfrm>
            <a:off x="6748463" y="2906713"/>
            <a:ext cx="2217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eaLnBrk="0" hangingPunct="0"/>
            <a:r>
              <a:rPr lang="en-NZ" sz="2000" smtClean="0">
                <a:solidFill>
                  <a:srgbClr val="000000"/>
                </a:solidFill>
              </a:rPr>
              <a:t>Alpha particle path</a:t>
            </a:r>
            <a:endParaRPr lang="en-US" sz="2000" smtClean="0">
              <a:solidFill>
                <a:srgbClr val="000000"/>
              </a:solidFill>
            </a:endParaRPr>
          </a:p>
        </p:txBody>
      </p:sp>
      <p:sp>
        <p:nvSpPr>
          <p:cNvPr id="79" name="Line 93"/>
          <p:cNvSpPr>
            <a:spLocks noChangeShapeType="1"/>
          </p:cNvSpPr>
          <p:nvPr/>
        </p:nvSpPr>
        <p:spPr bwMode="auto">
          <a:xfrm flipH="1">
            <a:off x="6713538" y="2192338"/>
            <a:ext cx="431800" cy="506412"/>
          </a:xfrm>
          <a:prstGeom prst="line">
            <a:avLst/>
          </a:prstGeom>
          <a:noFill/>
          <a:ln w="28575">
            <a:solidFill>
              <a:srgbClr val="FF7C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80" name="Text Box 94"/>
          <p:cNvSpPr txBox="1">
            <a:spLocks noChangeArrowheads="1"/>
          </p:cNvSpPr>
          <p:nvPr/>
        </p:nvSpPr>
        <p:spPr bwMode="auto">
          <a:xfrm>
            <a:off x="6923088" y="1415144"/>
            <a:ext cx="22209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eaLnBrk="0" hangingPunct="0"/>
            <a:r>
              <a:rPr lang="en-NZ" dirty="0" smtClean="0">
                <a:solidFill>
                  <a:srgbClr val="000000"/>
                </a:solidFill>
              </a:rPr>
              <a:t>Atoms of gold in foil</a:t>
            </a:r>
            <a:endParaRPr lang="en-US" dirty="0" smtClean="0">
              <a:solidFill>
                <a:srgbClr val="000000"/>
              </a:solidFill>
            </a:endParaRPr>
          </a:p>
        </p:txBody>
      </p:sp>
    </p:spTree>
    <p:extLst>
      <p:ext uri="{BB962C8B-B14F-4D97-AF65-F5344CB8AC3E}">
        <p14:creationId xmlns:p14="http://schemas.microsoft.com/office/powerpoint/2010/main" val="7859539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6" name="Picture 5" descr="Zumdahl03_06b"/>
          <p:cNvPicPr>
            <a:picLocks noChangeAspect="1" noChangeArrowheads="1"/>
          </p:cNvPicPr>
          <p:nvPr/>
        </p:nvPicPr>
        <p:blipFill>
          <a:blip r:embed="rId3" cstate="print"/>
          <a:srcRect/>
          <a:stretch>
            <a:fillRect/>
          </a:stretch>
        </p:blipFill>
        <p:spPr bwMode="auto">
          <a:xfrm>
            <a:off x="1143000" y="620848"/>
            <a:ext cx="6656392" cy="5838689"/>
          </a:xfrm>
          <a:prstGeom prst="rect">
            <a:avLst/>
          </a:prstGeom>
          <a:noFill/>
          <a:ln w="9525">
            <a:noFill/>
            <a:miter lim="800000"/>
            <a:headEnd/>
            <a:tailEnd/>
          </a:ln>
        </p:spPr>
      </p:pic>
      <p:sp>
        <p:nvSpPr>
          <p:cNvPr id="8197" name="Rectangle 4"/>
          <p:cNvSpPr>
            <a:spLocks noRot="1" noChangeArrowheads="1"/>
          </p:cNvSpPr>
          <p:nvPr/>
        </p:nvSpPr>
        <p:spPr bwMode="auto">
          <a:xfrm>
            <a:off x="4114800" y="5867400"/>
            <a:ext cx="5678488" cy="592138"/>
          </a:xfrm>
          <a:prstGeom prst="rect">
            <a:avLst/>
          </a:prstGeom>
          <a:noFill/>
          <a:ln w="9525">
            <a:noFill/>
            <a:miter lim="800000"/>
            <a:headEnd/>
            <a:tailEnd/>
          </a:ln>
        </p:spPr>
        <p:txBody>
          <a:bodyPr anchor="ctr"/>
          <a:lstStyle/>
          <a:p>
            <a:pPr marL="1023938" indent="-1023938" algn="ctr"/>
            <a:r>
              <a:rPr lang="en-US" sz="2800" dirty="0">
                <a:solidFill>
                  <a:srgbClr val="000000"/>
                </a:solidFill>
              </a:rPr>
              <a:t>Actual Results.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Alpha - Gold colision"/>
          <p:cNvPicPr>
            <a:picLocks noChangeAspect="1" noChangeArrowheads="1" noCrop="1"/>
          </p:cNvPicPr>
          <p:nvPr/>
        </p:nvPicPr>
        <p:blipFill>
          <a:blip r:embed="rId3" cstate="print"/>
          <a:srcRect/>
          <a:stretch>
            <a:fillRect/>
          </a:stretch>
        </p:blipFill>
        <p:spPr bwMode="auto">
          <a:xfrm>
            <a:off x="1524000" y="838200"/>
            <a:ext cx="5671948" cy="5105400"/>
          </a:xfrm>
          <a:prstGeom prst="rect">
            <a:avLst/>
          </a:prstGeom>
          <a:noFill/>
          <a:ln w="9525">
            <a:noFill/>
            <a:miter lim="800000"/>
            <a:headEnd/>
            <a:tailEnd/>
          </a:ln>
        </p:spPr>
      </p:pic>
      <p:sp>
        <p:nvSpPr>
          <p:cNvPr id="7" name="Rectangle 6"/>
          <p:cNvSpPr/>
          <p:nvPr/>
        </p:nvSpPr>
        <p:spPr bwMode="auto">
          <a:xfrm>
            <a:off x="1143000" y="5334000"/>
            <a:ext cx="6248400" cy="838200"/>
          </a:xfrm>
          <a:prstGeom prst="rect">
            <a:avLst/>
          </a:prstGeom>
          <a:solidFill>
            <a:schemeClr val="tx1"/>
          </a:solidFill>
          <a:ln>
            <a:noFill/>
            <a:headEnd type="none" w="sm" len="sm"/>
            <a:tailEnd type="none" w="sm" len="sm"/>
          </a:ln>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Rectangle 10"/>
          <p:cNvSpPr>
            <a:spLocks noChangeArrowheads="1"/>
          </p:cNvSpPr>
          <p:nvPr/>
        </p:nvSpPr>
        <p:spPr bwMode="auto">
          <a:xfrm>
            <a:off x="0" y="5105400"/>
            <a:ext cx="4932363"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NZ" sz="2400" dirty="0" smtClean="0">
                <a:solidFill>
                  <a:srgbClr val="FF0000"/>
                </a:solidFill>
                <a:latin typeface="Comic Sans MS" pitchFamily="66" charset="0"/>
              </a:rPr>
              <a:t>Most</a:t>
            </a:r>
            <a:r>
              <a:rPr lang="en-NZ" sz="2400" dirty="0" smtClean="0">
                <a:solidFill>
                  <a:srgbClr val="4D4D4D"/>
                </a:solidFill>
                <a:latin typeface="Comic Sans MS" pitchFamily="66" charset="0"/>
              </a:rPr>
              <a:t> of the </a:t>
            </a:r>
            <a:r>
              <a:rPr lang="en-US" sz="2400" dirty="0" smtClean="0">
                <a:solidFill>
                  <a:srgbClr val="4D4D4D"/>
                </a:solidFill>
                <a:latin typeface="Comic Sans MS" pitchFamily="66" charset="0"/>
              </a:rPr>
              <a:t>α particles went straight through the gold atoms </a:t>
            </a:r>
            <a:r>
              <a:rPr lang="en-US" sz="2400" dirty="0" smtClean="0">
                <a:solidFill>
                  <a:srgbClr val="FF0000"/>
                </a:solidFill>
                <a:latin typeface="Comic Sans MS" pitchFamily="66" charset="0"/>
              </a:rPr>
              <a:t>un-deflected.</a:t>
            </a:r>
          </a:p>
        </p:txBody>
      </p:sp>
      <p:sp>
        <p:nvSpPr>
          <p:cNvPr id="4" name="Rectangle 11"/>
          <p:cNvSpPr>
            <a:spLocks noChangeArrowheads="1"/>
          </p:cNvSpPr>
          <p:nvPr/>
        </p:nvSpPr>
        <p:spPr bwMode="auto">
          <a:xfrm>
            <a:off x="5724525" y="5267325"/>
            <a:ext cx="341947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NZ" sz="2800" dirty="0" smtClean="0">
                <a:solidFill>
                  <a:srgbClr val="FF0000"/>
                </a:solidFill>
                <a:latin typeface="Comic Sans MS" pitchFamily="66" charset="0"/>
              </a:rPr>
              <a:t>Most of the </a:t>
            </a:r>
            <a:r>
              <a:rPr lang="en-US" sz="2800" dirty="0" smtClean="0">
                <a:solidFill>
                  <a:srgbClr val="FF0000"/>
                </a:solidFill>
                <a:latin typeface="Comic Sans MS" pitchFamily="66" charset="0"/>
              </a:rPr>
              <a:t>gold atom is empty space.</a:t>
            </a:r>
          </a:p>
        </p:txBody>
      </p:sp>
      <p:sp>
        <p:nvSpPr>
          <p:cNvPr id="5" name="Text Box 12"/>
          <p:cNvSpPr txBox="1">
            <a:spLocks noChangeArrowheads="1"/>
          </p:cNvSpPr>
          <p:nvPr/>
        </p:nvSpPr>
        <p:spPr bwMode="auto">
          <a:xfrm>
            <a:off x="6096000" y="4572000"/>
            <a:ext cx="20743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eaLnBrk="0" hangingPunct="0"/>
            <a:r>
              <a:rPr lang="en-NZ" sz="2800" u="sng" dirty="0" smtClean="0">
                <a:solidFill>
                  <a:schemeClr val="bg1"/>
                </a:solidFill>
              </a:rPr>
              <a:t>Conclusions</a:t>
            </a:r>
            <a:endParaRPr lang="en-US" sz="1800" dirty="0" smtClean="0">
              <a:solidFill>
                <a:schemeClr val="bg1"/>
              </a:solidFill>
            </a:endParaRPr>
          </a:p>
        </p:txBody>
      </p:sp>
      <p:sp>
        <p:nvSpPr>
          <p:cNvPr id="6" name="AutoShape 13"/>
          <p:cNvSpPr>
            <a:spLocks noChangeArrowheads="1"/>
          </p:cNvSpPr>
          <p:nvPr/>
        </p:nvSpPr>
        <p:spPr bwMode="auto">
          <a:xfrm>
            <a:off x="4932363" y="5411788"/>
            <a:ext cx="719137" cy="431800"/>
          </a:xfrm>
          <a:prstGeom prst="rightArrow">
            <a:avLst>
              <a:gd name="adj1" fmla="val 50000"/>
              <a:gd name="adj2" fmla="val 41636"/>
            </a:avLst>
          </a:prstGeom>
          <a:solidFill>
            <a:schemeClr val="bg1"/>
          </a:solidFill>
          <a:ln w="9525">
            <a:solidFill>
              <a:schemeClr val="tx1"/>
            </a:solidFill>
            <a:miter lim="800000"/>
            <a:headEnd/>
            <a:tailEnd/>
          </a:ln>
          <a:effectLst/>
          <a:extLst/>
        </p:spPr>
        <p:txBody>
          <a:bodyPr wrap="none" anchor="ctr"/>
          <a:lstStyle/>
          <a:p>
            <a:pPr algn="ctr" eaLnBrk="0" hangingPunct="0"/>
            <a:endParaRPr lang="en-NZ" sz="2400" smtClean="0">
              <a:solidFill>
                <a:schemeClr val="bg2"/>
              </a:solidFill>
              <a:latin typeface="Comic Sans MS" pitchFamily="66" charset="0"/>
            </a:endParaRPr>
          </a:p>
        </p:txBody>
      </p:sp>
      <p:sp>
        <p:nvSpPr>
          <p:cNvPr id="2" name="Rectangle 1"/>
          <p:cNvSpPr/>
          <p:nvPr/>
        </p:nvSpPr>
        <p:spPr>
          <a:xfrm>
            <a:off x="1515596" y="228600"/>
            <a:ext cx="5796579" cy="584776"/>
          </a:xfrm>
          <a:prstGeom prst="rect">
            <a:avLst/>
          </a:prstGeom>
        </p:spPr>
        <p:txBody>
          <a:bodyPr wrap="none">
            <a:spAutoFit/>
          </a:bodyPr>
          <a:lstStyle/>
          <a:p>
            <a:pPr algn="ctr">
              <a:defRPr/>
            </a:pPr>
            <a:r>
              <a:rPr lang="en-NZ" sz="3200" dirty="0">
                <a:solidFill>
                  <a:srgbClr val="4D4D4D"/>
                </a:solidFill>
                <a:effectLst>
                  <a:outerShdw blurRad="38100" dist="38100" dir="2700000" algn="tl">
                    <a:srgbClr val="FFFFFF"/>
                  </a:outerShdw>
                </a:effectLst>
                <a:latin typeface="Comic Sans MS" pitchFamily="66" charset="0"/>
              </a:rPr>
              <a:t>Observations and Conclusions</a:t>
            </a:r>
            <a:endParaRPr lang="en-US" sz="3200" dirty="0">
              <a:solidFill>
                <a:srgbClr val="4D4D4D"/>
              </a:solidFill>
              <a:effectLst>
                <a:outerShdw blurRad="38100" dist="38100" dir="2700000" algn="tl">
                  <a:srgbClr val="FFFFFF"/>
                </a:outerShdw>
              </a:effectLst>
              <a:latin typeface="Comic Sans MS" pitchFamily="66" charset="0"/>
            </a:endParaRPr>
          </a:p>
        </p:txBody>
      </p:sp>
      <p:sp>
        <p:nvSpPr>
          <p:cNvPr id="8" name="Rectangle 7"/>
          <p:cNvSpPr/>
          <p:nvPr/>
        </p:nvSpPr>
        <p:spPr>
          <a:xfrm>
            <a:off x="304800" y="4114800"/>
            <a:ext cx="579205" cy="769441"/>
          </a:xfrm>
          <a:prstGeom prst="rect">
            <a:avLst/>
          </a:prstGeom>
        </p:spPr>
        <p:txBody>
          <a:bodyPr wrap="none">
            <a:spAutoFit/>
          </a:bodyPr>
          <a:lstStyle/>
          <a:p>
            <a:r>
              <a:rPr lang="en-NZ" sz="4400" dirty="0">
                <a:solidFill>
                  <a:srgbClr val="4D4D4D"/>
                </a:solidFill>
                <a:latin typeface="Comic Sans MS" pitchFamily="66" charset="0"/>
              </a:rPr>
              <a:t>1. </a:t>
            </a:r>
            <a:endParaRPr lang="en-US" sz="4400" dirty="0"/>
          </a:p>
        </p:txBody>
      </p:sp>
    </p:spTree>
    <p:extLst>
      <p:ext uri="{BB962C8B-B14F-4D97-AF65-F5344CB8AC3E}">
        <p14:creationId xmlns:p14="http://schemas.microsoft.com/office/powerpoint/2010/main" val="3540271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Alpha - Gold colision"/>
          <p:cNvPicPr>
            <a:picLocks noChangeAspect="1" noChangeArrowheads="1" noCrop="1"/>
          </p:cNvPicPr>
          <p:nvPr/>
        </p:nvPicPr>
        <p:blipFill>
          <a:blip r:embed="rId3" cstate="print"/>
          <a:srcRect/>
          <a:stretch>
            <a:fillRect/>
          </a:stretch>
        </p:blipFill>
        <p:spPr bwMode="auto">
          <a:xfrm>
            <a:off x="1524000" y="838200"/>
            <a:ext cx="5671948" cy="5105400"/>
          </a:xfrm>
          <a:prstGeom prst="rect">
            <a:avLst/>
          </a:prstGeom>
          <a:noFill/>
          <a:ln w="9525">
            <a:noFill/>
            <a:miter lim="800000"/>
            <a:headEnd/>
            <a:tailEnd/>
          </a:ln>
        </p:spPr>
      </p:pic>
      <p:sp>
        <p:nvSpPr>
          <p:cNvPr id="7" name="Rectangle 6"/>
          <p:cNvSpPr/>
          <p:nvPr/>
        </p:nvSpPr>
        <p:spPr bwMode="auto">
          <a:xfrm>
            <a:off x="914400" y="5181600"/>
            <a:ext cx="6248400" cy="838200"/>
          </a:xfrm>
          <a:prstGeom prst="rect">
            <a:avLst/>
          </a:prstGeom>
          <a:solidFill>
            <a:schemeClr val="tx1"/>
          </a:solidFill>
          <a:ln>
            <a:noFill/>
            <a:headEnd type="none" w="sm" len="sm"/>
            <a:tailEnd type="none" w="sm" len="sm"/>
          </a:ln>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Rectangle 10"/>
          <p:cNvSpPr>
            <a:spLocks noChangeArrowheads="1"/>
          </p:cNvSpPr>
          <p:nvPr/>
        </p:nvSpPr>
        <p:spPr bwMode="auto">
          <a:xfrm>
            <a:off x="0" y="5105400"/>
            <a:ext cx="4932363"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NZ" sz="2400" dirty="0">
                <a:solidFill>
                  <a:schemeClr val="bg2"/>
                </a:solidFill>
                <a:latin typeface="Comic Sans MS" pitchFamily="66" charset="0"/>
              </a:rPr>
              <a:t>Significantly, about 1 in every 8000 photographs were deflected at a large angle</a:t>
            </a:r>
            <a:r>
              <a:rPr lang="en-NZ" sz="2400" dirty="0" smtClean="0">
                <a:solidFill>
                  <a:srgbClr val="33CCFF"/>
                </a:solidFill>
                <a:latin typeface="Comic Sans MS" pitchFamily="66" charset="0"/>
              </a:rPr>
              <a:t>.</a:t>
            </a:r>
            <a:endParaRPr lang="en-US" sz="2400" dirty="0" smtClean="0">
              <a:solidFill>
                <a:srgbClr val="FF0000"/>
              </a:solidFill>
              <a:latin typeface="Comic Sans MS" pitchFamily="66" charset="0"/>
            </a:endParaRPr>
          </a:p>
        </p:txBody>
      </p:sp>
      <p:sp>
        <p:nvSpPr>
          <p:cNvPr id="4" name="Rectangle 11"/>
          <p:cNvSpPr>
            <a:spLocks noChangeArrowheads="1"/>
          </p:cNvSpPr>
          <p:nvPr/>
        </p:nvSpPr>
        <p:spPr bwMode="auto">
          <a:xfrm>
            <a:off x="5724525" y="5267325"/>
            <a:ext cx="34194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NZ" sz="2000" dirty="0">
                <a:solidFill>
                  <a:srgbClr val="4D4D4D"/>
                </a:solidFill>
                <a:latin typeface="Comic Sans MS" pitchFamily="66" charset="0"/>
              </a:rPr>
              <a:t>The </a:t>
            </a:r>
            <a:r>
              <a:rPr lang="en-NZ" sz="2000" dirty="0">
                <a:solidFill>
                  <a:srgbClr val="FF0000"/>
                </a:solidFill>
                <a:latin typeface="Comic Sans MS" pitchFamily="66" charset="0"/>
              </a:rPr>
              <a:t>nucleus</a:t>
            </a:r>
            <a:r>
              <a:rPr lang="en-NZ" sz="2000" dirty="0">
                <a:solidFill>
                  <a:srgbClr val="4D4D4D"/>
                </a:solidFill>
                <a:latin typeface="Comic Sans MS" pitchFamily="66" charset="0"/>
              </a:rPr>
              <a:t> must be</a:t>
            </a:r>
          </a:p>
          <a:p>
            <a:pPr algn="ctr" eaLnBrk="0" hangingPunct="0"/>
            <a:r>
              <a:rPr lang="en-NZ" sz="2000" dirty="0">
                <a:solidFill>
                  <a:srgbClr val="FF0000"/>
                </a:solidFill>
                <a:latin typeface="Comic Sans MS" pitchFamily="66" charset="0"/>
              </a:rPr>
              <a:t>positively charged </a:t>
            </a:r>
            <a:r>
              <a:rPr lang="en-US" sz="2000" dirty="0">
                <a:solidFill>
                  <a:srgbClr val="4D4D4D"/>
                </a:solidFill>
                <a:latin typeface="Comic Sans MS" pitchFamily="66" charset="0"/>
              </a:rPr>
              <a:t>to</a:t>
            </a:r>
          </a:p>
          <a:p>
            <a:pPr algn="ctr" eaLnBrk="0" hangingPunct="0"/>
            <a:r>
              <a:rPr lang="en-US" sz="2000" dirty="0">
                <a:solidFill>
                  <a:srgbClr val="4D4D4D"/>
                </a:solidFill>
                <a:latin typeface="Comic Sans MS" pitchFamily="66" charset="0"/>
              </a:rPr>
              <a:t>cause the positive α</a:t>
            </a:r>
          </a:p>
          <a:p>
            <a:pPr algn="ctr" eaLnBrk="0" hangingPunct="0"/>
            <a:r>
              <a:rPr lang="en-US" sz="2000" dirty="0">
                <a:solidFill>
                  <a:srgbClr val="4D4D4D"/>
                </a:solidFill>
                <a:latin typeface="Comic Sans MS" pitchFamily="66" charset="0"/>
              </a:rPr>
              <a:t>particles to be deflected.</a:t>
            </a:r>
          </a:p>
        </p:txBody>
      </p:sp>
      <p:sp>
        <p:nvSpPr>
          <p:cNvPr id="5" name="Text Box 12"/>
          <p:cNvSpPr txBox="1">
            <a:spLocks noChangeArrowheads="1"/>
          </p:cNvSpPr>
          <p:nvPr/>
        </p:nvSpPr>
        <p:spPr bwMode="auto">
          <a:xfrm>
            <a:off x="6096000" y="4572000"/>
            <a:ext cx="20743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eaLnBrk="0" hangingPunct="0"/>
            <a:r>
              <a:rPr lang="en-NZ" sz="2800" u="sng" dirty="0" smtClean="0">
                <a:solidFill>
                  <a:schemeClr val="bg1"/>
                </a:solidFill>
              </a:rPr>
              <a:t>Conclusions</a:t>
            </a:r>
            <a:endParaRPr lang="en-US" sz="1800" dirty="0" smtClean="0">
              <a:solidFill>
                <a:schemeClr val="bg1"/>
              </a:solidFill>
            </a:endParaRPr>
          </a:p>
        </p:txBody>
      </p:sp>
      <p:sp>
        <p:nvSpPr>
          <p:cNvPr id="6" name="AutoShape 13"/>
          <p:cNvSpPr>
            <a:spLocks noChangeArrowheads="1"/>
          </p:cNvSpPr>
          <p:nvPr/>
        </p:nvSpPr>
        <p:spPr bwMode="auto">
          <a:xfrm>
            <a:off x="4932363" y="5411788"/>
            <a:ext cx="719137" cy="431800"/>
          </a:xfrm>
          <a:prstGeom prst="rightArrow">
            <a:avLst>
              <a:gd name="adj1" fmla="val 50000"/>
              <a:gd name="adj2" fmla="val 41636"/>
            </a:avLst>
          </a:prstGeom>
          <a:solidFill>
            <a:schemeClr val="bg1"/>
          </a:solidFill>
          <a:ln w="9525">
            <a:solidFill>
              <a:schemeClr val="tx1"/>
            </a:solidFill>
            <a:miter lim="800000"/>
            <a:headEnd/>
            <a:tailEnd/>
          </a:ln>
          <a:effectLst/>
          <a:extLst/>
        </p:spPr>
        <p:txBody>
          <a:bodyPr wrap="none" anchor="ctr"/>
          <a:lstStyle/>
          <a:p>
            <a:pPr algn="ctr" eaLnBrk="0" hangingPunct="0"/>
            <a:endParaRPr lang="en-NZ" sz="2400" smtClean="0">
              <a:solidFill>
                <a:schemeClr val="bg2"/>
              </a:solidFill>
              <a:latin typeface="Comic Sans MS" pitchFamily="66" charset="0"/>
            </a:endParaRPr>
          </a:p>
        </p:txBody>
      </p:sp>
      <p:sp>
        <p:nvSpPr>
          <p:cNvPr id="2" name="Rectangle 1"/>
          <p:cNvSpPr/>
          <p:nvPr/>
        </p:nvSpPr>
        <p:spPr>
          <a:xfrm>
            <a:off x="1515596" y="228600"/>
            <a:ext cx="5796579" cy="584776"/>
          </a:xfrm>
          <a:prstGeom prst="rect">
            <a:avLst/>
          </a:prstGeom>
        </p:spPr>
        <p:txBody>
          <a:bodyPr wrap="none">
            <a:spAutoFit/>
          </a:bodyPr>
          <a:lstStyle/>
          <a:p>
            <a:pPr algn="ctr">
              <a:defRPr/>
            </a:pPr>
            <a:r>
              <a:rPr lang="en-NZ" sz="3200" dirty="0">
                <a:solidFill>
                  <a:srgbClr val="4D4D4D"/>
                </a:solidFill>
                <a:effectLst>
                  <a:outerShdw blurRad="38100" dist="38100" dir="2700000" algn="tl">
                    <a:srgbClr val="FFFFFF"/>
                  </a:outerShdw>
                </a:effectLst>
                <a:latin typeface="Comic Sans MS" pitchFamily="66" charset="0"/>
              </a:rPr>
              <a:t>Observations and Conclusions</a:t>
            </a:r>
            <a:endParaRPr lang="en-US" sz="3200" dirty="0">
              <a:solidFill>
                <a:srgbClr val="4D4D4D"/>
              </a:solidFill>
              <a:effectLst>
                <a:outerShdw blurRad="38100" dist="38100" dir="2700000" algn="tl">
                  <a:srgbClr val="FFFFFF"/>
                </a:outerShdw>
              </a:effectLst>
              <a:latin typeface="Comic Sans MS" pitchFamily="66" charset="0"/>
            </a:endParaRPr>
          </a:p>
        </p:txBody>
      </p:sp>
      <p:sp>
        <p:nvSpPr>
          <p:cNvPr id="8" name="Rectangle 7"/>
          <p:cNvSpPr/>
          <p:nvPr/>
        </p:nvSpPr>
        <p:spPr>
          <a:xfrm>
            <a:off x="304800" y="4114800"/>
            <a:ext cx="669574" cy="769441"/>
          </a:xfrm>
          <a:prstGeom prst="rect">
            <a:avLst/>
          </a:prstGeom>
        </p:spPr>
        <p:txBody>
          <a:bodyPr wrap="none">
            <a:spAutoFit/>
          </a:bodyPr>
          <a:lstStyle/>
          <a:p>
            <a:r>
              <a:rPr lang="en-NZ" sz="4400" dirty="0" smtClean="0">
                <a:solidFill>
                  <a:srgbClr val="4D4D4D"/>
                </a:solidFill>
                <a:latin typeface="Comic Sans MS" pitchFamily="66" charset="0"/>
              </a:rPr>
              <a:t>2. </a:t>
            </a:r>
            <a:endParaRPr lang="en-US" sz="4400" dirty="0"/>
          </a:p>
        </p:txBody>
      </p:sp>
    </p:spTree>
    <p:extLst>
      <p:ext uri="{BB962C8B-B14F-4D97-AF65-F5344CB8AC3E}">
        <p14:creationId xmlns:p14="http://schemas.microsoft.com/office/powerpoint/2010/main" val="562966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Alpha - Gold colision"/>
          <p:cNvPicPr>
            <a:picLocks noChangeAspect="1" noChangeArrowheads="1" noCrop="1"/>
          </p:cNvPicPr>
          <p:nvPr/>
        </p:nvPicPr>
        <p:blipFill>
          <a:blip r:embed="rId3" cstate="print"/>
          <a:srcRect/>
          <a:stretch>
            <a:fillRect/>
          </a:stretch>
        </p:blipFill>
        <p:spPr bwMode="auto">
          <a:xfrm>
            <a:off x="1524000" y="838200"/>
            <a:ext cx="5671948" cy="5105400"/>
          </a:xfrm>
          <a:prstGeom prst="rect">
            <a:avLst/>
          </a:prstGeom>
          <a:noFill/>
          <a:ln w="9525">
            <a:noFill/>
            <a:miter lim="800000"/>
            <a:headEnd/>
            <a:tailEnd/>
          </a:ln>
        </p:spPr>
      </p:pic>
      <p:sp>
        <p:nvSpPr>
          <p:cNvPr id="7" name="Rectangle 6"/>
          <p:cNvSpPr/>
          <p:nvPr/>
        </p:nvSpPr>
        <p:spPr bwMode="auto">
          <a:xfrm>
            <a:off x="914400" y="5181600"/>
            <a:ext cx="6248400" cy="838200"/>
          </a:xfrm>
          <a:prstGeom prst="rect">
            <a:avLst/>
          </a:prstGeom>
          <a:solidFill>
            <a:schemeClr val="tx1"/>
          </a:solidFill>
          <a:ln>
            <a:noFill/>
            <a:headEnd type="none" w="sm" len="sm"/>
            <a:tailEnd type="none" w="sm" len="sm"/>
          </a:ln>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Rectangle 10"/>
          <p:cNvSpPr>
            <a:spLocks noChangeArrowheads="1"/>
          </p:cNvSpPr>
          <p:nvPr/>
        </p:nvSpPr>
        <p:spPr bwMode="auto">
          <a:xfrm>
            <a:off x="0" y="5105400"/>
            <a:ext cx="4932363"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NZ" sz="2400" dirty="0">
                <a:solidFill>
                  <a:schemeClr val="bg2"/>
                </a:solidFill>
                <a:latin typeface="Comic Sans MS" pitchFamily="66" charset="0"/>
              </a:rPr>
              <a:t>A </a:t>
            </a:r>
            <a:r>
              <a:rPr lang="en-NZ" sz="2400" dirty="0" smtClean="0">
                <a:solidFill>
                  <a:schemeClr val="bg2"/>
                </a:solidFill>
                <a:latin typeface="Comic Sans MS" pitchFamily="66" charset="0"/>
              </a:rPr>
              <a:t>very small # of </a:t>
            </a:r>
            <a:r>
              <a:rPr lang="en-US" sz="2400" dirty="0" smtClean="0">
                <a:solidFill>
                  <a:schemeClr val="bg2"/>
                </a:solidFill>
                <a:latin typeface="Comic Sans MS" pitchFamily="66" charset="0"/>
              </a:rPr>
              <a:t>α </a:t>
            </a:r>
            <a:r>
              <a:rPr lang="en-US" sz="2400" dirty="0">
                <a:solidFill>
                  <a:schemeClr val="bg2"/>
                </a:solidFill>
                <a:latin typeface="Comic Sans MS" pitchFamily="66" charset="0"/>
              </a:rPr>
              <a:t>particles </a:t>
            </a:r>
            <a:r>
              <a:rPr lang="en-US" sz="2400" dirty="0">
                <a:solidFill>
                  <a:srgbClr val="FF6600"/>
                </a:solidFill>
                <a:latin typeface="Comic Sans MS" pitchFamily="66" charset="0"/>
              </a:rPr>
              <a:t>rebounded</a:t>
            </a:r>
            <a:r>
              <a:rPr lang="en-US" sz="2400" dirty="0">
                <a:solidFill>
                  <a:srgbClr val="4D4D4D"/>
                </a:solidFill>
                <a:latin typeface="Comic Sans MS" pitchFamily="66" charset="0"/>
              </a:rPr>
              <a:t> </a:t>
            </a:r>
            <a:r>
              <a:rPr lang="en-US" sz="2400" dirty="0">
                <a:solidFill>
                  <a:schemeClr val="bg2"/>
                </a:solidFill>
                <a:latin typeface="Comic Sans MS" pitchFamily="66" charset="0"/>
              </a:rPr>
              <a:t>(bounced back) from the gold atoms</a:t>
            </a:r>
            <a:r>
              <a:rPr lang="en-NZ" sz="2400" dirty="0" smtClean="0">
                <a:solidFill>
                  <a:schemeClr val="bg2"/>
                </a:solidFill>
                <a:latin typeface="Comic Sans MS" pitchFamily="66" charset="0"/>
              </a:rPr>
              <a:t>.</a:t>
            </a:r>
            <a:endParaRPr lang="en-US" sz="2400" dirty="0" smtClean="0">
              <a:solidFill>
                <a:schemeClr val="bg2"/>
              </a:solidFill>
              <a:latin typeface="Comic Sans MS" pitchFamily="66" charset="0"/>
            </a:endParaRPr>
          </a:p>
        </p:txBody>
      </p:sp>
      <p:sp>
        <p:nvSpPr>
          <p:cNvPr id="4" name="Rectangle 11"/>
          <p:cNvSpPr>
            <a:spLocks noChangeArrowheads="1"/>
          </p:cNvSpPr>
          <p:nvPr/>
        </p:nvSpPr>
        <p:spPr bwMode="auto">
          <a:xfrm>
            <a:off x="5724525" y="5267325"/>
            <a:ext cx="34194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NZ" sz="2000" dirty="0">
                <a:solidFill>
                  <a:schemeClr val="bg2"/>
                </a:solidFill>
                <a:latin typeface="Comic Sans MS" pitchFamily="66" charset="0"/>
              </a:rPr>
              <a:t>The nucleus must be </a:t>
            </a:r>
            <a:r>
              <a:rPr lang="en-NZ" sz="2000" dirty="0">
                <a:solidFill>
                  <a:srgbClr val="FF0000"/>
                </a:solidFill>
                <a:latin typeface="Comic Sans MS" pitchFamily="66" charset="0"/>
              </a:rPr>
              <a:t>tiny</a:t>
            </a:r>
          </a:p>
          <a:p>
            <a:pPr eaLnBrk="0" hangingPunct="0"/>
            <a:r>
              <a:rPr lang="en-NZ" sz="2000" dirty="0">
                <a:solidFill>
                  <a:schemeClr val="bg2"/>
                </a:solidFill>
                <a:latin typeface="Comic Sans MS" pitchFamily="66" charset="0"/>
              </a:rPr>
              <a:t>and </a:t>
            </a:r>
            <a:r>
              <a:rPr lang="en-NZ" sz="2000" dirty="0">
                <a:solidFill>
                  <a:srgbClr val="FF0000"/>
                </a:solidFill>
                <a:latin typeface="Comic Sans MS" pitchFamily="66" charset="0"/>
              </a:rPr>
              <a:t>dense</a:t>
            </a:r>
            <a:r>
              <a:rPr lang="en-NZ" sz="2000" dirty="0">
                <a:solidFill>
                  <a:schemeClr val="bg2"/>
                </a:solidFill>
                <a:latin typeface="Comic Sans MS" pitchFamily="66" charset="0"/>
              </a:rPr>
              <a:t> to cause a few </a:t>
            </a:r>
            <a:r>
              <a:rPr lang="en-US" sz="2000" dirty="0">
                <a:solidFill>
                  <a:schemeClr val="bg2"/>
                </a:solidFill>
                <a:latin typeface="Comic Sans MS" pitchFamily="66" charset="0"/>
              </a:rPr>
              <a:t>α particles to </a:t>
            </a:r>
            <a:r>
              <a:rPr lang="en-US" sz="2000" dirty="0">
                <a:solidFill>
                  <a:srgbClr val="FF0000"/>
                </a:solidFill>
                <a:latin typeface="Comic Sans MS" pitchFamily="66" charset="0"/>
              </a:rPr>
              <a:t>rebound</a:t>
            </a:r>
            <a:r>
              <a:rPr lang="en-US" sz="2000" dirty="0">
                <a:solidFill>
                  <a:schemeClr val="bg2"/>
                </a:solidFill>
                <a:latin typeface="Comic Sans MS" pitchFamily="66" charset="0"/>
              </a:rPr>
              <a:t>.</a:t>
            </a:r>
          </a:p>
        </p:txBody>
      </p:sp>
      <p:sp>
        <p:nvSpPr>
          <p:cNvPr id="5" name="Text Box 12"/>
          <p:cNvSpPr txBox="1">
            <a:spLocks noChangeArrowheads="1"/>
          </p:cNvSpPr>
          <p:nvPr/>
        </p:nvSpPr>
        <p:spPr bwMode="auto">
          <a:xfrm>
            <a:off x="6096000" y="4572000"/>
            <a:ext cx="20743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eaLnBrk="0" hangingPunct="0"/>
            <a:r>
              <a:rPr lang="en-NZ" sz="2800" u="sng" dirty="0" smtClean="0">
                <a:solidFill>
                  <a:schemeClr val="bg1"/>
                </a:solidFill>
              </a:rPr>
              <a:t>Conclusions</a:t>
            </a:r>
            <a:endParaRPr lang="en-US" sz="1800" dirty="0" smtClean="0">
              <a:solidFill>
                <a:schemeClr val="bg1"/>
              </a:solidFill>
            </a:endParaRPr>
          </a:p>
        </p:txBody>
      </p:sp>
      <p:sp>
        <p:nvSpPr>
          <p:cNvPr id="6" name="AutoShape 13"/>
          <p:cNvSpPr>
            <a:spLocks noChangeArrowheads="1"/>
          </p:cNvSpPr>
          <p:nvPr/>
        </p:nvSpPr>
        <p:spPr bwMode="auto">
          <a:xfrm>
            <a:off x="4932363" y="5411788"/>
            <a:ext cx="719137" cy="431800"/>
          </a:xfrm>
          <a:prstGeom prst="rightArrow">
            <a:avLst>
              <a:gd name="adj1" fmla="val 50000"/>
              <a:gd name="adj2" fmla="val 41636"/>
            </a:avLst>
          </a:prstGeom>
          <a:solidFill>
            <a:schemeClr val="bg1"/>
          </a:solidFill>
          <a:ln w="9525">
            <a:solidFill>
              <a:schemeClr val="tx1"/>
            </a:solidFill>
            <a:miter lim="800000"/>
            <a:headEnd/>
            <a:tailEnd/>
          </a:ln>
          <a:effectLst/>
          <a:extLst/>
        </p:spPr>
        <p:txBody>
          <a:bodyPr wrap="none" anchor="ctr"/>
          <a:lstStyle/>
          <a:p>
            <a:pPr algn="ctr" eaLnBrk="0" hangingPunct="0"/>
            <a:endParaRPr lang="en-NZ" sz="2400" smtClean="0">
              <a:solidFill>
                <a:schemeClr val="bg2"/>
              </a:solidFill>
              <a:latin typeface="Comic Sans MS" pitchFamily="66" charset="0"/>
            </a:endParaRPr>
          </a:p>
        </p:txBody>
      </p:sp>
      <p:sp>
        <p:nvSpPr>
          <p:cNvPr id="2" name="Rectangle 1"/>
          <p:cNvSpPr/>
          <p:nvPr/>
        </p:nvSpPr>
        <p:spPr>
          <a:xfrm>
            <a:off x="1515596" y="228600"/>
            <a:ext cx="5796579" cy="584776"/>
          </a:xfrm>
          <a:prstGeom prst="rect">
            <a:avLst/>
          </a:prstGeom>
        </p:spPr>
        <p:txBody>
          <a:bodyPr wrap="none">
            <a:spAutoFit/>
          </a:bodyPr>
          <a:lstStyle/>
          <a:p>
            <a:pPr algn="ctr">
              <a:defRPr/>
            </a:pPr>
            <a:r>
              <a:rPr lang="en-NZ" sz="3200" dirty="0">
                <a:solidFill>
                  <a:srgbClr val="4D4D4D"/>
                </a:solidFill>
                <a:effectLst>
                  <a:outerShdw blurRad="38100" dist="38100" dir="2700000" algn="tl">
                    <a:srgbClr val="FFFFFF"/>
                  </a:outerShdw>
                </a:effectLst>
                <a:latin typeface="Comic Sans MS" pitchFamily="66" charset="0"/>
              </a:rPr>
              <a:t>Observations and Conclusions</a:t>
            </a:r>
            <a:endParaRPr lang="en-US" sz="3200" dirty="0">
              <a:solidFill>
                <a:srgbClr val="4D4D4D"/>
              </a:solidFill>
              <a:effectLst>
                <a:outerShdw blurRad="38100" dist="38100" dir="2700000" algn="tl">
                  <a:srgbClr val="FFFFFF"/>
                </a:outerShdw>
              </a:effectLst>
              <a:latin typeface="Comic Sans MS" pitchFamily="66" charset="0"/>
            </a:endParaRPr>
          </a:p>
        </p:txBody>
      </p:sp>
      <p:sp>
        <p:nvSpPr>
          <p:cNvPr id="8" name="Rectangle 7"/>
          <p:cNvSpPr/>
          <p:nvPr/>
        </p:nvSpPr>
        <p:spPr>
          <a:xfrm>
            <a:off x="304800" y="4114800"/>
            <a:ext cx="669574" cy="769441"/>
          </a:xfrm>
          <a:prstGeom prst="rect">
            <a:avLst/>
          </a:prstGeom>
        </p:spPr>
        <p:txBody>
          <a:bodyPr wrap="none">
            <a:spAutoFit/>
          </a:bodyPr>
          <a:lstStyle/>
          <a:p>
            <a:r>
              <a:rPr lang="en-NZ" sz="4400" dirty="0" smtClean="0">
                <a:solidFill>
                  <a:srgbClr val="4D4D4D"/>
                </a:solidFill>
                <a:latin typeface="Comic Sans MS" pitchFamily="66" charset="0"/>
              </a:rPr>
              <a:t>3. </a:t>
            </a:r>
            <a:endParaRPr lang="en-US" sz="4400" dirty="0"/>
          </a:p>
        </p:txBody>
      </p:sp>
      <p:sp>
        <p:nvSpPr>
          <p:cNvPr id="10" name="Rectangle 83"/>
          <p:cNvSpPr>
            <a:spLocks noChangeArrowheads="1"/>
          </p:cNvSpPr>
          <p:nvPr/>
        </p:nvSpPr>
        <p:spPr bwMode="auto">
          <a:xfrm>
            <a:off x="5638800" y="1905000"/>
            <a:ext cx="3352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NZ" sz="2000" dirty="0" smtClean="0">
                <a:solidFill>
                  <a:srgbClr val="FF0000"/>
                </a:solidFill>
                <a:latin typeface="Comic Sans MS" pitchFamily="66" charset="0"/>
              </a:rPr>
              <a:t>The nucleus had to be very densely packed (and positively charged) to make the incident alpha particles bounce back i.e. come to a stop and them be turned backwards.</a:t>
            </a:r>
            <a:endParaRPr lang="en-US" sz="2000" dirty="0" smtClean="0">
              <a:solidFill>
                <a:srgbClr val="FF0000"/>
              </a:solidFill>
              <a:latin typeface="Comic Sans MS" pitchFamily="66" charset="0"/>
            </a:endParaRPr>
          </a:p>
        </p:txBody>
      </p:sp>
    </p:spTree>
    <p:extLst>
      <p:ext uri="{BB962C8B-B14F-4D97-AF65-F5344CB8AC3E}">
        <p14:creationId xmlns:p14="http://schemas.microsoft.com/office/powerpoint/2010/main" val="2112313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187" y="609600"/>
            <a:ext cx="5486400" cy="392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17" y="4724400"/>
            <a:ext cx="8867740" cy="194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14300"/>
            <a:ext cx="531495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0212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676400" y="228600"/>
            <a:ext cx="6743700" cy="5648325"/>
          </a:xfrm>
          <a:prstGeom prst="rect">
            <a:avLst/>
          </a:prstGeom>
          <a:noFill/>
          <a:ln w="9525">
            <a:noFill/>
            <a:miter lim="800000"/>
            <a:headEnd/>
            <a:tailEnd/>
          </a:ln>
        </p:spPr>
      </p:pic>
      <p:sp>
        <p:nvSpPr>
          <p:cNvPr id="7171" name="TextBox 6"/>
          <p:cNvSpPr txBox="1">
            <a:spLocks noChangeArrowheads="1"/>
          </p:cNvSpPr>
          <p:nvPr/>
        </p:nvSpPr>
        <p:spPr bwMode="auto">
          <a:xfrm>
            <a:off x="609600" y="6096000"/>
            <a:ext cx="7772400" cy="523220"/>
          </a:xfrm>
          <a:prstGeom prst="rect">
            <a:avLst/>
          </a:prstGeom>
          <a:noFill/>
          <a:ln w="9525">
            <a:noFill/>
            <a:miter lim="800000"/>
            <a:headEnd/>
            <a:tailEnd/>
          </a:ln>
        </p:spPr>
        <p:txBody>
          <a:bodyPr wrap="square">
            <a:spAutoFit/>
          </a:bodyPr>
          <a:lstStyle/>
          <a:p>
            <a:r>
              <a:rPr lang="en-NZ" sz="2800" dirty="0">
                <a:solidFill>
                  <a:srgbClr val="000000"/>
                </a:solidFill>
              </a:rPr>
              <a:t>See </a:t>
            </a:r>
            <a:r>
              <a:rPr lang="en-NZ" sz="2800" dirty="0" err="1" smtClean="0">
                <a:solidFill>
                  <a:srgbClr val="000000"/>
                </a:solidFill>
              </a:rPr>
              <a:t>PhET</a:t>
            </a:r>
            <a:r>
              <a:rPr lang="en-NZ" sz="2800" dirty="0" smtClean="0">
                <a:solidFill>
                  <a:srgbClr val="000000"/>
                </a:solidFill>
              </a:rPr>
              <a:t> Rutherford-scattering applet</a:t>
            </a:r>
            <a:endParaRPr lang="en-NZ" sz="2800" dirty="0">
              <a:solidFill>
                <a:srgbClr val="000000"/>
              </a:solidFill>
            </a:endParaRPr>
          </a:p>
        </p:txBody>
      </p:sp>
    </p:spTree>
    <p:extLst>
      <p:ext uri="{BB962C8B-B14F-4D97-AF65-F5344CB8AC3E}">
        <p14:creationId xmlns:p14="http://schemas.microsoft.com/office/powerpoint/2010/main" val="34064321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01625" y="228600"/>
            <a:ext cx="8510588" cy="971550"/>
          </a:xfrm>
        </p:spPr>
        <p:txBody>
          <a:bodyPr/>
          <a:lstStyle/>
          <a:p>
            <a:pPr eaLnBrk="1" hangingPunct="1"/>
            <a:r>
              <a:rPr lang="en-US" sz="2800" smtClean="0">
                <a:solidFill>
                  <a:schemeClr val="bg2"/>
                </a:solidFill>
                <a:effectLst/>
              </a:rPr>
              <a:t>A nuclear atom viewed in cross section.</a:t>
            </a:r>
          </a:p>
        </p:txBody>
      </p:sp>
      <p:pic>
        <p:nvPicPr>
          <p:cNvPr id="13315" name="Picture 3" descr="Zumdahl03_09"/>
          <p:cNvPicPr>
            <a:picLocks noChangeAspect="1" noChangeArrowheads="1"/>
          </p:cNvPicPr>
          <p:nvPr/>
        </p:nvPicPr>
        <p:blipFill>
          <a:blip r:embed="rId3" cstate="print"/>
          <a:srcRect/>
          <a:stretch>
            <a:fillRect/>
          </a:stretch>
        </p:blipFill>
        <p:spPr bwMode="auto">
          <a:xfrm>
            <a:off x="2133600" y="1066800"/>
            <a:ext cx="4543425" cy="5334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hyperphysics.phy-astr.gsu.edu/Hbase/nuclear/imgnuc/scale.gif"/>
          <p:cNvPicPr>
            <a:picLocks noChangeAspect="1" noChangeArrowheads="1"/>
          </p:cNvPicPr>
          <p:nvPr/>
        </p:nvPicPr>
        <p:blipFill>
          <a:blip r:embed="rId3" cstate="print"/>
          <a:srcRect/>
          <a:stretch>
            <a:fillRect/>
          </a:stretch>
        </p:blipFill>
        <p:spPr bwMode="auto">
          <a:xfrm>
            <a:off x="260350" y="1447800"/>
            <a:ext cx="8542338" cy="3810000"/>
          </a:xfrm>
          <a:prstGeom prst="rect">
            <a:avLst/>
          </a:prstGeom>
          <a:noFill/>
          <a:ln w="9525">
            <a:noFill/>
            <a:miter lim="800000"/>
            <a:headEnd/>
            <a:tailEnd/>
          </a:ln>
        </p:spPr>
      </p:pic>
      <p:sp>
        <p:nvSpPr>
          <p:cNvPr id="2" name="TextBox 1"/>
          <p:cNvSpPr txBox="1"/>
          <p:nvPr/>
        </p:nvSpPr>
        <p:spPr>
          <a:xfrm>
            <a:off x="533400" y="381000"/>
            <a:ext cx="7010400" cy="646331"/>
          </a:xfrm>
          <a:prstGeom prst="rect">
            <a:avLst/>
          </a:prstGeom>
          <a:noFill/>
        </p:spPr>
        <p:txBody>
          <a:bodyPr wrap="square" rtlCol="0">
            <a:spAutoFit/>
          </a:bodyPr>
          <a:lstStyle/>
          <a:p>
            <a:r>
              <a:rPr lang="en-US" dirty="0" smtClean="0">
                <a:solidFill>
                  <a:schemeClr val="bg2"/>
                </a:solidFill>
              </a:rPr>
              <a:t>So why is the atom so empty? </a:t>
            </a:r>
          </a:p>
          <a:p>
            <a:r>
              <a:rPr lang="en-US" dirty="0" smtClean="0">
                <a:solidFill>
                  <a:schemeClr val="bg2"/>
                </a:solidFill>
              </a:rPr>
              <a:t>Why do the electrons need such a large playground? </a:t>
            </a:r>
            <a:endParaRPr lang="en-US" dirty="0">
              <a:solidFill>
                <a:schemeClr val="bg2"/>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47800" y="2526484"/>
            <a:ext cx="6750566" cy="1200329"/>
          </a:xfrm>
          <a:prstGeom prst="rect">
            <a:avLst/>
          </a:prstGeom>
          <a:noFill/>
        </p:spPr>
        <p:txBody>
          <a:bodyPr wrap="none">
            <a:spAutoFit/>
          </a:bodyPr>
          <a:lstStyle/>
          <a:p>
            <a:pPr algn="ctr" eaLnBrk="0" hangingPunct="0">
              <a:defRPr/>
            </a:pPr>
            <a:r>
              <a:rPr lang="en-US" sz="7200" b="1" dirty="0">
                <a:ln w="17780" cmpd="sng">
                  <a:solidFill>
                    <a:srgbClr val="FFFFFF"/>
                  </a:solidFill>
                  <a:prstDash val="solid"/>
                  <a:miter lim="800000"/>
                </a:ln>
                <a:solidFill>
                  <a:srgbClr val="FF0000"/>
                </a:solidFill>
                <a:effectLst>
                  <a:outerShdw blurRad="50800" algn="tl" rotWithShape="0">
                    <a:srgbClr val="000000"/>
                  </a:outerShdw>
                </a:effectLst>
              </a:rPr>
              <a:t>Atomic Models</a:t>
            </a:r>
          </a:p>
        </p:txBody>
      </p:sp>
      <p:sp>
        <p:nvSpPr>
          <p:cNvPr id="8" name="Rectangle 7"/>
          <p:cNvSpPr/>
          <p:nvPr/>
        </p:nvSpPr>
        <p:spPr>
          <a:xfrm>
            <a:off x="2235733" y="664582"/>
            <a:ext cx="4647426" cy="923330"/>
          </a:xfrm>
          <a:prstGeom prst="rect">
            <a:avLst/>
          </a:prstGeom>
          <a:noFill/>
        </p:spPr>
        <p:txBody>
          <a:bodyPr wrap="none">
            <a:spAutoFit/>
          </a:bodyPr>
          <a:lstStyle/>
          <a:p>
            <a:pPr algn="ctr" eaLnBrk="0" hangingPunct="0">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History </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of the</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
        <p:nvSpPr>
          <p:cNvPr id="9" name="Rectangle 8"/>
          <p:cNvSpPr/>
          <p:nvPr/>
        </p:nvSpPr>
        <p:spPr>
          <a:xfrm>
            <a:off x="1981200" y="1603154"/>
            <a:ext cx="5378395" cy="923330"/>
          </a:xfrm>
          <a:prstGeom prst="rect">
            <a:avLst/>
          </a:prstGeom>
          <a:noFill/>
        </p:spPr>
        <p:txBody>
          <a:bodyPr wrap="none">
            <a:spAutoFit/>
          </a:bodyPr>
          <a:lstStyle/>
          <a:p>
            <a:pPr algn="ctr" eaLnBrk="0" hangingPunct="0">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Development </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of</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
        <p:nvSpPr>
          <p:cNvPr id="5" name="Rectangle 5"/>
          <p:cNvSpPr txBox="1">
            <a:spLocks noChangeArrowheads="1"/>
          </p:cNvSpPr>
          <p:nvPr/>
        </p:nvSpPr>
        <p:spPr>
          <a:xfrm>
            <a:off x="755650" y="4114800"/>
            <a:ext cx="7704138" cy="17526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9pPr>
          </a:lstStyle>
          <a:p>
            <a:pPr marL="0" indent="0" algn="ctr" eaLnBrk="1" hangingPunct="1">
              <a:buNone/>
            </a:pPr>
            <a:r>
              <a:rPr lang="en-NZ" kern="0" dirty="0" smtClean="0">
                <a:solidFill>
                  <a:srgbClr val="000000"/>
                </a:solidFill>
                <a:effectLst/>
              </a:rPr>
              <a:t>From Ancient Greeks to nowadays… </a:t>
            </a:r>
          </a:p>
          <a:p>
            <a:pPr marL="0" indent="0" algn="ctr" eaLnBrk="1" hangingPunct="1">
              <a:buNone/>
            </a:pPr>
            <a:r>
              <a:rPr lang="en-NZ" kern="0" dirty="0" smtClean="0">
                <a:solidFill>
                  <a:srgbClr val="000000"/>
                </a:solidFill>
                <a:effectLst/>
              </a:rPr>
              <a:t>(all but Thompson &amp; Rutherford are optional info but good to know)</a:t>
            </a:r>
            <a:endParaRPr lang="en-US" kern="0" dirty="0" smtClean="0">
              <a:solidFill>
                <a:srgbClr val="000000"/>
              </a:solidFill>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304800" y="304800"/>
            <a:ext cx="8229600" cy="2769989"/>
          </a:xfrm>
          <a:prstGeom prst="rect">
            <a:avLst/>
          </a:prstGeom>
          <a:noFill/>
          <a:ln w="9525">
            <a:noFill/>
            <a:miter lim="800000"/>
            <a:headEnd/>
            <a:tailEnd/>
          </a:ln>
        </p:spPr>
        <p:txBody>
          <a:bodyPr>
            <a:spAutoFit/>
          </a:bodyPr>
          <a:lstStyle/>
          <a:p>
            <a:pPr eaLnBrk="0" hangingPunct="0"/>
            <a:r>
              <a:rPr lang="en-NZ" sz="4000" u="sng" dirty="0">
                <a:solidFill>
                  <a:srgbClr val="FF0000"/>
                </a:solidFill>
              </a:rPr>
              <a:t>Bohr</a:t>
            </a:r>
          </a:p>
          <a:p>
            <a:pPr eaLnBrk="0" hangingPunct="0">
              <a:buFont typeface="Arial" charset="0"/>
              <a:buChar char="•"/>
            </a:pPr>
            <a:r>
              <a:rPr lang="en-NZ" sz="2400" dirty="0">
                <a:solidFill>
                  <a:srgbClr val="000000"/>
                </a:solidFill>
              </a:rPr>
              <a:t>Proposed that electrons revolve around an atom’s nucleus in </a:t>
            </a:r>
            <a:r>
              <a:rPr lang="en-NZ" sz="2400" dirty="0">
                <a:solidFill>
                  <a:srgbClr val="FF0000"/>
                </a:solidFill>
              </a:rPr>
              <a:t>particular orbits and have definite energies.</a:t>
            </a:r>
          </a:p>
          <a:p>
            <a:pPr eaLnBrk="0" hangingPunct="0">
              <a:buFont typeface="Arial" charset="0"/>
              <a:buChar char="•"/>
            </a:pPr>
            <a:r>
              <a:rPr lang="en-NZ" sz="2400" dirty="0">
                <a:solidFill>
                  <a:srgbClr val="000000"/>
                </a:solidFill>
              </a:rPr>
              <a:t>Theory worked well for Hydrogen and how atoms emit light but did not work well for larger atoms.</a:t>
            </a:r>
          </a:p>
          <a:p>
            <a:pPr eaLnBrk="0" hangingPunct="0">
              <a:buFont typeface="Arial" charset="0"/>
              <a:buChar char="•"/>
            </a:pPr>
            <a:endParaRPr lang="en-NZ" sz="1400" dirty="0">
              <a:solidFill>
                <a:srgbClr val="000000"/>
              </a:solidFill>
            </a:endParaRPr>
          </a:p>
          <a:p>
            <a:pPr eaLnBrk="0" hangingPunct="0"/>
            <a:endParaRPr lang="en-NZ" sz="2400" dirty="0">
              <a:solidFill>
                <a:srgbClr val="000000"/>
              </a:solidFill>
            </a:endParaRPr>
          </a:p>
        </p:txBody>
      </p:sp>
      <p:pic>
        <p:nvPicPr>
          <p:cNvPr id="16387" name="Picture 6" descr="anlith"/>
          <p:cNvPicPr>
            <a:picLocks noChangeAspect="1" noChangeArrowheads="1" noCrop="1"/>
          </p:cNvPicPr>
          <p:nvPr/>
        </p:nvPicPr>
        <p:blipFill>
          <a:blip r:embed="rId3" cstate="print"/>
          <a:srcRect/>
          <a:stretch>
            <a:fillRect/>
          </a:stretch>
        </p:blipFill>
        <p:spPr bwMode="auto">
          <a:xfrm>
            <a:off x="1752600" y="2514600"/>
            <a:ext cx="3962400" cy="3962400"/>
          </a:xfrm>
          <a:prstGeom prst="rect">
            <a:avLst/>
          </a:prstGeom>
          <a:noFill/>
          <a:ln w="9525">
            <a:noFill/>
            <a:miter lim="800000"/>
            <a:headEnd/>
            <a:tailEnd/>
          </a:ln>
        </p:spPr>
      </p:pic>
      <p:sp>
        <p:nvSpPr>
          <p:cNvPr id="4" name="Rectangle 3"/>
          <p:cNvSpPr/>
          <p:nvPr/>
        </p:nvSpPr>
        <p:spPr>
          <a:xfrm>
            <a:off x="4114800" y="0"/>
            <a:ext cx="3493265"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Extension</a:t>
            </a:r>
            <a:endParaRPr lang="en-US" sz="5400" b="1" cap="none" spc="0" dirty="0">
              <a:ln w="50800"/>
              <a:solidFill>
                <a:schemeClr val="bg1">
                  <a:shade val="50000"/>
                </a:schemeClr>
              </a:solidFill>
              <a:effectLst/>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28600" y="381000"/>
            <a:ext cx="8458200" cy="4278094"/>
          </a:xfrm>
          <a:prstGeom prst="rect">
            <a:avLst/>
          </a:prstGeom>
          <a:noFill/>
          <a:ln w="9525">
            <a:noFill/>
            <a:miter lim="800000"/>
            <a:headEnd/>
            <a:tailEnd/>
          </a:ln>
        </p:spPr>
        <p:txBody>
          <a:bodyPr wrap="square">
            <a:spAutoFit/>
          </a:bodyPr>
          <a:lstStyle/>
          <a:p>
            <a:pPr eaLnBrk="0" hangingPunct="0"/>
            <a:r>
              <a:rPr lang="en-NZ" u="sng" dirty="0">
                <a:solidFill>
                  <a:srgbClr val="FF0000"/>
                </a:solidFill>
              </a:rPr>
              <a:t>Quantum Theory</a:t>
            </a:r>
          </a:p>
          <a:p>
            <a:pPr eaLnBrk="0" hangingPunct="0">
              <a:buFont typeface="Arial" charset="0"/>
              <a:buChar char="•"/>
            </a:pPr>
            <a:r>
              <a:rPr lang="en-NZ" dirty="0">
                <a:solidFill>
                  <a:srgbClr val="000000"/>
                </a:solidFill>
              </a:rPr>
              <a:t>Builds on Bohr idea, atom is described using mathematical equations and the position of an electron is described in terms of its probability of being in a particular position. </a:t>
            </a:r>
          </a:p>
          <a:p>
            <a:pPr eaLnBrk="0" hangingPunct="0"/>
            <a:r>
              <a:rPr lang="en-NZ" u="sng" dirty="0">
                <a:solidFill>
                  <a:srgbClr val="FF0000"/>
                </a:solidFill>
              </a:rPr>
              <a:t>Chadwick</a:t>
            </a:r>
          </a:p>
          <a:p>
            <a:pPr eaLnBrk="0" hangingPunct="0">
              <a:buFont typeface="Arial" charset="0"/>
              <a:buChar char="•"/>
            </a:pPr>
            <a:r>
              <a:rPr lang="en-US" dirty="0">
                <a:solidFill>
                  <a:srgbClr val="000000"/>
                </a:solidFill>
                <a:latin typeface="Tahoma" pitchFamily="34" charset="0"/>
              </a:rPr>
              <a:t>Discovered the neutron; large neutral particles in the nucleus with mass about the same as for protons.</a:t>
            </a:r>
          </a:p>
          <a:p>
            <a:pPr eaLnBrk="0" hangingPunct="0"/>
            <a:r>
              <a:rPr lang="en-AU" u="sng" dirty="0">
                <a:solidFill>
                  <a:srgbClr val="FF0000"/>
                </a:solidFill>
                <a:cs typeface="Arial" charset="0"/>
              </a:rPr>
              <a:t>de Broglie </a:t>
            </a:r>
          </a:p>
          <a:p>
            <a:pPr eaLnBrk="0" hangingPunct="0">
              <a:buFont typeface="Arial" charset="0"/>
              <a:buChar char="•"/>
            </a:pPr>
            <a:r>
              <a:rPr lang="en-AU" dirty="0">
                <a:solidFill>
                  <a:srgbClr val="000000"/>
                </a:solidFill>
                <a:cs typeface="Arial" charset="0"/>
              </a:rPr>
              <a:t>Suggests that, like </a:t>
            </a:r>
            <a:r>
              <a:rPr lang="en-US" dirty="0">
                <a:solidFill>
                  <a:srgbClr val="000000"/>
                </a:solidFill>
                <a:cs typeface="Arial" charset="0"/>
              </a:rPr>
              <a:t>light, </a:t>
            </a:r>
            <a:r>
              <a:rPr lang="en-AU" dirty="0">
                <a:solidFill>
                  <a:srgbClr val="000000"/>
                </a:solidFill>
                <a:cs typeface="Arial" charset="0"/>
              </a:rPr>
              <a:t>electrons could act as both particles and waves</a:t>
            </a:r>
            <a:r>
              <a:rPr lang="en-AU" sz="2000" dirty="0">
                <a:solidFill>
                  <a:srgbClr val="000000"/>
                </a:solidFill>
                <a:cs typeface="Arial" charset="0"/>
              </a:rPr>
              <a:t> </a:t>
            </a:r>
          </a:p>
          <a:p>
            <a:pPr eaLnBrk="0" hangingPunct="0"/>
            <a:r>
              <a:rPr lang="en-AU" u="sng" dirty="0">
                <a:solidFill>
                  <a:srgbClr val="FF0000"/>
                </a:solidFill>
                <a:cs typeface="Times New Roman" charset="0"/>
              </a:rPr>
              <a:t>Schrodinger </a:t>
            </a:r>
            <a:r>
              <a:rPr lang="en-AU" dirty="0">
                <a:solidFill>
                  <a:srgbClr val="000000"/>
                </a:solidFill>
                <a:cs typeface="Times New Roman" charset="0"/>
              </a:rPr>
              <a:t>derived a set of equations or </a:t>
            </a:r>
            <a:r>
              <a:rPr lang="en-AU" b="1" dirty="0">
                <a:solidFill>
                  <a:srgbClr val="000000"/>
                </a:solidFill>
                <a:cs typeface="Times New Roman" charset="0"/>
              </a:rPr>
              <a:t>wave functions</a:t>
            </a:r>
            <a:r>
              <a:rPr lang="en-AU" dirty="0">
                <a:solidFill>
                  <a:srgbClr val="000000"/>
                </a:solidFill>
                <a:cs typeface="Times New Roman" charset="0"/>
              </a:rPr>
              <a:t> for electrons. According to Schrodinger, electrons confined in their orbits would set up standing waves and you could describe only the probability of where an electron could be. The distributions of these probabilities formed regions of space about the nucleus were called </a:t>
            </a:r>
            <a:r>
              <a:rPr lang="en-AU" b="1" dirty="0" err="1">
                <a:solidFill>
                  <a:srgbClr val="000000"/>
                </a:solidFill>
                <a:cs typeface="Times New Roman" charset="0"/>
              </a:rPr>
              <a:t>orbitals</a:t>
            </a:r>
            <a:r>
              <a:rPr lang="en-AU" dirty="0">
                <a:solidFill>
                  <a:srgbClr val="000000"/>
                </a:solidFill>
                <a:cs typeface="Times New Roman" charset="0"/>
              </a:rPr>
              <a:t>. </a:t>
            </a:r>
            <a:r>
              <a:rPr lang="en-AU" dirty="0" err="1">
                <a:solidFill>
                  <a:srgbClr val="000000"/>
                </a:solidFill>
                <a:cs typeface="Times New Roman" charset="0"/>
              </a:rPr>
              <a:t>Orbitals</a:t>
            </a:r>
            <a:r>
              <a:rPr lang="en-AU" dirty="0">
                <a:solidFill>
                  <a:srgbClr val="000000"/>
                </a:solidFill>
                <a:cs typeface="Times New Roman" charset="0"/>
              </a:rPr>
              <a:t> could be described as </a:t>
            </a:r>
            <a:r>
              <a:rPr lang="en-AU" b="1" dirty="0">
                <a:solidFill>
                  <a:srgbClr val="000000"/>
                </a:solidFill>
                <a:cs typeface="Times New Roman" charset="0"/>
              </a:rPr>
              <a:t>electron density clouds</a:t>
            </a:r>
            <a:r>
              <a:rPr lang="en-AU" dirty="0">
                <a:solidFill>
                  <a:srgbClr val="000000"/>
                </a:solidFill>
                <a:cs typeface="Arial" charset="0"/>
              </a:rPr>
              <a:t> </a:t>
            </a:r>
            <a:endParaRPr lang="en-US" dirty="0">
              <a:solidFill>
                <a:srgbClr val="000000"/>
              </a:solidFill>
              <a:latin typeface="Tahoma" pitchFamily="34" charset="0"/>
            </a:endParaRPr>
          </a:p>
          <a:p>
            <a:pPr eaLnBrk="0" hangingPunct="0">
              <a:buFont typeface="Arial" charset="0"/>
              <a:buChar char="•"/>
            </a:pPr>
            <a:endParaRPr lang="en-NZ" dirty="0">
              <a:solidFill>
                <a:srgbClr val="000000"/>
              </a:solidFill>
            </a:endParaRPr>
          </a:p>
        </p:txBody>
      </p:sp>
      <p:pic>
        <p:nvPicPr>
          <p:cNvPr id="17411" name="Picture 10" descr="Asset?ID=8222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62600" y="4133850"/>
            <a:ext cx="2724150" cy="2724150"/>
          </a:xfrm>
          <a:prstGeom prst="rect">
            <a:avLst/>
          </a:prstGeom>
          <a:noFill/>
          <a:ln w="9525">
            <a:noFill/>
            <a:miter lim="800000"/>
            <a:headEnd/>
            <a:tailEnd/>
          </a:ln>
        </p:spPr>
      </p:pic>
      <p:sp>
        <p:nvSpPr>
          <p:cNvPr id="17412" name="Rectangle 3"/>
          <p:cNvSpPr>
            <a:spLocks noChangeArrowheads="1"/>
          </p:cNvSpPr>
          <p:nvPr/>
        </p:nvSpPr>
        <p:spPr bwMode="auto">
          <a:xfrm>
            <a:off x="228600" y="4724400"/>
            <a:ext cx="6400800" cy="1422400"/>
          </a:xfrm>
          <a:prstGeom prst="rect">
            <a:avLst/>
          </a:prstGeom>
          <a:noFill/>
          <a:ln w="9525">
            <a:noFill/>
            <a:miter lim="800000"/>
            <a:headEnd/>
            <a:tailEnd/>
          </a:ln>
        </p:spPr>
        <p:txBody>
          <a:bodyPr>
            <a:spAutoFit/>
          </a:bodyPr>
          <a:lstStyle/>
          <a:p>
            <a:pPr eaLnBrk="0" hangingPunct="0"/>
            <a:r>
              <a:rPr lang="en-US" dirty="0">
                <a:solidFill>
                  <a:srgbClr val="000000"/>
                </a:solidFill>
              </a:rPr>
              <a:t>Modern Model of the Atom ~ </a:t>
            </a:r>
            <a:r>
              <a:rPr lang="en-US" u="sng" dirty="0">
                <a:solidFill>
                  <a:srgbClr val="FF0000"/>
                </a:solidFill>
              </a:rPr>
              <a:t>The electron cloud</a:t>
            </a:r>
          </a:p>
          <a:p>
            <a:pPr eaLnBrk="0" hangingPunct="0">
              <a:lnSpc>
                <a:spcPct val="90000"/>
              </a:lnSpc>
            </a:pPr>
            <a:r>
              <a:rPr lang="en-US" dirty="0">
                <a:solidFill>
                  <a:srgbClr val="000000"/>
                </a:solidFill>
              </a:rPr>
              <a:t>Spherical cloud of varying density which shows </a:t>
            </a:r>
          </a:p>
          <a:p>
            <a:pPr eaLnBrk="0" hangingPunct="0">
              <a:lnSpc>
                <a:spcPct val="90000"/>
              </a:lnSpc>
            </a:pPr>
            <a:r>
              <a:rPr lang="en-US" dirty="0">
                <a:solidFill>
                  <a:srgbClr val="000000"/>
                </a:solidFill>
              </a:rPr>
              <a:t>where an electron is more or less likely to be </a:t>
            </a:r>
          </a:p>
          <a:p>
            <a:pPr eaLnBrk="0" hangingPunct="0"/>
            <a:endParaRPr lang="en-US" b="1" u="sng" dirty="0">
              <a:solidFill>
                <a:srgbClr val="FF0000"/>
              </a:solidFill>
            </a:endParaRPr>
          </a:p>
          <a:p>
            <a:pPr eaLnBrk="0" hangingPunct="0"/>
            <a:r>
              <a:rPr lang="en-US" u="sng" dirty="0">
                <a:solidFill>
                  <a:srgbClr val="FF0000"/>
                </a:solidFill>
              </a:rPr>
              <a:t> </a:t>
            </a:r>
            <a:endParaRPr lang="en-US" dirty="0">
              <a:solidFill>
                <a:srgbClr val="FF0000"/>
              </a:solidFill>
            </a:endParaRPr>
          </a:p>
        </p:txBody>
      </p:sp>
      <p:sp>
        <p:nvSpPr>
          <p:cNvPr id="17413" name="Rectangle 5"/>
          <p:cNvSpPr>
            <a:spLocks noChangeArrowheads="1"/>
          </p:cNvSpPr>
          <p:nvPr/>
        </p:nvSpPr>
        <p:spPr bwMode="auto">
          <a:xfrm>
            <a:off x="304800" y="5791200"/>
            <a:ext cx="5486400" cy="646113"/>
          </a:xfrm>
          <a:prstGeom prst="rect">
            <a:avLst/>
          </a:prstGeom>
          <a:noFill/>
          <a:ln w="9525">
            <a:noFill/>
            <a:miter lim="800000"/>
            <a:headEnd/>
            <a:tailEnd/>
          </a:ln>
        </p:spPr>
        <p:txBody>
          <a:bodyPr>
            <a:spAutoFit/>
          </a:bodyPr>
          <a:lstStyle/>
          <a:p>
            <a:pPr eaLnBrk="0" hangingPunct="0">
              <a:buFont typeface="Arial" charset="0"/>
              <a:buChar char="•"/>
            </a:pPr>
            <a:r>
              <a:rPr lang="en-NZ" dirty="0">
                <a:solidFill>
                  <a:srgbClr val="000000"/>
                </a:solidFill>
              </a:rPr>
              <a:t>Subatomic particles (smaller them an atom) have been suggested and </a:t>
            </a:r>
            <a:r>
              <a:rPr lang="en-NZ" dirty="0" smtClean="0">
                <a:solidFill>
                  <a:srgbClr val="000000"/>
                </a:solidFill>
              </a:rPr>
              <a:t>discovered (??)...</a:t>
            </a:r>
            <a:endParaRPr lang="en-NZ"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sharedArea\Physics\Year 12\2.5 Atoms &amp; Radioactivity 90256\Notes\Video &amp; pics\structure.jpg"/>
          <p:cNvPicPr>
            <a:picLocks noChangeAspect="1" noChangeArrowheads="1"/>
          </p:cNvPicPr>
          <p:nvPr/>
        </p:nvPicPr>
        <p:blipFill>
          <a:blip r:embed="rId3" cstate="print"/>
          <a:srcRect/>
          <a:stretch>
            <a:fillRect/>
          </a:stretch>
        </p:blipFill>
        <p:spPr bwMode="auto">
          <a:xfrm>
            <a:off x="1065213" y="-109538"/>
            <a:ext cx="7013575" cy="70770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alklikeaphysicist.com/wp-content/uploads/2009/03/phyics-lolcat.jpg"/>
          <p:cNvPicPr>
            <a:picLocks noChangeAspect="1" noChangeArrowheads="1"/>
          </p:cNvPicPr>
          <p:nvPr/>
        </p:nvPicPr>
        <p:blipFill>
          <a:blip r:embed="rId3" cstate="print"/>
          <a:srcRect b="5000"/>
          <a:stretch>
            <a:fillRect/>
          </a:stretch>
        </p:blipFill>
        <p:spPr bwMode="auto">
          <a:xfrm>
            <a:off x="380999" y="322943"/>
            <a:ext cx="8246387" cy="5867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subTitle" idx="1"/>
          </p:nvPr>
        </p:nvSpPr>
        <p:spPr>
          <a:xfrm>
            <a:off x="762000" y="1447800"/>
            <a:ext cx="7772400" cy="3276600"/>
          </a:xfrm>
        </p:spPr>
        <p:txBody>
          <a:bodyPr/>
          <a:lstStyle/>
          <a:p>
            <a:pPr>
              <a:lnSpc>
                <a:spcPct val="90000"/>
              </a:lnSpc>
            </a:pPr>
            <a:r>
              <a:rPr lang="en-US" sz="4400" dirty="0" smtClean="0">
                <a:solidFill>
                  <a:srgbClr val="000000"/>
                </a:solidFill>
                <a:effectLst/>
              </a:rPr>
              <a:t>Models are often used for things that are </a:t>
            </a:r>
            <a:r>
              <a:rPr lang="en-US" sz="4400" dirty="0" smtClean="0">
                <a:solidFill>
                  <a:srgbClr val="FF0000"/>
                </a:solidFill>
                <a:effectLst/>
              </a:rPr>
              <a:t>too small </a:t>
            </a:r>
            <a:r>
              <a:rPr lang="en-US" sz="4400" dirty="0" smtClean="0">
                <a:solidFill>
                  <a:srgbClr val="000000"/>
                </a:solidFill>
                <a:effectLst/>
              </a:rPr>
              <a:t>or  </a:t>
            </a:r>
            <a:r>
              <a:rPr lang="en-US" sz="4400" dirty="0" smtClean="0">
                <a:solidFill>
                  <a:srgbClr val="FF0000"/>
                </a:solidFill>
                <a:effectLst/>
              </a:rPr>
              <a:t>too large </a:t>
            </a:r>
            <a:r>
              <a:rPr lang="en-US" sz="4400" dirty="0" smtClean="0">
                <a:solidFill>
                  <a:srgbClr val="000000"/>
                </a:solidFill>
                <a:effectLst/>
              </a:rPr>
              <a:t>to be observed or that are too difficult to be understood easily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iencecartoonsplus.com/gallery/physics/physics0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752600"/>
            <a:ext cx="5377016" cy="533400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1"/>
          </p:nvPr>
        </p:nvSpPr>
        <p:spPr>
          <a:xfrm>
            <a:off x="228600" y="304800"/>
            <a:ext cx="8305800" cy="4422775"/>
          </a:xfrm>
        </p:spPr>
        <p:txBody>
          <a:bodyPr/>
          <a:lstStyle/>
          <a:p>
            <a:r>
              <a:rPr lang="en-US" sz="2800" dirty="0" smtClean="0">
                <a:solidFill>
                  <a:srgbClr val="000000"/>
                </a:solidFill>
                <a:effectLst/>
              </a:rPr>
              <a:t>In the case of atoms, scientists use large models to explain something that is very small. </a:t>
            </a:r>
          </a:p>
          <a:p>
            <a:r>
              <a:rPr lang="en-US" sz="2800" dirty="0" smtClean="0">
                <a:solidFill>
                  <a:srgbClr val="000000"/>
                </a:solidFill>
                <a:effectLst/>
              </a:rPr>
              <a:t>Models of the atom were used to explain data or facts that were gathered experimentally. </a:t>
            </a:r>
          </a:p>
          <a:p>
            <a:r>
              <a:rPr lang="en-US" sz="2800" dirty="0" smtClean="0">
                <a:solidFill>
                  <a:srgbClr val="000000"/>
                </a:solidFill>
                <a:effectLst/>
              </a:rPr>
              <a:t>Models are only theories until they are experimental tested.</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7" name="Rectangle 3"/>
          <p:cNvSpPr>
            <a:spLocks noGrp="1" noRot="1" noChangeArrowheads="1"/>
          </p:cNvSpPr>
          <p:nvPr>
            <p:ph type="body" sz="half" idx="1"/>
          </p:nvPr>
        </p:nvSpPr>
        <p:spPr>
          <a:xfrm>
            <a:off x="381000" y="914400"/>
            <a:ext cx="8763000" cy="4422775"/>
          </a:xfrm>
        </p:spPr>
        <p:txBody>
          <a:bodyPr lIns="92075" tIns="46038" rIns="92075" bIns="46038"/>
          <a:lstStyle/>
          <a:p>
            <a:pPr eaLnBrk="1" hangingPunct="1">
              <a:buFont typeface="Wingdings" pitchFamily="2" charset="2"/>
              <a:buNone/>
            </a:pPr>
            <a:r>
              <a:rPr lang="en-US" sz="2400" u="sng" dirty="0" smtClean="0">
                <a:solidFill>
                  <a:srgbClr val="FF0000"/>
                </a:solidFill>
                <a:effectLst/>
              </a:rPr>
              <a:t>Greeks</a:t>
            </a:r>
            <a:r>
              <a:rPr lang="en-US" sz="2400" dirty="0" smtClean="0">
                <a:solidFill>
                  <a:srgbClr val="000000"/>
                </a:solidFill>
                <a:effectLst/>
              </a:rPr>
              <a:t>  - Matter is made up of four basic ‘elements’ – air, earth, fire, water</a:t>
            </a:r>
          </a:p>
          <a:p>
            <a:pPr eaLnBrk="1" hangingPunct="1">
              <a:buFont typeface="Wingdings" pitchFamily="2" charset="2"/>
              <a:buNone/>
            </a:pPr>
            <a:r>
              <a:rPr lang="en-US" sz="2400" u="sng" dirty="0" smtClean="0">
                <a:solidFill>
                  <a:srgbClr val="FF0000"/>
                </a:solidFill>
                <a:effectLst/>
              </a:rPr>
              <a:t>Dalton</a:t>
            </a:r>
            <a:r>
              <a:rPr lang="en-US" sz="2400" dirty="0" smtClean="0">
                <a:solidFill>
                  <a:srgbClr val="000000"/>
                </a:solidFill>
                <a:effectLst/>
              </a:rPr>
              <a:t> – </a:t>
            </a:r>
            <a:r>
              <a:rPr lang="en-NZ" sz="2400" dirty="0" smtClean="0">
                <a:solidFill>
                  <a:srgbClr val="000000"/>
                </a:solidFill>
                <a:effectLst/>
              </a:rPr>
              <a:t>All matter is made up of atoms, atoms are:</a:t>
            </a:r>
          </a:p>
          <a:p>
            <a:pPr eaLnBrk="1" hangingPunct="1"/>
            <a:r>
              <a:rPr lang="en-NZ" sz="2400" dirty="0" smtClean="0">
                <a:solidFill>
                  <a:srgbClr val="000000"/>
                </a:solidFill>
                <a:effectLst/>
              </a:rPr>
              <a:t>Indivisible, the building blocks of matter</a:t>
            </a:r>
          </a:p>
          <a:p>
            <a:r>
              <a:rPr lang="en-NZ" sz="2400" dirty="0" smtClean="0">
                <a:solidFill>
                  <a:srgbClr val="000000"/>
                </a:solidFill>
                <a:effectLst/>
              </a:rPr>
              <a:t>Indestructible, tiny –the  smallest unit of matter</a:t>
            </a:r>
          </a:p>
          <a:p>
            <a:r>
              <a:rPr lang="en-NZ" sz="2400" dirty="0" smtClean="0">
                <a:solidFill>
                  <a:srgbClr val="000000"/>
                </a:solidFill>
                <a:effectLst/>
              </a:rPr>
              <a:t>Atoms of an element are unique</a:t>
            </a:r>
          </a:p>
          <a:p>
            <a:r>
              <a:rPr lang="en-US" sz="2000" dirty="0" smtClean="0">
                <a:solidFill>
                  <a:srgbClr val="000000"/>
                </a:solidFill>
                <a:effectLst/>
              </a:rPr>
              <a:t>Compounds </a:t>
            </a:r>
            <a:r>
              <a:rPr lang="en-US" sz="2000" dirty="0">
                <a:solidFill>
                  <a:srgbClr val="000000"/>
                </a:solidFill>
                <a:effectLst/>
              </a:rPr>
              <a:t>consisted of atoms of different elements combined together </a:t>
            </a:r>
          </a:p>
          <a:p>
            <a:pPr eaLnBrk="1" hangingPunct="1">
              <a:buFont typeface="Wingdings" pitchFamily="2" charset="2"/>
              <a:buNone/>
            </a:pPr>
            <a:endParaRPr lang="en-US" sz="2000" dirty="0" smtClean="0">
              <a:solidFill>
                <a:srgbClr val="000000"/>
              </a:solidFill>
              <a:effectLst/>
            </a:endParaRPr>
          </a:p>
        </p:txBody>
      </p:sp>
      <p:sp>
        <p:nvSpPr>
          <p:cNvPr id="6149" name="Rectangle 5"/>
          <p:cNvSpPr>
            <a:spLocks noRot="1" noChangeArrowheads="1"/>
          </p:cNvSpPr>
          <p:nvPr/>
        </p:nvSpPr>
        <p:spPr bwMode="auto">
          <a:xfrm>
            <a:off x="304800" y="3886200"/>
            <a:ext cx="5562600" cy="3429000"/>
          </a:xfrm>
          <a:prstGeom prst="rect">
            <a:avLst/>
          </a:prstGeom>
          <a:noFill/>
          <a:ln w="9525">
            <a:noFill/>
            <a:miter lim="800000"/>
            <a:headEnd/>
            <a:tailEnd/>
          </a:ln>
        </p:spPr>
        <p:txBody>
          <a:bodyPr lIns="92075" tIns="46038" rIns="92075" bIns="46038"/>
          <a:lstStyle/>
          <a:p>
            <a:pPr marL="342900" indent="-342900">
              <a:spcBef>
                <a:spcPct val="20000"/>
              </a:spcBef>
              <a:buClr>
                <a:schemeClr val="hlink"/>
              </a:buClr>
              <a:buFont typeface="Wingdings" pitchFamily="2" charset="2"/>
              <a:buNone/>
            </a:pPr>
            <a:r>
              <a:rPr lang="en-US" sz="2400" u="sng" dirty="0">
                <a:solidFill>
                  <a:srgbClr val="FF0000"/>
                </a:solidFill>
              </a:rPr>
              <a:t>Thomson’s </a:t>
            </a:r>
            <a:r>
              <a:rPr lang="en-US" sz="2400" u="sng" dirty="0" smtClean="0">
                <a:solidFill>
                  <a:srgbClr val="FF0000"/>
                </a:solidFill>
              </a:rPr>
              <a:t>Model </a:t>
            </a:r>
            <a:endParaRPr lang="en-US" sz="2400" u="sng" dirty="0">
              <a:solidFill>
                <a:srgbClr val="FF0000"/>
              </a:solidFill>
            </a:endParaRPr>
          </a:p>
          <a:p>
            <a:pPr marL="342900" indent="-342900">
              <a:spcBef>
                <a:spcPct val="20000"/>
              </a:spcBef>
              <a:buClr>
                <a:schemeClr val="hlink"/>
              </a:buClr>
              <a:buFont typeface="Wingdings" pitchFamily="2" charset="2"/>
              <a:buChar char="§"/>
            </a:pPr>
            <a:r>
              <a:rPr lang="en-US" sz="2400" dirty="0" smtClean="0">
                <a:solidFill>
                  <a:srgbClr val="000000"/>
                </a:solidFill>
              </a:rPr>
              <a:t>Atoms </a:t>
            </a:r>
            <a:r>
              <a:rPr lang="en-US" sz="2400" dirty="0">
                <a:solidFill>
                  <a:srgbClr val="000000"/>
                </a:solidFill>
              </a:rPr>
              <a:t>were a ball of positive stuff</a:t>
            </a:r>
          </a:p>
          <a:p>
            <a:pPr marL="342900" indent="-342900">
              <a:spcBef>
                <a:spcPct val="20000"/>
              </a:spcBef>
              <a:buClr>
                <a:schemeClr val="hlink"/>
              </a:buClr>
              <a:buFont typeface="Wingdings" pitchFamily="2" charset="2"/>
              <a:buChar char="§"/>
            </a:pPr>
            <a:r>
              <a:rPr lang="en-US" sz="2400" dirty="0" smtClean="0">
                <a:solidFill>
                  <a:srgbClr val="000000"/>
                </a:solidFill>
              </a:rPr>
              <a:t>Included </a:t>
            </a:r>
            <a:r>
              <a:rPr lang="en-US" sz="2400" dirty="0" smtClean="0">
                <a:solidFill>
                  <a:srgbClr val="FF0000"/>
                </a:solidFill>
              </a:rPr>
              <a:t>negative </a:t>
            </a:r>
            <a:r>
              <a:rPr lang="en-US" sz="2400" dirty="0">
                <a:solidFill>
                  <a:srgbClr val="FF0000"/>
                </a:solidFill>
              </a:rPr>
              <a:t>electrons </a:t>
            </a:r>
            <a:r>
              <a:rPr lang="en-US" sz="2400" dirty="0">
                <a:solidFill>
                  <a:srgbClr val="000000"/>
                </a:solidFill>
              </a:rPr>
              <a:t>floating </a:t>
            </a:r>
            <a:r>
              <a:rPr lang="en-US" sz="2400" dirty="0" smtClean="0">
                <a:solidFill>
                  <a:srgbClr val="000000"/>
                </a:solidFill>
              </a:rPr>
              <a:t>around ~ “</a:t>
            </a:r>
            <a:r>
              <a:rPr lang="en-US" sz="2400" dirty="0" smtClean="0">
                <a:solidFill>
                  <a:srgbClr val="FF0000"/>
                </a:solidFill>
              </a:rPr>
              <a:t>Plum-Pudding</a:t>
            </a:r>
            <a:r>
              <a:rPr lang="en-US" sz="2400" dirty="0">
                <a:solidFill>
                  <a:srgbClr val="FF0000"/>
                </a:solidFill>
              </a:rPr>
              <a:t>” model</a:t>
            </a:r>
          </a:p>
          <a:p>
            <a:pPr marL="342900" indent="-342900">
              <a:spcBef>
                <a:spcPct val="20000"/>
              </a:spcBef>
              <a:buClr>
                <a:schemeClr val="hlink"/>
              </a:buClr>
              <a:buFont typeface="Wingdings" pitchFamily="2" charset="2"/>
              <a:buChar char="§"/>
            </a:pPr>
            <a:r>
              <a:rPr lang="en-US" sz="2400" dirty="0" smtClean="0">
                <a:solidFill>
                  <a:srgbClr val="000000"/>
                </a:solidFill>
              </a:rPr>
              <a:t>The Atom </a:t>
            </a:r>
            <a:r>
              <a:rPr lang="en-US" sz="2400" dirty="0">
                <a:solidFill>
                  <a:srgbClr val="000000"/>
                </a:solidFill>
              </a:rPr>
              <a:t>is electrically </a:t>
            </a:r>
            <a:r>
              <a:rPr lang="en-US" sz="2400" b="1" dirty="0" smtClean="0">
                <a:solidFill>
                  <a:srgbClr val="FF0000"/>
                </a:solidFill>
              </a:rPr>
              <a:t>neutral</a:t>
            </a:r>
            <a:r>
              <a:rPr lang="en-US" sz="2400" dirty="0" smtClean="0">
                <a:solidFill>
                  <a:srgbClr val="000000"/>
                </a:solidFill>
              </a:rPr>
              <a:t> as charges are balanced</a:t>
            </a:r>
          </a:p>
          <a:p>
            <a:pPr marL="342900" indent="-342900">
              <a:spcBef>
                <a:spcPct val="20000"/>
              </a:spcBef>
              <a:buClr>
                <a:schemeClr val="hlink"/>
              </a:buClr>
              <a:buFont typeface="Wingdings" pitchFamily="2" charset="2"/>
              <a:buChar char="§"/>
            </a:pPr>
            <a:endParaRPr lang="en-US" sz="2400" dirty="0">
              <a:solidFill>
                <a:srgbClr val="000000"/>
              </a:solidFill>
            </a:endParaRPr>
          </a:p>
        </p:txBody>
      </p:sp>
      <p:pic>
        <p:nvPicPr>
          <p:cNvPr id="5124" name="Picture 6" descr="Zumdahl03_03"/>
          <p:cNvPicPr>
            <a:picLocks noGrp="1" noChangeAspect="1" noChangeArrowheads="1"/>
          </p:cNvPicPr>
          <p:nvPr>
            <p:ph sz="quarter" idx="3"/>
          </p:nvPr>
        </p:nvPicPr>
        <p:blipFill>
          <a:blip r:embed="rId3" cstate="print"/>
          <a:srcRect/>
          <a:stretch>
            <a:fillRect/>
          </a:stretch>
        </p:blipFill>
        <p:spPr>
          <a:xfrm>
            <a:off x="6324600" y="4267200"/>
            <a:ext cx="2583514" cy="2349500"/>
          </a:xfrm>
        </p:spPr>
      </p:pic>
      <p:sp>
        <p:nvSpPr>
          <p:cNvPr id="5" name="TextBox 4"/>
          <p:cNvSpPr txBox="1"/>
          <p:nvPr/>
        </p:nvSpPr>
        <p:spPr>
          <a:xfrm>
            <a:off x="457200" y="381000"/>
            <a:ext cx="6172200" cy="523220"/>
          </a:xfrm>
          <a:prstGeom prst="rect">
            <a:avLst/>
          </a:prstGeom>
          <a:noFill/>
        </p:spPr>
        <p:txBody>
          <a:bodyPr wrap="square" rtlCol="0">
            <a:spAutoFit/>
          </a:bodyPr>
          <a:lstStyle/>
          <a:p>
            <a:r>
              <a:rPr lang="en-NZ" sz="2800" dirty="0" smtClean="0">
                <a:solidFill>
                  <a:sysClr val="windowText" lastClr="000000"/>
                </a:solidFill>
              </a:rPr>
              <a:t>Early Models:</a:t>
            </a:r>
            <a:endParaRPr lang="en-NZ" sz="2800" dirty="0">
              <a:solidFill>
                <a:sysClr val="windowText" lastClr="000000"/>
              </a:solidFill>
            </a:endParaRPr>
          </a:p>
        </p:txBody>
      </p:sp>
      <p:sp>
        <p:nvSpPr>
          <p:cNvPr id="2" name="TextBox 1"/>
          <p:cNvSpPr txBox="1"/>
          <p:nvPr/>
        </p:nvSpPr>
        <p:spPr>
          <a:xfrm>
            <a:off x="3505200" y="3962400"/>
            <a:ext cx="4724400" cy="369332"/>
          </a:xfrm>
          <a:prstGeom prst="rect">
            <a:avLst/>
          </a:prstGeom>
          <a:noFill/>
        </p:spPr>
        <p:txBody>
          <a:bodyPr wrap="square" rtlCol="0">
            <a:spAutoFit/>
          </a:bodyPr>
          <a:lstStyle/>
          <a:p>
            <a:r>
              <a:rPr lang="en-US" dirty="0" smtClean="0">
                <a:solidFill>
                  <a:schemeClr val="bg1"/>
                </a:solidFill>
              </a:rPr>
              <a:t>Note: Thomson discovered the electron</a:t>
            </a:r>
            <a:endParaRPr lang="en-US" dirty="0">
              <a:solidFill>
                <a:schemeClr val="bg1"/>
              </a:solidFill>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anim to="" calcmode="lin" valueType="num">
                                      <p:cBhvr>
                                        <p:cTn id="7" dur="1" fill="hold"/>
                                        <p:tgtEl>
                                          <p:spTgt spid="614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147">
                                            <p:txEl>
                                              <p:pRg st="1" end="1"/>
                                            </p:txEl>
                                          </p:spTgt>
                                        </p:tgtEl>
                                        <p:attrNameLst>
                                          <p:attrName>style.visibility</p:attrName>
                                        </p:attrNameLst>
                                      </p:cBhvr>
                                      <p:to>
                                        <p:strVal val="visible"/>
                                      </p:to>
                                    </p:set>
                                    <p:anim to="" calcmode="lin" valueType="num">
                                      <p:cBhvr>
                                        <p:cTn id="12" dur="1" fill="hold"/>
                                        <p:tgtEl>
                                          <p:spTgt spid="614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147">
                                            <p:txEl>
                                              <p:pRg st="2" end="2"/>
                                            </p:txEl>
                                          </p:spTgt>
                                        </p:tgtEl>
                                        <p:attrNameLst>
                                          <p:attrName>style.visibility</p:attrName>
                                        </p:attrNameLst>
                                      </p:cBhvr>
                                      <p:to>
                                        <p:strVal val="visible"/>
                                      </p:to>
                                    </p:set>
                                    <p:anim to="" calcmode="lin" valueType="num">
                                      <p:cBhvr>
                                        <p:cTn id="17" dur="1" fill="hold"/>
                                        <p:tgtEl>
                                          <p:spTgt spid="614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147">
                                            <p:txEl>
                                              <p:pRg st="3" end="3"/>
                                            </p:txEl>
                                          </p:spTgt>
                                        </p:tgtEl>
                                        <p:attrNameLst>
                                          <p:attrName>style.visibility</p:attrName>
                                        </p:attrNameLst>
                                      </p:cBhvr>
                                      <p:to>
                                        <p:strVal val="visible"/>
                                      </p:to>
                                    </p:set>
                                    <p:anim to="" calcmode="lin" valueType="num">
                                      <p:cBhvr>
                                        <p:cTn id="22" dur="1" fill="hold"/>
                                        <p:tgtEl>
                                          <p:spTgt spid="614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6147">
                                            <p:txEl>
                                              <p:pRg st="4" end="4"/>
                                            </p:txEl>
                                          </p:spTgt>
                                        </p:tgtEl>
                                        <p:attrNameLst>
                                          <p:attrName>style.visibility</p:attrName>
                                        </p:attrNameLst>
                                      </p:cBhvr>
                                      <p:to>
                                        <p:strVal val="visible"/>
                                      </p:to>
                                    </p:set>
                                    <p:anim to="" calcmode="lin" valueType="num">
                                      <p:cBhvr>
                                        <p:cTn id="27" dur="1" fill="hold"/>
                                        <p:tgtEl>
                                          <p:spTgt spid="6147">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6147">
                                            <p:txEl>
                                              <p:pRg st="5" end="5"/>
                                            </p:txEl>
                                          </p:spTgt>
                                        </p:tgtEl>
                                        <p:attrNameLst>
                                          <p:attrName>style.visibility</p:attrName>
                                        </p:attrNameLst>
                                      </p:cBhvr>
                                      <p:to>
                                        <p:strVal val="visible"/>
                                      </p:to>
                                    </p:set>
                                    <p:anim to="" calcmode="lin" valueType="num">
                                      <p:cBhvr>
                                        <p:cTn id="32" dur="1" fill="hold"/>
                                        <p:tgtEl>
                                          <p:spTgt spid="6147">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6149">
                                            <p:txEl>
                                              <p:pRg st="0" end="0"/>
                                            </p:txEl>
                                          </p:spTgt>
                                        </p:tgtEl>
                                        <p:attrNameLst>
                                          <p:attrName>style.visibility</p:attrName>
                                        </p:attrNameLst>
                                      </p:cBhvr>
                                      <p:to>
                                        <p:strVal val="visible"/>
                                      </p:to>
                                    </p:set>
                                    <p:anim to="" calcmode="lin" valueType="num">
                                      <p:cBhvr>
                                        <p:cTn id="37" dur="1" fill="hold"/>
                                        <p:tgtEl>
                                          <p:spTgt spid="6149">
                                            <p:txEl>
                                              <p:pRg st="0" end="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124"/>
                                        </p:tgtEl>
                                        <p:attrNameLst>
                                          <p:attrName>style.visibility</p:attrName>
                                        </p:attrNameLst>
                                      </p:cBhvr>
                                      <p:to>
                                        <p:strVal val="visible"/>
                                      </p:to>
                                    </p:set>
                                    <p:animEffect transition="in" filter="blinds(horizontal)">
                                      <p:cBhvr>
                                        <p:cTn id="42" dur="500"/>
                                        <p:tgtEl>
                                          <p:spTgt spid="5124"/>
                                        </p:tgtEl>
                                      </p:cBhvr>
                                    </p:animEffect>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6149">
                                            <p:txEl>
                                              <p:pRg st="1" end="1"/>
                                            </p:txEl>
                                          </p:spTgt>
                                        </p:tgtEl>
                                        <p:attrNameLst>
                                          <p:attrName>style.visibility</p:attrName>
                                        </p:attrNameLst>
                                      </p:cBhvr>
                                      <p:to>
                                        <p:strVal val="visible"/>
                                      </p:to>
                                    </p:set>
                                    <p:anim to="" calcmode="lin" valueType="num">
                                      <p:cBhvr>
                                        <p:cTn id="47" dur="1" fill="hold"/>
                                        <p:tgtEl>
                                          <p:spTgt spid="6149">
                                            <p:txEl>
                                              <p:pRg st="1" end="1"/>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grpId="0" nodeType="clickEffect">
                                  <p:stCondLst>
                                    <p:cond delay="0"/>
                                  </p:stCondLst>
                                  <p:childTnLst>
                                    <p:set>
                                      <p:cBhvr>
                                        <p:cTn id="55" dur="1" fill="hold">
                                          <p:stCondLst>
                                            <p:cond delay="499"/>
                                          </p:stCondLst>
                                        </p:cTn>
                                        <p:tgtEl>
                                          <p:spTgt spid="6149">
                                            <p:txEl>
                                              <p:pRg st="2" end="2"/>
                                            </p:txEl>
                                          </p:spTgt>
                                        </p:tgtEl>
                                        <p:attrNameLst>
                                          <p:attrName>style.visibility</p:attrName>
                                        </p:attrNameLst>
                                      </p:cBhvr>
                                      <p:to>
                                        <p:strVal val="visible"/>
                                      </p:to>
                                    </p:set>
                                    <p:anim to="" calcmode="lin" valueType="num">
                                      <p:cBhvr>
                                        <p:cTn id="56" dur="1" fill="hold"/>
                                        <p:tgtEl>
                                          <p:spTgt spid="6149">
                                            <p:txEl>
                                              <p:pRg st="2" end="2"/>
                                            </p:txEl>
                                          </p:spTgt>
                                        </p:tgtEl>
                                        <p:attrNameLst>
                                          <p:attrName/>
                                        </p:attrNameLst>
                                      </p:cBhvr>
                                    </p:anim>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grpId="0" nodeType="clickEffect">
                                  <p:stCondLst>
                                    <p:cond delay="0"/>
                                  </p:stCondLst>
                                  <p:childTnLst>
                                    <p:set>
                                      <p:cBhvr>
                                        <p:cTn id="60" dur="1" fill="hold">
                                          <p:stCondLst>
                                            <p:cond delay="499"/>
                                          </p:stCondLst>
                                        </p:cTn>
                                        <p:tgtEl>
                                          <p:spTgt spid="6149">
                                            <p:txEl>
                                              <p:pRg st="3" end="3"/>
                                            </p:txEl>
                                          </p:spTgt>
                                        </p:tgtEl>
                                        <p:attrNameLst>
                                          <p:attrName>style.visibility</p:attrName>
                                        </p:attrNameLst>
                                      </p:cBhvr>
                                      <p:to>
                                        <p:strVal val="visible"/>
                                      </p:to>
                                    </p:set>
                                    <p:anim to="" calcmode="lin" valueType="num">
                                      <p:cBhvr>
                                        <p:cTn id="61" dur="1" fill="hold"/>
                                        <p:tgtEl>
                                          <p:spTgt spid="614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P spid="6149" grpId="0" build="p" autoUpdateAnimBg="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pPr eaLnBrk="1" hangingPunct="1">
              <a:defRPr/>
            </a:pPr>
            <a:r>
              <a:rPr lang="en-NZ" sz="4000" dirty="0" smtClean="0">
                <a:solidFill>
                  <a:srgbClr val="000000"/>
                </a:solidFill>
              </a:rPr>
              <a:t>The “plum-pudding” model from Thomson</a:t>
            </a:r>
            <a:endParaRPr lang="en-US" sz="4000" dirty="0" smtClean="0">
              <a:solidFill>
                <a:srgbClr val="000000"/>
              </a:solidFill>
            </a:endParaRPr>
          </a:p>
        </p:txBody>
      </p:sp>
      <p:pic>
        <p:nvPicPr>
          <p:cNvPr id="7171" name="Picture 3" descr="348px-Plum_pudding_a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16113"/>
            <a:ext cx="33147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6"/>
          <p:cNvSpPr txBox="1">
            <a:spLocks noChangeArrowheads="1"/>
          </p:cNvSpPr>
          <p:nvPr/>
        </p:nvSpPr>
        <p:spPr bwMode="auto">
          <a:xfrm>
            <a:off x="179388" y="1563688"/>
            <a:ext cx="3865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NZ">
                <a:solidFill>
                  <a:srgbClr val="000000"/>
                </a:solidFill>
              </a:rPr>
              <a:t>Sphere of positive charge</a:t>
            </a:r>
            <a:endParaRPr lang="en-US">
              <a:solidFill>
                <a:srgbClr val="000000"/>
              </a:solidFill>
            </a:endParaRPr>
          </a:p>
        </p:txBody>
      </p:sp>
      <p:sp>
        <p:nvSpPr>
          <p:cNvPr id="7174" name="Line 8"/>
          <p:cNvSpPr>
            <a:spLocks noChangeShapeType="1"/>
          </p:cNvSpPr>
          <p:nvPr/>
        </p:nvSpPr>
        <p:spPr bwMode="auto">
          <a:xfrm flipV="1">
            <a:off x="1258888" y="4652963"/>
            <a:ext cx="288925" cy="1296987"/>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NZ">
              <a:solidFill>
                <a:srgbClr val="000000"/>
              </a:solidFill>
            </a:endParaRPr>
          </a:p>
        </p:txBody>
      </p:sp>
      <p:sp>
        <p:nvSpPr>
          <p:cNvPr id="7175" name="Line 9"/>
          <p:cNvSpPr>
            <a:spLocks noChangeShapeType="1"/>
          </p:cNvSpPr>
          <p:nvPr/>
        </p:nvSpPr>
        <p:spPr bwMode="auto">
          <a:xfrm flipV="1">
            <a:off x="1476375" y="4868863"/>
            <a:ext cx="792163" cy="1081087"/>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NZ">
              <a:solidFill>
                <a:srgbClr val="000000"/>
              </a:solidFill>
            </a:endParaRPr>
          </a:p>
        </p:txBody>
      </p:sp>
      <p:sp>
        <p:nvSpPr>
          <p:cNvPr id="7176" name="Line 10"/>
          <p:cNvSpPr>
            <a:spLocks noChangeShapeType="1"/>
          </p:cNvSpPr>
          <p:nvPr/>
        </p:nvSpPr>
        <p:spPr bwMode="auto">
          <a:xfrm flipV="1">
            <a:off x="1403350" y="4149725"/>
            <a:ext cx="647700" cy="1800225"/>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NZ">
              <a:solidFill>
                <a:srgbClr val="000000"/>
              </a:solidFill>
            </a:endParaRPr>
          </a:p>
        </p:txBody>
      </p:sp>
      <p:grpSp>
        <p:nvGrpSpPr>
          <p:cNvPr id="7177" name="Group 12"/>
          <p:cNvGrpSpPr>
            <a:grpSpLocks/>
          </p:cNvGrpSpPr>
          <p:nvPr/>
        </p:nvGrpSpPr>
        <p:grpSpPr bwMode="auto">
          <a:xfrm>
            <a:off x="4356100" y="1628775"/>
            <a:ext cx="4381500" cy="4381500"/>
            <a:chOff x="2744" y="1026"/>
            <a:chExt cx="2760" cy="2760"/>
          </a:xfrm>
        </p:grpSpPr>
        <p:pic>
          <p:nvPicPr>
            <p:cNvPr id="7178" name="Picture 4" descr="Rosinenkuchen_nach__Thompson_0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 y="1026"/>
              <a:ext cx="2760"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Rectangle 11"/>
            <p:cNvSpPr>
              <a:spLocks noChangeArrowheads="1"/>
            </p:cNvSpPr>
            <p:nvPr/>
          </p:nvSpPr>
          <p:spPr bwMode="auto">
            <a:xfrm>
              <a:off x="2835" y="3521"/>
              <a:ext cx="952" cy="18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solidFill>
                  <a:srgbClr val="000000"/>
                </a:solidFill>
              </a:endParaRPr>
            </a:p>
          </p:txBody>
        </p:sp>
      </p:grpSp>
      <p:sp>
        <p:nvSpPr>
          <p:cNvPr id="7173" name="Text Box 7"/>
          <p:cNvSpPr txBox="1">
            <a:spLocks noChangeArrowheads="1"/>
          </p:cNvSpPr>
          <p:nvPr/>
        </p:nvSpPr>
        <p:spPr bwMode="auto">
          <a:xfrm>
            <a:off x="323850" y="5632422"/>
            <a:ext cx="8640763" cy="830997"/>
          </a:xfrm>
          <a:prstGeom prst="rect">
            <a:avLst/>
          </a:prstGeom>
          <a:solidFill>
            <a:schemeClr val="tx1"/>
          </a:solidFill>
          <a:ln>
            <a:noFill/>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NZ" dirty="0">
                <a:solidFill>
                  <a:srgbClr val="000000"/>
                </a:solidFill>
              </a:rPr>
              <a:t>Electrons dotted evenly through it like currants in a plum pudding. Overall, the atom is </a:t>
            </a:r>
            <a:r>
              <a:rPr lang="en-NZ" b="1" dirty="0">
                <a:solidFill>
                  <a:srgbClr val="FF0000"/>
                </a:solidFill>
              </a:rPr>
              <a:t>electrically neutral</a:t>
            </a:r>
            <a:r>
              <a:rPr lang="en-NZ" dirty="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29526251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973249"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txBox="1">
            <a:spLocks noChangeArrowheads="1"/>
          </p:cNvSpPr>
          <p:nvPr/>
        </p:nvSpPr>
        <p:spPr>
          <a:xfrm>
            <a:off x="-457200" y="4369905"/>
            <a:ext cx="10439400" cy="964095"/>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a:lstStyle>
          <a:p>
            <a:pPr eaLnBrk="1" hangingPunct="1">
              <a:defRPr/>
            </a:pPr>
            <a:r>
              <a:rPr lang="en-NZ" kern="0" dirty="0" smtClean="0">
                <a:solidFill>
                  <a:srgbClr val="FF0000"/>
                </a:solidFill>
                <a:effectLst/>
              </a:rPr>
              <a:t>Rutherford’s Gold foil Experiment</a:t>
            </a:r>
            <a:endParaRPr lang="en-US" kern="0" dirty="0" smtClean="0">
              <a:solidFill>
                <a:srgbClr val="FF0000"/>
              </a:solidFill>
              <a:effectLst/>
            </a:endParaRPr>
          </a:p>
        </p:txBody>
      </p:sp>
      <p:sp>
        <p:nvSpPr>
          <p:cNvPr id="4" name="Rectangle 5"/>
          <p:cNvSpPr txBox="1">
            <a:spLocks noChangeArrowheads="1"/>
          </p:cNvSpPr>
          <p:nvPr/>
        </p:nvSpPr>
        <p:spPr>
          <a:xfrm>
            <a:off x="644577" y="5327754"/>
            <a:ext cx="9220200" cy="17526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9pPr>
          </a:lstStyle>
          <a:p>
            <a:pPr marL="0" indent="0" eaLnBrk="1" hangingPunct="1">
              <a:buNone/>
            </a:pPr>
            <a:r>
              <a:rPr lang="en-NZ" kern="0" dirty="0" smtClean="0">
                <a:solidFill>
                  <a:srgbClr val="000000"/>
                </a:solidFill>
                <a:effectLst/>
              </a:rPr>
              <a:t>Aim, Apparatus</a:t>
            </a:r>
            <a:r>
              <a:rPr lang="en-NZ" kern="0" dirty="0">
                <a:solidFill>
                  <a:srgbClr val="000000"/>
                </a:solidFill>
                <a:effectLst/>
              </a:rPr>
              <a:t>, Predicted Results, </a:t>
            </a:r>
            <a:endParaRPr lang="en-NZ" kern="0" dirty="0" smtClean="0">
              <a:solidFill>
                <a:srgbClr val="000000"/>
              </a:solidFill>
              <a:effectLst/>
            </a:endParaRPr>
          </a:p>
          <a:p>
            <a:pPr marL="0" indent="0" eaLnBrk="1" hangingPunct="1">
              <a:buNone/>
            </a:pPr>
            <a:r>
              <a:rPr lang="en-NZ" kern="0" dirty="0" smtClean="0">
                <a:solidFill>
                  <a:srgbClr val="000000"/>
                </a:solidFill>
                <a:effectLst/>
              </a:rPr>
              <a:t>Actual Experimental Results, Conclusions…</a:t>
            </a:r>
            <a:endParaRPr lang="en-US" kern="0" dirty="0" smtClean="0">
              <a:solidFill>
                <a:srgbClr val="000000"/>
              </a:solidFill>
              <a:effectLst/>
            </a:endParaRPr>
          </a:p>
        </p:txBody>
      </p:sp>
    </p:spTree>
    <p:extLst>
      <p:ext uri="{BB962C8B-B14F-4D97-AF65-F5344CB8AC3E}">
        <p14:creationId xmlns:p14="http://schemas.microsoft.com/office/powerpoint/2010/main" val="3267057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228600" y="228600"/>
            <a:ext cx="8534400" cy="4422775"/>
          </a:xfrm>
          <a:prstGeom prst="rect">
            <a:avLst/>
          </a:prstGeom>
        </p:spPr>
        <p:txBody>
          <a:bodyPr lIns="92075" tIns="46038" rIns="92075" bIns="46038"/>
          <a:lst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9pPr>
          </a:lstStyle>
          <a:p>
            <a:pPr eaLnBrk="1" hangingPunct="1">
              <a:lnSpc>
                <a:spcPct val="90000"/>
              </a:lnSpc>
              <a:buNone/>
            </a:pPr>
            <a:r>
              <a:rPr lang="en-US" sz="2800" u="sng" kern="0" dirty="0" smtClean="0">
                <a:solidFill>
                  <a:srgbClr val="FF0000"/>
                </a:solidFill>
                <a:effectLst/>
              </a:rPr>
              <a:t>Rutherford’s </a:t>
            </a:r>
            <a:r>
              <a:rPr lang="en-US" sz="2800" u="sng" kern="0" dirty="0">
                <a:solidFill>
                  <a:srgbClr val="FF0000"/>
                </a:solidFill>
                <a:effectLst/>
              </a:rPr>
              <a:t>Gold foil / leaf experiment </a:t>
            </a:r>
            <a:r>
              <a:rPr lang="en-US" sz="2800" u="sng" kern="0" dirty="0" smtClean="0">
                <a:solidFill>
                  <a:srgbClr val="FF0000"/>
                </a:solidFill>
                <a:effectLst/>
              </a:rPr>
              <a:t> </a:t>
            </a:r>
          </a:p>
          <a:p>
            <a:pPr eaLnBrk="1" hangingPunct="1">
              <a:lnSpc>
                <a:spcPct val="90000"/>
              </a:lnSpc>
              <a:buFont typeface="Wingdings" pitchFamily="2" charset="2"/>
              <a:buNone/>
            </a:pPr>
            <a:r>
              <a:rPr lang="en-US" sz="2800" u="sng" kern="0" dirty="0" smtClean="0">
                <a:solidFill>
                  <a:srgbClr val="FF0000"/>
                </a:solidFill>
                <a:effectLst/>
              </a:rPr>
              <a:t>Aim: </a:t>
            </a:r>
            <a:endParaRPr lang="en-US" sz="3000" u="sng" kern="0" dirty="0" smtClean="0">
              <a:solidFill>
                <a:srgbClr val="FF0000"/>
              </a:solidFill>
              <a:effectLst/>
            </a:endParaRPr>
          </a:p>
          <a:p>
            <a:pPr eaLnBrk="1" hangingPunct="1">
              <a:lnSpc>
                <a:spcPct val="90000"/>
              </a:lnSpc>
            </a:pPr>
            <a:r>
              <a:rPr lang="en-US" sz="2800" kern="0" dirty="0" smtClean="0">
                <a:solidFill>
                  <a:srgbClr val="000000"/>
                </a:solidFill>
                <a:effectLst/>
              </a:rPr>
              <a:t>To prove Thomson Plum Pudding Model of the Atom is correct</a:t>
            </a:r>
          </a:p>
        </p:txBody>
      </p:sp>
      <p:pic>
        <p:nvPicPr>
          <p:cNvPr id="5" name="Picture 5" descr="Zumdahl03_05"/>
          <p:cNvPicPr>
            <a:picLocks noChangeAspect="1" noChangeArrowheads="1"/>
          </p:cNvPicPr>
          <p:nvPr/>
        </p:nvPicPr>
        <p:blipFill>
          <a:blip r:embed="rId2" cstate="print"/>
          <a:srcRect/>
          <a:stretch>
            <a:fillRect/>
          </a:stretch>
        </p:blipFill>
        <p:spPr>
          <a:xfrm>
            <a:off x="174171" y="2587625"/>
            <a:ext cx="8969829" cy="3276600"/>
          </a:xfrm>
          <a:prstGeom prst="rect">
            <a:avLst/>
          </a:prstGeom>
        </p:spPr>
      </p:pic>
      <p:sp>
        <p:nvSpPr>
          <p:cNvPr id="6" name="Rectangle 3"/>
          <p:cNvSpPr txBox="1">
            <a:spLocks noRot="1" noChangeArrowheads="1"/>
          </p:cNvSpPr>
          <p:nvPr/>
        </p:nvSpPr>
        <p:spPr>
          <a:xfrm>
            <a:off x="235857" y="2286000"/>
            <a:ext cx="8534400" cy="4422775"/>
          </a:xfrm>
          <a:prstGeom prst="rect">
            <a:avLst/>
          </a:prstGeom>
        </p:spPr>
        <p:txBody>
          <a:bodyPr lIns="92075" tIns="46038" rIns="92075" bIns="46038"/>
          <a:lst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9pPr>
          </a:lstStyle>
          <a:p>
            <a:pPr eaLnBrk="1" hangingPunct="1">
              <a:lnSpc>
                <a:spcPct val="90000"/>
              </a:lnSpc>
              <a:buFont typeface="Wingdings" pitchFamily="2" charset="2"/>
              <a:buNone/>
            </a:pPr>
            <a:r>
              <a:rPr lang="en-US" sz="2800" u="sng" kern="0" dirty="0" smtClean="0">
                <a:solidFill>
                  <a:srgbClr val="FF0000"/>
                </a:solidFill>
                <a:effectLst/>
              </a:rPr>
              <a:t>Apparatus:</a:t>
            </a:r>
          </a:p>
        </p:txBody>
      </p:sp>
    </p:spTree>
    <p:extLst>
      <p:ext uri="{BB962C8B-B14F-4D97-AF65-F5344CB8AC3E}">
        <p14:creationId xmlns:p14="http://schemas.microsoft.com/office/powerpoint/2010/main" val="3862216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
                                            <p:txEl>
                                              <p:pRg st="2" end="2"/>
                                            </p:txEl>
                                          </p:spTgt>
                                        </p:tgtEl>
                                        <p:attrNameLst>
                                          <p:attrName>style.visibility</p:attrName>
                                        </p:attrNameLst>
                                      </p:cBhvr>
                                      <p:to>
                                        <p:strVal val="visible"/>
                                      </p:to>
                                    </p:set>
                                    <p:anim to="" calcmode="lin" valueType="num">
                                      <p:cBhvr>
                                        <p:cTn id="17" dur="1" fill="hold"/>
                                        <p:tgtEl>
                                          <p:spTgt spid="2">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
                                            <p:txEl>
                                              <p:pRg st="0" end="0"/>
                                            </p:txEl>
                                          </p:spTgt>
                                        </p:tgtEl>
                                        <p:attrNameLst>
                                          <p:attrName>style.visibility</p:attrName>
                                        </p:attrNameLst>
                                      </p:cBhvr>
                                      <p:to>
                                        <p:strVal val="visible"/>
                                      </p:to>
                                    </p:set>
                                    <p:anim to="" calcmode="lin" valueType="num">
                                      <p:cBhvr>
                                        <p:cTn id="22" dur="1" fill="hold"/>
                                        <p:tgtEl>
                                          <p:spTgt spid="6">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3400" y="457200"/>
            <a:ext cx="7772400" cy="5833306"/>
          </a:xfrm>
          <a:prstGeom prst="rect">
            <a:avLst/>
          </a:prstGeom>
          <a:noFill/>
          <a:ln w="9525">
            <a:noFill/>
            <a:miter lim="800000"/>
            <a:headEnd/>
            <a:tailEnd/>
          </a:ln>
        </p:spPr>
      </p:pic>
      <p:sp>
        <p:nvSpPr>
          <p:cNvPr id="5" name="Rectangle 4"/>
          <p:cNvSpPr/>
          <p:nvPr/>
        </p:nvSpPr>
        <p:spPr>
          <a:xfrm>
            <a:off x="914400" y="5486400"/>
            <a:ext cx="7162800" cy="830997"/>
          </a:xfrm>
          <a:prstGeom prst="rect">
            <a:avLst/>
          </a:prstGeom>
        </p:spPr>
        <p:txBody>
          <a:bodyPr wrap="square">
            <a:spAutoFit/>
          </a:bodyPr>
          <a:lstStyle/>
          <a:p>
            <a:r>
              <a:rPr lang="en-NZ" sz="2400" dirty="0" smtClean="0"/>
              <a:t>Silver and historically </a:t>
            </a:r>
            <a:r>
              <a:rPr lang="en-NZ" sz="2400" b="1" dirty="0" smtClean="0"/>
              <a:t>gold</a:t>
            </a:r>
            <a:r>
              <a:rPr lang="en-NZ" sz="2400" dirty="0" smtClean="0"/>
              <a:t> is placed in thin foils on </a:t>
            </a:r>
            <a:r>
              <a:rPr lang="en-NZ" sz="2400" b="1" dirty="0" smtClean="0"/>
              <a:t>Indian sweets</a:t>
            </a:r>
            <a:r>
              <a:rPr lang="en-NZ" sz="2400" dirty="0" smtClean="0"/>
              <a:t>.</a:t>
            </a:r>
            <a:endParaRPr lang="en-NZ" sz="2400" dirty="0"/>
          </a:p>
        </p:txBody>
      </p:sp>
    </p:spTree>
    <p:extLst>
      <p:ext uri="{BB962C8B-B14F-4D97-AF65-F5344CB8AC3E}">
        <p14:creationId xmlns:p14="http://schemas.microsoft.com/office/powerpoint/2010/main" val="14661727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1518</TotalTime>
  <Pages>16</Pages>
  <Words>765</Words>
  <Application>Microsoft Macintosh PowerPoint</Application>
  <PresentationFormat>On-screen Show (4:3)</PresentationFormat>
  <Paragraphs>102</Paragraphs>
  <Slides>23</Slides>
  <Notes>17</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Clouds</vt:lpstr>
      <vt:lpstr>1_Orbit</vt:lpstr>
      <vt:lpstr>1_Clouds</vt:lpstr>
      <vt:lpstr>PowerPoint Presentation</vt:lpstr>
      <vt:lpstr>PowerPoint Presentation</vt:lpstr>
      <vt:lpstr>PowerPoint Presentation</vt:lpstr>
      <vt:lpstr>PowerPoint Presentation</vt:lpstr>
      <vt:lpstr>PowerPoint Presentation</vt:lpstr>
      <vt:lpstr>The “plum-pudding” model from Thomson</vt:lpstr>
      <vt:lpstr>PowerPoint Presentation</vt:lpstr>
      <vt:lpstr>PowerPoint Presentation</vt:lpstr>
      <vt:lpstr>PowerPoint Presentation</vt:lpstr>
      <vt:lpstr>PowerPoint Presentation</vt:lpstr>
      <vt:lpstr>Results of foil experiment if Plum Pudding model had been correct.</vt:lpstr>
      <vt:lpstr>PowerPoint Presentation</vt:lpstr>
      <vt:lpstr>PowerPoint Presentation</vt:lpstr>
      <vt:lpstr>PowerPoint Presentation</vt:lpstr>
      <vt:lpstr>PowerPoint Presentation</vt:lpstr>
      <vt:lpstr>PowerPoint Presentation</vt:lpstr>
      <vt:lpstr>PowerPoint Presentation</vt:lpstr>
      <vt:lpstr>A nuclear atom viewed in cross section.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creator>Thomas V. Green Jr.</dc:creator>
  <cp:lastModifiedBy>Stephen Anderson</cp:lastModifiedBy>
  <cp:revision>114</cp:revision>
  <cp:lastPrinted>1997-03-16T12:31:26Z</cp:lastPrinted>
  <dcterms:created xsi:type="dcterms:W3CDTF">1995-03-12T16:22:02Z</dcterms:created>
  <dcterms:modified xsi:type="dcterms:W3CDTF">2015-03-12T02:03:14Z</dcterms:modified>
</cp:coreProperties>
</file>