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6" r:id="rId7"/>
    <p:sldId id="267" r:id="rId8"/>
    <p:sldId id="274" r:id="rId9"/>
    <p:sldId id="268" r:id="rId10"/>
    <p:sldId id="269" r:id="rId11"/>
    <p:sldId id="270" r:id="rId12"/>
    <p:sldId id="271" r:id="rId13"/>
    <p:sldId id="272" r:id="rId14"/>
    <p:sldId id="275" r:id="rId15"/>
    <p:sldId id="276" r:id="rId16"/>
    <p:sldId id="277" r:id="rId17"/>
    <p:sldId id="278" r:id="rId18"/>
    <p:sldId id="279" r:id="rId19"/>
    <p:sldId id="280" r:id="rId20"/>
    <p:sldId id="281" r:id="rId21"/>
    <p:sldId id="282" r:id="rId22"/>
    <p:sldId id="284" r:id="rId23"/>
    <p:sldId id="283"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A3E"/>
    <a:srgbClr val="CC0066"/>
    <a:srgbClr val="E4EDF8"/>
    <a:srgbClr val="85CA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6" autoAdjust="0"/>
    <p:restoredTop sz="94637" autoAdjust="0"/>
  </p:normalViewPr>
  <p:slideViewPr>
    <p:cSldViewPr snapToGrid="0">
      <p:cViewPr>
        <p:scale>
          <a:sx n="75" d="100"/>
          <a:sy n="75" d="100"/>
        </p:scale>
        <p:origin x="-408" y="-5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ink/ink1.xml><?xml version="1.0" encoding="utf-8"?>
<inkml:ink xmlns:inkml="http://www.w3.org/2003/InkML">
  <inkml:definitions/>
  <inkml:traceGroup>
    <inkml:annotationXML>
      <emma:emma xmlns:emma="http://www.w3.org/2003/04/emma" version="1.0">
        <emma:interpretation id="{A9AEF9BC-27D4-45BF-9B7F-80D9A626B748}" emma:medium="tactile" emma:mode="ink">
          <msink:context xmlns:msink="http://schemas.microsoft.com/ink/2010/main" type="writingRegion" rotatedBoundingBox="18423,5823 18426,5823 18426,5859 18423,5859"/>
        </emma:interpretation>
      </emma:emma>
    </inkml:annotationXML>
    <inkml:traceGroup>
      <inkml:annotationXML>
        <emma:emma xmlns:emma="http://www.w3.org/2003/04/emma" version="1.0">
          <emma:interpretation id="{5623D4C8-5CF0-4CE2-B9B3-2CC1F13FE2BF}" emma:medium="tactile" emma:mode="ink">
            <msink:context xmlns:msink="http://schemas.microsoft.com/ink/2010/main" type="paragraph" rotatedBoundingBox="18423,5823 18426,5823 18426,5859 18423,5859" alignmentLevel="1"/>
          </emma:interpretation>
        </emma:emma>
      </inkml:annotationXML>
      <inkml:traceGroup>
        <inkml:annotationXML>
          <emma:emma xmlns:emma="http://www.w3.org/2003/04/emma" version="1.0">
            <emma:interpretation id="{431AAD7D-3618-4C0D-B008-19DBCC993990}" emma:medium="tactile" emma:mode="ink">
              <msink:context xmlns:msink="http://schemas.microsoft.com/ink/2010/main" type="line" rotatedBoundingBox="18423,5823 18426,5823 18426,5859 18423,5859"/>
            </emma:interpretation>
          </emma:emma>
        </inkml:annotationXML>
        <inkml:traceGroup>
          <inkml:annotationXML>
            <emma:emma xmlns:emma="http://www.w3.org/2003/04/emma" version="1.0">
              <emma:interpretation id="{904FD3B8-29C7-476D-92D6-676337A3E41C}" emma:medium="tactile" emma:mode="ink">
                <msink:context xmlns:msink="http://schemas.microsoft.com/ink/2010/main" type="inkWord" rotatedBoundingBox="18423,5823 18426,5823 18426,5859 18423,5859"/>
              </emma:interpretation>
              <emma:one-of disjunction-type="recognition" id="oneOf0">
                <emma:interpretation id="interp0" emma:lang="en-NZ" emma:confidence="0">
                  <emma:literal>.</emma:literal>
                </emma:interpretation>
                <emma:interpretation id="interp1" emma:lang="en-NZ" emma:confidence="0">
                  <emma:literal>^</emma:literal>
                </emma:interpretation>
                <emma:interpretation id="interp2" emma:lang="en-NZ" emma:confidence="0">
                  <emma:literal>`</emma:literal>
                </emma:interpretation>
                <emma:interpretation id="interp3" emma:lang="en-NZ" emma:confidence="0">
                  <emma:literal>P</emma:literal>
                </emma:interpretation>
                <emma:interpretation id="interp4" emma:lang="en-NZ" emma:confidence="0">
                  <emma:literal>n</emma:literal>
                </emma:interpretation>
              </emma:one-of>
            </emma:emma>
          </inkml:annotationXML>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2.xml"/><Relationship Id="rId10" Type="http://schemas.openxmlformats.org/officeDocument/2006/relationships/image" Target="../media/image2.emf"/><Relationship Id="rId9" Type="http://schemas.openxmlformats.org/officeDocument/2006/relationships/image" Target="../media/image5.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5CAF9"/>
            </a:gs>
            <a:gs pos="73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1219200" y="762000"/>
            <a:ext cx="6705600" cy="4247317"/>
          </a:xfrm>
          <a:prstGeom prst="rect">
            <a:avLst/>
          </a:prstGeom>
          <a:noFill/>
        </p:spPr>
        <p:txBody>
          <a:bodyPr wrap="square" rtlCol="0">
            <a:spAutoFit/>
          </a:bodyPr>
          <a:lstStyle/>
          <a:p>
            <a:pPr algn="ctr"/>
            <a:r>
              <a:rPr lang="en-NZ" sz="5400" b="1" dirty="0" smtClean="0"/>
              <a:t>LEVEL 3 PHYSICS</a:t>
            </a:r>
          </a:p>
          <a:p>
            <a:pPr algn="ctr"/>
            <a:r>
              <a:rPr lang="en-NZ" sz="5400" b="1" dirty="0" smtClean="0"/>
              <a:t>WAVES</a:t>
            </a:r>
          </a:p>
          <a:p>
            <a:pPr algn="ctr"/>
            <a:r>
              <a:rPr lang="en-NZ" sz="5400" b="1" dirty="0" smtClean="0"/>
              <a:t>91523</a:t>
            </a:r>
          </a:p>
          <a:p>
            <a:pPr algn="ctr"/>
            <a:r>
              <a:rPr lang="en-NZ" sz="5400" b="1" dirty="0" smtClean="0"/>
              <a:t>NCEA EXAM 2013</a:t>
            </a:r>
          </a:p>
          <a:p>
            <a:pPr algn="ctr"/>
            <a:r>
              <a:rPr lang="en-NZ" sz="4400" b="1" i="1" dirty="0" smtClean="0"/>
              <a:t>WITH SOLUTIONS</a:t>
            </a:r>
            <a:r>
              <a:rPr lang="en-NZ" sz="5400" b="1" dirty="0" smtClean="0"/>
              <a:t> </a:t>
            </a:r>
            <a:endParaRPr lang="en-NZ" sz="5400" b="1" dirty="0"/>
          </a:p>
        </p:txBody>
      </p:sp>
      <p:sp>
        <p:nvSpPr>
          <p:cNvPr id="5" name="TextBox 4"/>
          <p:cNvSpPr txBox="1"/>
          <p:nvPr/>
        </p:nvSpPr>
        <p:spPr>
          <a:xfrm>
            <a:off x="2819400" y="5257800"/>
            <a:ext cx="6012672" cy="523220"/>
          </a:xfrm>
          <a:prstGeom prst="rect">
            <a:avLst/>
          </a:prstGeom>
          <a:noFill/>
        </p:spPr>
        <p:txBody>
          <a:bodyPr wrap="none" rtlCol="0">
            <a:spAutoFit/>
          </a:bodyPr>
          <a:lstStyle/>
          <a:p>
            <a:r>
              <a:rPr lang="en-NZ" sz="2800" b="1" dirty="0" smtClean="0">
                <a:solidFill>
                  <a:srgbClr val="FF0000"/>
                </a:solidFill>
              </a:rPr>
              <a:t>To advance through the show just click </a:t>
            </a:r>
            <a:endParaRPr lang="en-NZ" sz="2800" b="1" dirty="0">
              <a:solidFill>
                <a:srgbClr val="FF0000"/>
              </a:solidFill>
            </a:endParaRPr>
          </a:p>
        </p:txBody>
      </p:sp>
      <p:sp>
        <p:nvSpPr>
          <p:cNvPr id="6" name="TextBox 5"/>
          <p:cNvSpPr txBox="1"/>
          <p:nvPr/>
        </p:nvSpPr>
        <p:spPr>
          <a:xfrm>
            <a:off x="995680" y="6339840"/>
            <a:ext cx="7569200" cy="338554"/>
          </a:xfrm>
          <a:prstGeom prst="rect">
            <a:avLst/>
          </a:prstGeom>
          <a:noFill/>
        </p:spPr>
        <p:txBody>
          <a:bodyPr wrap="square" rtlCol="0">
            <a:spAutoFit/>
          </a:bodyPr>
          <a:lstStyle/>
          <a:p>
            <a:r>
              <a:rPr lang="en-NZ" sz="1600" i="1" dirty="0" smtClean="0"/>
              <a:t>Compiled from the NZQA resources by Jon Jaffrey </a:t>
            </a:r>
            <a:r>
              <a:rPr lang="en-NZ" sz="1600" i="1" dirty="0" smtClean="0"/>
              <a:t>10</a:t>
            </a:r>
            <a:r>
              <a:rPr lang="en-NZ" sz="1600" i="1" baseline="30000" dirty="0" smtClean="0"/>
              <a:t>th</a:t>
            </a:r>
            <a:r>
              <a:rPr lang="en-NZ" sz="1600" i="1" dirty="0" smtClean="0"/>
              <a:t> </a:t>
            </a:r>
            <a:r>
              <a:rPr lang="en-NZ" sz="1600" i="1" dirty="0" smtClean="0"/>
              <a:t>April 2014. Not for commercial use.</a:t>
            </a:r>
            <a:endParaRPr lang="en-NZ" sz="1600" i="1" dirty="0"/>
          </a:p>
        </p:txBody>
      </p:sp>
    </p:spTree>
    <p:extLst>
      <p:ext uri="{BB962C8B-B14F-4D97-AF65-F5344CB8AC3E}">
        <p14:creationId xmlns:p14="http://schemas.microsoft.com/office/powerpoint/2010/main" val="82648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par>
                          <p:cTn id="8" fill="hold">
                            <p:stCondLst>
                              <p:cond delay="2000"/>
                            </p:stCondLst>
                            <p:childTnLst>
                              <p:par>
                                <p:cTn id="9" presetID="22" presetClass="entr" presetSubtype="8"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5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345" y="377384"/>
            <a:ext cx="8715736" cy="2154436"/>
          </a:xfrm>
          <a:prstGeom prst="rect">
            <a:avLst/>
          </a:prstGeom>
        </p:spPr>
        <p:txBody>
          <a:bodyPr wrap="square">
            <a:spAutoFit/>
          </a:bodyPr>
          <a:lstStyle/>
          <a:p>
            <a:r>
              <a:rPr lang="en-US" sz="2400" b="1" dirty="0"/>
              <a:t>QUESTION TWO: THE DOPPLER </a:t>
            </a:r>
            <a:r>
              <a:rPr lang="en-US" sz="2400" b="1" dirty="0" smtClean="0"/>
              <a:t>EFFECT</a:t>
            </a:r>
          </a:p>
          <a:p>
            <a:r>
              <a:rPr lang="en-US" dirty="0"/>
              <a:t> </a:t>
            </a:r>
            <a:endParaRPr lang="en-NZ" dirty="0"/>
          </a:p>
          <a:p>
            <a:r>
              <a:rPr lang="en-US" sz="2000" dirty="0"/>
              <a:t>An ambulance with its siren on drives towards a stationary police officer.</a:t>
            </a:r>
            <a:endParaRPr lang="en-NZ" sz="2000" dirty="0"/>
          </a:p>
          <a:p>
            <a:r>
              <a:rPr lang="en-US" dirty="0"/>
              <a:t> </a:t>
            </a:r>
            <a:endParaRPr lang="en-NZ" dirty="0"/>
          </a:p>
          <a:p>
            <a:pPr marL="342900" lvl="0" indent="-342900">
              <a:buAutoNum type="alphaLcParenBoth"/>
            </a:pPr>
            <a:r>
              <a:rPr lang="en-US" dirty="0" smtClean="0"/>
              <a:t>State </a:t>
            </a:r>
            <a:r>
              <a:rPr lang="en-US" dirty="0"/>
              <a:t>the differences (if any) in the velocity, and in the wavelength, of the sound </a:t>
            </a:r>
            <a:r>
              <a:rPr lang="en-US" dirty="0" smtClean="0"/>
              <a:t>waves</a:t>
            </a:r>
          </a:p>
          <a:p>
            <a:pPr lvl="0"/>
            <a:r>
              <a:rPr lang="en-US" dirty="0"/>
              <a:t> </a:t>
            </a:r>
            <a:r>
              <a:rPr lang="en-US" dirty="0" smtClean="0"/>
              <a:t>      </a:t>
            </a:r>
            <a:r>
              <a:rPr lang="en-US" dirty="0"/>
              <a:t>that are observed by the police officer compared to the ambulance driver.</a:t>
            </a:r>
            <a:endParaRPr lang="en-NZ" dirty="0"/>
          </a:p>
          <a:p>
            <a:r>
              <a:rPr lang="en-US" dirty="0"/>
              <a:t> </a:t>
            </a:r>
            <a:endParaRPr lang="en-NZ" dirty="0"/>
          </a:p>
        </p:txBody>
      </p:sp>
      <p:sp>
        <p:nvSpPr>
          <p:cNvPr id="3" name="TextBox 2"/>
          <p:cNvSpPr txBox="1"/>
          <p:nvPr/>
        </p:nvSpPr>
        <p:spPr>
          <a:xfrm>
            <a:off x="335666" y="2407534"/>
            <a:ext cx="989117" cy="369332"/>
          </a:xfrm>
          <a:prstGeom prst="rect">
            <a:avLst/>
          </a:prstGeom>
          <a:noFill/>
        </p:spPr>
        <p:txBody>
          <a:bodyPr wrap="none" rtlCol="0">
            <a:spAutoFit/>
          </a:bodyPr>
          <a:lstStyle/>
          <a:p>
            <a:r>
              <a:rPr lang="en-NZ" dirty="0" smtClean="0"/>
              <a:t>Velocity:</a:t>
            </a:r>
            <a:endParaRPr lang="en-NZ" dirty="0"/>
          </a:p>
        </p:txBody>
      </p:sp>
      <p:sp>
        <p:nvSpPr>
          <p:cNvPr id="4" name="TextBox 3"/>
          <p:cNvSpPr txBox="1"/>
          <p:nvPr/>
        </p:nvSpPr>
        <p:spPr>
          <a:xfrm>
            <a:off x="266219" y="2916821"/>
            <a:ext cx="2546430" cy="369332"/>
          </a:xfrm>
          <a:prstGeom prst="rect">
            <a:avLst/>
          </a:prstGeom>
          <a:noFill/>
        </p:spPr>
        <p:txBody>
          <a:bodyPr wrap="square" rtlCol="0">
            <a:spAutoFit/>
          </a:bodyPr>
          <a:lstStyle/>
          <a:p>
            <a:r>
              <a:rPr lang="en-NZ" dirty="0" smtClean="0"/>
              <a:t>Wavelength:</a:t>
            </a:r>
            <a:endParaRPr lang="en-NZ" dirty="0"/>
          </a:p>
        </p:txBody>
      </p:sp>
      <p:sp>
        <p:nvSpPr>
          <p:cNvPr id="5" name="Rectangle 4"/>
          <p:cNvSpPr/>
          <p:nvPr/>
        </p:nvSpPr>
        <p:spPr>
          <a:xfrm>
            <a:off x="190981" y="3836628"/>
            <a:ext cx="8524755" cy="1231106"/>
          </a:xfrm>
          <a:prstGeom prst="rect">
            <a:avLst/>
          </a:prstGeom>
        </p:spPr>
        <p:txBody>
          <a:bodyPr wrap="square">
            <a:spAutoFit/>
          </a:bodyPr>
          <a:lstStyle/>
          <a:p>
            <a:pPr lvl="0"/>
            <a:r>
              <a:rPr lang="en-US" sz="2000" dirty="0"/>
              <a:t>The ambulance drives towards the police officer at constant speed.</a:t>
            </a:r>
            <a:endParaRPr lang="en-NZ" sz="2000" dirty="0"/>
          </a:p>
          <a:p>
            <a:r>
              <a:rPr lang="en-US" dirty="0"/>
              <a:t> </a:t>
            </a:r>
            <a:endParaRPr lang="en-NZ" dirty="0"/>
          </a:p>
          <a:p>
            <a:pPr marL="342900" indent="-342900">
              <a:buAutoNum type="alphaLcParenBoth" startAt="2"/>
            </a:pPr>
            <a:r>
              <a:rPr lang="en-US" dirty="0" smtClean="0"/>
              <a:t>Explain </a:t>
            </a:r>
            <a:r>
              <a:rPr lang="en-US" dirty="0"/>
              <a:t>why the frequency heard by the police officer does not change as the </a:t>
            </a:r>
            <a:endParaRPr lang="en-US" dirty="0" smtClean="0"/>
          </a:p>
          <a:p>
            <a:r>
              <a:rPr lang="en-US" dirty="0"/>
              <a:t> </a:t>
            </a:r>
            <a:r>
              <a:rPr lang="en-US" dirty="0" smtClean="0"/>
              <a:t>      ambulance </a:t>
            </a:r>
            <a:r>
              <a:rPr lang="en-US" dirty="0"/>
              <a:t>approaches.</a:t>
            </a:r>
            <a:endParaRPr lang="en-NZ" dirty="0"/>
          </a:p>
        </p:txBody>
      </p:sp>
    </p:spTree>
    <p:extLst>
      <p:ext uri="{BB962C8B-B14F-4D97-AF65-F5344CB8AC3E}">
        <p14:creationId xmlns:p14="http://schemas.microsoft.com/office/powerpoint/2010/main" val="167867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391" y="3385214"/>
            <a:ext cx="7882358" cy="1538883"/>
          </a:xfrm>
          <a:prstGeom prst="rect">
            <a:avLst/>
          </a:prstGeom>
        </p:spPr>
        <p:txBody>
          <a:bodyPr wrap="square">
            <a:spAutoFit/>
          </a:bodyPr>
          <a:lstStyle/>
          <a:p>
            <a:pPr lvl="0"/>
            <a:r>
              <a:rPr lang="en-US" sz="2000" dirty="0"/>
              <a:t>The driver of the ambulance then accelerates directly away from the police officer before coming to a sudden stop.</a:t>
            </a:r>
            <a:endParaRPr lang="en-NZ" sz="2000" dirty="0"/>
          </a:p>
          <a:p>
            <a:r>
              <a:rPr lang="en-US" dirty="0"/>
              <a:t> </a:t>
            </a:r>
            <a:endParaRPr lang="en-NZ" dirty="0"/>
          </a:p>
          <a:p>
            <a:pPr marL="342900" indent="-342900">
              <a:buAutoNum type="alphaLcParenBoth" startAt="4"/>
            </a:pPr>
            <a:r>
              <a:rPr lang="en-US" dirty="0" smtClean="0"/>
              <a:t>Explain </a:t>
            </a:r>
            <a:r>
              <a:rPr lang="en-US" dirty="0"/>
              <a:t>how the frequency of the sound heard by the police officer changes </a:t>
            </a:r>
            <a:endParaRPr lang="en-US" dirty="0" smtClean="0"/>
          </a:p>
          <a:p>
            <a:r>
              <a:rPr lang="en-US" dirty="0"/>
              <a:t> </a:t>
            </a:r>
            <a:r>
              <a:rPr lang="en-US" dirty="0" smtClean="0"/>
              <a:t>      during </a:t>
            </a:r>
            <a:r>
              <a:rPr lang="en-US" dirty="0"/>
              <a:t>this time.</a:t>
            </a:r>
            <a:endParaRPr lang="en-NZ" dirty="0"/>
          </a:p>
        </p:txBody>
      </p:sp>
      <p:sp>
        <p:nvSpPr>
          <p:cNvPr id="3" name="Rectangle 2"/>
          <p:cNvSpPr/>
          <p:nvPr/>
        </p:nvSpPr>
        <p:spPr>
          <a:xfrm>
            <a:off x="358813" y="897054"/>
            <a:ext cx="8542117" cy="1600438"/>
          </a:xfrm>
          <a:prstGeom prst="rect">
            <a:avLst/>
          </a:prstGeom>
        </p:spPr>
        <p:txBody>
          <a:bodyPr wrap="square">
            <a:spAutoFit/>
          </a:bodyPr>
          <a:lstStyle/>
          <a:p>
            <a:pPr lvl="0"/>
            <a:r>
              <a:rPr lang="en-US" sz="2000" dirty="0"/>
              <a:t>The ambulance passes close by the police officer, and continues on past without changing speed. The frequency heard by the police officer changes from </a:t>
            </a:r>
            <a:r>
              <a:rPr lang="en-US" sz="2000" b="1" dirty="0"/>
              <a:t>960 Hz </a:t>
            </a:r>
            <a:r>
              <a:rPr lang="en-US" sz="2000" dirty="0"/>
              <a:t>to </a:t>
            </a:r>
            <a:r>
              <a:rPr lang="en-US" sz="2000" b="1" dirty="0"/>
              <a:t>870 Hz</a:t>
            </a:r>
            <a:r>
              <a:rPr lang="en-US" sz="2000" dirty="0"/>
              <a:t>. The speed of sound in air is </a:t>
            </a:r>
            <a:r>
              <a:rPr lang="en-US" sz="2000" b="1" dirty="0"/>
              <a:t>343 m s</a:t>
            </a:r>
            <a:r>
              <a:rPr lang="en-US" sz="2000" b="1" baseline="30000" dirty="0"/>
              <a:t>–1</a:t>
            </a:r>
            <a:r>
              <a:rPr lang="en-US" sz="2000" b="1" dirty="0"/>
              <a:t>.</a:t>
            </a:r>
            <a:endParaRPr lang="en-NZ" sz="2000" b="1" dirty="0"/>
          </a:p>
          <a:p>
            <a:r>
              <a:rPr lang="en-US" sz="2000" dirty="0"/>
              <a:t> </a:t>
            </a:r>
            <a:endParaRPr lang="en-NZ" sz="2000" dirty="0"/>
          </a:p>
          <a:p>
            <a:r>
              <a:rPr lang="en-US" dirty="0" smtClean="0"/>
              <a:t>(c)  Determine </a:t>
            </a:r>
            <a:r>
              <a:rPr lang="en-US" dirty="0"/>
              <a:t>the speed of the ambulance.</a:t>
            </a:r>
            <a:endParaRPr lang="en-NZ" dirty="0"/>
          </a:p>
        </p:txBody>
      </p:sp>
      <p:sp>
        <p:nvSpPr>
          <p:cNvPr id="4" name="TextBox 3"/>
          <p:cNvSpPr txBox="1"/>
          <p:nvPr/>
        </p:nvSpPr>
        <p:spPr>
          <a:xfrm>
            <a:off x="358815" y="289367"/>
            <a:ext cx="2776594" cy="369332"/>
          </a:xfrm>
          <a:prstGeom prst="rect">
            <a:avLst/>
          </a:prstGeom>
          <a:noFill/>
        </p:spPr>
        <p:txBody>
          <a:bodyPr wrap="none" rtlCol="0">
            <a:spAutoFit/>
          </a:bodyPr>
          <a:lstStyle/>
          <a:p>
            <a:r>
              <a:rPr lang="en-NZ" b="1" dirty="0" smtClean="0"/>
              <a:t>QUESTION  TWO </a:t>
            </a:r>
            <a:r>
              <a:rPr lang="en-NZ" dirty="0" smtClean="0"/>
              <a:t>continued</a:t>
            </a:r>
            <a:endParaRPr lang="en-NZ" dirty="0"/>
          </a:p>
        </p:txBody>
      </p:sp>
      <p:sp>
        <p:nvSpPr>
          <p:cNvPr id="5" name="Rectangle 4"/>
          <p:cNvSpPr/>
          <p:nvPr/>
        </p:nvSpPr>
        <p:spPr>
          <a:xfrm>
            <a:off x="3799848" y="6161154"/>
            <a:ext cx="4961999" cy="369332"/>
          </a:xfrm>
          <a:prstGeom prst="rect">
            <a:avLst/>
          </a:prstGeom>
        </p:spPr>
        <p:txBody>
          <a:bodyPr wrap="none">
            <a:spAutoFit/>
          </a:bodyPr>
          <a:lstStyle/>
          <a:p>
            <a:r>
              <a:rPr lang="en-NZ" i="1" dirty="0">
                <a:solidFill>
                  <a:srgbClr val="FF0000"/>
                </a:solidFill>
              </a:rPr>
              <a:t>Solutions to Question </a:t>
            </a:r>
            <a:r>
              <a:rPr lang="en-NZ" i="1" dirty="0" smtClean="0">
                <a:solidFill>
                  <a:srgbClr val="FF0000"/>
                </a:solidFill>
              </a:rPr>
              <a:t>TWO follow on the next slide:</a:t>
            </a:r>
            <a:endParaRPr lang="en-NZ" i="1" dirty="0">
              <a:solidFill>
                <a:srgbClr val="FF0000"/>
              </a:solidFill>
            </a:endParaRPr>
          </a:p>
        </p:txBody>
      </p:sp>
    </p:spTree>
    <p:extLst>
      <p:ext uri="{BB962C8B-B14F-4D97-AF65-F5344CB8AC3E}">
        <p14:creationId xmlns:p14="http://schemas.microsoft.com/office/powerpoint/2010/main" val="331624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345" y="377384"/>
            <a:ext cx="8715736" cy="1508105"/>
          </a:xfrm>
          <a:prstGeom prst="rect">
            <a:avLst/>
          </a:prstGeom>
        </p:spPr>
        <p:txBody>
          <a:bodyPr wrap="square">
            <a:spAutoFit/>
          </a:bodyPr>
          <a:lstStyle/>
          <a:p>
            <a:r>
              <a:rPr lang="en-US" sz="2000" dirty="0" smtClean="0"/>
              <a:t>An </a:t>
            </a:r>
            <a:r>
              <a:rPr lang="en-US" sz="2000" dirty="0"/>
              <a:t>ambulance with its siren on drives towards a stationary police officer.</a:t>
            </a:r>
            <a:endParaRPr lang="en-NZ" sz="2000" dirty="0"/>
          </a:p>
          <a:p>
            <a:r>
              <a:rPr lang="en-US" dirty="0"/>
              <a:t> </a:t>
            </a:r>
            <a:endParaRPr lang="en-NZ" dirty="0"/>
          </a:p>
          <a:p>
            <a:pPr marL="342900" lvl="0" indent="-342900">
              <a:buAutoNum type="alphaLcParenBoth"/>
            </a:pPr>
            <a:r>
              <a:rPr lang="en-US" dirty="0" smtClean="0"/>
              <a:t>State </a:t>
            </a:r>
            <a:r>
              <a:rPr lang="en-US" dirty="0"/>
              <a:t>the differences (if any) in the velocity, and in the wavelength, of the sound </a:t>
            </a:r>
            <a:r>
              <a:rPr lang="en-US" dirty="0" smtClean="0"/>
              <a:t>waves</a:t>
            </a:r>
          </a:p>
          <a:p>
            <a:pPr lvl="0"/>
            <a:r>
              <a:rPr lang="en-US" dirty="0"/>
              <a:t> </a:t>
            </a:r>
            <a:r>
              <a:rPr lang="en-US" dirty="0" smtClean="0"/>
              <a:t>      </a:t>
            </a:r>
            <a:r>
              <a:rPr lang="en-US" dirty="0"/>
              <a:t>that are observed by the police officer compared to the ambulance driver.</a:t>
            </a:r>
            <a:endParaRPr lang="en-NZ" dirty="0"/>
          </a:p>
          <a:p>
            <a:r>
              <a:rPr lang="en-US" dirty="0"/>
              <a:t> </a:t>
            </a:r>
            <a:r>
              <a:rPr lang="en-US" b="1" dirty="0" smtClean="0"/>
              <a:t>Answer:</a:t>
            </a:r>
            <a:endParaRPr lang="en-NZ" dirty="0"/>
          </a:p>
        </p:txBody>
      </p:sp>
      <p:sp>
        <p:nvSpPr>
          <p:cNvPr id="3" name="TextBox 2"/>
          <p:cNvSpPr txBox="1"/>
          <p:nvPr/>
        </p:nvSpPr>
        <p:spPr>
          <a:xfrm>
            <a:off x="231494" y="1828800"/>
            <a:ext cx="8669438" cy="646331"/>
          </a:xfrm>
          <a:prstGeom prst="rect">
            <a:avLst/>
          </a:prstGeom>
          <a:noFill/>
        </p:spPr>
        <p:txBody>
          <a:bodyPr wrap="square" rtlCol="0">
            <a:spAutoFit/>
          </a:bodyPr>
          <a:lstStyle/>
          <a:p>
            <a:r>
              <a:rPr lang="en-NZ" dirty="0" smtClean="0"/>
              <a:t>The velocity of the sound waves through the air are the same for both of them </a:t>
            </a:r>
            <a:r>
              <a:rPr lang="en-NZ" i="1" dirty="0" smtClean="0"/>
              <a:t>(since they are near each other in similar atmospheric conditions.)</a:t>
            </a:r>
            <a:endParaRPr lang="en-NZ" i="1" dirty="0"/>
          </a:p>
        </p:txBody>
      </p:sp>
      <p:sp>
        <p:nvSpPr>
          <p:cNvPr id="4" name="TextBox 3"/>
          <p:cNvSpPr txBox="1"/>
          <p:nvPr/>
        </p:nvSpPr>
        <p:spPr>
          <a:xfrm>
            <a:off x="266218" y="2558005"/>
            <a:ext cx="8692588" cy="646331"/>
          </a:xfrm>
          <a:prstGeom prst="rect">
            <a:avLst/>
          </a:prstGeom>
          <a:noFill/>
        </p:spPr>
        <p:txBody>
          <a:bodyPr wrap="square" rtlCol="0">
            <a:spAutoFit/>
          </a:bodyPr>
          <a:lstStyle/>
          <a:p>
            <a:r>
              <a:rPr lang="en-NZ" dirty="0" smtClean="0"/>
              <a:t>The police officer observes shorter wavelengths than the driver </a:t>
            </a:r>
            <a:r>
              <a:rPr lang="en-NZ" i="1" dirty="0" smtClean="0"/>
              <a:t>(since the wave fronts are closer together for him).</a:t>
            </a:r>
            <a:endParaRPr lang="en-NZ" dirty="0"/>
          </a:p>
        </p:txBody>
      </p:sp>
      <p:sp>
        <p:nvSpPr>
          <p:cNvPr id="5" name="Rectangle 4"/>
          <p:cNvSpPr/>
          <p:nvPr/>
        </p:nvSpPr>
        <p:spPr>
          <a:xfrm>
            <a:off x="179406" y="3408365"/>
            <a:ext cx="8524755" cy="1508105"/>
          </a:xfrm>
          <a:prstGeom prst="rect">
            <a:avLst/>
          </a:prstGeom>
        </p:spPr>
        <p:txBody>
          <a:bodyPr wrap="square">
            <a:spAutoFit/>
          </a:bodyPr>
          <a:lstStyle/>
          <a:p>
            <a:pPr lvl="0"/>
            <a:r>
              <a:rPr lang="en-US" sz="2000" dirty="0"/>
              <a:t>The ambulance drives towards the police officer at constant speed.</a:t>
            </a:r>
            <a:endParaRPr lang="en-NZ" sz="2000" dirty="0"/>
          </a:p>
          <a:p>
            <a:r>
              <a:rPr lang="en-US" dirty="0"/>
              <a:t> </a:t>
            </a:r>
            <a:endParaRPr lang="en-NZ" dirty="0"/>
          </a:p>
          <a:p>
            <a:pPr marL="342900" indent="-342900">
              <a:buAutoNum type="alphaLcParenBoth" startAt="2"/>
            </a:pPr>
            <a:r>
              <a:rPr lang="en-US" dirty="0" smtClean="0"/>
              <a:t>Explain </a:t>
            </a:r>
            <a:r>
              <a:rPr lang="en-US" dirty="0"/>
              <a:t>why the frequency heard by the police officer does not change as the </a:t>
            </a:r>
            <a:endParaRPr lang="en-US" dirty="0" smtClean="0"/>
          </a:p>
          <a:p>
            <a:r>
              <a:rPr lang="en-US" dirty="0"/>
              <a:t> </a:t>
            </a:r>
            <a:r>
              <a:rPr lang="en-US" dirty="0" smtClean="0"/>
              <a:t>      ambulance </a:t>
            </a:r>
            <a:r>
              <a:rPr lang="en-US" dirty="0"/>
              <a:t>approaches</a:t>
            </a:r>
            <a:r>
              <a:rPr lang="en-US" dirty="0" smtClean="0"/>
              <a:t>.</a:t>
            </a:r>
          </a:p>
          <a:p>
            <a:r>
              <a:rPr lang="en-US" b="1" dirty="0" smtClean="0"/>
              <a:t>Answer:</a:t>
            </a:r>
            <a:endParaRPr lang="en-NZ" b="1" dirty="0"/>
          </a:p>
        </p:txBody>
      </p:sp>
      <p:sp>
        <p:nvSpPr>
          <p:cNvPr id="7" name="TextBox 6"/>
          <p:cNvSpPr txBox="1"/>
          <p:nvPr/>
        </p:nvSpPr>
        <p:spPr>
          <a:xfrm>
            <a:off x="324091" y="4942390"/>
            <a:ext cx="8530542" cy="954107"/>
          </a:xfrm>
          <a:prstGeom prst="rect">
            <a:avLst/>
          </a:prstGeom>
          <a:noFill/>
        </p:spPr>
        <p:txBody>
          <a:bodyPr wrap="square" rtlCol="0">
            <a:spAutoFit/>
          </a:bodyPr>
          <a:lstStyle/>
          <a:p>
            <a:r>
              <a:rPr lang="en-NZ" dirty="0" smtClean="0"/>
              <a:t>The frequency the police officer observes is controlled by the relative velocity of the ambulance. If the ambulance is heading in a straight line towards the officer then the relative velocity  </a:t>
            </a:r>
            <a:r>
              <a:rPr lang="en-NZ" sz="2000" b="1" dirty="0" smtClean="0">
                <a:latin typeface="Times New Roman" panose="02020603050405020304" pitchFamily="18" charset="0"/>
                <a:cs typeface="Times New Roman" panose="02020603050405020304" pitchFamily="18" charset="0"/>
              </a:rPr>
              <a:t>v</a:t>
            </a:r>
            <a:r>
              <a:rPr lang="en-NZ" sz="2000" b="1" baseline="-25000" dirty="0" smtClean="0">
                <a:latin typeface="Times New Roman" panose="02020603050405020304" pitchFamily="18" charset="0"/>
                <a:cs typeface="Times New Roman" panose="02020603050405020304" pitchFamily="18" charset="0"/>
              </a:rPr>
              <a:t>s</a:t>
            </a:r>
            <a:r>
              <a:rPr lang="en-NZ" dirty="0" smtClean="0"/>
              <a:t> is fixed and the frequency does not change.</a:t>
            </a:r>
            <a:endParaRPr lang="en-NZ" dirty="0"/>
          </a:p>
        </p:txBody>
      </p:sp>
      <p:sp>
        <p:nvSpPr>
          <p:cNvPr id="8" name="TextBox 7"/>
          <p:cNvSpPr txBox="1"/>
          <p:nvPr/>
        </p:nvSpPr>
        <p:spPr>
          <a:xfrm>
            <a:off x="219918" y="6088283"/>
            <a:ext cx="8819909" cy="646331"/>
          </a:xfrm>
          <a:prstGeom prst="rect">
            <a:avLst/>
          </a:prstGeom>
          <a:noFill/>
        </p:spPr>
        <p:txBody>
          <a:bodyPr wrap="square" rtlCol="0">
            <a:spAutoFit/>
          </a:bodyPr>
          <a:lstStyle/>
          <a:p>
            <a:r>
              <a:rPr lang="en-NZ" b="1" dirty="0" smtClean="0">
                <a:solidFill>
                  <a:srgbClr val="FF0000"/>
                </a:solidFill>
                <a:latin typeface="Comic Sans MS" panose="030F0702030302020204" pitchFamily="66" charset="0"/>
              </a:rPr>
              <a:t>The next page is taken from the NZQA schedule and shows how they award the marks …………</a:t>
            </a:r>
            <a:endParaRPr lang="en-NZ"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5796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3300891720"/>
              </p:ext>
            </p:extLst>
          </p:nvPr>
        </p:nvGraphicFramePr>
        <p:xfrm>
          <a:off x="197312" y="938133"/>
          <a:ext cx="8726487" cy="3981450"/>
        </p:xfrm>
        <a:graphic>
          <a:graphicData uri="http://schemas.openxmlformats.org/presentationml/2006/ole">
            <mc:AlternateContent xmlns:mc="http://schemas.openxmlformats.org/markup-compatibility/2006">
              <mc:Choice xmlns:v="urn:schemas-microsoft-com:vml" Requires="v">
                <p:oleObj spid="_x0000_s1031" name="Document" r:id="rId3" imgW="9735602" imgH="4459750" progId="Word.Document.12">
                  <p:embed/>
                </p:oleObj>
              </mc:Choice>
              <mc:Fallback>
                <p:oleObj name="Document" r:id="rId3" imgW="9735602" imgH="4459750" progId="Word.Document.12">
                  <p:embed/>
                  <p:pic>
                    <p:nvPicPr>
                      <p:cNvPr id="0" name=""/>
                      <p:cNvPicPr/>
                      <p:nvPr/>
                    </p:nvPicPr>
                    <p:blipFill>
                      <a:blip r:embed="rId4"/>
                      <a:stretch>
                        <a:fillRect/>
                      </a:stretch>
                    </p:blipFill>
                    <p:spPr>
                      <a:xfrm>
                        <a:off x="197312" y="938133"/>
                        <a:ext cx="8726487" cy="3981450"/>
                      </a:xfrm>
                      <a:prstGeom prst="rect">
                        <a:avLst/>
                      </a:prstGeom>
                    </p:spPr>
                  </p:pic>
                </p:oleObj>
              </mc:Fallback>
            </mc:AlternateContent>
          </a:graphicData>
        </a:graphic>
      </p:graphicFrame>
      <p:sp>
        <p:nvSpPr>
          <p:cNvPr id="7" name="TextBox 6"/>
          <p:cNvSpPr txBox="1"/>
          <p:nvPr/>
        </p:nvSpPr>
        <p:spPr>
          <a:xfrm>
            <a:off x="405115" y="196770"/>
            <a:ext cx="4353499" cy="523220"/>
          </a:xfrm>
          <a:prstGeom prst="rect">
            <a:avLst/>
          </a:prstGeom>
          <a:noFill/>
        </p:spPr>
        <p:txBody>
          <a:bodyPr wrap="none" rtlCol="0">
            <a:spAutoFit/>
          </a:bodyPr>
          <a:lstStyle/>
          <a:p>
            <a:r>
              <a:rPr lang="en-NZ" sz="2800" b="1" dirty="0" smtClean="0"/>
              <a:t>NZQA assessment schedule:</a:t>
            </a:r>
            <a:endParaRPr lang="en-NZ" sz="2800" b="1" dirty="0"/>
          </a:p>
        </p:txBody>
      </p:sp>
      <p:sp>
        <p:nvSpPr>
          <p:cNvPr id="9" name="TextBox 8"/>
          <p:cNvSpPr txBox="1"/>
          <p:nvPr/>
        </p:nvSpPr>
        <p:spPr>
          <a:xfrm>
            <a:off x="5324355" y="1713054"/>
            <a:ext cx="3356658" cy="646331"/>
          </a:xfrm>
          <a:prstGeom prst="rect">
            <a:avLst/>
          </a:prstGeom>
          <a:solidFill>
            <a:schemeClr val="bg1"/>
          </a:solidFill>
        </p:spPr>
        <p:txBody>
          <a:bodyPr wrap="square" rtlCol="0">
            <a:spAutoFit/>
          </a:bodyPr>
          <a:lstStyle/>
          <a:p>
            <a:pPr algn="ctr"/>
            <a:r>
              <a:rPr lang="en-NZ" dirty="0" smtClean="0">
                <a:solidFill>
                  <a:srgbClr val="FF0000"/>
                </a:solidFill>
                <a:latin typeface="Comic Sans MS" panose="030F0702030302020204" pitchFamily="66" charset="0"/>
              </a:rPr>
              <a:t>Can get two “ACHIEVE” marks here</a:t>
            </a:r>
            <a:endParaRPr lang="en-NZ" dirty="0">
              <a:solidFill>
                <a:srgbClr val="FF0000"/>
              </a:solidFill>
              <a:latin typeface="Comic Sans MS" panose="030F0702030302020204" pitchFamily="66" charset="0"/>
            </a:endParaRPr>
          </a:p>
        </p:txBody>
      </p:sp>
      <p:sp>
        <p:nvSpPr>
          <p:cNvPr id="11" name="TextBox 10"/>
          <p:cNvSpPr txBox="1"/>
          <p:nvPr/>
        </p:nvSpPr>
        <p:spPr>
          <a:xfrm>
            <a:off x="2316866" y="4469758"/>
            <a:ext cx="2637099" cy="923330"/>
          </a:xfrm>
          <a:prstGeom prst="rect">
            <a:avLst/>
          </a:prstGeom>
          <a:solidFill>
            <a:schemeClr val="bg1"/>
          </a:solidFill>
        </p:spPr>
        <p:txBody>
          <a:bodyPr wrap="square" rtlCol="0">
            <a:spAutoFit/>
          </a:bodyPr>
          <a:lstStyle/>
          <a:p>
            <a:pPr algn="ctr"/>
            <a:r>
              <a:rPr lang="en-NZ" dirty="0" smtClean="0">
                <a:solidFill>
                  <a:srgbClr val="FF0000"/>
                </a:solidFill>
                <a:latin typeface="Comic Sans MS" panose="030F0702030302020204" pitchFamily="66" charset="0"/>
              </a:rPr>
              <a:t>Can get two “ACHIEVE” marks here</a:t>
            </a:r>
            <a:endParaRPr lang="en-NZ" dirty="0">
              <a:solidFill>
                <a:srgbClr val="FF0000"/>
              </a:solidFill>
              <a:latin typeface="Comic Sans MS" panose="030F0702030302020204" pitchFamily="66" charset="0"/>
            </a:endParaRPr>
          </a:p>
        </p:txBody>
      </p:sp>
      <p:sp>
        <p:nvSpPr>
          <p:cNvPr id="12" name="TextBox 11"/>
          <p:cNvSpPr txBox="1"/>
          <p:nvPr/>
        </p:nvSpPr>
        <p:spPr>
          <a:xfrm>
            <a:off x="6009191" y="4608653"/>
            <a:ext cx="2961190" cy="646331"/>
          </a:xfrm>
          <a:prstGeom prst="rect">
            <a:avLst/>
          </a:prstGeom>
          <a:solidFill>
            <a:schemeClr val="bg1"/>
          </a:solidFill>
        </p:spPr>
        <p:txBody>
          <a:bodyPr wrap="square" rtlCol="0">
            <a:spAutoFit/>
          </a:bodyPr>
          <a:lstStyle/>
          <a:p>
            <a:pPr algn="ctr"/>
            <a:r>
              <a:rPr lang="en-NZ" dirty="0" smtClean="0">
                <a:solidFill>
                  <a:srgbClr val="CC0066"/>
                </a:solidFill>
                <a:latin typeface="Comic Sans MS" panose="030F0702030302020204" pitchFamily="66" charset="0"/>
              </a:rPr>
              <a:t>Needs both bits for the “MERIT” mark here</a:t>
            </a:r>
            <a:endParaRPr lang="en-NZ" dirty="0">
              <a:solidFill>
                <a:srgbClr val="CC0066"/>
              </a:solidFill>
              <a:latin typeface="Comic Sans MS" panose="030F0702030302020204" pitchFamily="66" charset="0"/>
            </a:endParaRPr>
          </a:p>
        </p:txBody>
      </p:sp>
      <p:sp>
        <p:nvSpPr>
          <p:cNvPr id="13" name="TextBox 12"/>
          <p:cNvSpPr txBox="1"/>
          <p:nvPr/>
        </p:nvSpPr>
        <p:spPr>
          <a:xfrm>
            <a:off x="648183" y="5663879"/>
            <a:ext cx="7396222" cy="646331"/>
          </a:xfrm>
          <a:prstGeom prst="rect">
            <a:avLst/>
          </a:prstGeom>
          <a:solidFill>
            <a:schemeClr val="bg1"/>
          </a:solidFill>
        </p:spPr>
        <p:txBody>
          <a:bodyPr wrap="square" rtlCol="0">
            <a:spAutoFit/>
          </a:bodyPr>
          <a:lstStyle/>
          <a:p>
            <a:pPr algn="ctr"/>
            <a:r>
              <a:rPr lang="en-NZ" dirty="0" smtClean="0">
                <a:solidFill>
                  <a:srgbClr val="C00000"/>
                </a:solidFill>
                <a:latin typeface="Comic Sans MS" panose="030F0702030302020204" pitchFamily="66" charset="0"/>
              </a:rPr>
              <a:t>The answer to the next bit is more complex and gives the chance of both Merit and Excellence.</a:t>
            </a:r>
            <a:endParaRPr lang="en-NZ"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2044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793" y="109975"/>
            <a:ext cx="8634712" cy="1846659"/>
          </a:xfrm>
          <a:prstGeom prst="rect">
            <a:avLst/>
          </a:prstGeom>
        </p:spPr>
        <p:txBody>
          <a:bodyPr wrap="square">
            <a:spAutoFit/>
          </a:bodyPr>
          <a:lstStyle/>
          <a:p>
            <a:pPr lvl="0"/>
            <a:r>
              <a:rPr lang="en-US" sz="2000" dirty="0"/>
              <a:t>The ambulance passes close by the police officer, and continues on past without changing speed. The frequency heard by the police officer changes from </a:t>
            </a:r>
            <a:r>
              <a:rPr lang="en-US" sz="2000" b="1" dirty="0"/>
              <a:t>960 Hz </a:t>
            </a:r>
            <a:r>
              <a:rPr lang="en-US" sz="2000" dirty="0"/>
              <a:t>to </a:t>
            </a:r>
            <a:r>
              <a:rPr lang="en-US" sz="2000" b="1" dirty="0"/>
              <a:t>870 Hz</a:t>
            </a:r>
            <a:r>
              <a:rPr lang="en-US" sz="2000" dirty="0"/>
              <a:t>. The speed of sound in air is </a:t>
            </a:r>
            <a:r>
              <a:rPr lang="en-US" sz="2000" b="1" dirty="0"/>
              <a:t>343 m s</a:t>
            </a:r>
            <a:r>
              <a:rPr lang="en-US" sz="2000" b="1" baseline="30000" dirty="0"/>
              <a:t>–1</a:t>
            </a:r>
            <a:r>
              <a:rPr lang="en-US" sz="2000" b="1" dirty="0" smtClean="0"/>
              <a:t>.</a:t>
            </a:r>
          </a:p>
          <a:p>
            <a:pPr marL="342900" indent="-342900">
              <a:lnSpc>
                <a:spcPct val="150000"/>
              </a:lnSpc>
              <a:buAutoNum type="alphaLcParenBoth" startAt="3"/>
            </a:pPr>
            <a:r>
              <a:rPr lang="en-US" dirty="0" smtClean="0"/>
              <a:t>Determine </a:t>
            </a:r>
            <a:r>
              <a:rPr lang="en-US" dirty="0"/>
              <a:t>the speed of the ambulance</a:t>
            </a:r>
            <a:r>
              <a:rPr lang="en-US" dirty="0" smtClean="0"/>
              <a:t>.</a:t>
            </a:r>
          </a:p>
          <a:p>
            <a:pPr>
              <a:lnSpc>
                <a:spcPct val="150000"/>
              </a:lnSpc>
            </a:pPr>
            <a:r>
              <a:rPr lang="en-US" b="1" dirty="0" smtClean="0"/>
              <a:t>Answer</a:t>
            </a:r>
            <a:endParaRPr lang="en-NZ" b="1" dirty="0"/>
          </a:p>
        </p:txBody>
      </p:sp>
      <mc:AlternateContent xmlns:mc="http://schemas.openxmlformats.org/markup-compatibility/2006" xmlns:a14="http://schemas.microsoft.com/office/drawing/2010/main">
        <mc:Choice Requires="a14">
          <p:sp>
            <p:nvSpPr>
              <p:cNvPr id="3" name="TextBox 2"/>
              <p:cNvSpPr txBox="1"/>
              <p:nvPr/>
            </p:nvSpPr>
            <p:spPr>
              <a:xfrm>
                <a:off x="231492" y="1805650"/>
                <a:ext cx="8912508" cy="1444498"/>
              </a:xfrm>
              <a:prstGeom prst="rect">
                <a:avLst/>
              </a:prstGeom>
              <a:noFill/>
            </p:spPr>
            <p:txBody>
              <a:bodyPr wrap="square" rtlCol="0">
                <a:spAutoFit/>
              </a:bodyPr>
              <a:lstStyle/>
              <a:p>
                <a:r>
                  <a:rPr lang="en-NZ" dirty="0" smtClean="0"/>
                  <a:t>Here we are going to use the Doppler Shift equation. It is complicated by the fact we are given two observed frequencies and not the source frequency. The equation is</a:t>
                </a:r>
              </a:p>
              <a:p>
                <a:endParaRPr lang="en-NZ" dirty="0"/>
              </a:p>
              <a:p>
                <a:pPr algn="ctr"/>
                <a14:m>
                  <m:oMath xmlns:m="http://schemas.openxmlformats.org/officeDocument/2006/math">
                    <m:sSup>
                      <m:sSupPr>
                        <m:ctrlPr>
                          <a:rPr lang="en-NZ" sz="2800" i="1" smtClean="0">
                            <a:latin typeface="Cambria Math"/>
                          </a:rPr>
                        </m:ctrlPr>
                      </m:sSupPr>
                      <m:e>
                        <m:r>
                          <a:rPr lang="en-NZ" sz="2800" b="0" i="1" smtClean="0">
                            <a:latin typeface="Cambria Math"/>
                          </a:rPr>
                          <m:t>𝑓</m:t>
                        </m:r>
                      </m:e>
                      <m:sup>
                        <m:r>
                          <a:rPr lang="en-NZ" sz="2800" b="0" i="1" smtClean="0">
                            <a:latin typeface="Cambria Math"/>
                          </a:rPr>
                          <m:t>′</m:t>
                        </m:r>
                      </m:sup>
                    </m:sSup>
                  </m:oMath>
                </a14:m>
                <a:r>
                  <a:rPr lang="en-NZ" sz="2800" dirty="0" smtClean="0"/>
                  <a:t> = </a:t>
                </a:r>
                <a14:m>
                  <m:oMath xmlns:m="http://schemas.openxmlformats.org/officeDocument/2006/math">
                    <m:sSub>
                      <m:sSubPr>
                        <m:ctrlPr>
                          <a:rPr lang="en-NZ" sz="2800" i="1" smtClean="0">
                            <a:latin typeface="Cambria Math"/>
                          </a:rPr>
                        </m:ctrlPr>
                      </m:sSubPr>
                      <m:e>
                        <m:r>
                          <a:rPr lang="en-NZ" sz="2800" b="0" i="1" smtClean="0">
                            <a:latin typeface="Cambria Math"/>
                          </a:rPr>
                          <m:t>𝑓</m:t>
                        </m:r>
                      </m:e>
                      <m:sub>
                        <m:r>
                          <a:rPr lang="en-NZ" sz="2800" b="0" i="1" smtClean="0">
                            <a:latin typeface="Cambria Math"/>
                          </a:rPr>
                          <m:t>𝑜</m:t>
                        </m:r>
                        <m:r>
                          <a:rPr lang="en-NZ" sz="2800" b="0" i="1" smtClean="0">
                            <a:latin typeface="Cambria Math"/>
                          </a:rPr>
                          <m:t> </m:t>
                        </m:r>
                      </m:sub>
                    </m:sSub>
                    <m:box>
                      <m:boxPr>
                        <m:ctrlPr>
                          <a:rPr lang="en-NZ" sz="2800" i="1" smtClean="0">
                            <a:latin typeface="Cambria Math"/>
                          </a:rPr>
                        </m:ctrlPr>
                      </m:boxPr>
                      <m:e>
                        <m:argPr>
                          <m:argSz m:val="-1"/>
                        </m:argPr>
                        <m:d>
                          <m:dPr>
                            <m:ctrlPr>
                              <a:rPr lang="en-NZ" sz="2800" i="1" smtClean="0">
                                <a:latin typeface="Cambria Math"/>
                              </a:rPr>
                            </m:ctrlPr>
                          </m:dPr>
                          <m:e>
                            <m:f>
                              <m:fPr>
                                <m:ctrlPr>
                                  <a:rPr lang="en-NZ" sz="2800" i="1">
                                    <a:latin typeface="Cambria Math"/>
                                  </a:rPr>
                                </m:ctrlPr>
                              </m:fPr>
                              <m:num>
                                <m:sSub>
                                  <m:sSubPr>
                                    <m:ctrlPr>
                                      <a:rPr lang="en-NZ" sz="2800" i="1">
                                        <a:latin typeface="Cambria Math"/>
                                      </a:rPr>
                                    </m:ctrlPr>
                                  </m:sSubPr>
                                  <m:e>
                                    <m:r>
                                      <a:rPr lang="en-NZ" sz="2800" i="1">
                                        <a:latin typeface="Cambria Math"/>
                                      </a:rPr>
                                      <m:t>𝑣</m:t>
                                    </m:r>
                                  </m:e>
                                  <m:sub>
                                    <m:r>
                                      <a:rPr lang="en-NZ" sz="2800" i="1">
                                        <a:latin typeface="Cambria Math"/>
                                      </a:rPr>
                                      <m:t>𝑤</m:t>
                                    </m:r>
                                  </m:sub>
                                </m:sSub>
                              </m:num>
                              <m:den>
                                <m:sSub>
                                  <m:sSubPr>
                                    <m:ctrlPr>
                                      <a:rPr lang="en-NZ" sz="2800" i="1">
                                        <a:latin typeface="Cambria Math"/>
                                      </a:rPr>
                                    </m:ctrlPr>
                                  </m:sSubPr>
                                  <m:e>
                                    <m:r>
                                      <a:rPr lang="en-NZ" sz="2800" i="1">
                                        <a:latin typeface="Cambria Math"/>
                                      </a:rPr>
                                      <m:t>𝑣</m:t>
                                    </m:r>
                                  </m:e>
                                  <m:sub>
                                    <m:r>
                                      <a:rPr lang="en-NZ" sz="2800" i="1">
                                        <a:latin typeface="Cambria Math"/>
                                      </a:rPr>
                                      <m:t>𝑤</m:t>
                                    </m:r>
                                  </m:sub>
                                </m:sSub>
                                <m:r>
                                  <a:rPr lang="en-NZ" sz="2800" b="0" i="1" smtClean="0">
                                    <a:latin typeface="Cambria Math"/>
                                  </a:rPr>
                                  <m:t> ±  </m:t>
                                </m:r>
                                <m:sSub>
                                  <m:sSubPr>
                                    <m:ctrlPr>
                                      <a:rPr lang="en-NZ" sz="2800" i="1">
                                        <a:latin typeface="Cambria Math"/>
                                      </a:rPr>
                                    </m:ctrlPr>
                                  </m:sSubPr>
                                  <m:e>
                                    <m:r>
                                      <a:rPr lang="en-NZ" sz="2800" i="1">
                                        <a:latin typeface="Cambria Math"/>
                                      </a:rPr>
                                      <m:t>𝑣</m:t>
                                    </m:r>
                                  </m:e>
                                  <m:sub>
                                    <m:r>
                                      <a:rPr lang="en-NZ" sz="2800" i="1">
                                        <a:latin typeface="Cambria Math"/>
                                      </a:rPr>
                                      <m:t>𝑠</m:t>
                                    </m:r>
                                  </m:sub>
                                </m:sSub>
                              </m:den>
                            </m:f>
                          </m:e>
                        </m:d>
                        <m:r>
                          <m:rPr>
                            <m:brk m:alnAt="63"/>
                          </m:rPr>
                          <a:rPr lang="en-NZ" sz="2800" b="0" i="1" smtClean="0">
                            <a:latin typeface="Cambria Math"/>
                          </a:rPr>
                          <m:t> </m:t>
                        </m:r>
                      </m:e>
                    </m:box>
                  </m:oMath>
                </a14:m>
                <a:endParaRPr lang="en-NZ" sz="2800" dirty="0"/>
              </a:p>
            </p:txBody>
          </p:sp>
        </mc:Choice>
        <mc:Fallback xmlns="">
          <p:sp>
            <p:nvSpPr>
              <p:cNvPr id="3" name="TextBox 2"/>
              <p:cNvSpPr txBox="1">
                <a:spLocks noRot="1" noChangeAspect="1" noMove="1" noResize="1" noEditPoints="1" noAdjustHandles="1" noChangeArrowheads="1" noChangeShapeType="1" noTextEdit="1"/>
              </p:cNvSpPr>
              <p:nvPr/>
            </p:nvSpPr>
            <p:spPr>
              <a:xfrm>
                <a:off x="231492" y="1805650"/>
                <a:ext cx="8912508" cy="1444498"/>
              </a:xfrm>
              <a:prstGeom prst="rect">
                <a:avLst/>
              </a:prstGeom>
              <a:blipFill rotWithShape="1">
                <a:blip r:embed="rId2"/>
                <a:stretch>
                  <a:fillRect l="-616" t="-2110" b="-5485"/>
                </a:stretch>
              </a:blipFill>
            </p:spPr>
            <p:txBody>
              <a:bodyPr/>
              <a:lstStyle/>
              <a:p>
                <a:r>
                  <a:rPr lang="en-NZ">
                    <a:noFill/>
                  </a:rPr>
                  <a:t> </a:t>
                </a:r>
              </a:p>
            </p:txBody>
          </p:sp>
        </mc:Fallback>
      </mc:AlternateContent>
      <p:sp>
        <p:nvSpPr>
          <p:cNvPr id="4" name="TextBox 3"/>
          <p:cNvSpPr txBox="1"/>
          <p:nvPr/>
        </p:nvSpPr>
        <p:spPr>
          <a:xfrm>
            <a:off x="393540" y="3287210"/>
            <a:ext cx="2982996" cy="369332"/>
          </a:xfrm>
          <a:prstGeom prst="rect">
            <a:avLst/>
          </a:prstGeom>
          <a:noFill/>
        </p:spPr>
        <p:txBody>
          <a:bodyPr wrap="none" rtlCol="0">
            <a:spAutoFit/>
          </a:bodyPr>
          <a:lstStyle/>
          <a:p>
            <a:r>
              <a:rPr lang="en-NZ" dirty="0" smtClean="0"/>
              <a:t>We can rearrange this to give:</a:t>
            </a:r>
            <a:endParaRPr lang="en-NZ" dirty="0"/>
          </a:p>
        </p:txBody>
      </p:sp>
      <mc:AlternateContent xmlns:mc="http://schemas.openxmlformats.org/markup-compatibility/2006" xmlns:a14="http://schemas.microsoft.com/office/drawing/2010/main">
        <mc:Choice Requires="a14">
          <p:sp>
            <p:nvSpPr>
              <p:cNvPr id="5" name="Rectangle 4"/>
              <p:cNvSpPr/>
              <p:nvPr/>
            </p:nvSpPr>
            <p:spPr>
              <a:xfrm>
                <a:off x="3791175" y="3333510"/>
                <a:ext cx="2771671" cy="612988"/>
              </a:xfrm>
              <a:prstGeom prst="rect">
                <a:avLst/>
              </a:prstGeom>
            </p:spPr>
            <p:txBody>
              <a:bodyPr wrap="square">
                <a:spAutoFit/>
              </a:bodyPr>
              <a:lstStyle/>
              <a:p>
                <a14:m>
                  <m:oMath xmlns:m="http://schemas.openxmlformats.org/officeDocument/2006/math">
                    <m:sSub>
                      <m:sSubPr>
                        <m:ctrlPr>
                          <a:rPr lang="en-NZ" sz="2800" i="1" smtClean="0">
                            <a:latin typeface="Cambria Math"/>
                          </a:rPr>
                        </m:ctrlPr>
                      </m:sSubPr>
                      <m:e>
                        <m:r>
                          <a:rPr lang="en-NZ" sz="2800" i="1">
                            <a:latin typeface="Cambria Math"/>
                          </a:rPr>
                          <m:t>𝑓</m:t>
                        </m:r>
                      </m:e>
                      <m:sub>
                        <m:r>
                          <a:rPr lang="en-NZ" sz="2800" i="1">
                            <a:latin typeface="Cambria Math"/>
                          </a:rPr>
                          <m:t>𝑜</m:t>
                        </m:r>
                        <m:r>
                          <a:rPr lang="en-NZ" sz="2800" i="1">
                            <a:latin typeface="Cambria Math"/>
                          </a:rPr>
                          <m:t>   </m:t>
                        </m:r>
                      </m:sub>
                    </m:sSub>
                  </m:oMath>
                </a14:m>
                <a:r>
                  <a:rPr lang="en-NZ" sz="2800" dirty="0" smtClean="0"/>
                  <a:t>=  </a:t>
                </a:r>
                <a14:m>
                  <m:oMath xmlns:m="http://schemas.openxmlformats.org/officeDocument/2006/math">
                    <m:box>
                      <m:boxPr>
                        <m:ctrlPr>
                          <a:rPr lang="en-NZ" sz="2800" i="1">
                            <a:latin typeface="Cambria Math"/>
                          </a:rPr>
                        </m:ctrlPr>
                      </m:boxPr>
                      <m:e>
                        <m:argPr>
                          <m:argSz m:val="-1"/>
                        </m:argPr>
                        <m:sSup>
                          <m:sSupPr>
                            <m:ctrlPr>
                              <a:rPr lang="en-NZ" sz="2800" i="1">
                                <a:latin typeface="Cambria Math"/>
                              </a:rPr>
                            </m:ctrlPr>
                          </m:sSupPr>
                          <m:e>
                            <m:r>
                              <a:rPr lang="en-NZ" sz="2800" i="1">
                                <a:latin typeface="Cambria Math"/>
                              </a:rPr>
                              <m:t>𝑓</m:t>
                            </m:r>
                          </m:e>
                          <m:sup>
                            <m:r>
                              <a:rPr lang="en-NZ" sz="2800" i="1">
                                <a:latin typeface="Cambria Math"/>
                              </a:rPr>
                              <m:t>′</m:t>
                            </m:r>
                          </m:sup>
                        </m:sSup>
                        <m:d>
                          <m:dPr>
                            <m:ctrlPr>
                              <a:rPr lang="en-NZ" sz="2800" i="1">
                                <a:latin typeface="Cambria Math"/>
                              </a:rPr>
                            </m:ctrlPr>
                          </m:dPr>
                          <m:e>
                            <m:f>
                              <m:fPr>
                                <m:ctrlPr>
                                  <a:rPr lang="en-NZ" sz="2800" i="1" smtClean="0">
                                    <a:latin typeface="Cambria Math"/>
                                  </a:rPr>
                                </m:ctrlPr>
                              </m:fPr>
                              <m:num>
                                <m:sSub>
                                  <m:sSubPr>
                                    <m:ctrlPr>
                                      <a:rPr lang="en-NZ" sz="2800" i="1">
                                        <a:latin typeface="Cambria Math"/>
                                      </a:rPr>
                                    </m:ctrlPr>
                                  </m:sSubPr>
                                  <m:e>
                                    <m:r>
                                      <a:rPr lang="en-NZ" sz="2800" i="1">
                                        <a:latin typeface="Cambria Math"/>
                                      </a:rPr>
                                      <m:t>𝑣</m:t>
                                    </m:r>
                                  </m:e>
                                  <m:sub>
                                    <m:r>
                                      <a:rPr lang="en-NZ" sz="2800" i="1">
                                        <a:latin typeface="Cambria Math"/>
                                      </a:rPr>
                                      <m:t>𝑤</m:t>
                                    </m:r>
                                  </m:sub>
                                </m:sSub>
                                <m:r>
                                  <a:rPr lang="en-NZ" sz="2800" b="0" i="1" smtClean="0">
                                    <a:latin typeface="Cambria Math"/>
                                  </a:rPr>
                                  <m:t> ±  </m:t>
                                </m:r>
                                <m:sSub>
                                  <m:sSubPr>
                                    <m:ctrlPr>
                                      <a:rPr lang="en-NZ" sz="2800" b="0" i="1" smtClean="0">
                                        <a:latin typeface="Cambria Math"/>
                                      </a:rPr>
                                    </m:ctrlPr>
                                  </m:sSubPr>
                                  <m:e>
                                    <m:r>
                                      <a:rPr lang="en-NZ" sz="2800" b="0" i="1" smtClean="0">
                                        <a:latin typeface="Cambria Math"/>
                                      </a:rPr>
                                      <m:t>𝑣</m:t>
                                    </m:r>
                                  </m:e>
                                  <m:sub>
                                    <m:r>
                                      <a:rPr lang="en-NZ" sz="2800" b="0" i="1" smtClean="0">
                                        <a:latin typeface="Cambria Math"/>
                                      </a:rPr>
                                      <m:t>𝑠</m:t>
                                    </m:r>
                                  </m:sub>
                                </m:sSub>
                              </m:num>
                              <m:den>
                                <m:sSub>
                                  <m:sSubPr>
                                    <m:ctrlPr>
                                      <a:rPr lang="en-NZ" sz="2800" i="1">
                                        <a:latin typeface="Cambria Math"/>
                                      </a:rPr>
                                    </m:ctrlPr>
                                  </m:sSubPr>
                                  <m:e>
                                    <m:r>
                                      <a:rPr lang="en-NZ" sz="2800" i="1">
                                        <a:latin typeface="Cambria Math"/>
                                      </a:rPr>
                                      <m:t>𝑣</m:t>
                                    </m:r>
                                  </m:e>
                                  <m:sub>
                                    <m:r>
                                      <a:rPr lang="en-NZ" sz="2800" i="1">
                                        <a:latin typeface="Cambria Math"/>
                                      </a:rPr>
                                      <m:t>𝑤</m:t>
                                    </m:r>
                                  </m:sub>
                                </m:sSub>
                              </m:den>
                            </m:f>
                          </m:e>
                        </m:d>
                        <m:r>
                          <m:rPr>
                            <m:brk m:alnAt="63"/>
                          </m:rPr>
                          <a:rPr lang="en-NZ" sz="2800" i="1">
                            <a:latin typeface="Cambria Math"/>
                          </a:rPr>
                          <m:t> </m:t>
                        </m:r>
                      </m:e>
                    </m:box>
                  </m:oMath>
                </a14:m>
                <a:endParaRPr lang="en-NZ" sz="2800" dirty="0"/>
              </a:p>
            </p:txBody>
          </p:sp>
        </mc:Choice>
        <mc:Fallback xmlns="">
          <p:sp>
            <p:nvSpPr>
              <p:cNvPr id="5" name="Rectangle 4"/>
              <p:cNvSpPr>
                <a:spLocks noRot="1" noChangeAspect="1" noMove="1" noResize="1" noEditPoints="1" noAdjustHandles="1" noChangeArrowheads="1" noChangeShapeType="1" noTextEdit="1"/>
              </p:cNvSpPr>
              <p:nvPr/>
            </p:nvSpPr>
            <p:spPr>
              <a:xfrm>
                <a:off x="3791175" y="3333510"/>
                <a:ext cx="2771671" cy="612988"/>
              </a:xfrm>
              <a:prstGeom prst="rect">
                <a:avLst/>
              </a:prstGeom>
              <a:blipFill rotWithShape="1">
                <a:blip r:embed="rId3"/>
                <a:stretch>
                  <a:fillRect t="-8000" b="-1500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2554612" y="4215115"/>
                <a:ext cx="2771671" cy="508024"/>
              </a:xfrm>
              <a:prstGeom prst="rect">
                <a:avLst/>
              </a:prstGeom>
            </p:spPr>
            <p:txBody>
              <a:bodyPr wrap="square">
                <a:spAutoFit/>
              </a:bodyPr>
              <a:lstStyle/>
              <a:p>
                <a14:m>
                  <m:oMath xmlns:m="http://schemas.openxmlformats.org/officeDocument/2006/math">
                    <m:sSub>
                      <m:sSubPr>
                        <m:ctrlPr>
                          <a:rPr lang="en-NZ" sz="2400" i="1" smtClean="0">
                            <a:latin typeface="Cambria Math"/>
                          </a:rPr>
                        </m:ctrlPr>
                      </m:sSubPr>
                      <m:e>
                        <m:r>
                          <a:rPr lang="en-NZ" sz="2400" i="1">
                            <a:latin typeface="Cambria Math"/>
                          </a:rPr>
                          <m:t>𝑓</m:t>
                        </m:r>
                      </m:e>
                      <m:sub>
                        <m:r>
                          <a:rPr lang="en-NZ" sz="2400" i="1">
                            <a:latin typeface="Cambria Math"/>
                          </a:rPr>
                          <m:t>𝑜</m:t>
                        </m:r>
                        <m:r>
                          <a:rPr lang="en-NZ" sz="2400" i="1">
                            <a:latin typeface="Cambria Math"/>
                          </a:rPr>
                          <m:t>   </m:t>
                        </m:r>
                      </m:sub>
                    </m:sSub>
                  </m:oMath>
                </a14:m>
                <a:r>
                  <a:rPr lang="en-NZ" sz="2400" dirty="0" smtClean="0"/>
                  <a:t>=  </a:t>
                </a:r>
                <a14:m>
                  <m:oMath xmlns:m="http://schemas.openxmlformats.org/officeDocument/2006/math">
                    <m:box>
                      <m:boxPr>
                        <m:ctrlPr>
                          <a:rPr lang="en-NZ" sz="2400" i="1">
                            <a:latin typeface="Cambria Math"/>
                          </a:rPr>
                        </m:ctrlPr>
                      </m:boxPr>
                      <m:e>
                        <m:argPr>
                          <m:argSz m:val="-1"/>
                        </m:argPr>
                        <m:r>
                          <m:rPr>
                            <m:brk m:alnAt="63"/>
                          </m:rPr>
                          <a:rPr lang="en-NZ" sz="2400" b="0" i="1" smtClean="0">
                            <a:latin typeface="Cambria Math"/>
                          </a:rPr>
                          <m:t>8</m:t>
                        </m:r>
                        <m:r>
                          <a:rPr lang="en-NZ" sz="2400" b="0" i="1" smtClean="0">
                            <a:latin typeface="Cambria Math"/>
                          </a:rPr>
                          <m:t>70</m:t>
                        </m:r>
                        <m:d>
                          <m:dPr>
                            <m:ctrlPr>
                              <a:rPr lang="en-NZ" sz="2400" i="1">
                                <a:latin typeface="Cambria Math"/>
                              </a:rPr>
                            </m:ctrlPr>
                          </m:dPr>
                          <m:e>
                            <m:f>
                              <m:fPr>
                                <m:ctrlPr>
                                  <a:rPr lang="en-NZ" sz="2400" i="1" smtClean="0">
                                    <a:latin typeface="Cambria Math"/>
                                  </a:rPr>
                                </m:ctrlPr>
                              </m:fPr>
                              <m:num>
                                <m:r>
                                  <a:rPr lang="en-NZ" sz="2400" b="0" i="1" smtClean="0">
                                    <a:latin typeface="Cambria Math"/>
                                  </a:rPr>
                                  <m:t>343+ </m:t>
                                </m:r>
                                <m:sSub>
                                  <m:sSubPr>
                                    <m:ctrlPr>
                                      <a:rPr lang="en-NZ" sz="2400" b="0" i="1" smtClean="0">
                                        <a:latin typeface="Cambria Math"/>
                                      </a:rPr>
                                    </m:ctrlPr>
                                  </m:sSubPr>
                                  <m:e>
                                    <m:r>
                                      <a:rPr lang="en-NZ" sz="2400" b="0" i="1" smtClean="0">
                                        <a:latin typeface="Cambria Math"/>
                                      </a:rPr>
                                      <m:t>𝑣</m:t>
                                    </m:r>
                                  </m:e>
                                  <m:sub>
                                    <m:r>
                                      <a:rPr lang="en-NZ" sz="2400" b="0" i="1" smtClean="0">
                                        <a:latin typeface="Cambria Math"/>
                                      </a:rPr>
                                      <m:t>𝑠</m:t>
                                    </m:r>
                                  </m:sub>
                                </m:sSub>
                              </m:num>
                              <m:den>
                                <m:r>
                                  <a:rPr lang="en-NZ" sz="2400" b="0" i="1" smtClean="0">
                                    <a:latin typeface="Cambria Math"/>
                                  </a:rPr>
                                  <m:t>343</m:t>
                                </m:r>
                              </m:den>
                            </m:f>
                          </m:e>
                        </m:d>
                        <m:r>
                          <m:rPr>
                            <m:brk m:alnAt="63"/>
                          </m:rPr>
                          <a:rPr lang="en-NZ" sz="2400" i="1">
                            <a:latin typeface="Cambria Math"/>
                          </a:rPr>
                          <m:t> </m:t>
                        </m:r>
                      </m:e>
                    </m:box>
                  </m:oMath>
                </a14:m>
                <a:endParaRPr lang="en-NZ" sz="2400" dirty="0"/>
              </a:p>
            </p:txBody>
          </p:sp>
        </mc:Choice>
        <mc:Fallback xmlns="">
          <p:sp>
            <p:nvSpPr>
              <p:cNvPr id="6" name="Rectangle 5"/>
              <p:cNvSpPr>
                <a:spLocks noRot="1" noChangeAspect="1" noMove="1" noResize="1" noEditPoints="1" noAdjustHandles="1" noChangeArrowheads="1" noChangeShapeType="1" noTextEdit="1"/>
              </p:cNvSpPr>
              <p:nvPr/>
            </p:nvSpPr>
            <p:spPr>
              <a:xfrm>
                <a:off x="2554612" y="4215115"/>
                <a:ext cx="2771671" cy="508024"/>
              </a:xfrm>
              <a:prstGeom prst="rect">
                <a:avLst/>
              </a:prstGeom>
              <a:blipFill rotWithShape="1">
                <a:blip r:embed="rId4"/>
                <a:stretch>
                  <a:fillRect l="-1758" t="-8333" b="-1785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47240" y="3727048"/>
                <a:ext cx="2835797" cy="730136"/>
              </a:xfrm>
              <a:prstGeom prst="rect">
                <a:avLst/>
              </a:prstGeom>
              <a:noFill/>
            </p:spPr>
            <p:txBody>
              <a:bodyPr wrap="square" rtlCol="0">
                <a:spAutoFit/>
              </a:bodyPr>
              <a:lstStyle/>
              <a:p>
                <a:r>
                  <a:rPr lang="en-NZ" dirty="0" smtClean="0"/>
                  <a:t>We now have two expressions for </a:t>
                </a:r>
                <a14:m>
                  <m:oMath xmlns:m="http://schemas.openxmlformats.org/officeDocument/2006/math">
                    <m:sSub>
                      <m:sSubPr>
                        <m:ctrlPr>
                          <a:rPr lang="en-NZ" sz="2400" i="1">
                            <a:latin typeface="Cambria Math"/>
                          </a:rPr>
                        </m:ctrlPr>
                      </m:sSubPr>
                      <m:e>
                        <m:r>
                          <a:rPr lang="en-NZ" sz="2400" i="1">
                            <a:latin typeface="Cambria Math"/>
                          </a:rPr>
                          <m:t>𝑓</m:t>
                        </m:r>
                      </m:e>
                      <m:sub>
                        <m:r>
                          <a:rPr lang="en-NZ" sz="2400" i="1">
                            <a:latin typeface="Cambria Math"/>
                          </a:rPr>
                          <m:t>𝑜</m:t>
                        </m:r>
                        <m:r>
                          <a:rPr lang="en-NZ" sz="2400" i="1">
                            <a:latin typeface="Cambria Math"/>
                          </a:rPr>
                          <m:t>   </m:t>
                        </m:r>
                      </m:sub>
                    </m:sSub>
                  </m:oMath>
                </a14:m>
                <a:r>
                  <a:rPr lang="en-NZ" dirty="0" smtClean="0"/>
                  <a:t>: </a:t>
                </a:r>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347240" y="3727048"/>
                <a:ext cx="2835797" cy="730136"/>
              </a:xfrm>
              <a:prstGeom prst="rect">
                <a:avLst/>
              </a:prstGeom>
              <a:blipFill rotWithShape="1">
                <a:blip r:embed="rId5"/>
                <a:stretch>
                  <a:fillRect l="-1935" t="-4167" b="-1250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542808" y="4159171"/>
                <a:ext cx="2771671" cy="508024"/>
              </a:xfrm>
              <a:prstGeom prst="rect">
                <a:avLst/>
              </a:prstGeom>
            </p:spPr>
            <p:txBody>
              <a:bodyPr wrap="square">
                <a:spAutoFit/>
              </a:bodyPr>
              <a:lstStyle/>
              <a:p>
                <a14:m>
                  <m:oMath xmlns:m="http://schemas.openxmlformats.org/officeDocument/2006/math">
                    <m:sSub>
                      <m:sSubPr>
                        <m:ctrlPr>
                          <a:rPr lang="en-NZ" sz="2400" i="1" smtClean="0">
                            <a:latin typeface="Cambria Math"/>
                          </a:rPr>
                        </m:ctrlPr>
                      </m:sSubPr>
                      <m:e>
                        <m:r>
                          <a:rPr lang="en-NZ" sz="2400" i="1">
                            <a:latin typeface="Cambria Math"/>
                          </a:rPr>
                          <m:t>𝑓</m:t>
                        </m:r>
                      </m:e>
                      <m:sub>
                        <m:r>
                          <a:rPr lang="en-NZ" sz="2400" i="1">
                            <a:latin typeface="Cambria Math"/>
                          </a:rPr>
                          <m:t>𝑜</m:t>
                        </m:r>
                        <m:r>
                          <a:rPr lang="en-NZ" sz="2400" i="1">
                            <a:latin typeface="Cambria Math"/>
                          </a:rPr>
                          <m:t>   </m:t>
                        </m:r>
                      </m:sub>
                    </m:sSub>
                  </m:oMath>
                </a14:m>
                <a:r>
                  <a:rPr lang="en-NZ" sz="2400" dirty="0" smtClean="0"/>
                  <a:t>=  </a:t>
                </a:r>
                <a14:m>
                  <m:oMath xmlns:m="http://schemas.openxmlformats.org/officeDocument/2006/math">
                    <m:box>
                      <m:boxPr>
                        <m:ctrlPr>
                          <a:rPr lang="en-NZ" sz="2400" i="1">
                            <a:latin typeface="Cambria Math"/>
                          </a:rPr>
                        </m:ctrlPr>
                      </m:boxPr>
                      <m:e>
                        <m:argPr>
                          <m:argSz m:val="-1"/>
                        </m:argPr>
                        <m:r>
                          <m:rPr>
                            <m:brk m:alnAt="63"/>
                          </m:rPr>
                          <a:rPr lang="en-NZ" sz="2400" b="0" i="1" smtClean="0">
                            <a:latin typeface="Cambria Math"/>
                          </a:rPr>
                          <m:t>9</m:t>
                        </m:r>
                        <m:r>
                          <a:rPr lang="en-NZ" sz="2400" b="0" i="1" smtClean="0">
                            <a:latin typeface="Cambria Math"/>
                          </a:rPr>
                          <m:t>60 </m:t>
                        </m:r>
                        <m:d>
                          <m:dPr>
                            <m:ctrlPr>
                              <a:rPr lang="en-NZ" sz="2400" i="1">
                                <a:latin typeface="Cambria Math"/>
                              </a:rPr>
                            </m:ctrlPr>
                          </m:dPr>
                          <m:e>
                            <m:f>
                              <m:fPr>
                                <m:ctrlPr>
                                  <a:rPr lang="en-NZ" sz="2400" i="1" smtClean="0">
                                    <a:latin typeface="Cambria Math"/>
                                  </a:rPr>
                                </m:ctrlPr>
                              </m:fPr>
                              <m:num>
                                <m:r>
                                  <a:rPr lang="en-NZ" sz="2400" b="0" i="1" smtClean="0">
                                    <a:latin typeface="Cambria Math"/>
                                  </a:rPr>
                                  <m:t>343 −</m:t>
                                </m:r>
                                <m:sSub>
                                  <m:sSubPr>
                                    <m:ctrlPr>
                                      <a:rPr lang="en-NZ" sz="2400" b="0" i="1" smtClean="0">
                                        <a:latin typeface="Cambria Math"/>
                                      </a:rPr>
                                    </m:ctrlPr>
                                  </m:sSubPr>
                                  <m:e>
                                    <m:r>
                                      <a:rPr lang="en-NZ" sz="2400" b="0" i="1" smtClean="0">
                                        <a:latin typeface="Cambria Math"/>
                                      </a:rPr>
                                      <m:t> </m:t>
                                    </m:r>
                                    <m:r>
                                      <a:rPr lang="en-NZ" sz="2400" b="0" i="1" smtClean="0">
                                        <a:latin typeface="Cambria Math"/>
                                      </a:rPr>
                                      <m:t>𝑣</m:t>
                                    </m:r>
                                  </m:e>
                                  <m:sub>
                                    <m:r>
                                      <a:rPr lang="en-NZ" sz="2400" b="0" i="1" smtClean="0">
                                        <a:latin typeface="Cambria Math"/>
                                      </a:rPr>
                                      <m:t>𝑠</m:t>
                                    </m:r>
                                  </m:sub>
                                </m:sSub>
                              </m:num>
                              <m:den>
                                <m:r>
                                  <a:rPr lang="en-NZ" sz="2400" b="0" i="1" smtClean="0">
                                    <a:latin typeface="Cambria Math"/>
                                  </a:rPr>
                                  <m:t>343</m:t>
                                </m:r>
                              </m:den>
                            </m:f>
                          </m:e>
                        </m:d>
                        <m:r>
                          <m:rPr>
                            <m:brk m:alnAt="63"/>
                          </m:rPr>
                          <a:rPr lang="en-NZ" sz="2400" i="1">
                            <a:latin typeface="Cambria Math"/>
                          </a:rPr>
                          <m:t> </m:t>
                        </m:r>
                      </m:e>
                    </m:box>
                  </m:oMath>
                </a14:m>
                <a:endParaRPr lang="en-NZ" sz="2400" dirty="0"/>
              </a:p>
            </p:txBody>
          </p:sp>
        </mc:Choice>
        <mc:Fallback xmlns="">
          <p:sp>
            <p:nvSpPr>
              <p:cNvPr id="8" name="Rectangle 7"/>
              <p:cNvSpPr>
                <a:spLocks noRot="1" noChangeAspect="1" noMove="1" noResize="1" noEditPoints="1" noAdjustHandles="1" noChangeArrowheads="1" noChangeShapeType="1" noTextEdit="1"/>
              </p:cNvSpPr>
              <p:nvPr/>
            </p:nvSpPr>
            <p:spPr>
              <a:xfrm>
                <a:off x="5542808" y="4159171"/>
                <a:ext cx="2771671" cy="508024"/>
              </a:xfrm>
              <a:prstGeom prst="rect">
                <a:avLst/>
              </a:prstGeom>
              <a:blipFill rotWithShape="1">
                <a:blip r:embed="rId6"/>
                <a:stretch>
                  <a:fillRect l="-1758" t="-8333" b="-1785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213649" y="5156524"/>
                <a:ext cx="2771671" cy="577274"/>
              </a:xfrm>
              <a:prstGeom prst="rect">
                <a:avLst/>
              </a:prstGeom>
            </p:spPr>
            <p:txBody>
              <a:bodyPr wrap="square">
                <a:spAutoFit/>
              </a:bodyPr>
              <a:lstStyle/>
              <a:p>
                <a:r>
                  <a:rPr lang="en-NZ" sz="2800" dirty="0" smtClean="0"/>
                  <a:t>= </a:t>
                </a:r>
                <a:r>
                  <a:rPr lang="en-NZ" dirty="0" smtClean="0">
                    <a:latin typeface="Cambria" panose="02040503050406030204" pitchFamily="18" charset="0"/>
                  </a:rPr>
                  <a:t>960</a:t>
                </a:r>
                <a14:m>
                  <m:oMath xmlns:m="http://schemas.openxmlformats.org/officeDocument/2006/math">
                    <m:box>
                      <m:boxPr>
                        <m:ctrlPr>
                          <a:rPr lang="en-NZ" sz="2800" i="1">
                            <a:latin typeface="Cambria Math"/>
                          </a:rPr>
                        </m:ctrlPr>
                      </m:boxPr>
                      <m:e>
                        <m:argPr>
                          <m:argSz m:val="-1"/>
                        </m:argPr>
                        <m:d>
                          <m:dPr>
                            <m:ctrlPr>
                              <a:rPr lang="en-NZ" sz="2800" i="1">
                                <a:latin typeface="Cambria Math"/>
                              </a:rPr>
                            </m:ctrlPr>
                          </m:dPr>
                          <m:e>
                            <m:f>
                              <m:fPr>
                                <m:ctrlPr>
                                  <a:rPr lang="en-NZ" sz="2800" i="1" smtClean="0">
                                    <a:latin typeface="Cambria Math"/>
                                  </a:rPr>
                                </m:ctrlPr>
                              </m:fPr>
                              <m:num>
                                <m:r>
                                  <a:rPr lang="en-NZ" sz="2800" b="0" i="1" smtClean="0">
                                    <a:latin typeface="Cambria Math"/>
                                  </a:rPr>
                                  <m:t>343 −</m:t>
                                </m:r>
                                <m:sSub>
                                  <m:sSubPr>
                                    <m:ctrlPr>
                                      <a:rPr lang="en-NZ" sz="2800" b="0" i="1" smtClean="0">
                                        <a:latin typeface="Cambria Math"/>
                                      </a:rPr>
                                    </m:ctrlPr>
                                  </m:sSubPr>
                                  <m:e>
                                    <m:r>
                                      <a:rPr lang="en-NZ" sz="2800" b="0" i="1" smtClean="0">
                                        <a:latin typeface="Cambria Math"/>
                                      </a:rPr>
                                      <m:t> </m:t>
                                    </m:r>
                                    <m:r>
                                      <a:rPr lang="en-NZ" sz="2800" b="0" i="1" smtClean="0">
                                        <a:latin typeface="Cambria Math"/>
                                      </a:rPr>
                                      <m:t>𝑣</m:t>
                                    </m:r>
                                  </m:e>
                                  <m:sub>
                                    <m:r>
                                      <a:rPr lang="en-NZ" sz="2800" b="0" i="1" smtClean="0">
                                        <a:latin typeface="Cambria Math"/>
                                      </a:rPr>
                                      <m:t>𝑠</m:t>
                                    </m:r>
                                  </m:sub>
                                </m:sSub>
                              </m:num>
                              <m:den>
                                <m:r>
                                  <a:rPr lang="en-NZ" sz="2800" b="0" i="1" smtClean="0">
                                    <a:latin typeface="Cambria Math"/>
                                  </a:rPr>
                                  <m:t>343</m:t>
                                </m:r>
                              </m:den>
                            </m:f>
                          </m:e>
                        </m:d>
                        <m:r>
                          <m:rPr>
                            <m:brk m:alnAt="63"/>
                          </m:rPr>
                          <a:rPr lang="en-NZ" sz="2800" i="1">
                            <a:latin typeface="Cambria Math"/>
                          </a:rPr>
                          <m:t> </m:t>
                        </m:r>
                      </m:e>
                    </m:box>
                  </m:oMath>
                </a14:m>
                <a:endParaRPr lang="en-NZ" sz="2800" dirty="0"/>
              </a:p>
            </p:txBody>
          </p:sp>
        </mc:Choice>
        <mc:Fallback xmlns="">
          <p:sp>
            <p:nvSpPr>
              <p:cNvPr id="9" name="Rectangle 8"/>
              <p:cNvSpPr>
                <a:spLocks noRot="1" noChangeAspect="1" noMove="1" noResize="1" noEditPoints="1" noAdjustHandles="1" noChangeArrowheads="1" noChangeShapeType="1" noTextEdit="1"/>
              </p:cNvSpPr>
              <p:nvPr/>
            </p:nvSpPr>
            <p:spPr>
              <a:xfrm>
                <a:off x="4213649" y="5156524"/>
                <a:ext cx="2771671" cy="577274"/>
              </a:xfrm>
              <a:prstGeom prst="rect">
                <a:avLst/>
              </a:prstGeom>
              <a:blipFill rotWithShape="1">
                <a:blip r:embed="rId7"/>
                <a:stretch>
                  <a:fillRect l="-4396" t="-8421" b="-2105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2035681" y="5166169"/>
                <a:ext cx="2771671" cy="53431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box>
                        <m:boxPr>
                          <m:ctrlPr>
                            <a:rPr lang="en-NZ" sz="2400" i="1">
                              <a:latin typeface="Cambria Math"/>
                            </a:rPr>
                          </m:ctrlPr>
                        </m:boxPr>
                        <m:e>
                          <m:argPr>
                            <m:argSz m:val="-1"/>
                          </m:argPr>
                          <m:r>
                            <m:rPr>
                              <m:brk m:alnAt="63"/>
                            </m:rPr>
                            <a:rPr lang="en-NZ" sz="2400" b="0" i="1" smtClean="0">
                              <a:latin typeface="Cambria Math"/>
                            </a:rPr>
                            <m:t>8</m:t>
                          </m:r>
                          <m:r>
                            <a:rPr lang="en-NZ" sz="2400" b="0" i="1" smtClean="0">
                              <a:latin typeface="Cambria Math"/>
                            </a:rPr>
                            <m:t>70</m:t>
                          </m:r>
                          <m:d>
                            <m:dPr>
                              <m:ctrlPr>
                                <a:rPr lang="en-NZ" sz="2400" i="1">
                                  <a:latin typeface="Cambria Math"/>
                                </a:rPr>
                              </m:ctrlPr>
                            </m:dPr>
                            <m:e>
                              <m:f>
                                <m:fPr>
                                  <m:ctrlPr>
                                    <a:rPr lang="en-NZ" sz="2400" i="1" smtClean="0">
                                      <a:latin typeface="Cambria Math"/>
                                    </a:rPr>
                                  </m:ctrlPr>
                                </m:fPr>
                                <m:num>
                                  <m:r>
                                    <a:rPr lang="en-NZ" sz="2400" b="0" i="1" smtClean="0">
                                      <a:latin typeface="Cambria Math"/>
                                    </a:rPr>
                                    <m:t>343+ </m:t>
                                  </m:r>
                                  <m:sSub>
                                    <m:sSubPr>
                                      <m:ctrlPr>
                                        <a:rPr lang="en-NZ" sz="2400" b="0" i="1" smtClean="0">
                                          <a:latin typeface="Cambria Math"/>
                                        </a:rPr>
                                      </m:ctrlPr>
                                    </m:sSubPr>
                                    <m:e>
                                      <m:r>
                                        <a:rPr lang="en-NZ" sz="2400" b="0" i="1" smtClean="0">
                                          <a:latin typeface="Cambria Math"/>
                                        </a:rPr>
                                        <m:t>𝑣</m:t>
                                      </m:r>
                                    </m:e>
                                    <m:sub>
                                      <m:r>
                                        <a:rPr lang="en-NZ" sz="2400" b="0" i="1" smtClean="0">
                                          <a:latin typeface="Cambria Math"/>
                                        </a:rPr>
                                        <m:t>𝑠</m:t>
                                      </m:r>
                                    </m:sub>
                                  </m:sSub>
                                </m:num>
                                <m:den>
                                  <m:r>
                                    <a:rPr lang="en-NZ" sz="2400" b="0" i="1" smtClean="0">
                                      <a:latin typeface="Cambria Math"/>
                                    </a:rPr>
                                    <m:t>343</m:t>
                                  </m:r>
                                </m:den>
                              </m:f>
                            </m:e>
                          </m:d>
                          <m:r>
                            <m:rPr>
                              <m:brk m:alnAt="63"/>
                            </m:rPr>
                            <a:rPr lang="en-NZ" sz="2400" i="1">
                              <a:latin typeface="Cambria Math"/>
                            </a:rPr>
                            <m:t> </m:t>
                          </m:r>
                        </m:e>
                      </m:box>
                    </m:oMath>
                  </m:oMathPara>
                </a14:m>
                <a:endParaRPr lang="en-NZ" sz="2400" dirty="0"/>
              </a:p>
            </p:txBody>
          </p:sp>
        </mc:Choice>
        <mc:Fallback xmlns="">
          <p:sp>
            <p:nvSpPr>
              <p:cNvPr id="10" name="Rectangle 9"/>
              <p:cNvSpPr>
                <a:spLocks noRot="1" noChangeAspect="1" noMove="1" noResize="1" noEditPoints="1" noAdjustHandles="1" noChangeArrowheads="1" noChangeShapeType="1" noTextEdit="1"/>
              </p:cNvSpPr>
              <p:nvPr/>
            </p:nvSpPr>
            <p:spPr>
              <a:xfrm>
                <a:off x="2035681" y="5166169"/>
                <a:ext cx="2771671" cy="534313"/>
              </a:xfrm>
              <a:prstGeom prst="rect">
                <a:avLst/>
              </a:prstGeom>
              <a:blipFill rotWithShape="1">
                <a:blip r:embed="rId8"/>
                <a:stretch>
                  <a:fillRect/>
                </a:stretch>
              </a:blipFill>
            </p:spPr>
            <p:txBody>
              <a:bodyPr/>
              <a:lstStyle/>
              <a:p>
                <a:r>
                  <a:rPr lang="en-NZ">
                    <a:noFill/>
                  </a:rPr>
                  <a:t> </a:t>
                </a:r>
              </a:p>
            </p:txBody>
          </p:sp>
        </mc:Fallback>
      </mc:AlternateContent>
      <p:sp>
        <p:nvSpPr>
          <p:cNvPr id="11" name="TextBox 10"/>
          <p:cNvSpPr txBox="1"/>
          <p:nvPr/>
        </p:nvSpPr>
        <p:spPr>
          <a:xfrm>
            <a:off x="231493" y="5116010"/>
            <a:ext cx="2182905" cy="369332"/>
          </a:xfrm>
          <a:prstGeom prst="rect">
            <a:avLst/>
          </a:prstGeom>
          <a:noFill/>
        </p:spPr>
        <p:txBody>
          <a:bodyPr wrap="none" rtlCol="0">
            <a:spAutoFit/>
          </a:bodyPr>
          <a:lstStyle/>
          <a:p>
            <a:r>
              <a:rPr lang="en-NZ" dirty="0" smtClean="0"/>
              <a:t>So now we can solve:</a:t>
            </a:r>
            <a:endParaRPr lang="en-NZ" dirty="0"/>
          </a:p>
        </p:txBody>
      </p:sp>
      <p:sp>
        <p:nvSpPr>
          <p:cNvPr id="12" name="TextBox 11"/>
          <p:cNvSpPr txBox="1"/>
          <p:nvPr/>
        </p:nvSpPr>
        <p:spPr>
          <a:xfrm>
            <a:off x="2812648" y="5914663"/>
            <a:ext cx="2489784" cy="461665"/>
          </a:xfrm>
          <a:prstGeom prst="rect">
            <a:avLst/>
          </a:prstGeom>
          <a:noFill/>
        </p:spPr>
        <p:txBody>
          <a:bodyPr wrap="none" rtlCol="0">
            <a:spAutoFit/>
          </a:bodyPr>
          <a:lstStyle/>
          <a:p>
            <a:r>
              <a:rPr lang="en-NZ" dirty="0" smtClean="0"/>
              <a:t>1.90625 </a:t>
            </a:r>
            <a:r>
              <a:rPr lang="en-NZ" sz="2400" i="1" dirty="0" smtClean="0">
                <a:latin typeface="Times New Roman" panose="02020603050405020304" pitchFamily="18" charset="0"/>
                <a:cs typeface="Times New Roman" panose="02020603050405020304" pitchFamily="18" charset="0"/>
              </a:rPr>
              <a:t>v</a:t>
            </a:r>
            <a:r>
              <a:rPr lang="en-NZ" sz="2400" i="1" baseline="-25000" dirty="0" smtClean="0">
                <a:latin typeface="Times New Roman" panose="02020603050405020304" pitchFamily="18" charset="0"/>
                <a:cs typeface="Times New Roman" panose="02020603050405020304" pitchFamily="18" charset="0"/>
              </a:rPr>
              <a:t>s</a:t>
            </a:r>
            <a:r>
              <a:rPr lang="en-NZ" sz="2400" i="1" dirty="0" smtClean="0">
                <a:latin typeface="Times New Roman" panose="02020603050405020304" pitchFamily="18" charset="0"/>
                <a:cs typeface="Times New Roman" panose="02020603050405020304" pitchFamily="18" charset="0"/>
              </a:rPr>
              <a:t> </a:t>
            </a:r>
            <a:r>
              <a:rPr lang="en-NZ" i="1" dirty="0" smtClean="0">
                <a:latin typeface="+mj-lt"/>
                <a:cs typeface="Times New Roman" panose="02020603050405020304" pitchFamily="18" charset="0"/>
              </a:rPr>
              <a:t>= 32.15625</a:t>
            </a:r>
            <a:r>
              <a:rPr lang="en-NZ" sz="2400" i="1" dirty="0" smtClean="0">
                <a:latin typeface="Times New Roman" panose="02020603050405020304" pitchFamily="18" charset="0"/>
                <a:cs typeface="Times New Roman" panose="02020603050405020304" pitchFamily="18" charset="0"/>
              </a:rPr>
              <a:t>  </a:t>
            </a:r>
            <a:endParaRPr lang="en-NZ" sz="2400" i="1" dirty="0"/>
          </a:p>
        </p:txBody>
      </p:sp>
      <p:sp>
        <p:nvSpPr>
          <p:cNvPr id="13" name="Rectangle 12"/>
          <p:cNvSpPr/>
          <p:nvPr/>
        </p:nvSpPr>
        <p:spPr>
          <a:xfrm>
            <a:off x="5704912" y="5906643"/>
            <a:ext cx="1529586" cy="461665"/>
          </a:xfrm>
          <a:prstGeom prst="rect">
            <a:avLst/>
          </a:prstGeom>
        </p:spPr>
        <p:txBody>
          <a:bodyPr wrap="none">
            <a:spAutoFit/>
          </a:bodyPr>
          <a:lstStyle/>
          <a:p>
            <a:r>
              <a:rPr lang="en-NZ" sz="2400" b="1" i="1" dirty="0">
                <a:latin typeface="Times New Roman" panose="02020603050405020304" pitchFamily="18" charset="0"/>
                <a:cs typeface="Times New Roman" panose="02020603050405020304" pitchFamily="18" charset="0"/>
              </a:rPr>
              <a:t>v</a:t>
            </a:r>
            <a:r>
              <a:rPr lang="en-NZ" sz="2400" b="1" i="1" baseline="-25000" dirty="0">
                <a:latin typeface="Times New Roman" panose="02020603050405020304" pitchFamily="18" charset="0"/>
                <a:cs typeface="Times New Roman" panose="02020603050405020304" pitchFamily="18" charset="0"/>
              </a:rPr>
              <a:t>s</a:t>
            </a:r>
            <a:r>
              <a:rPr lang="en-NZ" sz="2400" b="1" i="1" dirty="0">
                <a:latin typeface="Times New Roman" panose="02020603050405020304" pitchFamily="18" charset="0"/>
                <a:cs typeface="Times New Roman" panose="02020603050405020304" pitchFamily="18" charset="0"/>
              </a:rPr>
              <a:t> </a:t>
            </a:r>
            <a:r>
              <a:rPr lang="en-NZ" b="1" i="1" dirty="0">
                <a:cs typeface="Times New Roman" panose="02020603050405020304" pitchFamily="18" charset="0"/>
              </a:rPr>
              <a:t>= </a:t>
            </a:r>
            <a:r>
              <a:rPr lang="en-NZ" b="1" i="1" dirty="0" smtClean="0">
                <a:cs typeface="Times New Roman" panose="02020603050405020304" pitchFamily="18" charset="0"/>
              </a:rPr>
              <a:t>16.9ms</a:t>
            </a:r>
            <a:r>
              <a:rPr lang="en-NZ" b="1" i="1" baseline="30000" dirty="0" smtClean="0">
                <a:cs typeface="Times New Roman" panose="02020603050405020304" pitchFamily="18" charset="0"/>
              </a:rPr>
              <a:t>-1</a:t>
            </a:r>
            <a:r>
              <a:rPr lang="en-NZ" sz="2400" b="1" i="1" dirty="0" smtClean="0">
                <a:latin typeface="Times New Roman" panose="02020603050405020304" pitchFamily="18" charset="0"/>
                <a:cs typeface="Times New Roman" panose="02020603050405020304" pitchFamily="18" charset="0"/>
              </a:rPr>
              <a:t> </a:t>
            </a:r>
            <a:endParaRPr lang="en-NZ" b="1" dirty="0"/>
          </a:p>
        </p:txBody>
      </p:sp>
      <p:sp>
        <p:nvSpPr>
          <p:cNvPr id="14" name="TextBox 13"/>
          <p:cNvSpPr txBox="1"/>
          <p:nvPr/>
        </p:nvSpPr>
        <p:spPr>
          <a:xfrm>
            <a:off x="4826642" y="4247909"/>
            <a:ext cx="538930" cy="369332"/>
          </a:xfrm>
          <a:prstGeom prst="rect">
            <a:avLst/>
          </a:prstGeom>
          <a:noFill/>
        </p:spPr>
        <p:txBody>
          <a:bodyPr wrap="none" rtlCol="0">
            <a:spAutoFit/>
          </a:bodyPr>
          <a:lstStyle/>
          <a:p>
            <a:r>
              <a:rPr lang="en-NZ" dirty="0" smtClean="0"/>
              <a:t>and</a:t>
            </a:r>
            <a:endParaRPr lang="en-NZ" dirty="0"/>
          </a:p>
        </p:txBody>
      </p:sp>
      <p:sp>
        <p:nvSpPr>
          <p:cNvPr id="15" name="TextBox 14"/>
          <p:cNvSpPr txBox="1"/>
          <p:nvPr/>
        </p:nvSpPr>
        <p:spPr>
          <a:xfrm>
            <a:off x="196768" y="6354501"/>
            <a:ext cx="8819909" cy="369332"/>
          </a:xfrm>
          <a:prstGeom prst="rect">
            <a:avLst/>
          </a:prstGeom>
          <a:noFill/>
        </p:spPr>
        <p:txBody>
          <a:bodyPr wrap="square" rtlCol="0">
            <a:spAutoFit/>
          </a:bodyPr>
          <a:lstStyle/>
          <a:p>
            <a:r>
              <a:rPr lang="en-NZ" dirty="0" smtClean="0">
                <a:solidFill>
                  <a:srgbClr val="FF0000"/>
                </a:solidFill>
                <a:latin typeface="Comic Sans MS" panose="030F0702030302020204" pitchFamily="66" charset="0"/>
              </a:rPr>
              <a:t>The next page from the NZQA schedule shows how they award the marks ……</a:t>
            </a:r>
            <a:endParaRPr lang="en-NZ"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41416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25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500"/>
                                        <p:tgtEl>
                                          <p:spTgt spid="6"/>
                                        </p:tgtEl>
                                      </p:cBhvr>
                                    </p:animEffect>
                                  </p:childTnLst>
                                </p:cTn>
                              </p:par>
                            </p:childTnLst>
                          </p:cTn>
                        </p:par>
                        <p:par>
                          <p:cTn id="22" fill="hold">
                            <p:stCondLst>
                              <p:cond delay="1500"/>
                            </p:stCondLst>
                            <p:childTnLst>
                              <p:par>
                                <p:cTn id="23" presetID="10" presetClass="entr" presetSubtype="0" fill="hold" grpId="0" nodeType="afterEffect">
                                  <p:stCondLst>
                                    <p:cond delay="75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childTnLst>
                                </p:cTn>
                              </p:par>
                            </p:childTnLst>
                          </p:cTn>
                        </p:par>
                        <p:par>
                          <p:cTn id="26" fill="hold">
                            <p:stCondLst>
                              <p:cond delay="3250"/>
                            </p:stCondLst>
                            <p:childTnLst>
                              <p:par>
                                <p:cTn id="27" presetID="22" presetClass="entr" presetSubtype="8" fill="hold" grpId="0" nodeType="afterEffect">
                                  <p:stCondLst>
                                    <p:cond delay="50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1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250"/>
                                        <p:tgtEl>
                                          <p:spTgt spid="11"/>
                                        </p:tgtEl>
                                      </p:cBhvr>
                                    </p:animEffect>
                                  </p:childTnLst>
                                </p:cTn>
                              </p:par>
                            </p:childTnLst>
                          </p:cTn>
                        </p:par>
                        <p:par>
                          <p:cTn id="35" fill="hold">
                            <p:stCondLst>
                              <p:cond delay="1250"/>
                            </p:stCondLst>
                            <p:childTnLst>
                              <p:par>
                                <p:cTn id="36" presetID="22" presetClass="entr" presetSubtype="8" fill="hold" grpId="0" nodeType="afterEffect">
                                  <p:stCondLst>
                                    <p:cond delay="75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1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1750" fill="hold"/>
                                        <p:tgtEl>
                                          <p:spTgt spid="9"/>
                                        </p:tgtEl>
                                        <p:attrNameLst>
                                          <p:attrName>ppt_x</p:attrName>
                                        </p:attrNameLst>
                                      </p:cBhvr>
                                      <p:tavLst>
                                        <p:tav tm="0">
                                          <p:val>
                                            <p:strVal val="1+#ppt_w/2"/>
                                          </p:val>
                                        </p:tav>
                                        <p:tav tm="100000">
                                          <p:val>
                                            <p:strVal val="#ppt_x"/>
                                          </p:val>
                                        </p:tav>
                                      </p:tavLst>
                                    </p:anim>
                                    <p:anim calcmode="lin" valueType="num">
                                      <p:cBhvr additive="base">
                                        <p:cTn id="44" dur="1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435">
                                          <p:stCondLst>
                                            <p:cond delay="0"/>
                                          </p:stCondLst>
                                        </p:cTn>
                                        <p:tgtEl>
                                          <p:spTgt spid="13"/>
                                        </p:tgtEl>
                                      </p:cBhvr>
                                    </p:animEffect>
                                    <p:anim calcmode="lin" valueType="num">
                                      <p:cBhvr>
                                        <p:cTn id="55" dur="1367"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6" dur="498"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7" dur="498" tmFilter="0, 0; 0.125,0.2665; 0.25,0.4; 0.375,0.465; 0.5,0.5;  0.625,0.535; 0.75,0.6; 0.875,0.7335; 1,1">
                                          <p:stCondLst>
                                            <p:cond delay="498"/>
                                          </p:stCondLst>
                                        </p:cTn>
                                        <p:tgtEl>
                                          <p:spTgt spid="13"/>
                                        </p:tgtEl>
                                        <p:attrNameLst>
                                          <p:attrName>ppt_y</p:attrName>
                                        </p:attrNameLst>
                                      </p:cBhvr>
                                      <p:tavLst>
                                        <p:tav tm="0" fmla="#ppt_y-sin(pi*$)/9">
                                          <p:val>
                                            <p:fltVal val="0"/>
                                          </p:val>
                                        </p:tav>
                                        <p:tav tm="100000">
                                          <p:val>
                                            <p:fltVal val="1"/>
                                          </p:val>
                                        </p:tav>
                                      </p:tavLst>
                                    </p:anim>
                                    <p:anim calcmode="lin" valueType="num">
                                      <p:cBhvr>
                                        <p:cTn id="58" dur="249" tmFilter="0, 0; 0.125,0.2665; 0.25,0.4; 0.375,0.465; 0.5,0.5;  0.625,0.535; 0.75,0.6; 0.875,0.7335; 1,1">
                                          <p:stCondLst>
                                            <p:cond delay="993"/>
                                          </p:stCondLst>
                                        </p:cTn>
                                        <p:tgtEl>
                                          <p:spTgt spid="13"/>
                                        </p:tgtEl>
                                        <p:attrNameLst>
                                          <p:attrName>ppt_y</p:attrName>
                                        </p:attrNameLst>
                                      </p:cBhvr>
                                      <p:tavLst>
                                        <p:tav tm="0" fmla="#ppt_y-sin(pi*$)/27">
                                          <p:val>
                                            <p:fltVal val="0"/>
                                          </p:val>
                                        </p:tav>
                                        <p:tav tm="100000">
                                          <p:val>
                                            <p:fltVal val="1"/>
                                          </p:val>
                                        </p:tav>
                                      </p:tavLst>
                                    </p:anim>
                                    <p:anim calcmode="lin" valueType="num">
                                      <p:cBhvr>
                                        <p:cTn id="59" dur="123" tmFilter="0, 0; 0.125,0.2665; 0.25,0.4; 0.375,0.465; 0.5,0.5;  0.625,0.535; 0.75,0.6; 0.875,0.7335; 1,1">
                                          <p:stCondLst>
                                            <p:cond delay="1242"/>
                                          </p:stCondLst>
                                        </p:cTn>
                                        <p:tgtEl>
                                          <p:spTgt spid="13"/>
                                        </p:tgtEl>
                                        <p:attrNameLst>
                                          <p:attrName>ppt_y</p:attrName>
                                        </p:attrNameLst>
                                      </p:cBhvr>
                                      <p:tavLst>
                                        <p:tav tm="0" fmla="#ppt_y-sin(pi*$)/81">
                                          <p:val>
                                            <p:fltVal val="0"/>
                                          </p:val>
                                        </p:tav>
                                        <p:tav tm="100000">
                                          <p:val>
                                            <p:fltVal val="1"/>
                                          </p:val>
                                        </p:tav>
                                      </p:tavLst>
                                    </p:anim>
                                    <p:animScale>
                                      <p:cBhvr>
                                        <p:cTn id="60" dur="20">
                                          <p:stCondLst>
                                            <p:cond delay="487"/>
                                          </p:stCondLst>
                                        </p:cTn>
                                        <p:tgtEl>
                                          <p:spTgt spid="13"/>
                                        </p:tgtEl>
                                      </p:cBhvr>
                                      <p:to x="100000" y="60000"/>
                                    </p:animScale>
                                    <p:animScale>
                                      <p:cBhvr>
                                        <p:cTn id="61" dur="124" decel="50000">
                                          <p:stCondLst>
                                            <p:cond delay="507"/>
                                          </p:stCondLst>
                                        </p:cTn>
                                        <p:tgtEl>
                                          <p:spTgt spid="13"/>
                                        </p:tgtEl>
                                      </p:cBhvr>
                                      <p:to x="100000" y="100000"/>
                                    </p:animScale>
                                    <p:animScale>
                                      <p:cBhvr>
                                        <p:cTn id="62" dur="20">
                                          <p:stCondLst>
                                            <p:cond delay="984"/>
                                          </p:stCondLst>
                                        </p:cTn>
                                        <p:tgtEl>
                                          <p:spTgt spid="13"/>
                                        </p:tgtEl>
                                      </p:cBhvr>
                                      <p:to x="100000" y="80000"/>
                                    </p:animScale>
                                    <p:animScale>
                                      <p:cBhvr>
                                        <p:cTn id="63" dur="124" decel="50000">
                                          <p:stCondLst>
                                            <p:cond delay="1004"/>
                                          </p:stCondLst>
                                        </p:cTn>
                                        <p:tgtEl>
                                          <p:spTgt spid="13"/>
                                        </p:tgtEl>
                                      </p:cBhvr>
                                      <p:to x="100000" y="100000"/>
                                    </p:animScale>
                                    <p:animScale>
                                      <p:cBhvr>
                                        <p:cTn id="64" dur="20">
                                          <p:stCondLst>
                                            <p:cond delay="1231"/>
                                          </p:stCondLst>
                                        </p:cTn>
                                        <p:tgtEl>
                                          <p:spTgt spid="13"/>
                                        </p:tgtEl>
                                      </p:cBhvr>
                                      <p:to x="100000" y="90000"/>
                                    </p:animScale>
                                    <p:animScale>
                                      <p:cBhvr>
                                        <p:cTn id="65" dur="124" decel="50000">
                                          <p:stCondLst>
                                            <p:cond delay="1251"/>
                                          </p:stCondLst>
                                        </p:cTn>
                                        <p:tgtEl>
                                          <p:spTgt spid="13"/>
                                        </p:tgtEl>
                                      </p:cBhvr>
                                      <p:to x="100000" y="100000"/>
                                    </p:animScale>
                                    <p:animScale>
                                      <p:cBhvr>
                                        <p:cTn id="66" dur="20">
                                          <p:stCondLst>
                                            <p:cond delay="1356"/>
                                          </p:stCondLst>
                                        </p:cTn>
                                        <p:tgtEl>
                                          <p:spTgt spid="13"/>
                                        </p:tgtEl>
                                      </p:cBhvr>
                                      <p:to x="100000" y="95000"/>
                                    </p:animScale>
                                    <p:animScale>
                                      <p:cBhvr>
                                        <p:cTn id="67" dur="124" decel="50000">
                                          <p:stCondLst>
                                            <p:cond delay="1376"/>
                                          </p:stCondLst>
                                        </p:cTn>
                                        <p:tgtEl>
                                          <p:spTgt spid="13"/>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96224389"/>
              </p:ext>
            </p:extLst>
          </p:nvPr>
        </p:nvGraphicFramePr>
        <p:xfrm>
          <a:off x="266700" y="1387475"/>
          <a:ext cx="8428038" cy="3146425"/>
        </p:xfrm>
        <a:graphic>
          <a:graphicData uri="http://schemas.openxmlformats.org/presentationml/2006/ole">
            <mc:AlternateContent xmlns:mc="http://schemas.openxmlformats.org/markup-compatibility/2006">
              <mc:Choice xmlns:v="urn:schemas-microsoft-com:vml" Requires="v">
                <p:oleObj spid="_x0000_s2055" name="Document" r:id="rId3" imgW="10171870" imgH="3800300" progId="Word.Document.12">
                  <p:embed/>
                </p:oleObj>
              </mc:Choice>
              <mc:Fallback>
                <p:oleObj name="Document" r:id="rId3" imgW="10171870" imgH="3800300" progId="Word.Document.12">
                  <p:embed/>
                  <p:pic>
                    <p:nvPicPr>
                      <p:cNvPr id="0" name=""/>
                      <p:cNvPicPr/>
                      <p:nvPr/>
                    </p:nvPicPr>
                    <p:blipFill>
                      <a:blip r:embed="rId4"/>
                      <a:stretch>
                        <a:fillRect/>
                      </a:stretch>
                    </p:blipFill>
                    <p:spPr>
                      <a:xfrm>
                        <a:off x="266700" y="1387475"/>
                        <a:ext cx="8428038" cy="3146425"/>
                      </a:xfrm>
                      <a:prstGeom prst="rect">
                        <a:avLst/>
                      </a:prstGeom>
                    </p:spPr>
                  </p:pic>
                </p:oleObj>
              </mc:Fallback>
            </mc:AlternateContent>
          </a:graphicData>
        </a:graphic>
      </p:graphicFrame>
      <p:sp>
        <p:nvSpPr>
          <p:cNvPr id="3" name="TextBox 2"/>
          <p:cNvSpPr txBox="1"/>
          <p:nvPr/>
        </p:nvSpPr>
        <p:spPr>
          <a:xfrm>
            <a:off x="405115" y="196770"/>
            <a:ext cx="3760004" cy="461665"/>
          </a:xfrm>
          <a:prstGeom prst="rect">
            <a:avLst/>
          </a:prstGeom>
          <a:noFill/>
        </p:spPr>
        <p:txBody>
          <a:bodyPr wrap="none" rtlCol="0">
            <a:spAutoFit/>
          </a:bodyPr>
          <a:lstStyle/>
          <a:p>
            <a:r>
              <a:rPr lang="en-NZ" sz="2400" b="1" dirty="0" smtClean="0"/>
              <a:t>NZQA assessment schedule:</a:t>
            </a:r>
            <a:endParaRPr lang="en-NZ" sz="2400" b="1" dirty="0"/>
          </a:p>
        </p:txBody>
      </p:sp>
      <p:graphicFrame>
        <p:nvGraphicFramePr>
          <p:cNvPr id="4" name="Table 3"/>
          <p:cNvGraphicFramePr>
            <a:graphicFrameLocks noGrp="1"/>
          </p:cNvGraphicFramePr>
          <p:nvPr>
            <p:extLst>
              <p:ext uri="{D42A27DB-BD31-4B8C-83A1-F6EECF244321}">
                <p14:modId xmlns:p14="http://schemas.microsoft.com/office/powerpoint/2010/main" val="773718455"/>
              </p:ext>
            </p:extLst>
          </p:nvPr>
        </p:nvGraphicFramePr>
        <p:xfrm>
          <a:off x="774700" y="773574"/>
          <a:ext cx="7965440" cy="609146"/>
        </p:xfrm>
        <a:graphic>
          <a:graphicData uri="http://schemas.openxmlformats.org/drawingml/2006/table">
            <a:tbl>
              <a:tblPr firstRow="1" firstCol="1" lastRow="1" lastCol="1" bandRow="1" bandCol="1"/>
              <a:tblGrid>
                <a:gridCol w="1899920"/>
                <a:gridCol w="1899920"/>
                <a:gridCol w="2133600"/>
                <a:gridCol w="2032000"/>
              </a:tblGrid>
              <a:tr h="276255">
                <a:tc>
                  <a:txBody>
                    <a:bodyPr/>
                    <a:lstStyle/>
                    <a:p>
                      <a:pPr marL="107950" indent="-107950" algn="ctr">
                        <a:spcBef>
                          <a:spcPts val="300"/>
                        </a:spcBef>
                        <a:spcAft>
                          <a:spcPts val="300"/>
                        </a:spcAft>
                        <a:tabLst>
                          <a:tab pos="107950" algn="l"/>
                          <a:tab pos="457200" algn="l"/>
                        </a:tabLst>
                      </a:pPr>
                      <a:r>
                        <a:rPr lang="en-AU" sz="1600" b="1" dirty="0">
                          <a:effectLst/>
                          <a:latin typeface="+mj-lt"/>
                          <a:ea typeface="Times New Roman"/>
                          <a:cs typeface="Times New Roman"/>
                        </a:rPr>
                        <a:t>Evidence</a:t>
                      </a:r>
                      <a:endParaRPr lang="en-NZ" sz="1600" dirty="0">
                        <a:effectLst/>
                        <a:latin typeface="+mj-lt"/>
                        <a:ea typeface="Times New Roman"/>
                        <a:cs typeface="Arial"/>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Merit</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600" b="1" dirty="0">
                          <a:effectLst/>
                          <a:latin typeface="+mj-lt"/>
                          <a:ea typeface="Times New Roman"/>
                          <a:cs typeface="Times New Roman"/>
                        </a:rPr>
                        <a:t>Achievement with Excellence</a:t>
                      </a:r>
                      <a:endParaRPr lang="en-NZ" sz="16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861061" y="3954780"/>
            <a:ext cx="3383279" cy="646331"/>
          </a:xfrm>
          <a:prstGeom prst="rect">
            <a:avLst/>
          </a:prstGeom>
          <a:solidFill>
            <a:schemeClr val="bg1"/>
          </a:solidFill>
        </p:spPr>
        <p:txBody>
          <a:bodyPr wrap="square" rtlCol="0">
            <a:spAutoFit/>
          </a:bodyPr>
          <a:lstStyle/>
          <a:p>
            <a:pPr algn="ctr"/>
            <a:r>
              <a:rPr lang="en-NZ" dirty="0" smtClean="0">
                <a:solidFill>
                  <a:srgbClr val="FF0000"/>
                </a:solidFill>
                <a:latin typeface="Comic Sans MS" panose="030F0702030302020204" pitchFamily="66" charset="0"/>
              </a:rPr>
              <a:t>A fair attempt or substitution gets “ACHIEVE”</a:t>
            </a:r>
            <a:endParaRPr lang="en-NZ" dirty="0">
              <a:solidFill>
                <a:srgbClr val="FF0000"/>
              </a:solidFill>
              <a:latin typeface="Comic Sans MS" panose="030F0702030302020204" pitchFamily="66" charset="0"/>
            </a:endParaRPr>
          </a:p>
        </p:txBody>
      </p:sp>
      <p:sp>
        <p:nvSpPr>
          <p:cNvPr id="6" name="TextBox 5"/>
          <p:cNvSpPr txBox="1"/>
          <p:nvPr/>
        </p:nvSpPr>
        <p:spPr>
          <a:xfrm>
            <a:off x="4701541" y="4046220"/>
            <a:ext cx="3352799" cy="2031325"/>
          </a:xfrm>
          <a:prstGeom prst="rect">
            <a:avLst/>
          </a:prstGeom>
          <a:solidFill>
            <a:schemeClr val="bg1"/>
          </a:solidFill>
        </p:spPr>
        <p:txBody>
          <a:bodyPr wrap="square" rtlCol="0">
            <a:spAutoFit/>
          </a:bodyPr>
          <a:lstStyle/>
          <a:p>
            <a:pPr algn="ctr"/>
            <a:r>
              <a:rPr lang="en-NZ" dirty="0" smtClean="0">
                <a:solidFill>
                  <a:srgbClr val="FF0000"/>
                </a:solidFill>
                <a:latin typeface="Comic Sans MS" panose="030F0702030302020204" pitchFamily="66" charset="0"/>
              </a:rPr>
              <a:t>Two good substitutions get “MERIT”, or the intelligent but wrong method of trying to average the observed frequencies to get the source frequency and then find the velocity.</a:t>
            </a:r>
            <a:endParaRPr lang="en-NZ"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165254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431" y="184814"/>
            <a:ext cx="7882358" cy="1815882"/>
          </a:xfrm>
          <a:prstGeom prst="rect">
            <a:avLst/>
          </a:prstGeom>
        </p:spPr>
        <p:txBody>
          <a:bodyPr wrap="square">
            <a:spAutoFit/>
          </a:bodyPr>
          <a:lstStyle/>
          <a:p>
            <a:pPr lvl="0"/>
            <a:r>
              <a:rPr lang="en-US" sz="2000" dirty="0"/>
              <a:t>The driver of the ambulance then accelerates directly away from the police officer before coming to a sudden stop.</a:t>
            </a:r>
            <a:endParaRPr lang="en-NZ" sz="2000" dirty="0"/>
          </a:p>
          <a:p>
            <a:r>
              <a:rPr lang="en-US" dirty="0"/>
              <a:t> </a:t>
            </a:r>
            <a:endParaRPr lang="en-NZ" dirty="0"/>
          </a:p>
          <a:p>
            <a:pPr marL="342900" indent="-342900">
              <a:buAutoNum type="alphaLcParenBoth" startAt="4"/>
            </a:pPr>
            <a:r>
              <a:rPr lang="en-US" dirty="0" smtClean="0"/>
              <a:t>Explain </a:t>
            </a:r>
            <a:r>
              <a:rPr lang="en-US" dirty="0"/>
              <a:t>how the frequency of the sound heard by the police officer changes </a:t>
            </a:r>
            <a:endParaRPr lang="en-US" dirty="0" smtClean="0"/>
          </a:p>
          <a:p>
            <a:r>
              <a:rPr lang="en-US" dirty="0"/>
              <a:t> </a:t>
            </a:r>
            <a:r>
              <a:rPr lang="en-US" dirty="0" smtClean="0"/>
              <a:t>      during </a:t>
            </a:r>
            <a:r>
              <a:rPr lang="en-US" dirty="0"/>
              <a:t>this time</a:t>
            </a:r>
            <a:r>
              <a:rPr lang="en-US" dirty="0" smtClean="0"/>
              <a:t>.</a:t>
            </a:r>
          </a:p>
          <a:p>
            <a:r>
              <a:rPr lang="en-US" b="1" dirty="0" smtClean="0"/>
              <a:t>Answer:</a:t>
            </a:r>
            <a:endParaRPr lang="en-NZ" b="1" dirty="0"/>
          </a:p>
        </p:txBody>
      </p:sp>
      <p:sp>
        <p:nvSpPr>
          <p:cNvPr id="3" name="TextBox 2"/>
          <p:cNvSpPr txBox="1"/>
          <p:nvPr/>
        </p:nvSpPr>
        <p:spPr>
          <a:xfrm>
            <a:off x="274320" y="2103120"/>
            <a:ext cx="8709660" cy="646331"/>
          </a:xfrm>
          <a:prstGeom prst="rect">
            <a:avLst/>
          </a:prstGeom>
          <a:noFill/>
        </p:spPr>
        <p:txBody>
          <a:bodyPr wrap="square" rtlCol="0">
            <a:spAutoFit/>
          </a:bodyPr>
          <a:lstStyle/>
          <a:p>
            <a:r>
              <a:rPr lang="en-NZ" dirty="0" smtClean="0"/>
              <a:t>Here we have the relative velocity changing. At the end when the ambulance stops the relative velocity is zero and the observed frequency is the source frequency of the siren.</a:t>
            </a:r>
            <a:endParaRPr lang="en-NZ" dirty="0"/>
          </a:p>
        </p:txBody>
      </p:sp>
      <mc:AlternateContent xmlns:mc="http://schemas.openxmlformats.org/markup-compatibility/2006" xmlns:a14="http://schemas.microsoft.com/office/drawing/2010/main">
        <mc:Choice Requires="a14">
          <p:sp>
            <p:nvSpPr>
              <p:cNvPr id="4" name="TextBox 3"/>
              <p:cNvSpPr txBox="1"/>
              <p:nvPr/>
            </p:nvSpPr>
            <p:spPr>
              <a:xfrm>
                <a:off x="350520" y="2941320"/>
                <a:ext cx="7526676" cy="981231"/>
              </a:xfrm>
              <a:prstGeom prst="rect">
                <a:avLst/>
              </a:prstGeom>
              <a:noFill/>
            </p:spPr>
            <p:txBody>
              <a:bodyPr wrap="none" rtlCol="0">
                <a:spAutoFit/>
              </a:bodyPr>
              <a:lstStyle/>
              <a:p>
                <a:r>
                  <a:rPr lang="en-NZ" dirty="0" smtClean="0"/>
                  <a:t>As the ambulance accelerates </a:t>
                </a:r>
                <a:r>
                  <a:rPr lang="en-NZ" b="1" dirty="0" smtClean="0"/>
                  <a:t>AWAY</a:t>
                </a:r>
                <a:r>
                  <a:rPr lang="en-NZ" dirty="0" smtClean="0"/>
                  <a:t> the observed sound becomes lower since</a:t>
                </a:r>
              </a:p>
              <a:p>
                <a:r>
                  <a:rPr lang="en-NZ" dirty="0" smtClean="0"/>
                  <a:t> </a:t>
                </a:r>
              </a:p>
              <a:p>
                <a:pPr algn="ctr"/>
                <a14:m>
                  <m:oMath xmlns:m="http://schemas.openxmlformats.org/officeDocument/2006/math">
                    <m:sSup>
                      <m:sSupPr>
                        <m:ctrlPr>
                          <a:rPr lang="en-NZ" i="1">
                            <a:latin typeface="Cambria Math"/>
                          </a:rPr>
                        </m:ctrlPr>
                      </m:sSupPr>
                      <m:e>
                        <m:r>
                          <a:rPr lang="en-NZ" i="1">
                            <a:latin typeface="Cambria Math"/>
                          </a:rPr>
                          <m:t>𝑓</m:t>
                        </m:r>
                      </m:e>
                      <m:sup>
                        <m:r>
                          <a:rPr lang="en-NZ" i="1">
                            <a:latin typeface="Cambria Math"/>
                          </a:rPr>
                          <m:t>′</m:t>
                        </m:r>
                      </m:sup>
                    </m:sSup>
                  </m:oMath>
                </a14:m>
                <a:r>
                  <a:rPr lang="en-NZ" dirty="0"/>
                  <a:t> = </a:t>
                </a:r>
                <a14:m>
                  <m:oMath xmlns:m="http://schemas.openxmlformats.org/officeDocument/2006/math">
                    <m:sSub>
                      <m:sSubPr>
                        <m:ctrlPr>
                          <a:rPr lang="en-NZ" i="1">
                            <a:latin typeface="Cambria Math"/>
                          </a:rPr>
                        </m:ctrlPr>
                      </m:sSubPr>
                      <m:e>
                        <m:r>
                          <a:rPr lang="en-NZ" i="1">
                            <a:latin typeface="Cambria Math"/>
                          </a:rPr>
                          <m:t>𝑓</m:t>
                        </m:r>
                      </m:e>
                      <m:sub>
                        <m:r>
                          <a:rPr lang="en-NZ" i="1">
                            <a:latin typeface="Cambria Math"/>
                          </a:rPr>
                          <m:t>𝑜</m:t>
                        </m:r>
                        <m:r>
                          <a:rPr lang="en-NZ" i="1">
                            <a:latin typeface="Cambria Math"/>
                          </a:rPr>
                          <m:t> </m:t>
                        </m:r>
                      </m:sub>
                    </m:sSub>
                    <m:box>
                      <m:boxPr>
                        <m:ctrlPr>
                          <a:rPr lang="en-NZ" i="1">
                            <a:latin typeface="Cambria Math"/>
                          </a:rPr>
                        </m:ctrlPr>
                      </m:boxPr>
                      <m:e>
                        <m:argPr>
                          <m:argSz m:val="-1"/>
                        </m:argPr>
                        <m:d>
                          <m:dPr>
                            <m:ctrlPr>
                              <a:rPr lang="en-NZ" i="1">
                                <a:latin typeface="Cambria Math"/>
                              </a:rPr>
                            </m:ctrlPr>
                          </m:dPr>
                          <m:e>
                            <m:f>
                              <m:fPr>
                                <m:ctrlPr>
                                  <a:rPr lang="en-NZ" i="1">
                                    <a:latin typeface="Cambria Math"/>
                                  </a:rPr>
                                </m:ctrlPr>
                              </m:fPr>
                              <m:num>
                                <m:sSub>
                                  <m:sSubPr>
                                    <m:ctrlPr>
                                      <a:rPr lang="en-NZ" i="1">
                                        <a:latin typeface="Cambria Math"/>
                                      </a:rPr>
                                    </m:ctrlPr>
                                  </m:sSubPr>
                                  <m:e>
                                    <m:r>
                                      <a:rPr lang="en-NZ" i="1">
                                        <a:latin typeface="Cambria Math"/>
                                      </a:rPr>
                                      <m:t>𝑣</m:t>
                                    </m:r>
                                  </m:e>
                                  <m:sub>
                                    <m:r>
                                      <a:rPr lang="en-NZ" i="1">
                                        <a:latin typeface="Cambria Math"/>
                                      </a:rPr>
                                      <m:t>𝑤</m:t>
                                    </m:r>
                                  </m:sub>
                                </m:sSub>
                              </m:num>
                              <m:den>
                                <m:sSub>
                                  <m:sSubPr>
                                    <m:ctrlPr>
                                      <a:rPr lang="en-NZ" i="1">
                                        <a:latin typeface="Cambria Math"/>
                                      </a:rPr>
                                    </m:ctrlPr>
                                  </m:sSubPr>
                                  <m:e>
                                    <m:r>
                                      <a:rPr lang="en-NZ" i="1">
                                        <a:latin typeface="Cambria Math"/>
                                      </a:rPr>
                                      <m:t>𝑣</m:t>
                                    </m:r>
                                  </m:e>
                                  <m:sub>
                                    <m:r>
                                      <a:rPr lang="en-NZ" i="1">
                                        <a:latin typeface="Cambria Math"/>
                                      </a:rPr>
                                      <m:t>𝑤</m:t>
                                    </m:r>
                                  </m:sub>
                                </m:sSub>
                                <m:r>
                                  <a:rPr lang="en-NZ" i="1">
                                    <a:latin typeface="Cambria Math"/>
                                  </a:rPr>
                                  <m:t> ±  </m:t>
                                </m:r>
                                <m:sSub>
                                  <m:sSubPr>
                                    <m:ctrlPr>
                                      <a:rPr lang="en-NZ" i="1">
                                        <a:latin typeface="Cambria Math"/>
                                      </a:rPr>
                                    </m:ctrlPr>
                                  </m:sSubPr>
                                  <m:e>
                                    <m:r>
                                      <a:rPr lang="en-NZ" i="1">
                                        <a:latin typeface="Cambria Math"/>
                                      </a:rPr>
                                      <m:t>𝑣</m:t>
                                    </m:r>
                                  </m:e>
                                  <m:sub>
                                    <m:r>
                                      <a:rPr lang="en-NZ" i="1">
                                        <a:latin typeface="Cambria Math"/>
                                      </a:rPr>
                                      <m:t>𝑠</m:t>
                                    </m:r>
                                  </m:sub>
                                </m:sSub>
                              </m:den>
                            </m:f>
                          </m:e>
                        </m:d>
                        <m:r>
                          <m:rPr>
                            <m:brk m:alnAt="63"/>
                          </m:rPr>
                          <a:rPr lang="en-NZ" i="1">
                            <a:latin typeface="Cambria Math"/>
                          </a:rPr>
                          <m:t> </m:t>
                        </m:r>
                      </m:e>
                    </m:box>
                  </m:oMath>
                </a14:m>
                <a:r>
                  <a:rPr lang="en-NZ" dirty="0" smtClean="0"/>
                  <a:t> is here </a:t>
                </a:r>
                <a14:m>
                  <m:oMath xmlns:m="http://schemas.openxmlformats.org/officeDocument/2006/math">
                    <m:sSup>
                      <m:sSupPr>
                        <m:ctrlPr>
                          <a:rPr lang="en-NZ" i="1">
                            <a:latin typeface="Cambria Math"/>
                          </a:rPr>
                        </m:ctrlPr>
                      </m:sSupPr>
                      <m:e>
                        <m:r>
                          <a:rPr lang="en-NZ" i="1">
                            <a:latin typeface="Cambria Math"/>
                          </a:rPr>
                          <m:t>𝑓</m:t>
                        </m:r>
                      </m:e>
                      <m:sup>
                        <m:r>
                          <a:rPr lang="en-NZ" i="1">
                            <a:latin typeface="Cambria Math"/>
                          </a:rPr>
                          <m:t>′</m:t>
                        </m:r>
                      </m:sup>
                    </m:sSup>
                  </m:oMath>
                </a14:m>
                <a:r>
                  <a:rPr lang="en-NZ" dirty="0"/>
                  <a:t> = </a:t>
                </a:r>
                <a14:m>
                  <m:oMath xmlns:m="http://schemas.openxmlformats.org/officeDocument/2006/math">
                    <m:sSub>
                      <m:sSubPr>
                        <m:ctrlPr>
                          <a:rPr lang="en-NZ" i="1">
                            <a:latin typeface="Cambria Math"/>
                          </a:rPr>
                        </m:ctrlPr>
                      </m:sSubPr>
                      <m:e>
                        <m:r>
                          <a:rPr lang="en-NZ" i="1">
                            <a:latin typeface="Cambria Math"/>
                          </a:rPr>
                          <m:t>𝑓</m:t>
                        </m:r>
                      </m:e>
                      <m:sub>
                        <m:r>
                          <a:rPr lang="en-NZ" i="1">
                            <a:latin typeface="Cambria Math"/>
                          </a:rPr>
                          <m:t>𝑜</m:t>
                        </m:r>
                        <m:r>
                          <a:rPr lang="en-NZ" i="1">
                            <a:latin typeface="Cambria Math"/>
                          </a:rPr>
                          <m:t> </m:t>
                        </m:r>
                      </m:sub>
                    </m:sSub>
                    <m:box>
                      <m:boxPr>
                        <m:ctrlPr>
                          <a:rPr lang="en-NZ" i="1">
                            <a:latin typeface="Cambria Math"/>
                          </a:rPr>
                        </m:ctrlPr>
                      </m:boxPr>
                      <m:e>
                        <m:argPr>
                          <m:argSz m:val="-1"/>
                        </m:argPr>
                        <m:d>
                          <m:dPr>
                            <m:ctrlPr>
                              <a:rPr lang="en-NZ" i="1">
                                <a:latin typeface="Cambria Math"/>
                              </a:rPr>
                            </m:ctrlPr>
                          </m:dPr>
                          <m:e>
                            <m:f>
                              <m:fPr>
                                <m:ctrlPr>
                                  <a:rPr lang="en-NZ" i="1">
                                    <a:latin typeface="Cambria Math"/>
                                  </a:rPr>
                                </m:ctrlPr>
                              </m:fPr>
                              <m:num>
                                <m:sSub>
                                  <m:sSubPr>
                                    <m:ctrlPr>
                                      <a:rPr lang="en-NZ" i="1">
                                        <a:latin typeface="Cambria Math"/>
                                      </a:rPr>
                                    </m:ctrlPr>
                                  </m:sSubPr>
                                  <m:e>
                                    <m:r>
                                      <a:rPr lang="en-NZ" i="1">
                                        <a:latin typeface="Cambria Math"/>
                                      </a:rPr>
                                      <m:t>𝑣</m:t>
                                    </m:r>
                                  </m:e>
                                  <m:sub>
                                    <m:r>
                                      <a:rPr lang="en-NZ" i="1">
                                        <a:latin typeface="Cambria Math"/>
                                      </a:rPr>
                                      <m:t>𝑤</m:t>
                                    </m:r>
                                  </m:sub>
                                </m:sSub>
                              </m:num>
                              <m:den>
                                <m:sSub>
                                  <m:sSubPr>
                                    <m:ctrlPr>
                                      <a:rPr lang="en-NZ" i="1">
                                        <a:latin typeface="Cambria Math"/>
                                      </a:rPr>
                                    </m:ctrlPr>
                                  </m:sSubPr>
                                  <m:e>
                                    <m:r>
                                      <a:rPr lang="en-NZ" i="1">
                                        <a:latin typeface="Cambria Math"/>
                                      </a:rPr>
                                      <m:t>𝑣</m:t>
                                    </m:r>
                                  </m:e>
                                  <m:sub>
                                    <m:r>
                                      <a:rPr lang="en-NZ" i="1">
                                        <a:latin typeface="Cambria Math"/>
                                      </a:rPr>
                                      <m:t>𝑤</m:t>
                                    </m:r>
                                  </m:sub>
                                </m:sSub>
                                <m:r>
                                  <a:rPr lang="en-NZ" b="0" i="1" smtClean="0">
                                    <a:latin typeface="Cambria Math"/>
                                  </a:rPr>
                                  <m:t>+</m:t>
                                </m:r>
                                <m:r>
                                  <a:rPr lang="en-NZ" i="1">
                                    <a:latin typeface="Cambria Math"/>
                                  </a:rPr>
                                  <m:t>  </m:t>
                                </m:r>
                                <m:sSub>
                                  <m:sSubPr>
                                    <m:ctrlPr>
                                      <a:rPr lang="en-NZ" i="1">
                                        <a:latin typeface="Cambria Math"/>
                                      </a:rPr>
                                    </m:ctrlPr>
                                  </m:sSubPr>
                                  <m:e>
                                    <m:r>
                                      <a:rPr lang="en-NZ" i="1">
                                        <a:latin typeface="Cambria Math"/>
                                      </a:rPr>
                                      <m:t>𝑣</m:t>
                                    </m:r>
                                  </m:e>
                                  <m:sub>
                                    <m:r>
                                      <a:rPr lang="en-NZ" i="1">
                                        <a:latin typeface="Cambria Math"/>
                                      </a:rPr>
                                      <m:t>𝑠</m:t>
                                    </m:r>
                                  </m:sub>
                                </m:sSub>
                              </m:den>
                            </m:f>
                          </m:e>
                        </m:d>
                        <m:r>
                          <m:rPr>
                            <m:brk m:alnAt="63"/>
                          </m:rPr>
                          <a:rPr lang="en-NZ" i="1">
                            <a:latin typeface="Cambria Math"/>
                          </a:rPr>
                          <m:t> </m:t>
                        </m:r>
                      </m:e>
                    </m:box>
                  </m:oMath>
                </a14:m>
                <a:endParaRPr lang="en-NZ" dirty="0"/>
              </a:p>
            </p:txBody>
          </p:sp>
        </mc:Choice>
        <mc:Fallback xmlns="">
          <p:sp>
            <p:nvSpPr>
              <p:cNvPr id="4" name="TextBox 3"/>
              <p:cNvSpPr txBox="1">
                <a:spLocks noRot="1" noChangeAspect="1" noMove="1" noResize="1" noEditPoints="1" noAdjustHandles="1" noChangeArrowheads="1" noChangeShapeType="1" noTextEdit="1"/>
              </p:cNvSpPr>
              <p:nvPr/>
            </p:nvSpPr>
            <p:spPr>
              <a:xfrm>
                <a:off x="350520" y="2941320"/>
                <a:ext cx="7526676" cy="981231"/>
              </a:xfrm>
              <a:prstGeom prst="rect">
                <a:avLst/>
              </a:prstGeom>
              <a:blipFill rotWithShape="1">
                <a:blip r:embed="rId2"/>
                <a:stretch>
                  <a:fillRect l="-729" t="-3125" b="-37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19100" y="4130040"/>
                <a:ext cx="8030788" cy="369332"/>
              </a:xfrm>
              <a:prstGeom prst="rect">
                <a:avLst/>
              </a:prstGeom>
              <a:noFill/>
            </p:spPr>
            <p:txBody>
              <a:bodyPr wrap="none" rtlCol="0">
                <a:spAutoFit/>
              </a:bodyPr>
              <a:lstStyle/>
              <a:p>
                <a:r>
                  <a:rPr lang="en-NZ" dirty="0" smtClean="0"/>
                  <a:t>As the ambulance speeds up </a:t>
                </a:r>
                <a14:m>
                  <m:oMath xmlns:m="http://schemas.openxmlformats.org/officeDocument/2006/math">
                    <m:sSup>
                      <m:sSupPr>
                        <m:ctrlPr>
                          <a:rPr lang="en-NZ" i="1">
                            <a:latin typeface="Cambria Math"/>
                          </a:rPr>
                        </m:ctrlPr>
                      </m:sSupPr>
                      <m:e>
                        <m:r>
                          <a:rPr lang="en-NZ" i="1">
                            <a:latin typeface="Cambria Math"/>
                          </a:rPr>
                          <m:t>𝑓</m:t>
                        </m:r>
                      </m:e>
                      <m:sup>
                        <m:r>
                          <a:rPr lang="en-NZ" i="1">
                            <a:latin typeface="Cambria Math"/>
                          </a:rPr>
                          <m:t>′</m:t>
                        </m:r>
                      </m:sup>
                    </m:sSup>
                  </m:oMath>
                </a14:m>
                <a:r>
                  <a:rPr lang="en-NZ" dirty="0"/>
                  <a:t> </a:t>
                </a:r>
                <a:r>
                  <a:rPr lang="en-NZ" dirty="0" smtClean="0"/>
                  <a:t>gets smaller since the value of (</a:t>
                </a:r>
                <a14:m>
                  <m:oMath xmlns:m="http://schemas.openxmlformats.org/officeDocument/2006/math">
                    <m:sSub>
                      <m:sSubPr>
                        <m:ctrlPr>
                          <a:rPr lang="en-NZ" i="1">
                            <a:latin typeface="Cambria Math"/>
                          </a:rPr>
                        </m:ctrlPr>
                      </m:sSubPr>
                      <m:e>
                        <m:r>
                          <a:rPr lang="en-NZ" i="1">
                            <a:latin typeface="Cambria Math"/>
                          </a:rPr>
                          <m:t>𝑣</m:t>
                        </m:r>
                      </m:e>
                      <m:sub>
                        <m:r>
                          <a:rPr lang="en-NZ" i="1">
                            <a:latin typeface="Cambria Math"/>
                          </a:rPr>
                          <m:t>𝑤</m:t>
                        </m:r>
                      </m:sub>
                    </m:sSub>
                    <m:r>
                      <a:rPr lang="en-NZ" i="1">
                        <a:latin typeface="Cambria Math"/>
                      </a:rPr>
                      <m:t>+ </m:t>
                    </m:r>
                    <m:sSub>
                      <m:sSubPr>
                        <m:ctrlPr>
                          <a:rPr lang="en-NZ" i="1">
                            <a:latin typeface="Cambria Math"/>
                          </a:rPr>
                        </m:ctrlPr>
                      </m:sSubPr>
                      <m:e>
                        <m:r>
                          <a:rPr lang="en-NZ" i="1">
                            <a:latin typeface="Cambria Math"/>
                          </a:rPr>
                          <m:t>𝑣</m:t>
                        </m:r>
                      </m:e>
                      <m:sub>
                        <m:r>
                          <a:rPr lang="en-NZ" i="1">
                            <a:latin typeface="Cambria Math"/>
                          </a:rPr>
                          <m:t>𝑠</m:t>
                        </m:r>
                      </m:sub>
                    </m:sSub>
                  </m:oMath>
                </a14:m>
                <a:r>
                  <a:rPr lang="en-NZ" dirty="0" smtClean="0"/>
                  <a:t>) increases.</a:t>
                </a:r>
                <a:endParaRPr lang="en-NZ" dirty="0"/>
              </a:p>
            </p:txBody>
          </p:sp>
        </mc:Choice>
        <mc:Fallback xmlns="">
          <p:sp>
            <p:nvSpPr>
              <p:cNvPr id="5" name="TextBox 4"/>
              <p:cNvSpPr txBox="1">
                <a:spLocks noRot="1" noChangeAspect="1" noMove="1" noResize="1" noEditPoints="1" noAdjustHandles="1" noChangeArrowheads="1" noChangeShapeType="1" noTextEdit="1"/>
              </p:cNvSpPr>
              <p:nvPr/>
            </p:nvSpPr>
            <p:spPr>
              <a:xfrm>
                <a:off x="419100" y="4130040"/>
                <a:ext cx="8030788" cy="369332"/>
              </a:xfrm>
              <a:prstGeom prst="rect">
                <a:avLst/>
              </a:prstGeom>
              <a:blipFill rotWithShape="1">
                <a:blip r:embed="rId3"/>
                <a:stretch>
                  <a:fillRect l="-683" t="-8333" b="-2500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41960" y="4777740"/>
                <a:ext cx="8625840" cy="646331"/>
              </a:xfrm>
              <a:prstGeom prst="rect">
                <a:avLst/>
              </a:prstGeom>
              <a:noFill/>
            </p:spPr>
            <p:txBody>
              <a:bodyPr wrap="square" rtlCol="0">
                <a:spAutoFit/>
              </a:bodyPr>
              <a:lstStyle/>
              <a:p>
                <a:r>
                  <a:rPr lang="en-NZ" dirty="0" smtClean="0"/>
                  <a:t>As the ambulance stops suddenly so </a:t>
                </a:r>
                <a14:m>
                  <m:oMath xmlns:m="http://schemas.openxmlformats.org/officeDocument/2006/math">
                    <m:sSup>
                      <m:sSupPr>
                        <m:ctrlPr>
                          <a:rPr lang="en-NZ" i="1">
                            <a:latin typeface="Cambria Math"/>
                          </a:rPr>
                        </m:ctrlPr>
                      </m:sSupPr>
                      <m:e>
                        <m:r>
                          <a:rPr lang="en-NZ" i="1">
                            <a:latin typeface="Cambria Math"/>
                          </a:rPr>
                          <m:t>𝑓</m:t>
                        </m:r>
                      </m:e>
                      <m:sup>
                        <m:r>
                          <a:rPr lang="en-NZ" i="1">
                            <a:latin typeface="Cambria Math"/>
                          </a:rPr>
                          <m:t>′</m:t>
                        </m:r>
                      </m:sup>
                    </m:sSup>
                  </m:oMath>
                </a14:m>
                <a:r>
                  <a:rPr lang="en-NZ" dirty="0"/>
                  <a:t> </a:t>
                </a:r>
                <a:r>
                  <a:rPr lang="en-NZ" dirty="0" smtClean="0"/>
                  <a:t> suddenly increases to </a:t>
                </a:r>
                <a14:m>
                  <m:oMath xmlns:m="http://schemas.openxmlformats.org/officeDocument/2006/math">
                    <m:sSub>
                      <m:sSubPr>
                        <m:ctrlPr>
                          <a:rPr lang="en-NZ" i="1">
                            <a:latin typeface="Cambria Math"/>
                          </a:rPr>
                        </m:ctrlPr>
                      </m:sSubPr>
                      <m:e>
                        <m:r>
                          <a:rPr lang="en-NZ" i="1">
                            <a:latin typeface="Cambria Math"/>
                          </a:rPr>
                          <m:t>𝑓</m:t>
                        </m:r>
                      </m:e>
                      <m:sub>
                        <m:r>
                          <a:rPr lang="en-NZ" i="1">
                            <a:latin typeface="Cambria Math"/>
                          </a:rPr>
                          <m:t>𝑜</m:t>
                        </m:r>
                        <m:r>
                          <a:rPr lang="en-NZ" i="1">
                            <a:latin typeface="Cambria Math"/>
                          </a:rPr>
                          <m:t> </m:t>
                        </m:r>
                      </m:sub>
                    </m:sSub>
                  </m:oMath>
                </a14:m>
                <a:r>
                  <a:rPr lang="en-NZ" dirty="0" smtClean="0"/>
                  <a:t>  as the value of</a:t>
                </a:r>
              </a:p>
              <a:p>
                <a:r>
                  <a:rPr lang="en-NZ" dirty="0" smtClean="0"/>
                  <a:t>(</a:t>
                </a:r>
                <a14:m>
                  <m:oMath xmlns:m="http://schemas.openxmlformats.org/officeDocument/2006/math">
                    <m:sSub>
                      <m:sSubPr>
                        <m:ctrlPr>
                          <a:rPr lang="en-NZ" i="1">
                            <a:latin typeface="Cambria Math"/>
                          </a:rPr>
                        </m:ctrlPr>
                      </m:sSubPr>
                      <m:e>
                        <m:r>
                          <a:rPr lang="en-NZ" i="1">
                            <a:latin typeface="Cambria Math"/>
                          </a:rPr>
                          <m:t>𝑣</m:t>
                        </m:r>
                      </m:e>
                      <m:sub>
                        <m:r>
                          <a:rPr lang="en-NZ" i="1">
                            <a:latin typeface="Cambria Math"/>
                          </a:rPr>
                          <m:t>𝑤</m:t>
                        </m:r>
                      </m:sub>
                    </m:sSub>
                    <m:r>
                      <a:rPr lang="en-NZ" i="1">
                        <a:latin typeface="Cambria Math"/>
                      </a:rPr>
                      <m:t>+ </m:t>
                    </m:r>
                    <m:sSub>
                      <m:sSubPr>
                        <m:ctrlPr>
                          <a:rPr lang="en-NZ" i="1">
                            <a:latin typeface="Cambria Math"/>
                          </a:rPr>
                        </m:ctrlPr>
                      </m:sSubPr>
                      <m:e>
                        <m:r>
                          <a:rPr lang="en-NZ" i="1">
                            <a:latin typeface="Cambria Math"/>
                          </a:rPr>
                          <m:t>𝑣</m:t>
                        </m:r>
                      </m:e>
                      <m:sub>
                        <m:r>
                          <a:rPr lang="en-NZ" i="1">
                            <a:latin typeface="Cambria Math"/>
                          </a:rPr>
                          <m:t>𝑠</m:t>
                        </m:r>
                      </m:sub>
                    </m:sSub>
                  </m:oMath>
                </a14:m>
                <a:r>
                  <a:rPr lang="en-NZ" dirty="0" smtClean="0"/>
                  <a:t>) decreases to </a:t>
                </a:r>
                <a14:m>
                  <m:oMath xmlns:m="http://schemas.openxmlformats.org/officeDocument/2006/math">
                    <m:sSub>
                      <m:sSubPr>
                        <m:ctrlPr>
                          <a:rPr lang="en-NZ" i="1">
                            <a:latin typeface="Cambria Math"/>
                          </a:rPr>
                        </m:ctrlPr>
                      </m:sSubPr>
                      <m:e>
                        <m:r>
                          <a:rPr lang="en-NZ" i="1">
                            <a:latin typeface="Cambria Math"/>
                          </a:rPr>
                          <m:t>𝑣</m:t>
                        </m:r>
                      </m:e>
                      <m:sub>
                        <m:r>
                          <a:rPr lang="en-NZ" i="1">
                            <a:latin typeface="Cambria Math"/>
                          </a:rPr>
                          <m:t>𝑤</m:t>
                        </m:r>
                      </m:sub>
                    </m:sSub>
                    <m:r>
                      <a:rPr lang="en-NZ" b="0" i="1" smtClean="0">
                        <a:latin typeface="Cambria Math"/>
                      </a:rPr>
                      <m:t> </m:t>
                    </m:r>
                  </m:oMath>
                </a14:m>
                <a:r>
                  <a:rPr lang="en-NZ" dirty="0" smtClean="0"/>
                  <a:t> making </a:t>
                </a:r>
                <a14:m>
                  <m:oMath xmlns:m="http://schemas.openxmlformats.org/officeDocument/2006/math">
                    <m:sSup>
                      <m:sSupPr>
                        <m:ctrlPr>
                          <a:rPr lang="en-NZ" i="1">
                            <a:latin typeface="Cambria Math"/>
                          </a:rPr>
                        </m:ctrlPr>
                      </m:sSupPr>
                      <m:e>
                        <m:r>
                          <a:rPr lang="en-NZ" i="1">
                            <a:latin typeface="Cambria Math"/>
                          </a:rPr>
                          <m:t>𝑓</m:t>
                        </m:r>
                      </m:e>
                      <m:sup>
                        <m:r>
                          <a:rPr lang="en-NZ" i="1">
                            <a:latin typeface="Cambria Math"/>
                          </a:rPr>
                          <m:t>′</m:t>
                        </m:r>
                      </m:sup>
                    </m:sSup>
                  </m:oMath>
                </a14:m>
                <a:r>
                  <a:rPr lang="en-NZ" dirty="0"/>
                  <a:t> </a:t>
                </a:r>
                <a:r>
                  <a:rPr lang="en-NZ" dirty="0" smtClean="0"/>
                  <a:t>= </a:t>
                </a:r>
                <a14:m>
                  <m:oMath xmlns:m="http://schemas.openxmlformats.org/officeDocument/2006/math">
                    <m:sSub>
                      <m:sSubPr>
                        <m:ctrlPr>
                          <a:rPr lang="en-NZ" i="1">
                            <a:latin typeface="Cambria Math"/>
                          </a:rPr>
                        </m:ctrlPr>
                      </m:sSubPr>
                      <m:e>
                        <m:r>
                          <a:rPr lang="en-NZ" i="1">
                            <a:latin typeface="Cambria Math"/>
                          </a:rPr>
                          <m:t>𝑓</m:t>
                        </m:r>
                      </m:e>
                      <m:sub>
                        <m:r>
                          <a:rPr lang="en-NZ" i="1">
                            <a:latin typeface="Cambria Math"/>
                          </a:rPr>
                          <m:t>𝑜</m:t>
                        </m:r>
                        <m:r>
                          <a:rPr lang="en-NZ" i="1">
                            <a:latin typeface="Cambria Math"/>
                          </a:rPr>
                          <m:t> </m:t>
                        </m:r>
                      </m:sub>
                    </m:sSub>
                  </m:oMath>
                </a14:m>
                <a:r>
                  <a:rPr lang="en-NZ" dirty="0" smtClean="0"/>
                  <a:t> </a:t>
                </a:r>
                <a:endParaRPr lang="en-NZ" dirty="0"/>
              </a:p>
            </p:txBody>
          </p:sp>
        </mc:Choice>
        <mc:Fallback xmlns="">
          <p:sp>
            <p:nvSpPr>
              <p:cNvPr id="6" name="TextBox 5"/>
              <p:cNvSpPr txBox="1">
                <a:spLocks noRot="1" noChangeAspect="1" noMove="1" noResize="1" noEditPoints="1" noAdjustHandles="1" noChangeArrowheads="1" noChangeShapeType="1" noTextEdit="1"/>
              </p:cNvSpPr>
              <p:nvPr/>
            </p:nvSpPr>
            <p:spPr>
              <a:xfrm>
                <a:off x="441960" y="4777740"/>
                <a:ext cx="8625840" cy="646331"/>
              </a:xfrm>
              <a:prstGeom prst="rect">
                <a:avLst/>
              </a:prstGeom>
              <a:blipFill rotWithShape="1">
                <a:blip r:embed="rId4"/>
                <a:stretch>
                  <a:fillRect l="-636" t="-4717" b="-14151"/>
                </a:stretch>
              </a:blipFill>
            </p:spPr>
            <p:txBody>
              <a:bodyPr/>
              <a:lstStyle/>
              <a:p>
                <a:r>
                  <a:rPr lang="en-NZ">
                    <a:noFill/>
                  </a:rPr>
                  <a:t> </a:t>
                </a:r>
              </a:p>
            </p:txBody>
          </p:sp>
        </mc:Fallback>
      </mc:AlternateContent>
      <p:sp>
        <p:nvSpPr>
          <p:cNvPr id="7" name="TextBox 6"/>
          <p:cNvSpPr txBox="1"/>
          <p:nvPr/>
        </p:nvSpPr>
        <p:spPr>
          <a:xfrm>
            <a:off x="173908" y="6164001"/>
            <a:ext cx="8819909" cy="369332"/>
          </a:xfrm>
          <a:prstGeom prst="rect">
            <a:avLst/>
          </a:prstGeom>
          <a:noFill/>
        </p:spPr>
        <p:txBody>
          <a:bodyPr wrap="square" rtlCol="0">
            <a:spAutoFit/>
          </a:bodyPr>
          <a:lstStyle/>
          <a:p>
            <a:r>
              <a:rPr lang="en-NZ" dirty="0" smtClean="0">
                <a:solidFill>
                  <a:srgbClr val="FF0000"/>
                </a:solidFill>
                <a:latin typeface="Comic Sans MS" panose="030F0702030302020204" pitchFamily="66" charset="0"/>
              </a:rPr>
              <a:t>The next page from the NZQA schedule shows how they award the marks ……</a:t>
            </a:r>
            <a:endParaRPr lang="en-NZ"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10430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750"/>
                                        <p:tgtEl>
                                          <p:spTgt spid="6"/>
                                        </p:tgtEl>
                                      </p:cBhvr>
                                    </p:animEffect>
                                  </p:childTnLst>
                                </p:cTn>
                              </p:par>
                            </p:childTnLst>
                          </p:cTn>
                        </p:par>
                        <p:par>
                          <p:cTn id="23" fill="hold">
                            <p:stCondLst>
                              <p:cond delay="1750"/>
                            </p:stCondLst>
                            <p:childTnLst>
                              <p:par>
                                <p:cTn id="24" presetID="22" presetClass="entr" presetSubtype="8" fill="hold" grpId="1" nodeType="afterEffect">
                                  <p:stCondLst>
                                    <p:cond delay="200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197" y="115747"/>
            <a:ext cx="4622547" cy="461665"/>
          </a:xfrm>
          <a:prstGeom prst="rect">
            <a:avLst/>
          </a:prstGeom>
          <a:noFill/>
        </p:spPr>
        <p:txBody>
          <a:bodyPr wrap="none" rtlCol="0">
            <a:spAutoFit/>
          </a:bodyPr>
          <a:lstStyle/>
          <a:p>
            <a:r>
              <a:rPr lang="en-NZ" sz="2400" b="1" dirty="0" smtClean="0"/>
              <a:t>NZQA assessment schedule for (d):</a:t>
            </a:r>
            <a:endParaRPr lang="en-NZ" sz="2400" b="1" dirty="0"/>
          </a:p>
        </p:txBody>
      </p:sp>
      <p:graphicFrame>
        <p:nvGraphicFramePr>
          <p:cNvPr id="3" name="Table 2"/>
          <p:cNvGraphicFramePr>
            <a:graphicFrameLocks noGrp="1"/>
          </p:cNvGraphicFramePr>
          <p:nvPr>
            <p:extLst>
              <p:ext uri="{D42A27DB-BD31-4B8C-83A1-F6EECF244321}">
                <p14:modId xmlns:p14="http://schemas.microsoft.com/office/powerpoint/2010/main" val="4254414783"/>
              </p:ext>
            </p:extLst>
          </p:nvPr>
        </p:nvGraphicFramePr>
        <p:xfrm>
          <a:off x="150471" y="553655"/>
          <a:ext cx="8692586" cy="548186"/>
        </p:xfrm>
        <a:graphic>
          <a:graphicData uri="http://schemas.openxmlformats.org/drawingml/2006/table">
            <a:tbl>
              <a:tblPr firstRow="1" firstCol="1" lastRow="1" lastCol="1" bandRow="1" bandCol="1"/>
              <a:tblGrid>
                <a:gridCol w="2419109"/>
                <a:gridCol w="1733663"/>
                <a:gridCol w="2325270"/>
                <a:gridCol w="2214544"/>
              </a:tblGrid>
              <a:tr h="276255">
                <a:tc>
                  <a:txBody>
                    <a:bodyPr/>
                    <a:lstStyle/>
                    <a:p>
                      <a:pPr marL="107950" indent="-107950" algn="ctr">
                        <a:spcBef>
                          <a:spcPts val="300"/>
                        </a:spcBef>
                        <a:spcAft>
                          <a:spcPts val="300"/>
                        </a:spcAft>
                        <a:tabLst>
                          <a:tab pos="107950" algn="l"/>
                          <a:tab pos="457200" algn="l"/>
                        </a:tabLst>
                      </a:pPr>
                      <a:r>
                        <a:rPr lang="en-AU" sz="1400" b="1" dirty="0">
                          <a:effectLst/>
                          <a:latin typeface="+mj-lt"/>
                          <a:ea typeface="Times New Roman"/>
                          <a:cs typeface="Times New Roman"/>
                        </a:rPr>
                        <a:t>Evidence</a:t>
                      </a:r>
                      <a:endParaRPr lang="en-NZ" sz="1400" dirty="0">
                        <a:effectLst/>
                        <a:latin typeface="+mj-lt"/>
                        <a:ea typeface="Times New Roman"/>
                        <a:cs typeface="Arial"/>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 with Merit</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 with Excellence</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02421382"/>
              </p:ext>
            </p:extLst>
          </p:nvPr>
        </p:nvGraphicFramePr>
        <p:xfrm>
          <a:off x="133110" y="1122308"/>
          <a:ext cx="8709948" cy="4722907"/>
        </p:xfrm>
        <a:graphic>
          <a:graphicData uri="http://schemas.openxmlformats.org/drawingml/2006/table">
            <a:tbl>
              <a:tblPr firstRow="1" firstCol="1" lastRow="1" lastCol="1" bandRow="1" bandCol="1">
                <a:tableStyleId>{5C22544A-7EE6-4342-B048-85BDC9FD1C3A}</a:tableStyleId>
              </a:tblPr>
              <a:tblGrid>
                <a:gridCol w="2436470"/>
                <a:gridCol w="1736202"/>
                <a:gridCol w="2314937"/>
                <a:gridCol w="2222339"/>
              </a:tblGrid>
              <a:tr h="4722907">
                <a:tc>
                  <a:txBody>
                    <a:bodyPr/>
                    <a:lstStyle/>
                    <a:p>
                      <a:pPr>
                        <a:lnSpc>
                          <a:spcPct val="120000"/>
                        </a:lnSpc>
                        <a:spcBef>
                          <a:spcPts val="300"/>
                        </a:spcBef>
                        <a:spcAft>
                          <a:spcPts val="300"/>
                        </a:spcAft>
                      </a:pPr>
                      <a:r>
                        <a:rPr lang="en-US" sz="1400" b="0" dirty="0">
                          <a:solidFill>
                            <a:schemeClr val="tx1"/>
                          </a:solidFill>
                          <a:effectLst/>
                        </a:rPr>
                        <a:t>Apparent frequency would drop as the ambulance accelerated because the distance traveled by the ambulance between the creation of each wave is increasing (relative velocity of the ambulance to the policeman is increasing / actual wavelength is increasing) but the velocity of sound in air remains constant. The ambulance’s velocity determines the amount of </a:t>
                      </a:r>
                      <a:r>
                        <a:rPr lang="en-US" sz="1400" b="0" dirty="0" smtClean="0">
                          <a:solidFill>
                            <a:schemeClr val="tx1"/>
                          </a:solidFill>
                          <a:effectLst/>
                        </a:rPr>
                        <a:t>Doppler </a:t>
                      </a:r>
                      <a:r>
                        <a:rPr lang="en-US" sz="1400" b="0" dirty="0">
                          <a:solidFill>
                            <a:schemeClr val="tx1"/>
                          </a:solidFill>
                          <a:effectLst/>
                        </a:rPr>
                        <a:t>shift he perceives, and as this is dropping, the frequency will rise towards the actual frequency.</a:t>
                      </a:r>
                      <a:endParaRPr lang="en-NZ" sz="1400" b="0" dirty="0">
                        <a:solidFill>
                          <a:schemeClr val="tx1"/>
                        </a:solidFill>
                        <a:effectLst/>
                        <a:latin typeface="Arial"/>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Frequency drops as the ambulance accelerates away </a:t>
                      </a:r>
                      <a:endParaRPr lang="en-AU" sz="1400" b="0" dirty="0" smtClean="0">
                        <a:solidFill>
                          <a:schemeClr val="tx1"/>
                        </a:solidFill>
                        <a:effectLst/>
                      </a:endParaRPr>
                    </a:p>
                    <a:p>
                      <a:pPr marL="0" lvl="0" indent="0">
                        <a:spcBef>
                          <a:spcPts val="300"/>
                        </a:spcBef>
                        <a:spcAft>
                          <a:spcPts val="300"/>
                        </a:spcAft>
                        <a:buSzPts val="1000"/>
                        <a:buFont typeface="Times New Roman"/>
                        <a:buNone/>
                        <a:tabLst>
                          <a:tab pos="107950" algn="l"/>
                        </a:tabLst>
                      </a:pPr>
                      <a:r>
                        <a:rPr lang="en-AU" sz="1400" b="1" dirty="0" smtClean="0">
                          <a:solidFill>
                            <a:schemeClr val="tx1"/>
                          </a:solidFill>
                          <a:effectLst/>
                        </a:rPr>
                        <a:t>OR</a:t>
                      </a:r>
                    </a:p>
                    <a:p>
                      <a:pPr marL="0" lvl="0" indent="0">
                        <a:spcBef>
                          <a:spcPts val="300"/>
                        </a:spcBef>
                        <a:spcAft>
                          <a:spcPts val="300"/>
                        </a:spcAft>
                        <a:buSzPts val="1000"/>
                        <a:buFont typeface="Times New Roman"/>
                        <a:buNone/>
                        <a:tabLst>
                          <a:tab pos="107950" algn="l"/>
                        </a:tabLst>
                      </a:pPr>
                      <a:r>
                        <a:rPr lang="en-AU" sz="1400" b="0" dirty="0" smtClean="0">
                          <a:solidFill>
                            <a:schemeClr val="tx1"/>
                          </a:solidFill>
                          <a:effectLst/>
                        </a:rPr>
                        <a:t>Frequency </a:t>
                      </a:r>
                      <a:r>
                        <a:rPr lang="en-AU" sz="1400" b="0" dirty="0">
                          <a:solidFill>
                            <a:schemeClr val="tx1"/>
                          </a:solidFill>
                          <a:effectLst/>
                        </a:rPr>
                        <a:t>rises as the ambulance slows and stops</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Apparent frequency would drop as the ambulance accelerated away because relative velocity / wavelength is increasing.</a:t>
                      </a:r>
                      <a:endParaRPr lang="en-NZ" sz="1400" b="0" dirty="0">
                        <a:solidFill>
                          <a:schemeClr val="tx1"/>
                        </a:solidFill>
                        <a:effectLst/>
                      </a:endParaRPr>
                    </a:p>
                    <a:p>
                      <a:pPr marL="107950" indent="-107950">
                        <a:spcBef>
                          <a:spcPts val="300"/>
                        </a:spcBef>
                        <a:spcAft>
                          <a:spcPts val="300"/>
                        </a:spcAft>
                        <a:tabLst>
                          <a:tab pos="107950" algn="l"/>
                          <a:tab pos="457200" algn="l"/>
                        </a:tabLst>
                      </a:pPr>
                      <a:r>
                        <a:rPr lang="en-AU" sz="1400" b="1" dirty="0">
                          <a:solidFill>
                            <a:schemeClr val="tx1"/>
                          </a:solidFill>
                          <a:effectLst/>
                        </a:rPr>
                        <a:t>OR</a:t>
                      </a:r>
                      <a:endParaRPr lang="en-NZ" sz="1400" b="1" dirty="0">
                        <a:solidFill>
                          <a:schemeClr val="tx1"/>
                        </a:solidFill>
                        <a:effectLst/>
                      </a:endParaRPr>
                    </a:p>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Frequency would rise as the ambulance slowed to a stop because relative velocity / </a:t>
                      </a:r>
                      <a:r>
                        <a:rPr lang="en-AU" sz="1400" b="0" dirty="0" smtClean="0">
                          <a:solidFill>
                            <a:schemeClr val="tx1"/>
                          </a:solidFill>
                          <a:effectLst/>
                        </a:rPr>
                        <a:t>wavelength </a:t>
                      </a:r>
                      <a:r>
                        <a:rPr lang="en-AU" sz="1400" b="0" dirty="0">
                          <a:solidFill>
                            <a:schemeClr val="tx1"/>
                          </a:solidFill>
                          <a:effectLst/>
                        </a:rPr>
                        <a:t>is decreasing.</a:t>
                      </a:r>
                      <a:endParaRPr lang="en-NZ" sz="1400" b="0" dirty="0">
                        <a:solidFill>
                          <a:schemeClr val="tx1"/>
                        </a:solidFill>
                        <a:effectLst/>
                      </a:endParaRPr>
                    </a:p>
                    <a:p>
                      <a:pPr marL="107950" indent="-107950">
                        <a:spcBef>
                          <a:spcPts val="300"/>
                        </a:spcBef>
                        <a:spcAft>
                          <a:spcPts val="300"/>
                        </a:spcAft>
                        <a:tabLst>
                          <a:tab pos="107950" algn="l"/>
                          <a:tab pos="457200" algn="l"/>
                        </a:tabLst>
                      </a:pPr>
                      <a:r>
                        <a:rPr lang="en-AU" sz="1400" b="0" dirty="0">
                          <a:solidFill>
                            <a:schemeClr val="tx1"/>
                          </a:solidFill>
                          <a:effectLst/>
                        </a:rPr>
                        <a:t> </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US" sz="1400" b="0" dirty="0">
                          <a:solidFill>
                            <a:schemeClr val="tx1"/>
                          </a:solidFill>
                          <a:effectLst/>
                        </a:rPr>
                        <a:t>Drop in observed frequency as the ambulance accelerates away linked to increasing distance between waves / increasing wavelength.</a:t>
                      </a:r>
                      <a:endParaRPr lang="en-NZ" sz="1400" b="0" dirty="0">
                        <a:solidFill>
                          <a:schemeClr val="tx1"/>
                        </a:solidFill>
                        <a:effectLst/>
                      </a:endParaRPr>
                    </a:p>
                    <a:p>
                      <a:pPr marL="107950" indent="-107950">
                        <a:spcBef>
                          <a:spcPts val="300"/>
                        </a:spcBef>
                        <a:spcAft>
                          <a:spcPts val="300"/>
                        </a:spcAft>
                        <a:tabLst>
                          <a:tab pos="107950" algn="l"/>
                          <a:tab pos="457200" algn="l"/>
                        </a:tabLst>
                      </a:pPr>
                      <a:r>
                        <a:rPr lang="en-US" sz="1400" b="1" dirty="0">
                          <a:solidFill>
                            <a:schemeClr val="tx1"/>
                          </a:solidFill>
                          <a:effectLst/>
                        </a:rPr>
                        <a:t>AND</a:t>
                      </a:r>
                      <a:r>
                        <a:rPr lang="en-US" sz="1400" b="0" dirty="0">
                          <a:solidFill>
                            <a:schemeClr val="tx1"/>
                          </a:solidFill>
                          <a:effectLst/>
                        </a:rPr>
                        <a:t> </a:t>
                      </a:r>
                      <a:endParaRPr lang="en-NZ" sz="1400" b="0" dirty="0">
                        <a:solidFill>
                          <a:schemeClr val="tx1"/>
                        </a:solidFill>
                        <a:effectLst/>
                      </a:endParaRPr>
                    </a:p>
                    <a:p>
                      <a:pPr marL="0" lvl="0" indent="0">
                        <a:spcBef>
                          <a:spcPts val="300"/>
                        </a:spcBef>
                        <a:spcAft>
                          <a:spcPts val="300"/>
                        </a:spcAft>
                        <a:buSzPts val="1000"/>
                        <a:buFont typeface="Times New Roman"/>
                        <a:buNone/>
                        <a:tabLst>
                          <a:tab pos="107950" algn="l"/>
                        </a:tabLst>
                      </a:pPr>
                      <a:r>
                        <a:rPr lang="en-US" sz="1400" b="0" dirty="0">
                          <a:solidFill>
                            <a:schemeClr val="tx1"/>
                          </a:solidFill>
                          <a:effectLst/>
                        </a:rPr>
                        <a:t>As the ambulance slows / stops the (wavelength quickly reduces to normal length and) the observed frequency rises back up to the actual frequency (913Hz).</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6435526" y="4511777"/>
            <a:ext cx="2569578" cy="830997"/>
          </a:xfrm>
          <a:prstGeom prst="rect">
            <a:avLst/>
          </a:prstGeom>
          <a:solidFill>
            <a:schemeClr val="bg1"/>
          </a:solidFill>
        </p:spPr>
        <p:txBody>
          <a:bodyPr wrap="square" rtlCol="0">
            <a:spAutoFit/>
          </a:bodyPr>
          <a:lstStyle/>
          <a:p>
            <a:pPr algn="ctr"/>
            <a:r>
              <a:rPr lang="en-NZ" sz="1600" dirty="0" smtClean="0">
                <a:solidFill>
                  <a:srgbClr val="00B050"/>
                </a:solidFill>
                <a:latin typeface="Comic Sans MS" panose="030F0702030302020204" pitchFamily="66" charset="0"/>
              </a:rPr>
              <a:t>Must have both parts for the “EXCELLENCE” point here </a:t>
            </a:r>
            <a:endParaRPr lang="en-NZ" sz="1600" dirty="0">
              <a:solidFill>
                <a:srgbClr val="00B050"/>
              </a:solidFill>
              <a:latin typeface="Comic Sans MS" panose="030F0702030302020204" pitchFamily="66" charset="0"/>
            </a:endParaRPr>
          </a:p>
        </p:txBody>
      </p:sp>
      <p:sp>
        <p:nvSpPr>
          <p:cNvPr id="6" name="TextBox 5"/>
          <p:cNvSpPr txBox="1"/>
          <p:nvPr/>
        </p:nvSpPr>
        <p:spPr>
          <a:xfrm>
            <a:off x="4213185" y="3576157"/>
            <a:ext cx="2361235" cy="830997"/>
          </a:xfrm>
          <a:prstGeom prst="rect">
            <a:avLst/>
          </a:prstGeom>
          <a:solidFill>
            <a:schemeClr val="bg1"/>
          </a:solidFill>
        </p:spPr>
        <p:txBody>
          <a:bodyPr wrap="square" rtlCol="0">
            <a:spAutoFit/>
          </a:bodyPr>
          <a:lstStyle/>
          <a:p>
            <a:pPr algn="ctr"/>
            <a:r>
              <a:rPr lang="en-NZ" sz="1600" dirty="0" smtClean="0">
                <a:solidFill>
                  <a:srgbClr val="CC0066"/>
                </a:solidFill>
                <a:latin typeface="Comic Sans MS" panose="030F0702030302020204" pitchFamily="66" charset="0"/>
              </a:rPr>
              <a:t>Either point will get “MERIT” so two points available here </a:t>
            </a:r>
            <a:endParaRPr lang="en-NZ" sz="1600" dirty="0">
              <a:solidFill>
                <a:srgbClr val="CC0066"/>
              </a:solidFill>
              <a:latin typeface="Comic Sans MS" panose="030F0702030302020204" pitchFamily="66" charset="0"/>
            </a:endParaRPr>
          </a:p>
        </p:txBody>
      </p:sp>
      <p:sp>
        <p:nvSpPr>
          <p:cNvPr id="7" name="TextBox 6"/>
          <p:cNvSpPr txBox="1"/>
          <p:nvPr/>
        </p:nvSpPr>
        <p:spPr>
          <a:xfrm>
            <a:off x="2166397" y="5277636"/>
            <a:ext cx="2835796" cy="1077218"/>
          </a:xfrm>
          <a:prstGeom prst="rect">
            <a:avLst/>
          </a:prstGeom>
          <a:solidFill>
            <a:schemeClr val="bg1"/>
          </a:solidFill>
        </p:spPr>
        <p:txBody>
          <a:bodyPr wrap="square" rtlCol="0">
            <a:spAutoFit/>
          </a:bodyPr>
          <a:lstStyle/>
          <a:p>
            <a:pPr algn="ctr"/>
            <a:r>
              <a:rPr lang="en-NZ" sz="1600" dirty="0" smtClean="0">
                <a:solidFill>
                  <a:srgbClr val="FF0000"/>
                </a:solidFill>
                <a:latin typeface="Comic Sans MS" panose="030F0702030302020204" pitchFamily="66" charset="0"/>
              </a:rPr>
              <a:t>Either point will get “ACHIEVE” but the scheme looks like it only gives one point here </a:t>
            </a:r>
            <a:endParaRPr lang="en-NZ" sz="1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565677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85356871"/>
              </p:ext>
            </p:extLst>
          </p:nvPr>
        </p:nvGraphicFramePr>
        <p:xfrm>
          <a:off x="416689" y="1575710"/>
          <a:ext cx="8160604" cy="2232361"/>
        </p:xfrm>
        <a:graphic>
          <a:graphicData uri="http://schemas.openxmlformats.org/drawingml/2006/table">
            <a:tbl>
              <a:tblPr firstRow="1" firstCol="1" lastRow="1" lastCol="1" bandRow="1" bandCol="1">
                <a:tableStyleId>{5C22544A-7EE6-4342-B048-85BDC9FD1C3A}</a:tableStyleId>
              </a:tblPr>
              <a:tblGrid>
                <a:gridCol w="1025649"/>
                <a:gridCol w="1025649"/>
                <a:gridCol w="1025649"/>
                <a:gridCol w="1025082"/>
                <a:gridCol w="1025649"/>
                <a:gridCol w="1025649"/>
                <a:gridCol w="1025649"/>
                <a:gridCol w="981628"/>
              </a:tblGrid>
              <a:tr h="767598">
                <a:tc gridSpan="2">
                  <a:txBody>
                    <a:bodyPr/>
                    <a:lstStyle/>
                    <a:p>
                      <a:pPr algn="ctr">
                        <a:lnSpc>
                          <a:spcPct val="120000"/>
                        </a:lnSpc>
                        <a:spcBef>
                          <a:spcPts val="300"/>
                        </a:spcBef>
                        <a:spcAft>
                          <a:spcPts val="300"/>
                        </a:spcAft>
                      </a:pPr>
                      <a:r>
                        <a:rPr lang="en-GB" sz="2000" dirty="0">
                          <a:solidFill>
                            <a:schemeClr val="tx1"/>
                          </a:solidFill>
                          <a:effectLst/>
                          <a:latin typeface="+mn-lt"/>
                        </a:rPr>
                        <a:t>Not Achieved</a:t>
                      </a:r>
                      <a:endParaRPr lang="en-NZ" sz="2000" dirty="0">
                        <a:solidFill>
                          <a:schemeClr val="tx1"/>
                        </a:solidFill>
                        <a:effectLst/>
                        <a:latin typeface="+mn-lt"/>
                        <a:ea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457200" algn="l"/>
                        </a:tabLst>
                      </a:pPr>
                      <a:r>
                        <a:rPr lang="en-US" sz="2000" dirty="0">
                          <a:solidFill>
                            <a:schemeClr val="tx1"/>
                          </a:solidFill>
                          <a:effectLst/>
                          <a:latin typeface="+mn-lt"/>
                        </a:rPr>
                        <a:t>Achievement</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gridSpan="2">
                  <a:txBody>
                    <a:bodyPr/>
                    <a:lstStyle/>
                    <a:p>
                      <a:pPr marL="130175" indent="-89535" algn="ctr">
                        <a:spcBef>
                          <a:spcPts val="300"/>
                        </a:spcBef>
                        <a:spcAft>
                          <a:spcPts val="300"/>
                        </a:spcAft>
                        <a:tabLst>
                          <a:tab pos="107950" algn="l"/>
                          <a:tab pos="457200" algn="l"/>
                        </a:tabLst>
                      </a:pPr>
                      <a:r>
                        <a:rPr lang="en-GB" sz="2000" dirty="0">
                          <a:solidFill>
                            <a:schemeClr val="tx1"/>
                          </a:solidFill>
                          <a:effectLst/>
                          <a:latin typeface="+mn-lt"/>
                        </a:rPr>
                        <a:t>Achievement with Merit</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457200" algn="l"/>
                        </a:tabLst>
                      </a:pPr>
                      <a:r>
                        <a:rPr lang="en-AU" sz="2000" dirty="0">
                          <a:solidFill>
                            <a:schemeClr val="tx1"/>
                          </a:solidFill>
                          <a:effectLst/>
                          <a:latin typeface="+mn-lt"/>
                        </a:rPr>
                        <a:t>Achievement with Excellence</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r>
              <a:tr h="447194">
                <a:tc>
                  <a:txBody>
                    <a:bodyPr/>
                    <a:lstStyle/>
                    <a:p>
                      <a:pPr algn="ctr">
                        <a:spcBef>
                          <a:spcPts val="300"/>
                        </a:spcBef>
                        <a:spcAft>
                          <a:spcPts val="0"/>
                        </a:spcAft>
                      </a:pPr>
                      <a:r>
                        <a:rPr lang="en-AU" sz="2000" dirty="0">
                          <a:solidFill>
                            <a:schemeClr val="tx1"/>
                          </a:solidFill>
                          <a:effectLst/>
                          <a:latin typeface="+mn-lt"/>
                        </a:rPr>
                        <a:t>N1</a:t>
                      </a:r>
                      <a:endParaRPr lang="en-NZ" sz="2000" b="1" dirty="0">
                        <a:solidFill>
                          <a:schemeClr val="tx1"/>
                        </a:solidFill>
                        <a:effectLst/>
                        <a:latin typeface="+mn-lt"/>
                        <a:ea typeface="Times New Roman"/>
                        <a:cs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N2</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A3</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A4</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2000">
                          <a:solidFill>
                            <a:schemeClr val="tx1"/>
                          </a:solidFill>
                          <a:effectLst/>
                          <a:latin typeface="+mn-lt"/>
                        </a:rPr>
                        <a:t>M5</a:t>
                      </a:r>
                      <a:endParaRPr lang="en-NZ" sz="200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2000">
                          <a:solidFill>
                            <a:schemeClr val="tx1"/>
                          </a:solidFill>
                          <a:effectLst/>
                          <a:latin typeface="+mn-lt"/>
                        </a:rPr>
                        <a:t>M6</a:t>
                      </a:r>
                      <a:endParaRPr lang="en-NZ" sz="200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E7</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E8</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7569">
                <a:tc>
                  <a:txBody>
                    <a:bodyPr/>
                    <a:lstStyle/>
                    <a:p>
                      <a:pPr algn="ctr">
                        <a:spcBef>
                          <a:spcPts val="300"/>
                        </a:spcBef>
                        <a:spcAft>
                          <a:spcPts val="0"/>
                        </a:spcAft>
                      </a:pPr>
                      <a:r>
                        <a:rPr lang="en-AU" sz="2000" dirty="0">
                          <a:solidFill>
                            <a:schemeClr val="tx1"/>
                          </a:solidFill>
                          <a:effectLst/>
                          <a:latin typeface="+mn-lt"/>
                        </a:rPr>
                        <a:t>ONE point</a:t>
                      </a:r>
                      <a:endParaRPr lang="en-NZ" sz="2000" b="1" dirty="0">
                        <a:solidFill>
                          <a:schemeClr val="tx1"/>
                        </a:solidFill>
                        <a:effectLst/>
                        <a:latin typeface="+mn-lt"/>
                        <a:ea typeface="Times New Roman"/>
                        <a:cs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TWO point</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THREE points</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FOUR points</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en-NZ" sz="2000" dirty="0">
                          <a:solidFill>
                            <a:schemeClr val="tx1"/>
                          </a:solidFill>
                          <a:effectLst/>
                          <a:latin typeface="+mn-lt"/>
                        </a:rPr>
                        <a:t>TWO points</a:t>
                      </a:r>
                      <a:endParaRPr lang="en-NZ" sz="2000" dirty="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en-NZ" sz="2000" dirty="0">
                          <a:solidFill>
                            <a:schemeClr val="tx1"/>
                          </a:solidFill>
                          <a:effectLst/>
                          <a:latin typeface="+mn-lt"/>
                        </a:rPr>
                        <a:t>THREE points</a:t>
                      </a:r>
                      <a:endParaRPr lang="en-NZ" sz="2000" dirty="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300"/>
                        </a:spcBef>
                        <a:spcAft>
                          <a:spcPts val="0"/>
                        </a:spcAft>
                        <a:buClrTx/>
                        <a:buSzTx/>
                        <a:buFontTx/>
                        <a:buNone/>
                        <a:tabLst/>
                        <a:defRPr/>
                      </a:pPr>
                      <a:r>
                        <a:rPr lang="en-AU" sz="2000" dirty="0">
                          <a:solidFill>
                            <a:schemeClr val="tx1"/>
                          </a:solidFill>
                          <a:effectLst/>
                          <a:latin typeface="+mn-lt"/>
                        </a:rPr>
                        <a:t>ONE </a:t>
                      </a:r>
                      <a:endParaRPr lang="en-NZ" sz="2000" dirty="0" smtClean="0">
                        <a:solidFill>
                          <a:schemeClr val="tx1"/>
                        </a:solidFill>
                        <a:effectLst/>
                        <a:latin typeface="+mn-lt"/>
                        <a:ea typeface="Times New Roman"/>
                      </a:endParaRPr>
                    </a:p>
                    <a:p>
                      <a:pPr algn="ctr">
                        <a:spcBef>
                          <a:spcPts val="300"/>
                        </a:spcBef>
                        <a:spcAft>
                          <a:spcPts val="0"/>
                        </a:spcAft>
                      </a:pPr>
                      <a:r>
                        <a:rPr lang="en-AU" sz="2000" dirty="0" smtClean="0">
                          <a:solidFill>
                            <a:schemeClr val="tx1"/>
                          </a:solidFill>
                          <a:effectLst/>
                          <a:latin typeface="+mn-lt"/>
                        </a:rPr>
                        <a:t>point</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smtClean="0">
                          <a:solidFill>
                            <a:schemeClr val="tx1"/>
                          </a:solidFill>
                          <a:effectLst/>
                          <a:latin typeface="+mn-lt"/>
                        </a:rPr>
                        <a:t>BOTH </a:t>
                      </a:r>
                      <a:r>
                        <a:rPr lang="en-AU" sz="2000" dirty="0">
                          <a:solidFill>
                            <a:schemeClr val="tx1"/>
                          </a:solidFill>
                          <a:effectLst/>
                          <a:latin typeface="+mn-lt"/>
                        </a:rPr>
                        <a:t>points </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457200" y="2720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474562" y="3935392"/>
            <a:ext cx="4467827" cy="646331"/>
          </a:xfrm>
          <a:prstGeom prst="rect">
            <a:avLst/>
          </a:prstGeom>
          <a:noFill/>
        </p:spPr>
        <p:txBody>
          <a:bodyPr wrap="square" rtlCol="0">
            <a:spAutoFit/>
          </a:bodyPr>
          <a:lstStyle/>
          <a:p>
            <a:pPr algn="ctr"/>
            <a:r>
              <a:rPr lang="en-NZ" b="1" dirty="0" smtClean="0">
                <a:solidFill>
                  <a:srgbClr val="FF0000"/>
                </a:solidFill>
                <a:latin typeface="Comic Sans MS" panose="030F0702030302020204" pitchFamily="66" charset="0"/>
              </a:rPr>
              <a:t>There are 6 possible “ACHIEVE” bits you can get in the question. </a:t>
            </a:r>
            <a:endParaRPr lang="en-NZ" b="1" dirty="0">
              <a:solidFill>
                <a:srgbClr val="FF0000"/>
              </a:solidFill>
              <a:latin typeface="Comic Sans MS" panose="030F0702030302020204" pitchFamily="66" charset="0"/>
            </a:endParaRPr>
          </a:p>
        </p:txBody>
      </p:sp>
      <p:sp>
        <p:nvSpPr>
          <p:cNvPr id="5" name="TextBox 4"/>
          <p:cNvSpPr txBox="1"/>
          <p:nvPr/>
        </p:nvSpPr>
        <p:spPr>
          <a:xfrm>
            <a:off x="1643605" y="4747549"/>
            <a:ext cx="5204193" cy="646331"/>
          </a:xfrm>
          <a:prstGeom prst="rect">
            <a:avLst/>
          </a:prstGeom>
          <a:noFill/>
        </p:spPr>
        <p:txBody>
          <a:bodyPr wrap="square" rtlCol="0">
            <a:spAutoFit/>
          </a:bodyPr>
          <a:lstStyle/>
          <a:p>
            <a:pPr algn="ctr"/>
            <a:r>
              <a:rPr lang="en-NZ" b="1" dirty="0" smtClean="0">
                <a:solidFill>
                  <a:srgbClr val="CC0066"/>
                </a:solidFill>
                <a:latin typeface="Comic Sans MS" panose="030F0702030302020204" pitchFamily="66" charset="0"/>
              </a:rPr>
              <a:t>There are 4 possible “MERIT” bits you can get in the question from (b) (c) or (d).</a:t>
            </a:r>
            <a:endParaRPr lang="en-NZ" b="1" dirty="0">
              <a:solidFill>
                <a:srgbClr val="CC0066"/>
              </a:solidFill>
              <a:latin typeface="Comic Sans MS" panose="030F0702030302020204" pitchFamily="66" charset="0"/>
            </a:endParaRPr>
          </a:p>
        </p:txBody>
      </p:sp>
      <p:sp>
        <p:nvSpPr>
          <p:cNvPr id="6" name="TextBox 5"/>
          <p:cNvSpPr txBox="1"/>
          <p:nvPr/>
        </p:nvSpPr>
        <p:spPr>
          <a:xfrm>
            <a:off x="2974695" y="5636871"/>
            <a:ext cx="5613721" cy="646331"/>
          </a:xfrm>
          <a:prstGeom prst="rect">
            <a:avLst/>
          </a:prstGeom>
          <a:noFill/>
        </p:spPr>
        <p:txBody>
          <a:bodyPr wrap="square" rtlCol="0">
            <a:spAutoFit/>
          </a:bodyPr>
          <a:lstStyle/>
          <a:p>
            <a:pPr algn="ctr"/>
            <a:r>
              <a:rPr lang="en-NZ" b="1" dirty="0" smtClean="0">
                <a:solidFill>
                  <a:srgbClr val="008A3E"/>
                </a:solidFill>
                <a:latin typeface="Comic Sans MS" panose="030F0702030302020204" pitchFamily="66" charset="0"/>
              </a:rPr>
              <a:t>“EXCELLENCE” can only be gained from detailed and correct answers to (c) and / or (d)</a:t>
            </a:r>
            <a:endParaRPr lang="en-NZ" b="1" dirty="0">
              <a:solidFill>
                <a:srgbClr val="008A3E"/>
              </a:solidFill>
              <a:latin typeface="Comic Sans MS" panose="030F0702030302020204" pitchFamily="66" charset="0"/>
            </a:endParaRPr>
          </a:p>
        </p:txBody>
      </p:sp>
      <p:sp>
        <p:nvSpPr>
          <p:cNvPr id="7" name="TextBox 6"/>
          <p:cNvSpPr txBox="1"/>
          <p:nvPr/>
        </p:nvSpPr>
        <p:spPr>
          <a:xfrm>
            <a:off x="439837" y="856526"/>
            <a:ext cx="2678747" cy="523220"/>
          </a:xfrm>
          <a:prstGeom prst="rect">
            <a:avLst/>
          </a:prstGeom>
          <a:noFill/>
        </p:spPr>
        <p:txBody>
          <a:bodyPr wrap="none" rtlCol="0">
            <a:spAutoFit/>
          </a:bodyPr>
          <a:lstStyle/>
          <a:p>
            <a:r>
              <a:rPr lang="en-NZ" sz="2800" b="1" dirty="0" smtClean="0"/>
              <a:t>QUESTION TWO:</a:t>
            </a:r>
            <a:endParaRPr lang="en-NZ" sz="2800" b="1" dirty="0"/>
          </a:p>
        </p:txBody>
      </p:sp>
      <p:sp>
        <p:nvSpPr>
          <p:cNvPr id="8" name="TextBox 7"/>
          <p:cNvSpPr txBox="1"/>
          <p:nvPr/>
        </p:nvSpPr>
        <p:spPr>
          <a:xfrm>
            <a:off x="266218" y="312516"/>
            <a:ext cx="8611973" cy="523220"/>
          </a:xfrm>
          <a:prstGeom prst="rect">
            <a:avLst/>
          </a:prstGeom>
          <a:noFill/>
        </p:spPr>
        <p:txBody>
          <a:bodyPr wrap="none" rtlCol="0">
            <a:spAutoFit/>
          </a:bodyPr>
          <a:lstStyle/>
          <a:p>
            <a:r>
              <a:rPr lang="en-NZ" sz="2800" b="1" dirty="0" smtClean="0"/>
              <a:t>This is the judgement bit taken from the NZQA schedule:</a:t>
            </a:r>
            <a:endParaRPr lang="en-NZ" sz="2800" b="1" dirty="0"/>
          </a:p>
        </p:txBody>
      </p:sp>
    </p:spTree>
    <p:extLst>
      <p:ext uri="{BB962C8B-B14F-4D97-AF65-F5344CB8AC3E}">
        <p14:creationId xmlns:p14="http://schemas.microsoft.com/office/powerpoint/2010/main" val="1073449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771" y="157068"/>
            <a:ext cx="8762034" cy="1754326"/>
          </a:xfrm>
          <a:prstGeom prst="rect">
            <a:avLst/>
          </a:prstGeom>
        </p:spPr>
        <p:txBody>
          <a:bodyPr wrap="square">
            <a:spAutoFit/>
          </a:bodyPr>
          <a:lstStyle/>
          <a:p>
            <a:r>
              <a:rPr lang="en-US" b="1" dirty="0"/>
              <a:t>QUESTION THREE: INTERFERENCE</a:t>
            </a:r>
            <a:endParaRPr lang="en-NZ" b="1" dirty="0"/>
          </a:p>
          <a:p>
            <a:r>
              <a:rPr lang="en-US" dirty="0"/>
              <a:t> </a:t>
            </a:r>
            <a:endParaRPr lang="en-NZ" dirty="0"/>
          </a:p>
          <a:p>
            <a:r>
              <a:rPr lang="en-US" b="1" dirty="0"/>
              <a:t>Jenny is looking through a window at an orange street light outside. Many vertical scratches on the window act as a diffraction grating.</a:t>
            </a:r>
            <a:endParaRPr lang="en-NZ" b="1" dirty="0"/>
          </a:p>
          <a:p>
            <a:r>
              <a:rPr lang="en-US" dirty="0"/>
              <a:t> </a:t>
            </a:r>
            <a:endParaRPr lang="en-NZ" dirty="0"/>
          </a:p>
          <a:p>
            <a:pPr lvl="0"/>
            <a:r>
              <a:rPr lang="en-US" dirty="0" smtClean="0"/>
              <a:t>(a)  Describe </a:t>
            </a:r>
            <a:r>
              <a:rPr lang="en-US" dirty="0"/>
              <a:t>what Jenny would see when she looks at the orange street light.</a:t>
            </a:r>
            <a:endParaRPr lang="en-NZ" dirty="0"/>
          </a:p>
        </p:txBody>
      </p:sp>
      <p:sp>
        <p:nvSpPr>
          <p:cNvPr id="3" name="Rectangle 2"/>
          <p:cNvSpPr/>
          <p:nvPr/>
        </p:nvSpPr>
        <p:spPr>
          <a:xfrm>
            <a:off x="231493" y="2378614"/>
            <a:ext cx="8588416" cy="1200329"/>
          </a:xfrm>
          <a:prstGeom prst="rect">
            <a:avLst/>
          </a:prstGeom>
        </p:spPr>
        <p:txBody>
          <a:bodyPr wrap="square">
            <a:spAutoFit/>
          </a:bodyPr>
          <a:lstStyle/>
          <a:p>
            <a:pPr lvl="0"/>
            <a:r>
              <a:rPr lang="en-US" b="1" dirty="0"/>
              <a:t>Orange light with a wavelength of 589 × 10</a:t>
            </a:r>
            <a:r>
              <a:rPr lang="en-US" b="1" baseline="30000" dirty="0"/>
              <a:t>–9</a:t>
            </a:r>
            <a:r>
              <a:rPr lang="en-US" b="1" dirty="0"/>
              <a:t> m diffracts through the window, and Jenny measures the first order maximum at an angle of </a:t>
            </a:r>
            <a:r>
              <a:rPr lang="en-US" b="1" dirty="0" smtClean="0"/>
              <a:t>1.04</a:t>
            </a:r>
            <a:r>
              <a:rPr lang="en-US" b="1" baseline="30000" dirty="0" smtClean="0"/>
              <a:t>0 </a:t>
            </a:r>
            <a:r>
              <a:rPr lang="en-US" dirty="0" smtClean="0"/>
              <a:t>.</a:t>
            </a:r>
            <a:endParaRPr lang="en-NZ" dirty="0"/>
          </a:p>
          <a:p>
            <a:r>
              <a:rPr lang="en-US" dirty="0"/>
              <a:t> </a:t>
            </a:r>
            <a:endParaRPr lang="en-NZ" dirty="0"/>
          </a:p>
          <a:p>
            <a:r>
              <a:rPr lang="en-US" dirty="0" smtClean="0"/>
              <a:t>(b)  Calculate </a:t>
            </a:r>
            <a:r>
              <a:rPr lang="en-US" dirty="0"/>
              <a:t>the separation of the scratches on the window.</a:t>
            </a:r>
            <a:endParaRPr lang="en-NZ" dirty="0"/>
          </a:p>
        </p:txBody>
      </p:sp>
      <p:sp>
        <p:nvSpPr>
          <p:cNvPr id="4" name="Rectangle 3"/>
          <p:cNvSpPr/>
          <p:nvPr/>
        </p:nvSpPr>
        <p:spPr>
          <a:xfrm>
            <a:off x="196769" y="4160320"/>
            <a:ext cx="8947231" cy="923330"/>
          </a:xfrm>
          <a:prstGeom prst="rect">
            <a:avLst/>
          </a:prstGeom>
        </p:spPr>
        <p:txBody>
          <a:bodyPr wrap="square">
            <a:spAutoFit/>
          </a:bodyPr>
          <a:lstStyle/>
          <a:p>
            <a:pPr marL="342900" lvl="0" indent="-342900">
              <a:buAutoNum type="alphaLcParenBoth" startAt="3"/>
            </a:pPr>
            <a:r>
              <a:rPr lang="en-US" dirty="0" smtClean="0"/>
              <a:t>Explain </a:t>
            </a:r>
            <a:r>
              <a:rPr lang="en-US" dirty="0"/>
              <a:t>why monochromatic light shone through a diffraction grating produces a </a:t>
            </a:r>
            <a:endParaRPr lang="en-US" dirty="0" smtClean="0"/>
          </a:p>
          <a:p>
            <a:pPr lvl="0"/>
            <a:r>
              <a:rPr lang="en-US" dirty="0"/>
              <a:t> </a:t>
            </a:r>
            <a:r>
              <a:rPr lang="en-US" dirty="0" smtClean="0"/>
              <a:t>      different </a:t>
            </a:r>
            <a:r>
              <a:rPr lang="en-US" dirty="0"/>
              <a:t>pattern of fringes than it does when shone through a double slit of the same </a:t>
            </a:r>
            <a:r>
              <a:rPr lang="en-US" dirty="0" smtClean="0"/>
              <a:t> </a:t>
            </a:r>
          </a:p>
          <a:p>
            <a:pPr lvl="0"/>
            <a:r>
              <a:rPr lang="en-US" dirty="0"/>
              <a:t> </a:t>
            </a:r>
            <a:r>
              <a:rPr lang="en-US" dirty="0" smtClean="0"/>
              <a:t>       spacing</a:t>
            </a:r>
            <a:r>
              <a:rPr lang="en-US" dirty="0"/>
              <a:t>.</a:t>
            </a:r>
            <a:endParaRPr lang="en-NZ" dirty="0"/>
          </a:p>
        </p:txBody>
      </p:sp>
      <p:sp>
        <p:nvSpPr>
          <p:cNvPr id="5" name="Rectangle 4"/>
          <p:cNvSpPr/>
          <p:nvPr/>
        </p:nvSpPr>
        <p:spPr>
          <a:xfrm>
            <a:off x="196769" y="5352911"/>
            <a:ext cx="8634714" cy="1200329"/>
          </a:xfrm>
          <a:prstGeom prst="rect">
            <a:avLst/>
          </a:prstGeom>
        </p:spPr>
        <p:txBody>
          <a:bodyPr wrap="square">
            <a:spAutoFit/>
          </a:bodyPr>
          <a:lstStyle/>
          <a:p>
            <a:pPr lvl="0"/>
            <a:r>
              <a:rPr lang="en-US" b="1" dirty="0" smtClean="0"/>
              <a:t>  Jenny </a:t>
            </a:r>
            <a:r>
              <a:rPr lang="en-US" b="1" dirty="0"/>
              <a:t>now observes a white light through the same window.</a:t>
            </a:r>
            <a:endParaRPr lang="en-NZ" b="1" dirty="0"/>
          </a:p>
          <a:p>
            <a:r>
              <a:rPr lang="en-US" dirty="0"/>
              <a:t> </a:t>
            </a:r>
            <a:endParaRPr lang="en-NZ" dirty="0"/>
          </a:p>
          <a:p>
            <a:r>
              <a:rPr lang="en-US" dirty="0" smtClean="0"/>
              <a:t>(d)  Explain </a:t>
            </a:r>
            <a:r>
              <a:rPr lang="en-US" dirty="0"/>
              <a:t>what effect the scratches have on Jenny’s view of the white light.</a:t>
            </a:r>
            <a:endParaRPr lang="en-NZ" dirty="0"/>
          </a:p>
          <a:p>
            <a:r>
              <a:rPr lang="en-US" dirty="0"/>
              <a:t> </a:t>
            </a:r>
            <a:endParaRPr lang="en-NZ" dirty="0"/>
          </a:p>
        </p:txBody>
      </p:sp>
      <p:sp>
        <p:nvSpPr>
          <p:cNvPr id="6" name="Rectangle 5"/>
          <p:cNvSpPr/>
          <p:nvPr/>
        </p:nvSpPr>
        <p:spPr>
          <a:xfrm>
            <a:off x="3669175" y="6346350"/>
            <a:ext cx="5231757" cy="369332"/>
          </a:xfrm>
          <a:prstGeom prst="rect">
            <a:avLst/>
          </a:prstGeom>
        </p:spPr>
        <p:txBody>
          <a:bodyPr wrap="square">
            <a:spAutoFit/>
          </a:bodyPr>
          <a:lstStyle/>
          <a:p>
            <a:r>
              <a:rPr lang="en-NZ" i="1" dirty="0">
                <a:solidFill>
                  <a:srgbClr val="FF0000"/>
                </a:solidFill>
              </a:rPr>
              <a:t>Solutions to Question </a:t>
            </a:r>
            <a:r>
              <a:rPr lang="en-NZ" i="1" dirty="0" smtClean="0">
                <a:solidFill>
                  <a:srgbClr val="FF0000"/>
                </a:solidFill>
              </a:rPr>
              <a:t>THREE follow on the next slide:</a:t>
            </a:r>
            <a:endParaRPr lang="en-NZ" i="1" dirty="0">
              <a:solidFill>
                <a:srgbClr val="FF0000"/>
              </a:solidFill>
            </a:endParaRPr>
          </a:p>
        </p:txBody>
      </p:sp>
    </p:spTree>
    <p:extLst>
      <p:ext uri="{BB962C8B-B14F-4D97-AF65-F5344CB8AC3E}">
        <p14:creationId xmlns:p14="http://schemas.microsoft.com/office/powerpoint/2010/main" val="300555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455" y="253779"/>
            <a:ext cx="5334000" cy="1061829"/>
          </a:xfrm>
          <a:prstGeom prst="rect">
            <a:avLst/>
          </a:prstGeom>
        </p:spPr>
        <p:txBody>
          <a:bodyPr wrap="square">
            <a:spAutoFit/>
          </a:bodyPr>
          <a:lstStyle/>
          <a:p>
            <a:pPr>
              <a:lnSpc>
                <a:spcPct val="150000"/>
              </a:lnSpc>
            </a:pPr>
            <a:r>
              <a:rPr lang="en-US" b="1" dirty="0"/>
              <a:t>QUESTION ONE: THE POLICE </a:t>
            </a:r>
            <a:r>
              <a:rPr lang="en-US" b="1" dirty="0" smtClean="0"/>
              <a:t>WHISTLE</a:t>
            </a:r>
            <a:r>
              <a:rPr lang="en-US" dirty="0"/>
              <a:t> </a:t>
            </a:r>
            <a:endParaRPr lang="en-NZ" dirty="0"/>
          </a:p>
          <a:p>
            <a:r>
              <a:rPr lang="en-US" dirty="0"/>
              <a:t>Some police forces have used whistles that have two chambers of different lengths.</a:t>
            </a:r>
            <a:endParaRPr lang="en-NZ" dirty="0"/>
          </a:p>
        </p:txBody>
      </p:sp>
      <p:sp>
        <p:nvSpPr>
          <p:cNvPr id="6" name="Rectangle 5"/>
          <p:cNvSpPr/>
          <p:nvPr/>
        </p:nvSpPr>
        <p:spPr>
          <a:xfrm>
            <a:off x="471115" y="1402742"/>
            <a:ext cx="4572000" cy="646331"/>
          </a:xfrm>
          <a:prstGeom prst="rect">
            <a:avLst/>
          </a:prstGeom>
        </p:spPr>
        <p:txBody>
          <a:bodyPr>
            <a:spAutoFit/>
          </a:bodyPr>
          <a:lstStyle/>
          <a:p>
            <a:r>
              <a:rPr lang="en-US" dirty="0"/>
              <a:t>A model of the whistle chamber is shown in the diagram below.</a:t>
            </a:r>
            <a:endParaRPr lang="en-NZ" dirty="0"/>
          </a:p>
        </p:txBody>
      </p:sp>
      <p:pic>
        <p:nvPicPr>
          <p:cNvPr id="1027" name="Picture 3" descr="C:\Users\Jonathan\Desktop\image_1299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068" r="-1125" b="20938"/>
          <a:stretch/>
        </p:blipFill>
        <p:spPr bwMode="auto">
          <a:xfrm rot="1391001">
            <a:off x="5756458" y="319124"/>
            <a:ext cx="2935928" cy="171273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66441" y="3778981"/>
            <a:ext cx="7472327" cy="2308324"/>
          </a:xfrm>
          <a:prstGeom prst="rect">
            <a:avLst/>
          </a:prstGeom>
        </p:spPr>
        <p:txBody>
          <a:bodyPr wrap="square">
            <a:spAutoFit/>
          </a:bodyPr>
          <a:lstStyle/>
          <a:p>
            <a:r>
              <a:rPr lang="en-US" dirty="0"/>
              <a:t> </a:t>
            </a:r>
            <a:endParaRPr lang="en-NZ" dirty="0"/>
          </a:p>
          <a:p>
            <a:pPr marL="342900" lvl="0" indent="-342900">
              <a:buAutoNum type="alphaLcParenBoth"/>
            </a:pPr>
            <a:r>
              <a:rPr lang="en-US" dirty="0" smtClean="0"/>
              <a:t>On </a:t>
            </a:r>
            <a:r>
              <a:rPr lang="en-US" dirty="0"/>
              <a:t>the above diagram, draw the fundamental standing wave in </a:t>
            </a:r>
            <a:r>
              <a:rPr lang="en-US" dirty="0" smtClean="0"/>
              <a:t>the </a:t>
            </a:r>
            <a:r>
              <a:rPr lang="en-US" dirty="0"/>
              <a:t>shorter chamber, AND label any displacement nodes and antinodes</a:t>
            </a:r>
            <a:r>
              <a:rPr lang="en-US" dirty="0" smtClean="0"/>
              <a:t>.</a:t>
            </a:r>
          </a:p>
          <a:p>
            <a:r>
              <a:rPr lang="en-US" dirty="0"/>
              <a:t> </a:t>
            </a:r>
            <a:endParaRPr lang="en-NZ" dirty="0"/>
          </a:p>
          <a:p>
            <a:r>
              <a:rPr lang="en-US" dirty="0"/>
              <a:t>The fundamental frequencies for the two chambers are </a:t>
            </a:r>
            <a:r>
              <a:rPr lang="en-US" b="1" dirty="0"/>
              <a:t>2136 Hz </a:t>
            </a:r>
            <a:r>
              <a:rPr lang="en-US" dirty="0"/>
              <a:t>and </a:t>
            </a:r>
            <a:r>
              <a:rPr lang="en-US" b="1" dirty="0"/>
              <a:t>1904 Hz. </a:t>
            </a:r>
            <a:r>
              <a:rPr lang="en-US" dirty="0"/>
              <a:t>The speed of sound in air is </a:t>
            </a:r>
            <a:r>
              <a:rPr lang="en-US" b="1" dirty="0"/>
              <a:t>343 m s</a:t>
            </a:r>
            <a:r>
              <a:rPr lang="en-US" b="1" baseline="30000" dirty="0"/>
              <a:t>–1</a:t>
            </a:r>
            <a:r>
              <a:rPr lang="en-US" b="1" dirty="0"/>
              <a:t>.</a:t>
            </a:r>
            <a:endParaRPr lang="en-NZ" b="1" dirty="0"/>
          </a:p>
          <a:p>
            <a:r>
              <a:rPr lang="en-US" dirty="0"/>
              <a:t> </a:t>
            </a:r>
            <a:endParaRPr lang="en-NZ" dirty="0"/>
          </a:p>
          <a:p>
            <a:pPr lvl="0"/>
            <a:r>
              <a:rPr lang="en-US" dirty="0" smtClean="0"/>
              <a:t>(b)  Calculate </a:t>
            </a:r>
            <a:r>
              <a:rPr lang="en-US" dirty="0"/>
              <a:t>the length of the longer chamber.</a:t>
            </a:r>
            <a:endParaRPr lang="en-NZ" dirty="0"/>
          </a:p>
        </p:txBody>
      </p:sp>
      <mc:AlternateContent xmlns:mc="http://schemas.openxmlformats.org/markup-compatibility/2006" xmlns:p14="http://schemas.microsoft.com/office/powerpoint/2010/main">
        <mc:Choice Requires="p14">
          <p:contentPart p14:bwMode="auto" r:id="rId3">
            <p14:nvContentPartPr>
              <p14:cNvPr id="8" name="Ink 7"/>
              <p14:cNvContentPartPr/>
              <p14:nvPr/>
            </p14:nvContentPartPr>
            <p14:xfrm>
              <a:off x="6632831" y="2097237"/>
              <a:ext cx="720" cy="12600"/>
            </p14:xfrm>
          </p:contentPart>
        </mc:Choice>
        <mc:Fallback xmlns="">
          <p:pic>
            <p:nvPicPr>
              <p:cNvPr id="8" name="Ink 7"/>
              <p:cNvPicPr/>
              <p:nvPr/>
            </p:nvPicPr>
            <p:blipFill>
              <a:blip r:embed="rId9"/>
              <a:stretch>
                <a:fillRect/>
              </a:stretch>
            </p:blipFill>
            <p:spPr>
              <a:xfrm>
                <a:off x="6623471" y="2086797"/>
                <a:ext cx="20520" cy="26280"/>
              </a:xfrm>
              <a:prstGeom prst="rect">
                <a:avLst/>
              </a:prstGeom>
            </p:spPr>
          </p:pic>
        </mc:Fallback>
      </mc:AlternateContent>
      <p:grpSp>
        <p:nvGrpSpPr>
          <p:cNvPr id="22" name="Group 21"/>
          <p:cNvGrpSpPr/>
          <p:nvPr/>
        </p:nvGrpSpPr>
        <p:grpSpPr>
          <a:xfrm>
            <a:off x="387251" y="2189480"/>
            <a:ext cx="8531750" cy="1797842"/>
            <a:chOff x="392331" y="2179320"/>
            <a:chExt cx="8531750" cy="1797842"/>
          </a:xfrm>
        </p:grpSpPr>
        <p:grpSp>
          <p:nvGrpSpPr>
            <p:cNvPr id="11" name="Group 10"/>
            <p:cNvGrpSpPr/>
            <p:nvPr/>
          </p:nvGrpSpPr>
          <p:grpSpPr>
            <a:xfrm>
              <a:off x="392331" y="2180166"/>
              <a:ext cx="8531750" cy="1796996"/>
              <a:chOff x="421419" y="2099144"/>
              <a:chExt cx="8531750" cy="1796996"/>
            </a:xfrm>
          </p:grpSpPr>
          <p:pic>
            <p:nvPicPr>
              <p:cNvPr id="1025" name="Picture 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1419" y="2099144"/>
                <a:ext cx="8531750" cy="1796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p:nvPr/>
            </p:nvSpPr>
            <p:spPr>
              <a:xfrm>
                <a:off x="1693628" y="2409245"/>
                <a:ext cx="1017767" cy="97005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cxnSp>
          <p:nvCxnSpPr>
            <p:cNvPr id="14" name="Straight Connector 13"/>
            <p:cNvCxnSpPr/>
            <p:nvPr/>
          </p:nvCxnSpPr>
          <p:spPr>
            <a:xfrm flipV="1">
              <a:off x="2686050" y="3760470"/>
              <a:ext cx="3943350" cy="76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686050" y="2179320"/>
              <a:ext cx="3950970" cy="15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689860" y="2194560"/>
              <a:ext cx="0" cy="1581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93928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196" y="189015"/>
            <a:ext cx="8345346" cy="369332"/>
          </a:xfrm>
          <a:prstGeom prst="rect">
            <a:avLst/>
          </a:prstGeom>
        </p:spPr>
        <p:txBody>
          <a:bodyPr wrap="square">
            <a:spAutoFit/>
          </a:bodyPr>
          <a:lstStyle/>
          <a:p>
            <a:pPr lvl="0"/>
            <a:r>
              <a:rPr lang="en-US" b="1" dirty="0"/>
              <a:t>(a)  Describe what Jenny would see when she looks at the orange street light.</a:t>
            </a:r>
            <a:endParaRPr lang="en-NZ" b="1" dirty="0"/>
          </a:p>
        </p:txBody>
      </p:sp>
      <p:sp>
        <p:nvSpPr>
          <p:cNvPr id="3" name="Rectangle 2"/>
          <p:cNvSpPr/>
          <p:nvPr/>
        </p:nvSpPr>
        <p:spPr>
          <a:xfrm>
            <a:off x="185194" y="2505937"/>
            <a:ext cx="8588416" cy="1477328"/>
          </a:xfrm>
          <a:prstGeom prst="rect">
            <a:avLst/>
          </a:prstGeom>
        </p:spPr>
        <p:txBody>
          <a:bodyPr wrap="square">
            <a:spAutoFit/>
          </a:bodyPr>
          <a:lstStyle/>
          <a:p>
            <a:pPr lvl="0"/>
            <a:r>
              <a:rPr lang="en-US" b="1" dirty="0"/>
              <a:t>Orange light with a wavelength of 589 × 10</a:t>
            </a:r>
            <a:r>
              <a:rPr lang="en-US" b="1" baseline="30000" dirty="0"/>
              <a:t>–9</a:t>
            </a:r>
            <a:r>
              <a:rPr lang="en-US" b="1" dirty="0"/>
              <a:t> m diffracts through the window, and Jenny measures the first order maximum at an angle of </a:t>
            </a:r>
            <a:r>
              <a:rPr lang="en-US" b="1" dirty="0" smtClean="0"/>
              <a:t>1.04</a:t>
            </a:r>
            <a:r>
              <a:rPr lang="en-US" b="1" baseline="30000" dirty="0" smtClean="0"/>
              <a:t>0 </a:t>
            </a:r>
            <a:r>
              <a:rPr lang="en-US" dirty="0" smtClean="0"/>
              <a:t>.</a:t>
            </a:r>
            <a:endParaRPr lang="en-NZ" dirty="0"/>
          </a:p>
          <a:p>
            <a:r>
              <a:rPr lang="en-US" dirty="0"/>
              <a:t> </a:t>
            </a:r>
            <a:endParaRPr lang="en-NZ" dirty="0"/>
          </a:p>
          <a:p>
            <a:pPr marL="342900" indent="-342900">
              <a:buAutoNum type="alphaLcParenBoth" startAt="2"/>
            </a:pPr>
            <a:r>
              <a:rPr lang="en-US" dirty="0" smtClean="0"/>
              <a:t>Calculate </a:t>
            </a:r>
            <a:r>
              <a:rPr lang="en-US" dirty="0"/>
              <a:t>the separation of the scratches on the window</a:t>
            </a:r>
            <a:r>
              <a:rPr lang="en-US" dirty="0" smtClean="0"/>
              <a:t>.</a:t>
            </a:r>
          </a:p>
          <a:p>
            <a:r>
              <a:rPr lang="en-US" b="1" dirty="0" smtClean="0"/>
              <a:t>      Answer:</a:t>
            </a:r>
            <a:endParaRPr lang="en-NZ" b="1" dirty="0"/>
          </a:p>
        </p:txBody>
      </p:sp>
      <p:sp>
        <p:nvSpPr>
          <p:cNvPr id="4" name="TextBox 3"/>
          <p:cNvSpPr txBox="1"/>
          <p:nvPr/>
        </p:nvSpPr>
        <p:spPr>
          <a:xfrm>
            <a:off x="185195" y="740780"/>
            <a:ext cx="8843058" cy="1477328"/>
          </a:xfrm>
          <a:prstGeom prst="rect">
            <a:avLst/>
          </a:prstGeom>
          <a:noFill/>
        </p:spPr>
        <p:txBody>
          <a:bodyPr wrap="square" rtlCol="0">
            <a:spAutoFit/>
          </a:bodyPr>
          <a:lstStyle/>
          <a:p>
            <a:r>
              <a:rPr lang="en-NZ" b="1" dirty="0" smtClean="0"/>
              <a:t>Answer:</a:t>
            </a:r>
          </a:p>
          <a:p>
            <a:r>
              <a:rPr lang="en-NZ" dirty="0" smtClean="0"/>
              <a:t>Careful here it just says </a:t>
            </a:r>
            <a:r>
              <a:rPr lang="en-NZ" b="1" i="1" dirty="0" smtClean="0"/>
              <a:t>describe</a:t>
            </a:r>
            <a:r>
              <a:rPr lang="en-NZ" dirty="0" smtClean="0"/>
              <a:t> so you do not need to </a:t>
            </a:r>
            <a:r>
              <a:rPr lang="en-NZ" b="1" i="1" dirty="0" smtClean="0"/>
              <a:t>explain</a:t>
            </a:r>
            <a:r>
              <a:rPr lang="en-NZ" dirty="0" smtClean="0"/>
              <a:t>. The scratches will produce an interference (or diffraction) pattern .</a:t>
            </a:r>
          </a:p>
          <a:p>
            <a:endParaRPr lang="en-NZ" dirty="0" smtClean="0"/>
          </a:p>
          <a:p>
            <a:r>
              <a:rPr lang="en-NZ" dirty="0" smtClean="0"/>
              <a:t>She will see images of the lamp on either side of it.</a:t>
            </a:r>
            <a:endParaRPr lang="en-NZ"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aphicFrame>
        <p:nvGraphicFramePr>
          <p:cNvPr id="6" name="Object 5"/>
          <p:cNvGraphicFramePr>
            <a:graphicFrameLocks noChangeAspect="1"/>
          </p:cNvGraphicFramePr>
          <p:nvPr>
            <p:extLst>
              <p:ext uri="{D42A27DB-BD31-4B8C-83A1-F6EECF244321}">
                <p14:modId xmlns:p14="http://schemas.microsoft.com/office/powerpoint/2010/main" val="2466536749"/>
              </p:ext>
            </p:extLst>
          </p:nvPr>
        </p:nvGraphicFramePr>
        <p:xfrm>
          <a:off x="590309" y="4201610"/>
          <a:ext cx="2847372" cy="1747960"/>
        </p:xfrm>
        <a:graphic>
          <a:graphicData uri="http://schemas.openxmlformats.org/presentationml/2006/ole">
            <mc:AlternateContent xmlns:mc="http://schemas.openxmlformats.org/markup-compatibility/2006">
              <mc:Choice xmlns:v="urn:schemas-microsoft-com:vml" Requires="v">
                <p:oleObj spid="_x0000_s4106" r:id="rId3" imgW="1298160" imgH="786240" progId="Equation.DSMT4">
                  <p:embed/>
                </p:oleObj>
              </mc:Choice>
              <mc:Fallback>
                <p:oleObj r:id="rId3" imgW="1298160" imgH="7862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309" y="4201610"/>
                        <a:ext cx="2847372" cy="1747960"/>
                      </a:xfrm>
                      <a:prstGeom prst="rect">
                        <a:avLst/>
                      </a:prstGeom>
                      <a:noFill/>
                    </p:spPr>
                  </p:pic>
                </p:oleObj>
              </mc:Fallback>
            </mc:AlternateContent>
          </a:graphicData>
        </a:graphic>
      </p:graphicFrame>
      <p:sp>
        <p:nvSpPr>
          <p:cNvPr id="7" name="TextBox 6"/>
          <p:cNvSpPr txBox="1"/>
          <p:nvPr/>
        </p:nvSpPr>
        <p:spPr>
          <a:xfrm>
            <a:off x="5370653" y="1551008"/>
            <a:ext cx="3102015" cy="646331"/>
          </a:xfrm>
          <a:prstGeom prst="rect">
            <a:avLst/>
          </a:prstGeom>
          <a:noFill/>
        </p:spPr>
        <p:txBody>
          <a:bodyPr wrap="square" rtlCol="0">
            <a:spAutoFit/>
          </a:bodyPr>
          <a:lstStyle/>
          <a:p>
            <a:pPr algn="ctr"/>
            <a:r>
              <a:rPr lang="en-NZ" dirty="0" smtClean="0">
                <a:solidFill>
                  <a:srgbClr val="FF0000"/>
                </a:solidFill>
                <a:latin typeface="Comic Sans MS" panose="030F0702030302020204" pitchFamily="66" charset="0"/>
              </a:rPr>
              <a:t>Simple description gives “ACHIEVE” here.</a:t>
            </a:r>
            <a:endParaRPr lang="en-NZ" dirty="0">
              <a:solidFill>
                <a:srgbClr val="FF0000"/>
              </a:solidFill>
              <a:latin typeface="Comic Sans MS" panose="030F0702030302020204" pitchFamily="66" charset="0"/>
            </a:endParaRPr>
          </a:p>
        </p:txBody>
      </p:sp>
      <p:grpSp>
        <p:nvGrpSpPr>
          <p:cNvPr id="13" name="Group 12"/>
          <p:cNvGrpSpPr/>
          <p:nvPr/>
        </p:nvGrpSpPr>
        <p:grpSpPr>
          <a:xfrm>
            <a:off x="3622876" y="3889094"/>
            <a:ext cx="4653022" cy="891250"/>
            <a:chOff x="3622876" y="3889094"/>
            <a:chExt cx="4653022" cy="891250"/>
          </a:xfrm>
        </p:grpSpPr>
        <p:sp>
          <p:nvSpPr>
            <p:cNvPr id="8" name="TextBox 7"/>
            <p:cNvSpPr txBox="1"/>
            <p:nvPr/>
          </p:nvSpPr>
          <p:spPr>
            <a:xfrm>
              <a:off x="4444678" y="3889094"/>
              <a:ext cx="3831220" cy="646331"/>
            </a:xfrm>
            <a:prstGeom prst="rect">
              <a:avLst/>
            </a:prstGeom>
            <a:noFill/>
          </p:spPr>
          <p:txBody>
            <a:bodyPr wrap="square" rtlCol="0">
              <a:spAutoFit/>
            </a:bodyPr>
            <a:lstStyle/>
            <a:p>
              <a:pPr algn="ctr"/>
              <a:r>
                <a:rPr lang="en-NZ" dirty="0" smtClean="0">
                  <a:solidFill>
                    <a:srgbClr val="FF0000"/>
                  </a:solidFill>
                  <a:latin typeface="Comic Sans MS" panose="030F0702030302020204" pitchFamily="66" charset="0"/>
                </a:rPr>
                <a:t>Correct substitution into the formula gets “ACHIEVE”</a:t>
              </a:r>
              <a:endParaRPr lang="en-NZ" dirty="0">
                <a:solidFill>
                  <a:srgbClr val="FF0000"/>
                </a:solidFill>
                <a:latin typeface="Comic Sans MS" panose="030F0702030302020204" pitchFamily="66" charset="0"/>
              </a:endParaRPr>
            </a:p>
          </p:txBody>
        </p:sp>
        <p:cxnSp>
          <p:nvCxnSpPr>
            <p:cNvPr id="10" name="Straight Arrow Connector 9"/>
            <p:cNvCxnSpPr/>
            <p:nvPr/>
          </p:nvCxnSpPr>
          <p:spPr>
            <a:xfrm flipH="1">
              <a:off x="3622876" y="4375230"/>
              <a:ext cx="1076445" cy="405114"/>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2708476" y="5694744"/>
            <a:ext cx="3461204" cy="369332"/>
          </a:xfrm>
          <a:prstGeom prst="rect">
            <a:avLst/>
          </a:prstGeom>
          <a:noFill/>
        </p:spPr>
        <p:txBody>
          <a:bodyPr wrap="none" rtlCol="0">
            <a:spAutoFit/>
          </a:bodyPr>
          <a:lstStyle/>
          <a:p>
            <a:r>
              <a:rPr lang="en-NZ" dirty="0" smtClean="0">
                <a:solidFill>
                  <a:srgbClr val="CC0066"/>
                </a:solidFill>
                <a:latin typeface="Comic Sans MS" panose="030F0702030302020204" pitchFamily="66" charset="0"/>
              </a:rPr>
              <a:t>Correct answer gets “MERIT”.</a:t>
            </a:r>
            <a:endParaRPr lang="en-NZ" dirty="0">
              <a:solidFill>
                <a:srgbClr val="CC0066"/>
              </a:solidFill>
              <a:latin typeface="Comic Sans MS" panose="030F0702030302020204" pitchFamily="66" charset="0"/>
            </a:endParaRPr>
          </a:p>
        </p:txBody>
      </p:sp>
    </p:spTree>
    <p:extLst>
      <p:ext uri="{BB962C8B-B14F-4D97-AF65-F5344CB8AC3E}">
        <p14:creationId xmlns:p14="http://schemas.microsoft.com/office/powerpoint/2010/main" val="141471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250"/>
                                        <p:tgtEl>
                                          <p:spTgt spid="6"/>
                                        </p:tgtEl>
                                      </p:cBhvr>
                                    </p:animEffect>
                                  </p:childTnLst>
                                </p:cTn>
                              </p:par>
                            </p:childTnLst>
                          </p:cTn>
                        </p:par>
                        <p:par>
                          <p:cTn id="23" fill="hold">
                            <p:stCondLst>
                              <p:cond delay="1250"/>
                            </p:stCondLst>
                            <p:childTnLst>
                              <p:par>
                                <p:cTn id="24" presetID="10" presetClass="entr" presetSubtype="0" fill="hold" nodeType="afterEffect">
                                  <p:stCondLst>
                                    <p:cond delay="100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2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80">
                                          <p:stCondLst>
                                            <p:cond delay="0"/>
                                          </p:stCondLst>
                                        </p:cTn>
                                        <p:tgtEl>
                                          <p:spTgt spid="12"/>
                                        </p:tgtEl>
                                      </p:cBhvr>
                                    </p:animEffect>
                                    <p:anim calcmode="lin" valueType="num">
                                      <p:cBhvr>
                                        <p:cTn id="3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7" dur="26">
                                          <p:stCondLst>
                                            <p:cond delay="650"/>
                                          </p:stCondLst>
                                        </p:cTn>
                                        <p:tgtEl>
                                          <p:spTgt spid="12"/>
                                        </p:tgtEl>
                                      </p:cBhvr>
                                      <p:to x="100000" y="60000"/>
                                    </p:animScale>
                                    <p:animScale>
                                      <p:cBhvr>
                                        <p:cTn id="38" dur="166" decel="50000">
                                          <p:stCondLst>
                                            <p:cond delay="676"/>
                                          </p:stCondLst>
                                        </p:cTn>
                                        <p:tgtEl>
                                          <p:spTgt spid="12"/>
                                        </p:tgtEl>
                                      </p:cBhvr>
                                      <p:to x="100000" y="100000"/>
                                    </p:animScale>
                                    <p:animScale>
                                      <p:cBhvr>
                                        <p:cTn id="39" dur="26">
                                          <p:stCondLst>
                                            <p:cond delay="1312"/>
                                          </p:stCondLst>
                                        </p:cTn>
                                        <p:tgtEl>
                                          <p:spTgt spid="12"/>
                                        </p:tgtEl>
                                      </p:cBhvr>
                                      <p:to x="100000" y="80000"/>
                                    </p:animScale>
                                    <p:animScale>
                                      <p:cBhvr>
                                        <p:cTn id="40" dur="166" decel="50000">
                                          <p:stCondLst>
                                            <p:cond delay="1338"/>
                                          </p:stCondLst>
                                        </p:cTn>
                                        <p:tgtEl>
                                          <p:spTgt spid="12"/>
                                        </p:tgtEl>
                                      </p:cBhvr>
                                      <p:to x="100000" y="100000"/>
                                    </p:animScale>
                                    <p:animScale>
                                      <p:cBhvr>
                                        <p:cTn id="41" dur="26">
                                          <p:stCondLst>
                                            <p:cond delay="1642"/>
                                          </p:stCondLst>
                                        </p:cTn>
                                        <p:tgtEl>
                                          <p:spTgt spid="12"/>
                                        </p:tgtEl>
                                      </p:cBhvr>
                                      <p:to x="100000" y="90000"/>
                                    </p:animScale>
                                    <p:animScale>
                                      <p:cBhvr>
                                        <p:cTn id="42" dur="166" decel="50000">
                                          <p:stCondLst>
                                            <p:cond delay="1668"/>
                                          </p:stCondLst>
                                        </p:cTn>
                                        <p:tgtEl>
                                          <p:spTgt spid="12"/>
                                        </p:tgtEl>
                                      </p:cBhvr>
                                      <p:to x="100000" y="100000"/>
                                    </p:animScale>
                                    <p:animScale>
                                      <p:cBhvr>
                                        <p:cTn id="43" dur="26">
                                          <p:stCondLst>
                                            <p:cond delay="1808"/>
                                          </p:stCondLst>
                                        </p:cTn>
                                        <p:tgtEl>
                                          <p:spTgt spid="12"/>
                                        </p:tgtEl>
                                      </p:cBhvr>
                                      <p:to x="100000" y="95000"/>
                                    </p:animScale>
                                    <p:animScale>
                                      <p:cBhvr>
                                        <p:cTn id="44"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596" y="213353"/>
            <a:ext cx="8947231" cy="923330"/>
          </a:xfrm>
          <a:prstGeom prst="rect">
            <a:avLst/>
          </a:prstGeom>
        </p:spPr>
        <p:txBody>
          <a:bodyPr wrap="square">
            <a:spAutoFit/>
          </a:bodyPr>
          <a:lstStyle/>
          <a:p>
            <a:pPr marL="342900" lvl="0" indent="-342900">
              <a:buAutoNum type="alphaLcParenBoth" startAt="3"/>
            </a:pPr>
            <a:r>
              <a:rPr lang="en-US" b="1" dirty="0" smtClean="0"/>
              <a:t>Explain </a:t>
            </a:r>
            <a:r>
              <a:rPr lang="en-US" b="1" dirty="0"/>
              <a:t>why monochromatic light shone through a diffraction grating produces a </a:t>
            </a:r>
            <a:endParaRPr lang="en-US" b="1" dirty="0" smtClean="0"/>
          </a:p>
          <a:p>
            <a:pPr lvl="0"/>
            <a:r>
              <a:rPr lang="en-US" b="1" dirty="0"/>
              <a:t> </a:t>
            </a:r>
            <a:r>
              <a:rPr lang="en-US" b="1" dirty="0" smtClean="0"/>
              <a:t>      different </a:t>
            </a:r>
            <a:r>
              <a:rPr lang="en-US" b="1" dirty="0"/>
              <a:t>pattern of fringes than it does when shone through a double slit of the same </a:t>
            </a:r>
            <a:r>
              <a:rPr lang="en-US" b="1" dirty="0" smtClean="0"/>
              <a:t> </a:t>
            </a:r>
          </a:p>
          <a:p>
            <a:pPr lvl="0"/>
            <a:r>
              <a:rPr lang="en-US" b="1" dirty="0"/>
              <a:t> </a:t>
            </a:r>
            <a:r>
              <a:rPr lang="en-US" b="1" dirty="0" smtClean="0"/>
              <a:t>       spacing</a:t>
            </a:r>
            <a:r>
              <a:rPr lang="en-US" b="1" dirty="0"/>
              <a:t>.</a:t>
            </a:r>
            <a:endParaRPr lang="en-NZ" b="1" dirty="0"/>
          </a:p>
        </p:txBody>
      </p:sp>
      <p:sp>
        <p:nvSpPr>
          <p:cNvPr id="3" name="TextBox 2"/>
          <p:cNvSpPr txBox="1"/>
          <p:nvPr/>
        </p:nvSpPr>
        <p:spPr>
          <a:xfrm>
            <a:off x="231494" y="891251"/>
            <a:ext cx="8472669" cy="923330"/>
          </a:xfrm>
          <a:prstGeom prst="rect">
            <a:avLst/>
          </a:prstGeom>
          <a:noFill/>
        </p:spPr>
        <p:txBody>
          <a:bodyPr wrap="square" rtlCol="0">
            <a:spAutoFit/>
          </a:bodyPr>
          <a:lstStyle/>
          <a:p>
            <a:pPr>
              <a:lnSpc>
                <a:spcPct val="200000"/>
              </a:lnSpc>
            </a:pPr>
            <a:r>
              <a:rPr lang="en-NZ" dirty="0" smtClean="0"/>
              <a:t>Here the examiners are looking for two effects. The first is easy:</a:t>
            </a:r>
          </a:p>
          <a:p>
            <a:r>
              <a:rPr lang="en-NZ" dirty="0" smtClean="0"/>
              <a:t>With more slits for the light to go through the image is brighter .</a:t>
            </a:r>
            <a:endParaRPr lang="en-NZ" dirty="0"/>
          </a:p>
        </p:txBody>
      </p:sp>
      <p:sp>
        <p:nvSpPr>
          <p:cNvPr id="4" name="TextBox 3"/>
          <p:cNvSpPr txBox="1"/>
          <p:nvPr/>
        </p:nvSpPr>
        <p:spPr>
          <a:xfrm>
            <a:off x="173618" y="1782501"/>
            <a:ext cx="8542117" cy="1200329"/>
          </a:xfrm>
          <a:prstGeom prst="rect">
            <a:avLst/>
          </a:prstGeom>
          <a:noFill/>
        </p:spPr>
        <p:txBody>
          <a:bodyPr wrap="square" rtlCol="0">
            <a:spAutoFit/>
          </a:bodyPr>
          <a:lstStyle/>
          <a:p>
            <a:r>
              <a:rPr lang="en-NZ" dirty="0" smtClean="0"/>
              <a:t>The second depends on the way grating in effect has many sources so the individual images (or fringes) are more tightly defined or narrower and thus more intense. This is because the individual fringes are formed by constructive interference from many sources. This can only happen at particular angles.</a:t>
            </a:r>
            <a:endParaRPr lang="en-NZ" dirty="0"/>
          </a:p>
        </p:txBody>
      </p:sp>
      <p:graphicFrame>
        <p:nvGraphicFramePr>
          <p:cNvPr id="5" name="Table 4"/>
          <p:cNvGraphicFramePr>
            <a:graphicFrameLocks noGrp="1"/>
          </p:cNvGraphicFramePr>
          <p:nvPr>
            <p:extLst>
              <p:ext uri="{D42A27DB-BD31-4B8C-83A1-F6EECF244321}">
                <p14:modId xmlns:p14="http://schemas.microsoft.com/office/powerpoint/2010/main" val="231830583"/>
              </p:ext>
            </p:extLst>
          </p:nvPr>
        </p:nvGraphicFramePr>
        <p:xfrm>
          <a:off x="353027" y="3600731"/>
          <a:ext cx="8698375" cy="2544626"/>
        </p:xfrm>
        <a:graphic>
          <a:graphicData uri="http://schemas.openxmlformats.org/drawingml/2006/table">
            <a:tbl>
              <a:tblPr firstRow="1" firstCol="1" lastRow="1" lastCol="1" bandRow="1" bandCol="1">
                <a:tableStyleId>{5C22544A-7EE6-4342-B048-85BDC9FD1C3A}</a:tableStyleId>
              </a:tblPr>
              <a:tblGrid>
                <a:gridCol w="2344453"/>
                <a:gridCol w="2033710"/>
                <a:gridCol w="2226204"/>
                <a:gridCol w="2094008"/>
              </a:tblGrid>
              <a:tr h="1288831">
                <a:tc>
                  <a:txBody>
                    <a:bodyPr/>
                    <a:lstStyle/>
                    <a:p>
                      <a:pPr>
                        <a:lnSpc>
                          <a:spcPct val="120000"/>
                        </a:lnSpc>
                        <a:spcBef>
                          <a:spcPts val="300"/>
                        </a:spcBef>
                        <a:spcAft>
                          <a:spcPts val="300"/>
                        </a:spcAft>
                      </a:pPr>
                      <a:r>
                        <a:rPr lang="en-US" sz="1400" b="0" dirty="0">
                          <a:solidFill>
                            <a:schemeClr val="tx1"/>
                          </a:solidFill>
                          <a:effectLst/>
                        </a:rPr>
                        <a:t>Constructive interference occurs much less frequently because of the many sources so the bright fringes are much narrower / more defined</a:t>
                      </a:r>
                      <a:endParaRPr lang="en-NZ" sz="1400" b="0" dirty="0">
                        <a:solidFill>
                          <a:schemeClr val="tx1"/>
                        </a:solidFill>
                        <a:effectLst/>
                      </a:endParaRPr>
                    </a:p>
                    <a:p>
                      <a:pPr>
                        <a:spcAft>
                          <a:spcPts val="300"/>
                        </a:spcAft>
                        <a:tabLst>
                          <a:tab pos="180340" algn="l"/>
                          <a:tab pos="3330575" algn="ctr"/>
                        </a:tabLst>
                      </a:pPr>
                      <a:r>
                        <a:rPr lang="en-US" sz="1400" b="0" dirty="0">
                          <a:solidFill>
                            <a:schemeClr val="tx1"/>
                          </a:solidFill>
                          <a:effectLst/>
                        </a:rPr>
                        <a:t>The bright fringes are brighter because they are formed from constructive interference of light from many extra sources</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Bright fringes are narrower / more defined OR dark fringes are wider</a:t>
                      </a:r>
                      <a:r>
                        <a:rPr lang="en-AU" sz="1400" b="0" dirty="0" smtClean="0">
                          <a:solidFill>
                            <a:schemeClr val="tx1"/>
                          </a:solidFill>
                          <a:effectLst/>
                        </a:rPr>
                        <a:t>.</a:t>
                      </a:r>
                    </a:p>
                    <a:p>
                      <a:pPr marL="0" lvl="0" indent="0">
                        <a:spcBef>
                          <a:spcPts val="300"/>
                        </a:spcBef>
                        <a:spcAft>
                          <a:spcPts val="300"/>
                        </a:spcAft>
                        <a:buSzPts val="1000"/>
                        <a:buFont typeface="Times New Roman"/>
                        <a:buNone/>
                        <a:tabLst>
                          <a:tab pos="107950" algn="l"/>
                        </a:tabLst>
                      </a:pPr>
                      <a:endParaRPr lang="en-AU" sz="1400" b="0" dirty="0" smtClean="0">
                        <a:solidFill>
                          <a:schemeClr val="tx1"/>
                        </a:solidFill>
                        <a:effectLst/>
                      </a:endParaRPr>
                    </a:p>
                    <a:p>
                      <a:pPr marL="0" lvl="0" indent="0">
                        <a:spcBef>
                          <a:spcPts val="300"/>
                        </a:spcBef>
                        <a:spcAft>
                          <a:spcPts val="300"/>
                        </a:spcAft>
                        <a:buSzPts val="1000"/>
                        <a:buFont typeface="Times New Roman"/>
                        <a:buNone/>
                        <a:tabLst>
                          <a:tab pos="107950" algn="l"/>
                        </a:tabLst>
                      </a:pPr>
                      <a:r>
                        <a:rPr lang="en-AU" sz="1400" b="0" dirty="0" smtClean="0">
                          <a:solidFill>
                            <a:schemeClr val="tx1"/>
                          </a:solidFill>
                          <a:effectLst/>
                        </a:rPr>
                        <a:t>Fringes </a:t>
                      </a:r>
                      <a:r>
                        <a:rPr lang="en-AU" sz="1400" b="0" dirty="0">
                          <a:solidFill>
                            <a:schemeClr val="tx1"/>
                          </a:solidFill>
                          <a:effectLst/>
                        </a:rPr>
                        <a:t>are brighter.</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Constructive interference occurs much less frequently because of the many sources so the bright fringes are much narrower / more defined</a:t>
                      </a:r>
                      <a:r>
                        <a:rPr lang="en-AU" sz="1400" b="0" dirty="0" smtClean="0">
                          <a:solidFill>
                            <a:schemeClr val="tx1"/>
                          </a:solidFill>
                          <a:effectLst/>
                        </a:rPr>
                        <a:t>.</a:t>
                      </a:r>
                    </a:p>
                    <a:p>
                      <a:pPr marL="0" lvl="0" indent="0">
                        <a:spcBef>
                          <a:spcPts val="300"/>
                        </a:spcBef>
                        <a:spcAft>
                          <a:spcPts val="300"/>
                        </a:spcAft>
                        <a:buSzPts val="1000"/>
                        <a:buFont typeface="Times New Roman"/>
                        <a:buNone/>
                        <a:tabLst>
                          <a:tab pos="107950" algn="l"/>
                        </a:tabLst>
                      </a:pPr>
                      <a:r>
                        <a:rPr lang="en-AU" sz="1400" b="0" dirty="0" smtClean="0">
                          <a:solidFill>
                            <a:schemeClr val="tx1"/>
                          </a:solidFill>
                          <a:effectLst/>
                        </a:rPr>
                        <a:t>The </a:t>
                      </a:r>
                      <a:r>
                        <a:rPr lang="en-AU" sz="1400" b="0" dirty="0">
                          <a:solidFill>
                            <a:schemeClr val="tx1"/>
                          </a:solidFill>
                          <a:effectLst/>
                        </a:rPr>
                        <a:t>bright fringes are brighter because they are formed from constructive interference of light from many extra sources.</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Both the narrowness and the brightness of the fringes are correctly explained.</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53064477"/>
              </p:ext>
            </p:extLst>
          </p:nvPr>
        </p:nvGraphicFramePr>
        <p:xfrm>
          <a:off x="347240" y="3047036"/>
          <a:ext cx="8715737" cy="548186"/>
        </p:xfrm>
        <a:graphic>
          <a:graphicData uri="http://schemas.openxmlformats.org/drawingml/2006/table">
            <a:tbl>
              <a:tblPr firstRow="1" firstCol="1" lastRow="1" lastCol="1" bandRow="1" bandCol="1"/>
              <a:tblGrid>
                <a:gridCol w="2350240"/>
                <a:gridCol w="2019300"/>
                <a:gridCol w="2263624"/>
                <a:gridCol w="2082573"/>
              </a:tblGrid>
              <a:tr h="276255">
                <a:tc>
                  <a:txBody>
                    <a:bodyPr/>
                    <a:lstStyle/>
                    <a:p>
                      <a:pPr marL="107950" indent="-107950" algn="ctr">
                        <a:spcBef>
                          <a:spcPts val="300"/>
                        </a:spcBef>
                        <a:spcAft>
                          <a:spcPts val="300"/>
                        </a:spcAft>
                        <a:tabLst>
                          <a:tab pos="107950" algn="l"/>
                          <a:tab pos="457200" algn="l"/>
                        </a:tabLst>
                      </a:pPr>
                      <a:r>
                        <a:rPr lang="en-AU" sz="1400" b="1" dirty="0" smtClean="0">
                          <a:solidFill>
                            <a:srgbClr val="FF0000"/>
                          </a:solidFill>
                          <a:effectLst/>
                          <a:latin typeface="+mj-lt"/>
                          <a:ea typeface="Times New Roman"/>
                          <a:cs typeface="Times New Roman"/>
                        </a:rPr>
                        <a:t>NZQA say in the schedule:  </a:t>
                      </a:r>
                      <a:r>
                        <a:rPr lang="en-AU" sz="1400" b="1" dirty="0" smtClean="0">
                          <a:effectLst/>
                          <a:latin typeface="+mj-lt"/>
                          <a:ea typeface="Times New Roman"/>
                          <a:cs typeface="Times New Roman"/>
                        </a:rPr>
                        <a:t>Evidence</a:t>
                      </a:r>
                      <a:endParaRPr lang="en-NZ" sz="1400" dirty="0">
                        <a:effectLst/>
                        <a:latin typeface="+mj-lt"/>
                        <a:ea typeface="Times New Roman"/>
                        <a:cs typeface="Arial"/>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 with Merit</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 with Excellence</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2743200" y="5125236"/>
            <a:ext cx="1897380" cy="738664"/>
          </a:xfrm>
          <a:prstGeom prst="rect">
            <a:avLst/>
          </a:prstGeom>
          <a:noFill/>
        </p:spPr>
        <p:txBody>
          <a:bodyPr wrap="square" rtlCol="0">
            <a:spAutoFit/>
          </a:bodyPr>
          <a:lstStyle/>
          <a:p>
            <a:pPr algn="ctr"/>
            <a:r>
              <a:rPr lang="en-NZ" sz="1400" dirty="0" smtClean="0">
                <a:solidFill>
                  <a:srgbClr val="FF0000"/>
                </a:solidFill>
                <a:latin typeface="Comic Sans MS" panose="030F0702030302020204" pitchFamily="66" charset="0"/>
              </a:rPr>
              <a:t>Either point will get “ACHIEVE” so two points here </a:t>
            </a:r>
            <a:endParaRPr lang="en-NZ" sz="1400" dirty="0">
              <a:solidFill>
                <a:srgbClr val="FF0000"/>
              </a:solidFill>
              <a:latin typeface="Comic Sans MS" panose="030F0702030302020204" pitchFamily="66" charset="0"/>
            </a:endParaRPr>
          </a:p>
        </p:txBody>
      </p:sp>
      <p:sp>
        <p:nvSpPr>
          <p:cNvPr id="8" name="TextBox 7"/>
          <p:cNvSpPr txBox="1"/>
          <p:nvPr/>
        </p:nvSpPr>
        <p:spPr>
          <a:xfrm>
            <a:off x="6659205" y="5763097"/>
            <a:ext cx="1829475" cy="738664"/>
          </a:xfrm>
          <a:prstGeom prst="rect">
            <a:avLst/>
          </a:prstGeom>
          <a:solidFill>
            <a:schemeClr val="bg1"/>
          </a:solidFill>
        </p:spPr>
        <p:txBody>
          <a:bodyPr wrap="square" rtlCol="0">
            <a:spAutoFit/>
          </a:bodyPr>
          <a:lstStyle/>
          <a:p>
            <a:pPr algn="ctr"/>
            <a:r>
              <a:rPr lang="en-NZ" sz="1400" dirty="0" smtClean="0">
                <a:solidFill>
                  <a:srgbClr val="CC0066"/>
                </a:solidFill>
                <a:latin typeface="Comic Sans MS" panose="030F0702030302020204" pitchFamily="66" charset="0"/>
              </a:rPr>
              <a:t>Either point will get “MERIT” so two points  here </a:t>
            </a:r>
            <a:endParaRPr lang="en-NZ" sz="1400" dirty="0">
              <a:solidFill>
                <a:srgbClr val="CC0066"/>
              </a:solidFill>
              <a:latin typeface="Comic Sans MS" panose="030F0702030302020204" pitchFamily="66" charset="0"/>
            </a:endParaRPr>
          </a:p>
        </p:txBody>
      </p:sp>
      <p:sp>
        <p:nvSpPr>
          <p:cNvPr id="9" name="TextBox 8"/>
          <p:cNvSpPr txBox="1"/>
          <p:nvPr/>
        </p:nvSpPr>
        <p:spPr>
          <a:xfrm>
            <a:off x="6935936" y="4656557"/>
            <a:ext cx="2208064" cy="584775"/>
          </a:xfrm>
          <a:prstGeom prst="rect">
            <a:avLst/>
          </a:prstGeom>
          <a:solidFill>
            <a:schemeClr val="bg1"/>
          </a:solidFill>
        </p:spPr>
        <p:txBody>
          <a:bodyPr wrap="square" rtlCol="0">
            <a:spAutoFit/>
          </a:bodyPr>
          <a:lstStyle/>
          <a:p>
            <a:pPr algn="ctr"/>
            <a:r>
              <a:rPr lang="en-NZ" sz="1600" b="1" dirty="0" smtClean="0">
                <a:solidFill>
                  <a:srgbClr val="00B050"/>
                </a:solidFill>
                <a:latin typeface="Comic Sans MS" panose="030F0702030302020204" pitchFamily="66" charset="0"/>
              </a:rPr>
              <a:t>Both parts for  “EXCELLENCE”  </a:t>
            </a:r>
            <a:endParaRPr lang="en-NZ" sz="1600"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33639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500"/>
                                        <p:tgtEl>
                                          <p:spTgt spid="5"/>
                                        </p:tgtEl>
                                      </p:cBhvr>
                                    </p:animEffect>
                                  </p:childTnLst>
                                </p:cTn>
                              </p:par>
                            </p:childTnLst>
                          </p:cTn>
                        </p:par>
                        <p:par>
                          <p:cTn id="23" fill="hold">
                            <p:stCondLst>
                              <p:cond delay="1500"/>
                            </p:stCondLst>
                            <p:childTnLst>
                              <p:par>
                                <p:cTn id="24" presetID="26" presetClass="entr" presetSubtype="0" fill="hold" grpId="0" nodeType="afterEffect">
                                  <p:stCondLst>
                                    <p:cond delay="300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80">
                                          <p:stCondLst>
                                            <p:cond delay="0"/>
                                          </p:stCondLst>
                                        </p:cTn>
                                        <p:tgtEl>
                                          <p:spTgt spid="7"/>
                                        </p:tgtEl>
                                      </p:cBhvr>
                                    </p:animEffect>
                                    <p:anim calcmode="lin" valueType="num">
                                      <p:cBhvr>
                                        <p:cTn id="2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2" dur="26">
                                          <p:stCondLst>
                                            <p:cond delay="650"/>
                                          </p:stCondLst>
                                        </p:cTn>
                                        <p:tgtEl>
                                          <p:spTgt spid="7"/>
                                        </p:tgtEl>
                                      </p:cBhvr>
                                      <p:to x="100000" y="60000"/>
                                    </p:animScale>
                                    <p:animScale>
                                      <p:cBhvr>
                                        <p:cTn id="33" dur="166" decel="50000">
                                          <p:stCondLst>
                                            <p:cond delay="676"/>
                                          </p:stCondLst>
                                        </p:cTn>
                                        <p:tgtEl>
                                          <p:spTgt spid="7"/>
                                        </p:tgtEl>
                                      </p:cBhvr>
                                      <p:to x="100000" y="100000"/>
                                    </p:animScale>
                                    <p:animScale>
                                      <p:cBhvr>
                                        <p:cTn id="34" dur="26">
                                          <p:stCondLst>
                                            <p:cond delay="1312"/>
                                          </p:stCondLst>
                                        </p:cTn>
                                        <p:tgtEl>
                                          <p:spTgt spid="7"/>
                                        </p:tgtEl>
                                      </p:cBhvr>
                                      <p:to x="100000" y="80000"/>
                                    </p:animScale>
                                    <p:animScale>
                                      <p:cBhvr>
                                        <p:cTn id="35" dur="166" decel="50000">
                                          <p:stCondLst>
                                            <p:cond delay="1338"/>
                                          </p:stCondLst>
                                        </p:cTn>
                                        <p:tgtEl>
                                          <p:spTgt spid="7"/>
                                        </p:tgtEl>
                                      </p:cBhvr>
                                      <p:to x="100000" y="100000"/>
                                    </p:animScale>
                                    <p:animScale>
                                      <p:cBhvr>
                                        <p:cTn id="36" dur="26">
                                          <p:stCondLst>
                                            <p:cond delay="1642"/>
                                          </p:stCondLst>
                                        </p:cTn>
                                        <p:tgtEl>
                                          <p:spTgt spid="7"/>
                                        </p:tgtEl>
                                      </p:cBhvr>
                                      <p:to x="100000" y="90000"/>
                                    </p:animScale>
                                    <p:animScale>
                                      <p:cBhvr>
                                        <p:cTn id="37" dur="166" decel="50000">
                                          <p:stCondLst>
                                            <p:cond delay="1668"/>
                                          </p:stCondLst>
                                        </p:cTn>
                                        <p:tgtEl>
                                          <p:spTgt spid="7"/>
                                        </p:tgtEl>
                                      </p:cBhvr>
                                      <p:to x="100000" y="100000"/>
                                    </p:animScale>
                                    <p:animScale>
                                      <p:cBhvr>
                                        <p:cTn id="38" dur="26">
                                          <p:stCondLst>
                                            <p:cond delay="1808"/>
                                          </p:stCondLst>
                                        </p:cTn>
                                        <p:tgtEl>
                                          <p:spTgt spid="7"/>
                                        </p:tgtEl>
                                      </p:cBhvr>
                                      <p:to x="100000" y="95000"/>
                                    </p:animScale>
                                    <p:animScale>
                                      <p:cBhvr>
                                        <p:cTn id="39" dur="166" decel="50000">
                                          <p:stCondLst>
                                            <p:cond delay="1834"/>
                                          </p:stCondLst>
                                        </p:cTn>
                                        <p:tgtEl>
                                          <p:spTgt spid="7"/>
                                        </p:tgtEl>
                                      </p:cBhvr>
                                      <p:to x="100000" y="100000"/>
                                    </p:animScale>
                                  </p:childTnLst>
                                </p:cTn>
                              </p:par>
                            </p:childTnLst>
                          </p:cTn>
                        </p:par>
                        <p:par>
                          <p:cTn id="40" fill="hold">
                            <p:stCondLst>
                              <p:cond delay="6500"/>
                            </p:stCondLst>
                            <p:childTnLst>
                              <p:par>
                                <p:cTn id="41" presetID="26" presetClass="entr" presetSubtype="0" fill="hold" grpId="0" nodeType="afterEffect">
                                  <p:stCondLst>
                                    <p:cond delay="300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80">
                                          <p:stCondLst>
                                            <p:cond delay="0"/>
                                          </p:stCondLst>
                                        </p:cTn>
                                        <p:tgtEl>
                                          <p:spTgt spid="8"/>
                                        </p:tgtEl>
                                      </p:cBhvr>
                                    </p:animEffect>
                                    <p:anim calcmode="lin" valueType="num">
                                      <p:cBhvr>
                                        <p:cTn id="4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gtEl>
                                      </p:cBhvr>
                                      <p:to x="100000" y="60000"/>
                                    </p:animScale>
                                    <p:animScale>
                                      <p:cBhvr>
                                        <p:cTn id="50" dur="166" decel="50000">
                                          <p:stCondLst>
                                            <p:cond delay="676"/>
                                          </p:stCondLst>
                                        </p:cTn>
                                        <p:tgtEl>
                                          <p:spTgt spid="8"/>
                                        </p:tgtEl>
                                      </p:cBhvr>
                                      <p:to x="100000" y="100000"/>
                                    </p:animScale>
                                    <p:animScale>
                                      <p:cBhvr>
                                        <p:cTn id="51" dur="26">
                                          <p:stCondLst>
                                            <p:cond delay="1312"/>
                                          </p:stCondLst>
                                        </p:cTn>
                                        <p:tgtEl>
                                          <p:spTgt spid="8"/>
                                        </p:tgtEl>
                                      </p:cBhvr>
                                      <p:to x="100000" y="80000"/>
                                    </p:animScale>
                                    <p:animScale>
                                      <p:cBhvr>
                                        <p:cTn id="52" dur="166" decel="50000">
                                          <p:stCondLst>
                                            <p:cond delay="1338"/>
                                          </p:stCondLst>
                                        </p:cTn>
                                        <p:tgtEl>
                                          <p:spTgt spid="8"/>
                                        </p:tgtEl>
                                      </p:cBhvr>
                                      <p:to x="100000" y="100000"/>
                                    </p:animScale>
                                    <p:animScale>
                                      <p:cBhvr>
                                        <p:cTn id="53" dur="26">
                                          <p:stCondLst>
                                            <p:cond delay="1642"/>
                                          </p:stCondLst>
                                        </p:cTn>
                                        <p:tgtEl>
                                          <p:spTgt spid="8"/>
                                        </p:tgtEl>
                                      </p:cBhvr>
                                      <p:to x="100000" y="90000"/>
                                    </p:animScale>
                                    <p:animScale>
                                      <p:cBhvr>
                                        <p:cTn id="54" dur="166" decel="50000">
                                          <p:stCondLst>
                                            <p:cond delay="1668"/>
                                          </p:stCondLst>
                                        </p:cTn>
                                        <p:tgtEl>
                                          <p:spTgt spid="8"/>
                                        </p:tgtEl>
                                      </p:cBhvr>
                                      <p:to x="100000" y="100000"/>
                                    </p:animScale>
                                    <p:animScale>
                                      <p:cBhvr>
                                        <p:cTn id="55" dur="26">
                                          <p:stCondLst>
                                            <p:cond delay="1808"/>
                                          </p:stCondLst>
                                        </p:cTn>
                                        <p:tgtEl>
                                          <p:spTgt spid="8"/>
                                        </p:tgtEl>
                                      </p:cBhvr>
                                      <p:to x="100000" y="95000"/>
                                    </p:animScale>
                                    <p:animScale>
                                      <p:cBhvr>
                                        <p:cTn id="56" dur="166" decel="50000">
                                          <p:stCondLst>
                                            <p:cond delay="1834"/>
                                          </p:stCondLst>
                                        </p:cTn>
                                        <p:tgtEl>
                                          <p:spTgt spid="8"/>
                                        </p:tgtEl>
                                      </p:cBhvr>
                                      <p:to x="100000" y="100000"/>
                                    </p:animScale>
                                  </p:childTnLst>
                                </p:cTn>
                              </p:par>
                            </p:childTnLst>
                          </p:cTn>
                        </p:par>
                        <p:par>
                          <p:cTn id="57" fill="hold">
                            <p:stCondLst>
                              <p:cond delay="11500"/>
                            </p:stCondLst>
                            <p:childTnLst>
                              <p:par>
                                <p:cTn id="58" presetID="2" presetClass="entr" presetSubtype="6" fill="hold" grpId="0" nodeType="afterEffect">
                                  <p:stCondLst>
                                    <p:cond delay="3000"/>
                                  </p:stCondLst>
                                  <p:childTnLst>
                                    <p:set>
                                      <p:cBhvr>
                                        <p:cTn id="59" dur="1" fill="hold">
                                          <p:stCondLst>
                                            <p:cond delay="0"/>
                                          </p:stCondLst>
                                        </p:cTn>
                                        <p:tgtEl>
                                          <p:spTgt spid="9"/>
                                        </p:tgtEl>
                                        <p:attrNameLst>
                                          <p:attrName>style.visibility</p:attrName>
                                        </p:attrNameLst>
                                      </p:cBhvr>
                                      <p:to>
                                        <p:strVal val="visible"/>
                                      </p:to>
                                    </p:set>
                                    <p:anim calcmode="lin" valueType="num">
                                      <p:cBhvr additive="base">
                                        <p:cTn id="60" dur="2000" fill="hold"/>
                                        <p:tgtEl>
                                          <p:spTgt spid="9"/>
                                        </p:tgtEl>
                                        <p:attrNameLst>
                                          <p:attrName>ppt_x</p:attrName>
                                        </p:attrNameLst>
                                      </p:cBhvr>
                                      <p:tavLst>
                                        <p:tav tm="0">
                                          <p:val>
                                            <p:strVal val="1+#ppt_w/2"/>
                                          </p:val>
                                        </p:tav>
                                        <p:tav tm="100000">
                                          <p:val>
                                            <p:strVal val="#ppt_x"/>
                                          </p:val>
                                        </p:tav>
                                      </p:tavLst>
                                    </p:anim>
                                    <p:anim calcmode="lin" valueType="num">
                                      <p:cBhvr additive="base">
                                        <p:cTn id="61"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69" y="87491"/>
            <a:ext cx="8634714" cy="923330"/>
          </a:xfrm>
          <a:prstGeom prst="rect">
            <a:avLst/>
          </a:prstGeom>
        </p:spPr>
        <p:txBody>
          <a:bodyPr wrap="square">
            <a:spAutoFit/>
          </a:bodyPr>
          <a:lstStyle/>
          <a:p>
            <a:pPr lvl="0"/>
            <a:r>
              <a:rPr lang="en-US" b="1" dirty="0" smtClean="0"/>
              <a:t>  Jenny </a:t>
            </a:r>
            <a:r>
              <a:rPr lang="en-US" b="1" dirty="0"/>
              <a:t>now observes a white light through the same window</a:t>
            </a:r>
            <a:r>
              <a:rPr lang="en-US" b="1" dirty="0" smtClean="0"/>
              <a:t>.</a:t>
            </a:r>
            <a:r>
              <a:rPr lang="en-US" dirty="0"/>
              <a:t> </a:t>
            </a:r>
            <a:endParaRPr lang="en-NZ" dirty="0"/>
          </a:p>
          <a:p>
            <a:r>
              <a:rPr lang="en-US" dirty="0" smtClean="0"/>
              <a:t>(d)  Explain </a:t>
            </a:r>
            <a:r>
              <a:rPr lang="en-US" dirty="0"/>
              <a:t>what effect the scratches have on Jenny’s view of the white light.</a:t>
            </a:r>
            <a:endParaRPr lang="en-NZ" dirty="0"/>
          </a:p>
          <a:p>
            <a:r>
              <a:rPr lang="en-US" dirty="0"/>
              <a:t> </a:t>
            </a:r>
            <a:r>
              <a:rPr lang="en-US" b="1" dirty="0" smtClean="0"/>
              <a:t>Answer:</a:t>
            </a:r>
            <a:endParaRPr lang="en-NZ" dirty="0"/>
          </a:p>
        </p:txBody>
      </p:sp>
      <mc:AlternateContent xmlns:mc="http://schemas.openxmlformats.org/markup-compatibility/2006" xmlns:a14="http://schemas.microsoft.com/office/drawing/2010/main">
        <mc:Choice Requires="a14">
          <p:sp>
            <p:nvSpPr>
              <p:cNvPr id="3" name="TextBox 2"/>
              <p:cNvSpPr txBox="1"/>
              <p:nvPr/>
            </p:nvSpPr>
            <p:spPr>
              <a:xfrm>
                <a:off x="284480" y="975360"/>
                <a:ext cx="8859520" cy="1754326"/>
              </a:xfrm>
              <a:prstGeom prst="rect">
                <a:avLst/>
              </a:prstGeom>
              <a:noFill/>
            </p:spPr>
            <p:txBody>
              <a:bodyPr wrap="square" rtlCol="0">
                <a:spAutoFit/>
              </a:bodyPr>
              <a:lstStyle/>
              <a:p>
                <a:r>
                  <a:rPr lang="en-NZ" dirty="0" smtClean="0"/>
                  <a:t>The central maximum she sees will be white. The different colours have different wavelengths so the fringes / images / spectra she sees either side will have these colours separated. Since blue / violet are the shortest wavelengths these will be closest to the centre    </a:t>
                </a:r>
                <a14:m>
                  <m:oMath xmlns:m="http://schemas.openxmlformats.org/officeDocument/2006/math">
                    <m:r>
                      <a:rPr lang="en-NZ" i="1">
                        <a:latin typeface="Cambria Math"/>
                      </a:rPr>
                      <m:t>𝑛</m:t>
                    </m:r>
                    <m:r>
                      <m:rPr>
                        <m:sty m:val="p"/>
                      </m:rPr>
                      <a:rPr lang="el-GR" i="1">
                        <a:latin typeface="Cambria Math"/>
                      </a:rPr>
                      <m:t>λ</m:t>
                    </m:r>
                    <m:r>
                      <a:rPr lang="en-NZ" i="1">
                        <a:latin typeface="Cambria Math"/>
                      </a:rPr>
                      <m:t>=</m:t>
                    </m:r>
                    <m:r>
                      <a:rPr lang="en-NZ" i="1">
                        <a:latin typeface="Cambria Math"/>
                      </a:rPr>
                      <m:t>𝑑𝑠𝑖𝑛</m:t>
                    </m:r>
                    <m:r>
                      <m:rPr>
                        <m:sty m:val="p"/>
                      </m:rPr>
                      <a:rPr lang="el-GR" i="1">
                        <a:latin typeface="Cambria Math"/>
                      </a:rPr>
                      <m:t>θ</m:t>
                    </m:r>
                  </m:oMath>
                </a14:m>
                <a:r>
                  <a:rPr lang="en-NZ" dirty="0" smtClean="0"/>
                  <a:t>  means small angles for small wavelengths.</a:t>
                </a:r>
                <a:endParaRPr lang="en-NZ" dirty="0"/>
              </a:p>
              <a:p>
                <a:r>
                  <a:rPr lang="en-NZ" dirty="0"/>
                  <a:t>R</a:t>
                </a:r>
                <a:r>
                  <a:rPr lang="en-NZ" dirty="0" smtClean="0"/>
                  <a:t>ed furthest away since it has the largest wavelength.</a:t>
                </a:r>
              </a:p>
              <a:p>
                <a:r>
                  <a:rPr lang="en-NZ" dirty="0" smtClean="0"/>
                  <a:t>These spectra may well overlap and blur unless the scratches are very close together.</a:t>
                </a:r>
                <a:endParaRPr lang="en-NZ" dirty="0"/>
              </a:p>
            </p:txBody>
          </p:sp>
        </mc:Choice>
        <mc:Fallback xmlns="">
          <p:sp>
            <p:nvSpPr>
              <p:cNvPr id="3" name="TextBox 2"/>
              <p:cNvSpPr txBox="1">
                <a:spLocks noRot="1" noChangeAspect="1" noMove="1" noResize="1" noEditPoints="1" noAdjustHandles="1" noChangeArrowheads="1" noChangeShapeType="1" noTextEdit="1"/>
              </p:cNvSpPr>
              <p:nvPr/>
            </p:nvSpPr>
            <p:spPr>
              <a:xfrm>
                <a:off x="284480" y="975360"/>
                <a:ext cx="8859520" cy="1754326"/>
              </a:xfrm>
              <a:prstGeom prst="rect">
                <a:avLst/>
              </a:prstGeom>
              <a:blipFill rotWithShape="1">
                <a:blip r:embed="rId2"/>
                <a:stretch>
                  <a:fillRect l="-619" t="-1736" r="-2202" b="-4514"/>
                </a:stretch>
              </a:blipFill>
            </p:spPr>
            <p:txBody>
              <a:bodyPr/>
              <a:lstStyle/>
              <a:p>
                <a:r>
                  <a:rPr lang="en-NZ">
                    <a:noFill/>
                  </a:rPr>
                  <a:t> </a:t>
                </a:r>
              </a:p>
            </p:txBody>
          </p:sp>
        </mc:Fallback>
      </mc:AlternateContent>
      <p:graphicFrame>
        <p:nvGraphicFramePr>
          <p:cNvPr id="5" name="Table 4"/>
          <p:cNvGraphicFramePr>
            <a:graphicFrameLocks noGrp="1"/>
          </p:cNvGraphicFramePr>
          <p:nvPr>
            <p:extLst>
              <p:ext uri="{D42A27DB-BD31-4B8C-83A1-F6EECF244321}">
                <p14:modId xmlns:p14="http://schemas.microsoft.com/office/powerpoint/2010/main" val="250493177"/>
              </p:ext>
            </p:extLst>
          </p:nvPr>
        </p:nvGraphicFramePr>
        <p:xfrm>
          <a:off x="193040" y="3492775"/>
          <a:ext cx="8737600" cy="2895146"/>
        </p:xfrm>
        <a:graphic>
          <a:graphicData uri="http://schemas.openxmlformats.org/drawingml/2006/table">
            <a:tbl>
              <a:tblPr firstRow="1" firstCol="1" lastRow="1" lastCol="1" bandRow="1" bandCol="1">
                <a:tableStyleId>{5C22544A-7EE6-4342-B048-85BDC9FD1C3A}</a:tableStyleId>
              </a:tblPr>
              <a:tblGrid>
                <a:gridCol w="2641600"/>
                <a:gridCol w="1737360"/>
                <a:gridCol w="2275840"/>
                <a:gridCol w="2082800"/>
              </a:tblGrid>
              <a:tr h="1411372">
                <a:tc>
                  <a:txBody>
                    <a:bodyPr/>
                    <a:lstStyle/>
                    <a:p>
                      <a:pPr>
                        <a:spcAft>
                          <a:spcPts val="300"/>
                        </a:spcAft>
                        <a:tabLst>
                          <a:tab pos="180340" algn="l"/>
                          <a:tab pos="3330575" algn="ctr"/>
                        </a:tabLst>
                      </a:pPr>
                      <a:r>
                        <a:rPr lang="en-GB" sz="1400" b="0" dirty="0">
                          <a:solidFill>
                            <a:schemeClr val="tx1"/>
                          </a:solidFill>
                          <a:effectLst/>
                        </a:rPr>
                        <a:t>The white light contains all the colours of visible light. All frequencies diffract as they pass through the diffraction grating and spread out through 180°. The frequencies with the shortest wavelengths are violet and the longest wavelengths are red. The longer the wavelength, the larger the angle will be to the first order maximum, so the further the colour will be seen from the centre</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The diffraction grating causes separation of the white light into a spectrum of colours.</a:t>
                      </a:r>
                      <a:endParaRPr lang="en-NZ" sz="1400" b="0" dirty="0">
                        <a:solidFill>
                          <a:schemeClr val="tx1"/>
                        </a:solidFill>
                        <a:effectLst/>
                      </a:endParaRPr>
                    </a:p>
                    <a:p>
                      <a:pPr marL="0" lvl="0" indent="0">
                        <a:spcBef>
                          <a:spcPts val="300"/>
                        </a:spcBef>
                        <a:spcAft>
                          <a:spcPts val="300"/>
                        </a:spcAft>
                        <a:buSzPts val="1000"/>
                        <a:buFont typeface="Times New Roman"/>
                        <a:buNone/>
                        <a:tabLst>
                          <a:tab pos="107950" algn="l"/>
                        </a:tabLst>
                      </a:pPr>
                      <a:endParaRPr lang="en-AU" sz="1400" b="0" dirty="0" smtClean="0">
                        <a:solidFill>
                          <a:schemeClr val="tx1"/>
                        </a:solidFill>
                        <a:effectLst/>
                      </a:endParaRPr>
                    </a:p>
                    <a:p>
                      <a:pPr marL="0" lvl="0" indent="0">
                        <a:spcBef>
                          <a:spcPts val="300"/>
                        </a:spcBef>
                        <a:spcAft>
                          <a:spcPts val="300"/>
                        </a:spcAft>
                        <a:buSzPts val="1000"/>
                        <a:buFont typeface="Times New Roman"/>
                        <a:buNone/>
                        <a:tabLst>
                          <a:tab pos="107950" algn="l"/>
                        </a:tabLst>
                      </a:pPr>
                      <a:r>
                        <a:rPr lang="en-AU" sz="1400" b="0" dirty="0" smtClean="0">
                          <a:solidFill>
                            <a:schemeClr val="tx1"/>
                          </a:solidFill>
                          <a:effectLst/>
                        </a:rPr>
                        <a:t>White </a:t>
                      </a:r>
                      <a:r>
                        <a:rPr lang="en-AU" sz="1400" b="0" dirty="0">
                          <a:solidFill>
                            <a:schemeClr val="tx1"/>
                          </a:solidFill>
                          <a:effectLst/>
                        </a:rPr>
                        <a:t>in the middle.</a:t>
                      </a:r>
                      <a:endParaRPr lang="en-NZ" sz="1400" b="0" dirty="0">
                        <a:solidFill>
                          <a:schemeClr val="tx1"/>
                        </a:solidFill>
                        <a:effectLst/>
                      </a:endParaRPr>
                    </a:p>
                    <a:p>
                      <a:pPr marL="0" lvl="0" indent="0">
                        <a:spcBef>
                          <a:spcPts val="300"/>
                        </a:spcBef>
                        <a:spcAft>
                          <a:spcPts val="300"/>
                        </a:spcAft>
                        <a:buSzPts val="1000"/>
                        <a:buFont typeface="Times New Roman"/>
                        <a:buNone/>
                        <a:tabLst>
                          <a:tab pos="107950" algn="l"/>
                        </a:tabLst>
                      </a:pPr>
                      <a:endParaRPr lang="en-AU" sz="1400" b="0" dirty="0" smtClean="0">
                        <a:solidFill>
                          <a:schemeClr val="tx1"/>
                        </a:solidFill>
                        <a:effectLst/>
                      </a:endParaRPr>
                    </a:p>
                    <a:p>
                      <a:pPr marL="0" lvl="0" indent="0">
                        <a:spcBef>
                          <a:spcPts val="300"/>
                        </a:spcBef>
                        <a:spcAft>
                          <a:spcPts val="300"/>
                        </a:spcAft>
                        <a:buSzPts val="1000"/>
                        <a:buFont typeface="Times New Roman"/>
                        <a:buNone/>
                        <a:tabLst>
                          <a:tab pos="107950" algn="l"/>
                        </a:tabLst>
                      </a:pPr>
                      <a:r>
                        <a:rPr lang="en-AU" sz="1400" b="0" dirty="0" smtClean="0">
                          <a:solidFill>
                            <a:schemeClr val="tx1"/>
                          </a:solidFill>
                          <a:effectLst/>
                        </a:rPr>
                        <a:t>Violet </a:t>
                      </a:r>
                      <a:r>
                        <a:rPr lang="en-AU" sz="1400" b="0" dirty="0">
                          <a:solidFill>
                            <a:schemeClr val="tx1"/>
                          </a:solidFill>
                          <a:effectLst/>
                        </a:rPr>
                        <a:t>closest to centre / red furthest out.</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Correctly linking the position of colours in spectrum to frequency or wavelength.</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Bef>
                          <a:spcPts val="300"/>
                        </a:spcBef>
                        <a:spcAft>
                          <a:spcPts val="300"/>
                        </a:spcAft>
                        <a:buSzPts val="1000"/>
                        <a:buFont typeface="Times New Roman"/>
                        <a:buNone/>
                        <a:tabLst>
                          <a:tab pos="107950" algn="l"/>
                        </a:tabLst>
                      </a:pPr>
                      <a:r>
                        <a:rPr lang="en-AU" sz="1400" b="0" dirty="0">
                          <a:solidFill>
                            <a:schemeClr val="tx1"/>
                          </a:solidFill>
                          <a:effectLst/>
                        </a:rPr>
                        <a:t>Increasing wavelength linked to increase in angle at which the first order maximum occurs to explain the order of the colours from violet through to red.</a:t>
                      </a:r>
                      <a:endParaRPr lang="en-NZ" sz="1400" b="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36568719"/>
              </p:ext>
            </p:extLst>
          </p:nvPr>
        </p:nvGraphicFramePr>
        <p:xfrm>
          <a:off x="203200" y="2814320"/>
          <a:ext cx="8715737" cy="685346"/>
        </p:xfrm>
        <a:graphic>
          <a:graphicData uri="http://schemas.openxmlformats.org/drawingml/2006/table">
            <a:tbl>
              <a:tblPr firstRow="1" firstCol="1" lastRow="1" lastCol="1" bandRow="1" bandCol="1"/>
              <a:tblGrid>
                <a:gridCol w="2621280"/>
                <a:gridCol w="1748260"/>
                <a:gridCol w="2263624"/>
                <a:gridCol w="2082573"/>
              </a:tblGrid>
              <a:tr h="685346">
                <a:tc>
                  <a:txBody>
                    <a:bodyPr/>
                    <a:lstStyle/>
                    <a:p>
                      <a:pPr marL="107950" indent="-107950" algn="ctr">
                        <a:spcBef>
                          <a:spcPts val="300"/>
                        </a:spcBef>
                        <a:spcAft>
                          <a:spcPts val="300"/>
                        </a:spcAft>
                        <a:tabLst>
                          <a:tab pos="107950" algn="l"/>
                          <a:tab pos="457200" algn="l"/>
                        </a:tabLst>
                      </a:pPr>
                      <a:r>
                        <a:rPr lang="en-AU" sz="1400" b="1" dirty="0" smtClean="0">
                          <a:solidFill>
                            <a:srgbClr val="FF0000"/>
                          </a:solidFill>
                          <a:effectLst/>
                          <a:latin typeface="+mj-lt"/>
                          <a:ea typeface="Times New Roman"/>
                          <a:cs typeface="Times New Roman"/>
                        </a:rPr>
                        <a:t>NZQA say in the schedule:  </a:t>
                      </a:r>
                      <a:r>
                        <a:rPr lang="en-AU" sz="1400" b="1" dirty="0" smtClean="0">
                          <a:effectLst/>
                          <a:latin typeface="+mj-lt"/>
                          <a:ea typeface="Times New Roman"/>
                          <a:cs typeface="Times New Roman"/>
                        </a:rPr>
                        <a:t>Evidence</a:t>
                      </a:r>
                      <a:endParaRPr lang="en-NZ" sz="1400" dirty="0">
                        <a:effectLst/>
                        <a:latin typeface="+mj-lt"/>
                        <a:ea typeface="Times New Roman"/>
                        <a:cs typeface="Arial"/>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 with Merit</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AU" sz="1400" b="1" dirty="0">
                          <a:effectLst/>
                          <a:latin typeface="+mj-lt"/>
                          <a:ea typeface="Times New Roman"/>
                          <a:cs typeface="Times New Roman"/>
                        </a:rPr>
                        <a:t>Achievement with Excellence</a:t>
                      </a:r>
                      <a:endParaRPr lang="en-NZ" sz="1400" b="1" dirty="0">
                        <a:effectLst/>
                        <a:latin typeface="+mj-lt"/>
                        <a:ea typeface="Times New Roman"/>
                        <a:cs typeface="Times New Roman"/>
                      </a:endParaRPr>
                    </a:p>
                  </a:txBody>
                  <a:tcPr marL="58046" marR="58046" marT="60733" marB="6073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251200" y="5907556"/>
            <a:ext cx="1869440" cy="738664"/>
          </a:xfrm>
          <a:prstGeom prst="rect">
            <a:avLst/>
          </a:prstGeom>
          <a:solidFill>
            <a:schemeClr val="bg1"/>
          </a:solidFill>
        </p:spPr>
        <p:txBody>
          <a:bodyPr wrap="square" rtlCol="0">
            <a:spAutoFit/>
          </a:bodyPr>
          <a:lstStyle/>
          <a:p>
            <a:pPr algn="ctr"/>
            <a:r>
              <a:rPr lang="en-NZ" sz="1400" dirty="0" smtClean="0">
                <a:solidFill>
                  <a:srgbClr val="FF0000"/>
                </a:solidFill>
                <a:latin typeface="Comic Sans MS" panose="030F0702030302020204" pitchFamily="66" charset="0"/>
              </a:rPr>
              <a:t>Any point will get “ACHIEVE” so three points here </a:t>
            </a:r>
            <a:endParaRPr lang="en-NZ" sz="1400" dirty="0">
              <a:solidFill>
                <a:srgbClr val="FF0000"/>
              </a:solidFill>
              <a:latin typeface="Comic Sans MS" panose="030F0702030302020204" pitchFamily="66" charset="0"/>
            </a:endParaRPr>
          </a:p>
        </p:txBody>
      </p:sp>
      <p:sp>
        <p:nvSpPr>
          <p:cNvPr id="8" name="TextBox 7"/>
          <p:cNvSpPr txBox="1"/>
          <p:nvPr/>
        </p:nvSpPr>
        <p:spPr>
          <a:xfrm>
            <a:off x="4860885" y="4533737"/>
            <a:ext cx="1570395" cy="738664"/>
          </a:xfrm>
          <a:prstGeom prst="rect">
            <a:avLst/>
          </a:prstGeom>
          <a:solidFill>
            <a:schemeClr val="bg1"/>
          </a:solidFill>
        </p:spPr>
        <p:txBody>
          <a:bodyPr wrap="square" rtlCol="0">
            <a:spAutoFit/>
          </a:bodyPr>
          <a:lstStyle/>
          <a:p>
            <a:pPr algn="ctr"/>
            <a:r>
              <a:rPr lang="en-NZ" sz="1400" dirty="0" smtClean="0">
                <a:solidFill>
                  <a:srgbClr val="CC0066"/>
                </a:solidFill>
                <a:latin typeface="Comic Sans MS" panose="030F0702030302020204" pitchFamily="66" charset="0"/>
              </a:rPr>
              <a:t>Just one “MERIT”  point here.</a:t>
            </a:r>
            <a:endParaRPr lang="en-NZ" sz="1400" dirty="0">
              <a:solidFill>
                <a:srgbClr val="CC0066"/>
              </a:solidFill>
              <a:latin typeface="Comic Sans MS" panose="030F0702030302020204" pitchFamily="66" charset="0"/>
            </a:endParaRPr>
          </a:p>
        </p:txBody>
      </p:sp>
      <p:sp>
        <p:nvSpPr>
          <p:cNvPr id="9" name="TextBox 8"/>
          <p:cNvSpPr txBox="1"/>
          <p:nvPr/>
        </p:nvSpPr>
        <p:spPr>
          <a:xfrm>
            <a:off x="6783536" y="5225517"/>
            <a:ext cx="2208064" cy="584775"/>
          </a:xfrm>
          <a:prstGeom prst="rect">
            <a:avLst/>
          </a:prstGeom>
          <a:solidFill>
            <a:schemeClr val="bg1"/>
          </a:solidFill>
        </p:spPr>
        <p:txBody>
          <a:bodyPr wrap="square" rtlCol="0">
            <a:spAutoFit/>
          </a:bodyPr>
          <a:lstStyle/>
          <a:p>
            <a:pPr algn="ctr"/>
            <a:r>
              <a:rPr lang="en-NZ" sz="1600" b="1" dirty="0" smtClean="0">
                <a:solidFill>
                  <a:srgbClr val="00B050"/>
                </a:solidFill>
                <a:latin typeface="Comic Sans MS" panose="030F0702030302020204" pitchFamily="66" charset="0"/>
              </a:rPr>
              <a:t>Good explanation for “EXCELLENCE”  </a:t>
            </a:r>
            <a:endParaRPr lang="en-NZ" sz="1600"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91154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500"/>
                                        <p:tgtEl>
                                          <p:spTgt spid="5"/>
                                        </p:tgtEl>
                                      </p:cBhvr>
                                    </p:animEffect>
                                  </p:childTnLst>
                                </p:cTn>
                              </p:par>
                            </p:childTnLst>
                          </p:cTn>
                        </p:par>
                        <p:par>
                          <p:cTn id="18" fill="hold">
                            <p:stCondLst>
                              <p:cond delay="1500"/>
                            </p:stCondLst>
                            <p:childTnLst>
                              <p:par>
                                <p:cTn id="19" presetID="26" presetClass="entr" presetSubtype="0" fill="hold" grpId="0" nodeType="afterEffect">
                                  <p:stCondLst>
                                    <p:cond delay="500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80">
                                          <p:stCondLst>
                                            <p:cond delay="0"/>
                                          </p:stCondLst>
                                        </p:cTn>
                                        <p:tgtEl>
                                          <p:spTgt spid="7"/>
                                        </p:tgtEl>
                                      </p:cBhvr>
                                    </p:animEffect>
                                    <p:anim calcmode="lin" valueType="num">
                                      <p:cBhvr>
                                        <p:cTn id="2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7" dur="26">
                                          <p:stCondLst>
                                            <p:cond delay="650"/>
                                          </p:stCondLst>
                                        </p:cTn>
                                        <p:tgtEl>
                                          <p:spTgt spid="7"/>
                                        </p:tgtEl>
                                      </p:cBhvr>
                                      <p:to x="100000" y="60000"/>
                                    </p:animScale>
                                    <p:animScale>
                                      <p:cBhvr>
                                        <p:cTn id="28" dur="166" decel="50000">
                                          <p:stCondLst>
                                            <p:cond delay="676"/>
                                          </p:stCondLst>
                                        </p:cTn>
                                        <p:tgtEl>
                                          <p:spTgt spid="7"/>
                                        </p:tgtEl>
                                      </p:cBhvr>
                                      <p:to x="100000" y="100000"/>
                                    </p:animScale>
                                    <p:animScale>
                                      <p:cBhvr>
                                        <p:cTn id="29" dur="26">
                                          <p:stCondLst>
                                            <p:cond delay="1312"/>
                                          </p:stCondLst>
                                        </p:cTn>
                                        <p:tgtEl>
                                          <p:spTgt spid="7"/>
                                        </p:tgtEl>
                                      </p:cBhvr>
                                      <p:to x="100000" y="80000"/>
                                    </p:animScale>
                                    <p:animScale>
                                      <p:cBhvr>
                                        <p:cTn id="30" dur="166" decel="50000">
                                          <p:stCondLst>
                                            <p:cond delay="1338"/>
                                          </p:stCondLst>
                                        </p:cTn>
                                        <p:tgtEl>
                                          <p:spTgt spid="7"/>
                                        </p:tgtEl>
                                      </p:cBhvr>
                                      <p:to x="100000" y="100000"/>
                                    </p:animScale>
                                    <p:animScale>
                                      <p:cBhvr>
                                        <p:cTn id="31" dur="26">
                                          <p:stCondLst>
                                            <p:cond delay="1642"/>
                                          </p:stCondLst>
                                        </p:cTn>
                                        <p:tgtEl>
                                          <p:spTgt spid="7"/>
                                        </p:tgtEl>
                                      </p:cBhvr>
                                      <p:to x="100000" y="90000"/>
                                    </p:animScale>
                                    <p:animScale>
                                      <p:cBhvr>
                                        <p:cTn id="32" dur="166" decel="50000">
                                          <p:stCondLst>
                                            <p:cond delay="1668"/>
                                          </p:stCondLst>
                                        </p:cTn>
                                        <p:tgtEl>
                                          <p:spTgt spid="7"/>
                                        </p:tgtEl>
                                      </p:cBhvr>
                                      <p:to x="100000" y="100000"/>
                                    </p:animScale>
                                    <p:animScale>
                                      <p:cBhvr>
                                        <p:cTn id="33" dur="26">
                                          <p:stCondLst>
                                            <p:cond delay="1808"/>
                                          </p:stCondLst>
                                        </p:cTn>
                                        <p:tgtEl>
                                          <p:spTgt spid="7"/>
                                        </p:tgtEl>
                                      </p:cBhvr>
                                      <p:to x="100000" y="95000"/>
                                    </p:animScale>
                                    <p:animScale>
                                      <p:cBhvr>
                                        <p:cTn id="34" dur="166" decel="50000">
                                          <p:stCondLst>
                                            <p:cond delay="1834"/>
                                          </p:stCondLst>
                                        </p:cTn>
                                        <p:tgtEl>
                                          <p:spTgt spid="7"/>
                                        </p:tgtEl>
                                      </p:cBhvr>
                                      <p:to x="100000" y="100000"/>
                                    </p:animScale>
                                  </p:childTnLst>
                                </p:cTn>
                              </p:par>
                            </p:childTnLst>
                          </p:cTn>
                        </p:par>
                        <p:par>
                          <p:cTn id="35" fill="hold">
                            <p:stCondLst>
                              <p:cond delay="8500"/>
                            </p:stCondLst>
                            <p:childTnLst>
                              <p:par>
                                <p:cTn id="36" presetID="26" presetClass="entr" presetSubtype="0" fill="hold" grpId="0" nodeType="afterEffect">
                                  <p:stCondLst>
                                    <p:cond delay="300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80">
                                          <p:stCondLst>
                                            <p:cond delay="0"/>
                                          </p:stCondLst>
                                        </p:cTn>
                                        <p:tgtEl>
                                          <p:spTgt spid="8"/>
                                        </p:tgtEl>
                                      </p:cBhvr>
                                    </p:animEffect>
                                    <p:anim calcmode="lin" valueType="num">
                                      <p:cBhvr>
                                        <p:cTn id="3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4" dur="26">
                                          <p:stCondLst>
                                            <p:cond delay="650"/>
                                          </p:stCondLst>
                                        </p:cTn>
                                        <p:tgtEl>
                                          <p:spTgt spid="8"/>
                                        </p:tgtEl>
                                      </p:cBhvr>
                                      <p:to x="100000" y="60000"/>
                                    </p:animScale>
                                    <p:animScale>
                                      <p:cBhvr>
                                        <p:cTn id="45" dur="166" decel="50000">
                                          <p:stCondLst>
                                            <p:cond delay="676"/>
                                          </p:stCondLst>
                                        </p:cTn>
                                        <p:tgtEl>
                                          <p:spTgt spid="8"/>
                                        </p:tgtEl>
                                      </p:cBhvr>
                                      <p:to x="100000" y="100000"/>
                                    </p:animScale>
                                    <p:animScale>
                                      <p:cBhvr>
                                        <p:cTn id="46" dur="26">
                                          <p:stCondLst>
                                            <p:cond delay="1312"/>
                                          </p:stCondLst>
                                        </p:cTn>
                                        <p:tgtEl>
                                          <p:spTgt spid="8"/>
                                        </p:tgtEl>
                                      </p:cBhvr>
                                      <p:to x="100000" y="80000"/>
                                    </p:animScale>
                                    <p:animScale>
                                      <p:cBhvr>
                                        <p:cTn id="47" dur="166" decel="50000">
                                          <p:stCondLst>
                                            <p:cond delay="1338"/>
                                          </p:stCondLst>
                                        </p:cTn>
                                        <p:tgtEl>
                                          <p:spTgt spid="8"/>
                                        </p:tgtEl>
                                      </p:cBhvr>
                                      <p:to x="100000" y="100000"/>
                                    </p:animScale>
                                    <p:animScale>
                                      <p:cBhvr>
                                        <p:cTn id="48" dur="26">
                                          <p:stCondLst>
                                            <p:cond delay="1642"/>
                                          </p:stCondLst>
                                        </p:cTn>
                                        <p:tgtEl>
                                          <p:spTgt spid="8"/>
                                        </p:tgtEl>
                                      </p:cBhvr>
                                      <p:to x="100000" y="90000"/>
                                    </p:animScale>
                                    <p:animScale>
                                      <p:cBhvr>
                                        <p:cTn id="49" dur="166" decel="50000">
                                          <p:stCondLst>
                                            <p:cond delay="1668"/>
                                          </p:stCondLst>
                                        </p:cTn>
                                        <p:tgtEl>
                                          <p:spTgt spid="8"/>
                                        </p:tgtEl>
                                      </p:cBhvr>
                                      <p:to x="100000" y="100000"/>
                                    </p:animScale>
                                    <p:animScale>
                                      <p:cBhvr>
                                        <p:cTn id="50" dur="26">
                                          <p:stCondLst>
                                            <p:cond delay="1808"/>
                                          </p:stCondLst>
                                        </p:cTn>
                                        <p:tgtEl>
                                          <p:spTgt spid="8"/>
                                        </p:tgtEl>
                                      </p:cBhvr>
                                      <p:to x="100000" y="95000"/>
                                    </p:animScale>
                                    <p:animScale>
                                      <p:cBhvr>
                                        <p:cTn id="51" dur="166" decel="50000">
                                          <p:stCondLst>
                                            <p:cond delay="1834"/>
                                          </p:stCondLst>
                                        </p:cTn>
                                        <p:tgtEl>
                                          <p:spTgt spid="8"/>
                                        </p:tgtEl>
                                      </p:cBhvr>
                                      <p:to x="100000" y="100000"/>
                                    </p:animScale>
                                  </p:childTnLst>
                                </p:cTn>
                              </p:par>
                            </p:childTnLst>
                          </p:cTn>
                        </p:par>
                        <p:par>
                          <p:cTn id="52" fill="hold">
                            <p:stCondLst>
                              <p:cond delay="13500"/>
                            </p:stCondLst>
                            <p:childTnLst>
                              <p:par>
                                <p:cTn id="53" presetID="2" presetClass="entr" presetSubtype="6" fill="hold" grpId="0" nodeType="afterEffect">
                                  <p:stCondLst>
                                    <p:cond delay="300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2000" fill="hold"/>
                                        <p:tgtEl>
                                          <p:spTgt spid="9"/>
                                        </p:tgtEl>
                                        <p:attrNameLst>
                                          <p:attrName>ppt_x</p:attrName>
                                        </p:attrNameLst>
                                      </p:cBhvr>
                                      <p:tavLst>
                                        <p:tav tm="0">
                                          <p:val>
                                            <p:strVal val="1+#ppt_w/2"/>
                                          </p:val>
                                        </p:tav>
                                        <p:tav tm="100000">
                                          <p:val>
                                            <p:strVal val="#ppt_x"/>
                                          </p:val>
                                        </p:tav>
                                      </p:tavLst>
                                    </p:anim>
                                    <p:anim calcmode="lin" valueType="num">
                                      <p:cBhvr additive="base">
                                        <p:cTn id="56"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9186891"/>
              </p:ext>
            </p:extLst>
          </p:nvPr>
        </p:nvGraphicFramePr>
        <p:xfrm>
          <a:off x="416689" y="1575710"/>
          <a:ext cx="8160604" cy="2232361"/>
        </p:xfrm>
        <a:graphic>
          <a:graphicData uri="http://schemas.openxmlformats.org/drawingml/2006/table">
            <a:tbl>
              <a:tblPr firstRow="1" firstCol="1" lastRow="1" lastCol="1" bandRow="1" bandCol="1">
                <a:tableStyleId>{5C22544A-7EE6-4342-B048-85BDC9FD1C3A}</a:tableStyleId>
              </a:tblPr>
              <a:tblGrid>
                <a:gridCol w="1025649"/>
                <a:gridCol w="1025649"/>
                <a:gridCol w="1025649"/>
                <a:gridCol w="1025082"/>
                <a:gridCol w="1025649"/>
                <a:gridCol w="1025649"/>
                <a:gridCol w="1025649"/>
                <a:gridCol w="981628"/>
              </a:tblGrid>
              <a:tr h="767598">
                <a:tc gridSpan="2">
                  <a:txBody>
                    <a:bodyPr/>
                    <a:lstStyle/>
                    <a:p>
                      <a:pPr algn="ctr">
                        <a:lnSpc>
                          <a:spcPct val="120000"/>
                        </a:lnSpc>
                        <a:spcBef>
                          <a:spcPts val="300"/>
                        </a:spcBef>
                        <a:spcAft>
                          <a:spcPts val="300"/>
                        </a:spcAft>
                      </a:pPr>
                      <a:r>
                        <a:rPr lang="en-GB" sz="2000" dirty="0">
                          <a:solidFill>
                            <a:schemeClr val="tx1"/>
                          </a:solidFill>
                          <a:effectLst/>
                          <a:latin typeface="+mn-lt"/>
                        </a:rPr>
                        <a:t>Not Achieved</a:t>
                      </a:r>
                      <a:endParaRPr lang="en-NZ" sz="2000" dirty="0">
                        <a:solidFill>
                          <a:schemeClr val="tx1"/>
                        </a:solidFill>
                        <a:effectLst/>
                        <a:latin typeface="+mn-lt"/>
                        <a:ea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457200" algn="l"/>
                        </a:tabLst>
                      </a:pPr>
                      <a:r>
                        <a:rPr lang="en-US" sz="2000" dirty="0">
                          <a:solidFill>
                            <a:schemeClr val="tx1"/>
                          </a:solidFill>
                          <a:effectLst/>
                          <a:latin typeface="+mn-lt"/>
                        </a:rPr>
                        <a:t>Achievement</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gridSpan="2">
                  <a:txBody>
                    <a:bodyPr/>
                    <a:lstStyle/>
                    <a:p>
                      <a:pPr marL="130175" indent="-89535" algn="ctr">
                        <a:spcBef>
                          <a:spcPts val="300"/>
                        </a:spcBef>
                        <a:spcAft>
                          <a:spcPts val="300"/>
                        </a:spcAft>
                        <a:tabLst>
                          <a:tab pos="107950" algn="l"/>
                          <a:tab pos="457200" algn="l"/>
                        </a:tabLst>
                      </a:pPr>
                      <a:r>
                        <a:rPr lang="en-GB" sz="2000" dirty="0">
                          <a:solidFill>
                            <a:schemeClr val="tx1"/>
                          </a:solidFill>
                          <a:effectLst/>
                          <a:latin typeface="+mn-lt"/>
                        </a:rPr>
                        <a:t>Achievement with Merit</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457200" algn="l"/>
                        </a:tabLst>
                      </a:pPr>
                      <a:r>
                        <a:rPr lang="en-AU" sz="2000" dirty="0">
                          <a:solidFill>
                            <a:schemeClr val="tx1"/>
                          </a:solidFill>
                          <a:effectLst/>
                          <a:latin typeface="+mn-lt"/>
                        </a:rPr>
                        <a:t>Achievement with Excellence</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r>
              <a:tr h="447194">
                <a:tc>
                  <a:txBody>
                    <a:bodyPr/>
                    <a:lstStyle/>
                    <a:p>
                      <a:pPr algn="ctr">
                        <a:spcBef>
                          <a:spcPts val="300"/>
                        </a:spcBef>
                        <a:spcAft>
                          <a:spcPts val="0"/>
                        </a:spcAft>
                      </a:pPr>
                      <a:r>
                        <a:rPr lang="en-AU" sz="2000" dirty="0">
                          <a:solidFill>
                            <a:schemeClr val="tx1"/>
                          </a:solidFill>
                          <a:effectLst/>
                          <a:latin typeface="+mn-lt"/>
                        </a:rPr>
                        <a:t>N1</a:t>
                      </a:r>
                      <a:endParaRPr lang="en-NZ" sz="2000" b="1" dirty="0">
                        <a:solidFill>
                          <a:schemeClr val="tx1"/>
                        </a:solidFill>
                        <a:effectLst/>
                        <a:latin typeface="+mn-lt"/>
                        <a:ea typeface="Times New Roman"/>
                        <a:cs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N2</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A3</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A4</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2000">
                          <a:solidFill>
                            <a:schemeClr val="tx1"/>
                          </a:solidFill>
                          <a:effectLst/>
                          <a:latin typeface="+mn-lt"/>
                        </a:rPr>
                        <a:t>M5</a:t>
                      </a:r>
                      <a:endParaRPr lang="en-NZ" sz="200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2000">
                          <a:solidFill>
                            <a:schemeClr val="tx1"/>
                          </a:solidFill>
                          <a:effectLst/>
                          <a:latin typeface="+mn-lt"/>
                        </a:rPr>
                        <a:t>M6</a:t>
                      </a:r>
                      <a:endParaRPr lang="en-NZ" sz="200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E7</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E8</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7569">
                <a:tc>
                  <a:txBody>
                    <a:bodyPr/>
                    <a:lstStyle/>
                    <a:p>
                      <a:pPr algn="ctr">
                        <a:spcBef>
                          <a:spcPts val="300"/>
                        </a:spcBef>
                        <a:spcAft>
                          <a:spcPts val="0"/>
                        </a:spcAft>
                      </a:pPr>
                      <a:r>
                        <a:rPr lang="en-AU" sz="2000" dirty="0">
                          <a:solidFill>
                            <a:schemeClr val="tx1"/>
                          </a:solidFill>
                          <a:effectLst/>
                          <a:latin typeface="+mn-lt"/>
                        </a:rPr>
                        <a:t>ONE point</a:t>
                      </a:r>
                      <a:endParaRPr lang="en-NZ" sz="2000" b="1" dirty="0">
                        <a:solidFill>
                          <a:schemeClr val="tx1"/>
                        </a:solidFill>
                        <a:effectLst/>
                        <a:latin typeface="+mn-lt"/>
                        <a:ea typeface="Times New Roman"/>
                        <a:cs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TWO point</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THREE points</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FOUR points</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en-NZ" sz="2000" dirty="0">
                          <a:solidFill>
                            <a:schemeClr val="tx1"/>
                          </a:solidFill>
                          <a:effectLst/>
                          <a:latin typeface="+mn-lt"/>
                        </a:rPr>
                        <a:t>TWO points</a:t>
                      </a:r>
                      <a:endParaRPr lang="en-NZ" sz="2000" dirty="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en-NZ" sz="2000" dirty="0">
                          <a:solidFill>
                            <a:schemeClr val="tx1"/>
                          </a:solidFill>
                          <a:effectLst/>
                          <a:latin typeface="+mn-lt"/>
                        </a:rPr>
                        <a:t>THREE points</a:t>
                      </a:r>
                      <a:endParaRPr lang="en-NZ" sz="2000" dirty="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300"/>
                        </a:spcBef>
                        <a:spcAft>
                          <a:spcPts val="0"/>
                        </a:spcAft>
                        <a:buClrTx/>
                        <a:buSzTx/>
                        <a:buFontTx/>
                        <a:buNone/>
                        <a:tabLst/>
                        <a:defRPr/>
                      </a:pPr>
                      <a:r>
                        <a:rPr lang="en-AU" sz="2000" dirty="0">
                          <a:solidFill>
                            <a:schemeClr val="tx1"/>
                          </a:solidFill>
                          <a:effectLst/>
                          <a:latin typeface="+mn-lt"/>
                        </a:rPr>
                        <a:t>ONE </a:t>
                      </a:r>
                      <a:endParaRPr lang="en-NZ" sz="2000" dirty="0" smtClean="0">
                        <a:solidFill>
                          <a:schemeClr val="tx1"/>
                        </a:solidFill>
                        <a:effectLst/>
                        <a:latin typeface="+mn-lt"/>
                        <a:ea typeface="Times New Roman"/>
                      </a:endParaRPr>
                    </a:p>
                    <a:p>
                      <a:pPr algn="ctr">
                        <a:spcBef>
                          <a:spcPts val="300"/>
                        </a:spcBef>
                        <a:spcAft>
                          <a:spcPts val="0"/>
                        </a:spcAft>
                      </a:pPr>
                      <a:r>
                        <a:rPr lang="en-AU" sz="2000" dirty="0" smtClean="0">
                          <a:solidFill>
                            <a:schemeClr val="tx1"/>
                          </a:solidFill>
                          <a:effectLst/>
                          <a:latin typeface="+mn-lt"/>
                        </a:rPr>
                        <a:t>point</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smtClean="0">
                          <a:solidFill>
                            <a:schemeClr val="tx1"/>
                          </a:solidFill>
                          <a:effectLst/>
                          <a:latin typeface="+mn-lt"/>
                        </a:rPr>
                        <a:t>BOTH </a:t>
                      </a:r>
                      <a:r>
                        <a:rPr lang="en-AU" sz="2000" dirty="0">
                          <a:solidFill>
                            <a:schemeClr val="tx1"/>
                          </a:solidFill>
                          <a:effectLst/>
                          <a:latin typeface="+mn-lt"/>
                        </a:rPr>
                        <a:t>points </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457200" y="2720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474562" y="3935392"/>
            <a:ext cx="4467827" cy="646331"/>
          </a:xfrm>
          <a:prstGeom prst="rect">
            <a:avLst/>
          </a:prstGeom>
          <a:noFill/>
        </p:spPr>
        <p:txBody>
          <a:bodyPr wrap="square" rtlCol="0">
            <a:spAutoFit/>
          </a:bodyPr>
          <a:lstStyle/>
          <a:p>
            <a:pPr algn="ctr"/>
            <a:r>
              <a:rPr lang="en-NZ" b="1" dirty="0" smtClean="0">
                <a:solidFill>
                  <a:srgbClr val="FF0000"/>
                </a:solidFill>
                <a:latin typeface="Comic Sans MS" panose="030F0702030302020204" pitchFamily="66" charset="0"/>
              </a:rPr>
              <a:t>There are 7 possible “ACHIEVE” bits you can get in the question. </a:t>
            </a:r>
            <a:endParaRPr lang="en-NZ" b="1" dirty="0">
              <a:solidFill>
                <a:srgbClr val="FF0000"/>
              </a:solidFill>
              <a:latin typeface="Comic Sans MS" panose="030F0702030302020204" pitchFamily="66" charset="0"/>
            </a:endParaRPr>
          </a:p>
        </p:txBody>
      </p:sp>
      <p:sp>
        <p:nvSpPr>
          <p:cNvPr id="5" name="TextBox 4"/>
          <p:cNvSpPr txBox="1"/>
          <p:nvPr/>
        </p:nvSpPr>
        <p:spPr>
          <a:xfrm>
            <a:off x="1643605" y="4747549"/>
            <a:ext cx="5204193" cy="646331"/>
          </a:xfrm>
          <a:prstGeom prst="rect">
            <a:avLst/>
          </a:prstGeom>
          <a:noFill/>
        </p:spPr>
        <p:txBody>
          <a:bodyPr wrap="square" rtlCol="0">
            <a:spAutoFit/>
          </a:bodyPr>
          <a:lstStyle/>
          <a:p>
            <a:pPr algn="ctr"/>
            <a:r>
              <a:rPr lang="en-NZ" b="1" dirty="0" smtClean="0">
                <a:solidFill>
                  <a:srgbClr val="CC0066"/>
                </a:solidFill>
                <a:latin typeface="Comic Sans MS" panose="030F0702030302020204" pitchFamily="66" charset="0"/>
              </a:rPr>
              <a:t>There are 4 possible “MERIT” bits you can get in the question from (b) (c) or (d).</a:t>
            </a:r>
            <a:endParaRPr lang="en-NZ" b="1" dirty="0">
              <a:solidFill>
                <a:srgbClr val="CC0066"/>
              </a:solidFill>
              <a:latin typeface="Comic Sans MS" panose="030F0702030302020204" pitchFamily="66" charset="0"/>
            </a:endParaRPr>
          </a:p>
        </p:txBody>
      </p:sp>
      <p:sp>
        <p:nvSpPr>
          <p:cNvPr id="6" name="TextBox 5"/>
          <p:cNvSpPr txBox="1"/>
          <p:nvPr/>
        </p:nvSpPr>
        <p:spPr>
          <a:xfrm>
            <a:off x="2974695" y="5636871"/>
            <a:ext cx="5613721" cy="646331"/>
          </a:xfrm>
          <a:prstGeom prst="rect">
            <a:avLst/>
          </a:prstGeom>
          <a:noFill/>
        </p:spPr>
        <p:txBody>
          <a:bodyPr wrap="square" rtlCol="0">
            <a:spAutoFit/>
          </a:bodyPr>
          <a:lstStyle/>
          <a:p>
            <a:pPr algn="ctr"/>
            <a:r>
              <a:rPr lang="en-NZ" b="1" dirty="0" smtClean="0">
                <a:solidFill>
                  <a:srgbClr val="008A3E"/>
                </a:solidFill>
                <a:latin typeface="Comic Sans MS" panose="030F0702030302020204" pitchFamily="66" charset="0"/>
              </a:rPr>
              <a:t>“EXCELLENCE” can only be gained from detailed and correct answers to (c) and / or (d)</a:t>
            </a:r>
            <a:endParaRPr lang="en-NZ" b="1" dirty="0">
              <a:solidFill>
                <a:srgbClr val="008A3E"/>
              </a:solidFill>
              <a:latin typeface="Comic Sans MS" panose="030F0702030302020204" pitchFamily="66" charset="0"/>
            </a:endParaRPr>
          </a:p>
        </p:txBody>
      </p:sp>
      <p:sp>
        <p:nvSpPr>
          <p:cNvPr id="7" name="TextBox 6"/>
          <p:cNvSpPr txBox="1"/>
          <p:nvPr/>
        </p:nvSpPr>
        <p:spPr>
          <a:xfrm>
            <a:off x="439837" y="856526"/>
            <a:ext cx="2893100" cy="523220"/>
          </a:xfrm>
          <a:prstGeom prst="rect">
            <a:avLst/>
          </a:prstGeom>
          <a:noFill/>
        </p:spPr>
        <p:txBody>
          <a:bodyPr wrap="none" rtlCol="0">
            <a:spAutoFit/>
          </a:bodyPr>
          <a:lstStyle/>
          <a:p>
            <a:r>
              <a:rPr lang="en-NZ" sz="2800" b="1" dirty="0" smtClean="0"/>
              <a:t>QUESTION THREE:</a:t>
            </a:r>
            <a:endParaRPr lang="en-NZ" sz="2800" b="1" dirty="0"/>
          </a:p>
        </p:txBody>
      </p:sp>
      <p:sp>
        <p:nvSpPr>
          <p:cNvPr id="8" name="TextBox 7"/>
          <p:cNvSpPr txBox="1"/>
          <p:nvPr/>
        </p:nvSpPr>
        <p:spPr>
          <a:xfrm>
            <a:off x="266218" y="312516"/>
            <a:ext cx="8611973" cy="523220"/>
          </a:xfrm>
          <a:prstGeom prst="rect">
            <a:avLst/>
          </a:prstGeom>
          <a:noFill/>
        </p:spPr>
        <p:txBody>
          <a:bodyPr wrap="none" rtlCol="0">
            <a:spAutoFit/>
          </a:bodyPr>
          <a:lstStyle/>
          <a:p>
            <a:r>
              <a:rPr lang="en-NZ" sz="2800" b="1" dirty="0" smtClean="0"/>
              <a:t>This is the judgement bit taken from the NZQA schedule:</a:t>
            </a:r>
            <a:endParaRPr lang="en-NZ" sz="2800" b="1" dirty="0"/>
          </a:p>
        </p:txBody>
      </p:sp>
    </p:spTree>
    <p:extLst>
      <p:ext uri="{BB962C8B-B14F-4D97-AF65-F5344CB8AC3E}">
        <p14:creationId xmlns:p14="http://schemas.microsoft.com/office/powerpoint/2010/main" val="3703529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9695015"/>
              </p:ext>
            </p:extLst>
          </p:nvPr>
        </p:nvGraphicFramePr>
        <p:xfrm>
          <a:off x="365760" y="1113364"/>
          <a:ext cx="8229601" cy="1340212"/>
        </p:xfrm>
        <a:graphic>
          <a:graphicData uri="http://schemas.openxmlformats.org/drawingml/2006/table">
            <a:tbl>
              <a:tblPr firstRow="1" firstCol="1" bandRow="1">
                <a:tableStyleId>{5C22544A-7EE6-4342-B048-85BDC9FD1C3A}</a:tableStyleId>
              </a:tblPr>
              <a:tblGrid>
                <a:gridCol w="1117193"/>
                <a:gridCol w="1778102"/>
                <a:gridCol w="1778102"/>
                <a:gridCol w="1778102"/>
                <a:gridCol w="1778102"/>
              </a:tblGrid>
              <a:tr h="250457">
                <a:tc>
                  <a:txBody>
                    <a:bodyPr/>
                    <a:lstStyle/>
                    <a:p>
                      <a:pPr>
                        <a:spcAft>
                          <a:spcPts val="0"/>
                        </a:spcAft>
                      </a:pPr>
                      <a:r>
                        <a:rPr lang="en-GB" sz="1800" dirty="0">
                          <a:solidFill>
                            <a:schemeClr val="tx1"/>
                          </a:solidFill>
                          <a:effectLst/>
                        </a:rPr>
                        <a:t> </a:t>
                      </a:r>
                      <a:endParaRPr lang="en-NZ" sz="1800" dirty="0">
                        <a:solidFill>
                          <a:schemeClr val="tx1"/>
                        </a:solidFill>
                        <a:effectLst/>
                        <a:latin typeface="Times New Roman"/>
                        <a:ea typeface="Times New Roman"/>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spcAft>
                          <a:spcPts val="0"/>
                        </a:spcAft>
                      </a:pPr>
                      <a:r>
                        <a:rPr lang="en-AU" sz="1800" dirty="0">
                          <a:solidFill>
                            <a:schemeClr val="tx1"/>
                          </a:solidFill>
                          <a:effectLst/>
                        </a:rPr>
                        <a:t>Not Achieved</a:t>
                      </a:r>
                      <a:endParaRPr lang="en-NZ" sz="1800" b="1" dirty="0">
                        <a:solidFill>
                          <a:schemeClr val="tx1"/>
                        </a:solidFill>
                        <a:effectLst/>
                        <a:latin typeface="Calibri"/>
                        <a:ea typeface="Times"/>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spcAft>
                          <a:spcPts val="0"/>
                        </a:spcAft>
                      </a:pPr>
                      <a:r>
                        <a:rPr lang="en-AU" sz="1800" dirty="0">
                          <a:solidFill>
                            <a:schemeClr val="tx1"/>
                          </a:solidFill>
                          <a:effectLst/>
                        </a:rPr>
                        <a:t>Achievement</a:t>
                      </a:r>
                      <a:endParaRPr lang="en-NZ" sz="1800" b="1" dirty="0">
                        <a:solidFill>
                          <a:schemeClr val="tx1"/>
                        </a:solidFill>
                        <a:effectLst/>
                        <a:latin typeface="Calibri"/>
                        <a:ea typeface="Times"/>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spcAft>
                          <a:spcPts val="0"/>
                        </a:spcAft>
                      </a:pPr>
                      <a:r>
                        <a:rPr lang="en-AU" sz="1800" dirty="0">
                          <a:solidFill>
                            <a:schemeClr val="tx1"/>
                          </a:solidFill>
                          <a:effectLst/>
                        </a:rPr>
                        <a:t>Achievement with Merit</a:t>
                      </a:r>
                      <a:endParaRPr lang="en-NZ" sz="1800" b="1" dirty="0">
                        <a:solidFill>
                          <a:schemeClr val="tx1"/>
                        </a:solidFill>
                        <a:effectLst/>
                        <a:latin typeface="Calibri"/>
                        <a:ea typeface="Times"/>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spcAft>
                          <a:spcPts val="0"/>
                        </a:spcAft>
                      </a:pPr>
                      <a:r>
                        <a:rPr lang="en-AU" sz="1800" dirty="0">
                          <a:solidFill>
                            <a:schemeClr val="tx1"/>
                          </a:solidFill>
                          <a:effectLst/>
                        </a:rPr>
                        <a:t>Achievement with Excellence</a:t>
                      </a:r>
                      <a:endParaRPr lang="en-NZ" sz="1800" b="1" dirty="0">
                        <a:solidFill>
                          <a:schemeClr val="tx1"/>
                        </a:solidFill>
                        <a:effectLst/>
                        <a:latin typeface="Calibri"/>
                        <a:ea typeface="Times"/>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457">
                <a:tc>
                  <a:txBody>
                    <a:bodyPr/>
                    <a:lstStyle/>
                    <a:p>
                      <a:pPr>
                        <a:spcBef>
                          <a:spcPts val="1200"/>
                        </a:spcBef>
                        <a:spcAft>
                          <a:spcPts val="0"/>
                        </a:spcAft>
                      </a:pPr>
                      <a:r>
                        <a:rPr lang="en-AU" sz="1800">
                          <a:solidFill>
                            <a:schemeClr val="tx1"/>
                          </a:solidFill>
                          <a:effectLst/>
                        </a:rPr>
                        <a:t>Score range</a:t>
                      </a:r>
                      <a:endParaRPr lang="en-NZ" sz="1800" b="1">
                        <a:solidFill>
                          <a:schemeClr val="tx1"/>
                        </a:solidFill>
                        <a:effectLst/>
                        <a:latin typeface="Calibri"/>
                        <a:ea typeface="Times"/>
                      </a:endParaRPr>
                    </a:p>
                  </a:txBody>
                  <a:tcPr marL="58046" marR="58046" marT="60733" marB="607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800">
                          <a:solidFill>
                            <a:schemeClr val="tx1"/>
                          </a:solidFill>
                          <a:effectLst/>
                        </a:rPr>
                        <a:t>0 – 6</a:t>
                      </a:r>
                      <a:endParaRPr lang="en-NZ" sz="180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800">
                          <a:solidFill>
                            <a:schemeClr val="tx1"/>
                          </a:solidFill>
                          <a:effectLst/>
                        </a:rPr>
                        <a:t>7 – 12</a:t>
                      </a:r>
                      <a:endParaRPr lang="en-NZ" sz="180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800">
                          <a:solidFill>
                            <a:schemeClr val="tx1"/>
                          </a:solidFill>
                          <a:effectLst/>
                        </a:rPr>
                        <a:t>13 – 18</a:t>
                      </a:r>
                      <a:endParaRPr lang="en-NZ" sz="180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800" dirty="0">
                          <a:solidFill>
                            <a:schemeClr val="tx1"/>
                          </a:solidFill>
                          <a:effectLst/>
                        </a:rPr>
                        <a:t>19 – 24</a:t>
                      </a:r>
                      <a:endParaRPr lang="en-NZ" sz="1800" dirty="0">
                        <a:solidFill>
                          <a:schemeClr val="tx1"/>
                        </a:solidFill>
                        <a:effectLst/>
                        <a:latin typeface="Times New Roman"/>
                        <a:ea typeface="Times New Roman"/>
                      </a:endParaRPr>
                    </a:p>
                  </a:txBody>
                  <a:tcPr marL="58046" marR="58046" marT="60733" marB="60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335280" y="196885"/>
            <a:ext cx="2993576" cy="523172"/>
          </a:xfrm>
          <a:prstGeom prst="rect">
            <a:avLst/>
          </a:prstGeom>
          <a:noFill/>
          <a:ln>
            <a:noFill/>
          </a:ln>
          <a:effectLst/>
        </p:spPr>
        <p:txBody>
          <a:bodyPr vert="horz" wrap="non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smtClean="0">
                <a:ln>
                  <a:noFill/>
                </a:ln>
                <a:solidFill>
                  <a:schemeClr val="tx1"/>
                </a:solidFill>
                <a:effectLst/>
                <a:latin typeface="+mj-lt"/>
                <a:ea typeface="Times New Roman" pitchFamily="18" charset="0"/>
                <a:cs typeface="Times New Roman" pitchFamily="18" charset="0"/>
              </a:rPr>
              <a:t>Judgement</a:t>
            </a:r>
            <a:r>
              <a:rPr kumimoji="0" lang="en-US" altLang="en-US" sz="2400" b="1" i="0" u="none" strike="noStrike" cap="none" normalizeH="0" baseline="0" dirty="0" smtClean="0">
                <a:ln>
                  <a:noFill/>
                </a:ln>
                <a:solidFill>
                  <a:schemeClr val="tx1"/>
                </a:solidFill>
                <a:effectLst/>
                <a:latin typeface="+mj-lt"/>
                <a:ea typeface="Times New Roman" pitchFamily="18" charset="0"/>
                <a:cs typeface="Times New Roman" pitchFamily="18" charset="0"/>
              </a:rPr>
              <a:t> Statement</a:t>
            </a:r>
          </a:p>
        </p:txBody>
      </p:sp>
      <p:sp>
        <p:nvSpPr>
          <p:cNvPr id="4" name="TextBox 3"/>
          <p:cNvSpPr txBox="1"/>
          <p:nvPr/>
        </p:nvSpPr>
        <p:spPr>
          <a:xfrm>
            <a:off x="322163" y="2990512"/>
            <a:ext cx="3630077" cy="1200329"/>
          </a:xfrm>
          <a:prstGeom prst="rect">
            <a:avLst/>
          </a:prstGeom>
          <a:noFill/>
        </p:spPr>
        <p:txBody>
          <a:bodyPr wrap="square" rtlCol="0">
            <a:spAutoFit/>
          </a:bodyPr>
          <a:lstStyle/>
          <a:p>
            <a:pPr algn="ctr"/>
            <a:r>
              <a:rPr lang="en-NZ" b="1" dirty="0" smtClean="0">
                <a:solidFill>
                  <a:srgbClr val="FF0000"/>
                </a:solidFill>
                <a:latin typeface="Comic Sans MS" panose="030F0702030302020204" pitchFamily="66" charset="0"/>
              </a:rPr>
              <a:t>You need 7 “ACHIEVE” bits there are about 20 in the three </a:t>
            </a:r>
            <a:r>
              <a:rPr lang="en-NZ" b="1" dirty="0" smtClean="0">
                <a:solidFill>
                  <a:srgbClr val="FF0000"/>
                </a:solidFill>
                <a:latin typeface="Comic Sans MS" panose="030F0702030302020204" pitchFamily="66" charset="0"/>
              </a:rPr>
              <a:t>questions plus all the Merit bits. </a:t>
            </a:r>
            <a:endParaRPr lang="en-NZ" b="1" dirty="0">
              <a:solidFill>
                <a:srgbClr val="FF0000"/>
              </a:solidFill>
              <a:latin typeface="Comic Sans MS" panose="030F0702030302020204" pitchFamily="66" charset="0"/>
            </a:endParaRPr>
          </a:p>
        </p:txBody>
      </p:sp>
      <p:cxnSp>
        <p:nvCxnSpPr>
          <p:cNvPr id="6" name="Straight Arrow Connector 5"/>
          <p:cNvCxnSpPr/>
          <p:nvPr/>
        </p:nvCxnSpPr>
        <p:spPr>
          <a:xfrm flipV="1">
            <a:off x="2794000" y="2164080"/>
            <a:ext cx="1076960" cy="751840"/>
          </a:xfrm>
          <a:prstGeom prst="straightConnector1">
            <a:avLst/>
          </a:pr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29605" y="3386109"/>
            <a:ext cx="3233195" cy="923330"/>
          </a:xfrm>
          <a:prstGeom prst="rect">
            <a:avLst/>
          </a:prstGeom>
          <a:noFill/>
        </p:spPr>
        <p:txBody>
          <a:bodyPr wrap="square" rtlCol="0">
            <a:spAutoFit/>
          </a:bodyPr>
          <a:lstStyle/>
          <a:p>
            <a:pPr algn="ctr"/>
            <a:r>
              <a:rPr lang="en-NZ" b="1" dirty="0" smtClean="0">
                <a:solidFill>
                  <a:srgbClr val="CC0066"/>
                </a:solidFill>
                <a:latin typeface="Comic Sans MS" panose="030F0702030302020204" pitchFamily="66" charset="0"/>
              </a:rPr>
              <a:t>Two good A4 and an M5 could just get you “</a:t>
            </a:r>
            <a:r>
              <a:rPr lang="en-NZ" b="1" dirty="0">
                <a:solidFill>
                  <a:srgbClr val="CC0066"/>
                </a:solidFill>
                <a:latin typeface="Comic Sans MS" panose="030F0702030302020204" pitchFamily="66" charset="0"/>
              </a:rPr>
              <a:t>MERIT</a:t>
            </a:r>
            <a:r>
              <a:rPr lang="en-NZ" b="1" dirty="0" smtClean="0">
                <a:solidFill>
                  <a:srgbClr val="CC0066"/>
                </a:solidFill>
                <a:latin typeface="Comic Sans MS" panose="030F0702030302020204" pitchFamily="66" charset="0"/>
              </a:rPr>
              <a:t>”</a:t>
            </a:r>
            <a:endParaRPr lang="en-NZ" b="1" dirty="0">
              <a:solidFill>
                <a:srgbClr val="CC0066"/>
              </a:solidFill>
              <a:latin typeface="Comic Sans MS" panose="030F0702030302020204" pitchFamily="66" charset="0"/>
            </a:endParaRPr>
          </a:p>
        </p:txBody>
      </p:sp>
      <p:cxnSp>
        <p:nvCxnSpPr>
          <p:cNvPr id="11" name="Straight Arrow Connector 10"/>
          <p:cNvCxnSpPr/>
          <p:nvPr/>
        </p:nvCxnSpPr>
        <p:spPr>
          <a:xfrm flipV="1">
            <a:off x="5384800" y="2143760"/>
            <a:ext cx="579120" cy="1168400"/>
          </a:xfrm>
          <a:prstGeom prst="straightConnector1">
            <a:avLst/>
          </a:prstGeom>
          <a:ln w="38100">
            <a:solidFill>
              <a:srgbClr val="CC0066"/>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53735" y="4519271"/>
            <a:ext cx="3507385" cy="923330"/>
          </a:xfrm>
          <a:prstGeom prst="rect">
            <a:avLst/>
          </a:prstGeom>
          <a:noFill/>
        </p:spPr>
        <p:txBody>
          <a:bodyPr wrap="square" rtlCol="0">
            <a:spAutoFit/>
          </a:bodyPr>
          <a:lstStyle/>
          <a:p>
            <a:pPr algn="ctr"/>
            <a:r>
              <a:rPr lang="en-NZ" b="1" dirty="0" smtClean="0">
                <a:solidFill>
                  <a:srgbClr val="008A3E"/>
                </a:solidFill>
                <a:latin typeface="Comic Sans MS" panose="030F0702030302020204" pitchFamily="66" charset="0"/>
              </a:rPr>
              <a:t>“EXCELLENCE” needs something like M6 </a:t>
            </a:r>
            <a:r>
              <a:rPr lang="en-NZ" b="1" dirty="0" err="1" smtClean="0">
                <a:solidFill>
                  <a:srgbClr val="008A3E"/>
                </a:solidFill>
                <a:latin typeface="Comic Sans MS" panose="030F0702030302020204" pitchFamily="66" charset="0"/>
              </a:rPr>
              <a:t>M6</a:t>
            </a:r>
            <a:r>
              <a:rPr lang="en-NZ" b="1" dirty="0" smtClean="0">
                <a:solidFill>
                  <a:srgbClr val="008A3E"/>
                </a:solidFill>
                <a:latin typeface="Comic Sans MS" panose="030F0702030302020204" pitchFamily="66" charset="0"/>
              </a:rPr>
              <a:t> E7 or better</a:t>
            </a:r>
            <a:endParaRPr lang="en-NZ" b="1" dirty="0">
              <a:solidFill>
                <a:srgbClr val="008A3E"/>
              </a:solidFill>
              <a:latin typeface="Comic Sans MS" panose="030F0702030302020204" pitchFamily="66" charset="0"/>
            </a:endParaRPr>
          </a:p>
        </p:txBody>
      </p:sp>
      <p:cxnSp>
        <p:nvCxnSpPr>
          <p:cNvPr id="14" name="Straight Arrow Connector 13"/>
          <p:cNvCxnSpPr/>
          <p:nvPr/>
        </p:nvCxnSpPr>
        <p:spPr>
          <a:xfrm flipH="1" flipV="1">
            <a:off x="7609840" y="2164080"/>
            <a:ext cx="213360" cy="2255520"/>
          </a:xfrm>
          <a:prstGeom prst="straightConnector1">
            <a:avLst/>
          </a:prstGeom>
          <a:ln w="38100">
            <a:solidFill>
              <a:srgbClr val="008A3E"/>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09040" y="6339840"/>
            <a:ext cx="7569200" cy="338554"/>
          </a:xfrm>
          <a:prstGeom prst="rect">
            <a:avLst/>
          </a:prstGeom>
          <a:noFill/>
        </p:spPr>
        <p:txBody>
          <a:bodyPr wrap="square" rtlCol="0">
            <a:spAutoFit/>
          </a:bodyPr>
          <a:lstStyle/>
          <a:p>
            <a:r>
              <a:rPr lang="en-NZ" sz="1600" i="1" dirty="0" smtClean="0"/>
              <a:t>Compiled from the NZQA resources by Jon Jaffrey </a:t>
            </a:r>
            <a:r>
              <a:rPr lang="en-NZ" sz="1600" i="1" dirty="0" smtClean="0"/>
              <a:t>10</a:t>
            </a:r>
            <a:r>
              <a:rPr lang="en-NZ" sz="1600" i="1" baseline="30000" dirty="0" smtClean="0"/>
              <a:t>th</a:t>
            </a:r>
            <a:r>
              <a:rPr lang="en-NZ" sz="1600" i="1" dirty="0" smtClean="0"/>
              <a:t> </a:t>
            </a:r>
            <a:r>
              <a:rPr lang="en-NZ" sz="1600" i="1" dirty="0" smtClean="0"/>
              <a:t>April 2014. Not for commercial use.</a:t>
            </a:r>
            <a:endParaRPr lang="en-NZ" sz="1600" i="1" dirty="0"/>
          </a:p>
        </p:txBody>
      </p:sp>
    </p:spTree>
    <p:extLst>
      <p:ext uri="{BB962C8B-B14F-4D97-AF65-F5344CB8AC3E}">
        <p14:creationId xmlns:p14="http://schemas.microsoft.com/office/powerpoint/2010/main" val="3699413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2188" y="2769494"/>
            <a:ext cx="8201892" cy="369332"/>
          </a:xfrm>
          <a:prstGeom prst="rect">
            <a:avLst/>
          </a:prstGeom>
        </p:spPr>
        <p:txBody>
          <a:bodyPr wrap="square">
            <a:spAutoFit/>
          </a:bodyPr>
          <a:lstStyle/>
          <a:p>
            <a:pPr marL="342900" lvl="0" indent="-342900">
              <a:buAutoNum type="alphaLcParenBoth" startAt="3"/>
            </a:pPr>
            <a:r>
              <a:rPr lang="en-US" dirty="0" smtClean="0"/>
              <a:t>Explain </a:t>
            </a:r>
            <a:r>
              <a:rPr lang="en-US" dirty="0"/>
              <a:t>how a standing wave is produced in a pipe that </a:t>
            </a:r>
            <a:r>
              <a:rPr lang="en-US" dirty="0" smtClean="0"/>
              <a:t>is </a:t>
            </a:r>
            <a:r>
              <a:rPr lang="en-US" dirty="0"/>
              <a:t>closed at one end.</a:t>
            </a:r>
            <a:endParaRPr lang="en-NZ" dirty="0"/>
          </a:p>
        </p:txBody>
      </p:sp>
      <p:sp>
        <p:nvSpPr>
          <p:cNvPr id="5" name="Rectangle 4"/>
          <p:cNvSpPr/>
          <p:nvPr/>
        </p:nvSpPr>
        <p:spPr>
          <a:xfrm>
            <a:off x="437664" y="3763736"/>
            <a:ext cx="7869383" cy="1754326"/>
          </a:xfrm>
          <a:prstGeom prst="rect">
            <a:avLst/>
          </a:prstGeom>
        </p:spPr>
        <p:txBody>
          <a:bodyPr wrap="square">
            <a:spAutoFit/>
          </a:bodyPr>
          <a:lstStyle/>
          <a:p>
            <a:pPr lvl="0"/>
            <a:r>
              <a:rPr lang="en-US" dirty="0"/>
              <a:t>When the whistle is blown, the sound made is quite different to a pure sound of either </a:t>
            </a:r>
            <a:r>
              <a:rPr lang="en-US" b="1" dirty="0"/>
              <a:t>2136 Hz </a:t>
            </a:r>
            <a:r>
              <a:rPr lang="en-US" dirty="0"/>
              <a:t>or </a:t>
            </a:r>
            <a:r>
              <a:rPr lang="en-US" b="1" dirty="0"/>
              <a:t>1904 Hz</a:t>
            </a:r>
            <a:r>
              <a:rPr lang="en-US" dirty="0" smtClean="0"/>
              <a:t>.</a:t>
            </a:r>
          </a:p>
          <a:p>
            <a:pPr lvl="0"/>
            <a:endParaRPr lang="en-NZ" dirty="0"/>
          </a:p>
          <a:p>
            <a:r>
              <a:rPr lang="en-US" dirty="0"/>
              <a:t> </a:t>
            </a:r>
            <a:endParaRPr lang="en-NZ" dirty="0"/>
          </a:p>
          <a:p>
            <a:r>
              <a:rPr lang="en-US" dirty="0" smtClean="0"/>
              <a:t>(d)  Calculate </a:t>
            </a:r>
            <a:r>
              <a:rPr lang="en-US" dirty="0"/>
              <a:t>the value of TWO other frequencies produced, AND explain why these other frequencies are produced, and what effect they have on the sound.</a:t>
            </a:r>
            <a:endParaRPr lang="en-NZ" dirty="0"/>
          </a:p>
        </p:txBody>
      </p:sp>
      <p:grpSp>
        <p:nvGrpSpPr>
          <p:cNvPr id="9" name="Group 8"/>
          <p:cNvGrpSpPr/>
          <p:nvPr/>
        </p:nvGrpSpPr>
        <p:grpSpPr>
          <a:xfrm>
            <a:off x="294653" y="626898"/>
            <a:ext cx="8531750" cy="1797842"/>
            <a:chOff x="392331" y="2179320"/>
            <a:chExt cx="8531750" cy="1797842"/>
          </a:xfrm>
        </p:grpSpPr>
        <p:grpSp>
          <p:nvGrpSpPr>
            <p:cNvPr id="10" name="Group 9"/>
            <p:cNvGrpSpPr/>
            <p:nvPr/>
          </p:nvGrpSpPr>
          <p:grpSpPr>
            <a:xfrm>
              <a:off x="392331" y="2180166"/>
              <a:ext cx="8531750" cy="1796996"/>
              <a:chOff x="421419" y="2099144"/>
              <a:chExt cx="8531750" cy="1796996"/>
            </a:xfrm>
          </p:grpSpPr>
          <p:pic>
            <p:nvPicPr>
              <p:cNvPr id="1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419" y="2099144"/>
                <a:ext cx="8531750" cy="1796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Oval 14"/>
              <p:cNvSpPr/>
              <p:nvPr/>
            </p:nvSpPr>
            <p:spPr>
              <a:xfrm>
                <a:off x="1693628" y="2409245"/>
                <a:ext cx="1017767" cy="97005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cxnSp>
          <p:nvCxnSpPr>
            <p:cNvPr id="11" name="Straight Connector 10"/>
            <p:cNvCxnSpPr/>
            <p:nvPr/>
          </p:nvCxnSpPr>
          <p:spPr>
            <a:xfrm flipV="1">
              <a:off x="2686050" y="3760470"/>
              <a:ext cx="3943350" cy="76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86050" y="2179320"/>
              <a:ext cx="3950970" cy="15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689860" y="2194560"/>
              <a:ext cx="0" cy="15811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3507129" y="6204031"/>
            <a:ext cx="5421164" cy="400110"/>
          </a:xfrm>
          <a:prstGeom prst="rect">
            <a:avLst/>
          </a:prstGeom>
          <a:noFill/>
        </p:spPr>
        <p:txBody>
          <a:bodyPr wrap="none" rtlCol="0">
            <a:spAutoFit/>
          </a:bodyPr>
          <a:lstStyle/>
          <a:p>
            <a:r>
              <a:rPr lang="en-NZ" sz="2000" i="1" dirty="0" smtClean="0">
                <a:solidFill>
                  <a:srgbClr val="FF0000"/>
                </a:solidFill>
              </a:rPr>
              <a:t>Solutions to Question ONE follow on the next slide:</a:t>
            </a:r>
            <a:endParaRPr lang="en-NZ" sz="2000" i="1" dirty="0">
              <a:solidFill>
                <a:srgbClr val="FF0000"/>
              </a:solidFill>
            </a:endParaRPr>
          </a:p>
        </p:txBody>
      </p:sp>
    </p:spTree>
    <p:extLst>
      <p:ext uri="{BB962C8B-B14F-4D97-AF65-F5344CB8AC3E}">
        <p14:creationId xmlns:p14="http://schemas.microsoft.com/office/powerpoint/2010/main" val="99581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3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2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91023500"/>
              </p:ext>
            </p:extLst>
          </p:nvPr>
        </p:nvGraphicFramePr>
        <p:xfrm>
          <a:off x="379378" y="472371"/>
          <a:ext cx="8550612" cy="4120032"/>
        </p:xfrm>
        <a:graphic>
          <a:graphicData uri="http://schemas.openxmlformats.org/drawingml/2006/table">
            <a:tbl>
              <a:tblPr firstRow="1" firstCol="1" lastRow="1" lastCol="1" bandRow="1" bandCol="1"/>
              <a:tblGrid>
                <a:gridCol w="447473"/>
                <a:gridCol w="2091258"/>
                <a:gridCol w="2004145"/>
                <a:gridCol w="2003591"/>
                <a:gridCol w="2004145"/>
              </a:tblGrid>
              <a:tr h="485821">
                <a:tc>
                  <a:txBody>
                    <a:bodyPr/>
                    <a:lstStyle/>
                    <a:p>
                      <a:pPr algn="ctr">
                        <a:lnSpc>
                          <a:spcPct val="120000"/>
                        </a:lnSpc>
                        <a:spcBef>
                          <a:spcPts val="300"/>
                        </a:spcBef>
                        <a:spcAft>
                          <a:spcPts val="300"/>
                        </a:spcAft>
                      </a:pPr>
                      <a:r>
                        <a:rPr lang="en-GB" sz="1400" dirty="0">
                          <a:effectLst/>
                          <a:latin typeface="Calibri" panose="020F0502020204030204" pitchFamily="34" charset="0"/>
                          <a:ea typeface="Times New Roman"/>
                        </a:rPr>
                        <a:t/>
                      </a:r>
                      <a:br>
                        <a:rPr lang="en-GB" sz="1400" dirty="0">
                          <a:effectLst/>
                          <a:latin typeface="Calibri" panose="020F0502020204030204" pitchFamily="34" charset="0"/>
                          <a:ea typeface="Times New Roman"/>
                        </a:rPr>
                      </a:br>
                      <a:r>
                        <a:rPr lang="en-GB" sz="1400" b="1" dirty="0">
                          <a:effectLst/>
                          <a:latin typeface="Calibri" panose="020F0502020204030204" pitchFamily="34" charset="0"/>
                          <a:ea typeface="Times New Roman"/>
                        </a:rPr>
                        <a:t>One</a:t>
                      </a:r>
                      <a:endParaRPr lang="en-NZ" sz="1400" dirty="0">
                        <a:effectLst/>
                        <a:latin typeface="Calibri" panose="020F0502020204030204" pitchFamily="34" charset="0"/>
                        <a:ea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7950" indent="-107950" algn="ctr">
                        <a:spcBef>
                          <a:spcPts val="300"/>
                        </a:spcBef>
                        <a:spcAft>
                          <a:spcPts val="300"/>
                        </a:spcAft>
                        <a:tabLst>
                          <a:tab pos="107950" algn="l"/>
                          <a:tab pos="457200" algn="l"/>
                        </a:tabLst>
                      </a:pPr>
                      <a:r>
                        <a:rPr lang="en-AU" sz="1400" b="1" dirty="0">
                          <a:effectLst/>
                          <a:latin typeface="Calibri" panose="020F0502020204030204" pitchFamily="34" charset="0"/>
                          <a:ea typeface="Times New Roman"/>
                          <a:cs typeface="Times New Roman"/>
                        </a:rPr>
                        <a:t>Evidence</a:t>
                      </a:r>
                      <a:endParaRPr lang="en-NZ" sz="1400" dirty="0">
                        <a:effectLst/>
                        <a:latin typeface="Calibri" panose="020F0502020204030204" pitchFamily="34" charset="0"/>
                        <a:ea typeface="Times New Roman"/>
                        <a:cs typeface="Arial"/>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en-AU" sz="1400" b="1" dirty="0">
                          <a:effectLst/>
                          <a:latin typeface="Calibri" panose="020F0502020204030204" pitchFamily="34" charset="0"/>
                          <a:ea typeface="Times New Roman"/>
                          <a:cs typeface="Times New Roman"/>
                        </a:rPr>
                        <a:t>Achievement</a:t>
                      </a:r>
                      <a:endParaRPr lang="en-NZ" sz="1400" b="1" dirty="0">
                        <a:effectLst/>
                        <a:latin typeface="Calibri" panose="020F0502020204030204" pitchFamily="34" charset="0"/>
                        <a:ea typeface="Times New Roman"/>
                        <a:cs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en-AU" sz="1400" b="1" dirty="0">
                          <a:effectLst/>
                          <a:latin typeface="Calibri" panose="020F0502020204030204" pitchFamily="34" charset="0"/>
                          <a:ea typeface="Times New Roman"/>
                          <a:cs typeface="Times New Roman"/>
                        </a:rPr>
                        <a:t>Achievement with Merit</a:t>
                      </a:r>
                      <a:endParaRPr lang="en-NZ" sz="1400" b="1" dirty="0">
                        <a:effectLst/>
                        <a:latin typeface="Calibri" panose="020F0502020204030204" pitchFamily="34" charset="0"/>
                        <a:ea typeface="Times New Roman"/>
                        <a:cs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300"/>
                        </a:spcBef>
                        <a:spcAft>
                          <a:spcPts val="300"/>
                        </a:spcAft>
                      </a:pPr>
                      <a:r>
                        <a:rPr lang="en-AU" sz="1400" b="1" dirty="0">
                          <a:effectLst/>
                          <a:latin typeface="Calibri" panose="020F0502020204030204" pitchFamily="34" charset="0"/>
                          <a:ea typeface="Times New Roman"/>
                          <a:cs typeface="Times New Roman"/>
                        </a:rPr>
                        <a:t>Achievement with Excellence</a:t>
                      </a:r>
                      <a:endParaRPr lang="en-NZ" sz="1400" b="1" dirty="0">
                        <a:effectLst/>
                        <a:latin typeface="Calibri" panose="020F0502020204030204" pitchFamily="34" charset="0"/>
                        <a:ea typeface="Times New Roman"/>
                        <a:cs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70987">
                <a:tc>
                  <a:txBody>
                    <a:bodyPr/>
                    <a:lstStyle/>
                    <a:p>
                      <a:pPr algn="ctr">
                        <a:lnSpc>
                          <a:spcPct val="120000"/>
                        </a:lnSpc>
                        <a:spcBef>
                          <a:spcPts val="300"/>
                        </a:spcBef>
                        <a:spcAft>
                          <a:spcPts val="300"/>
                        </a:spcAft>
                      </a:pPr>
                      <a:r>
                        <a:rPr lang="en-GB" sz="1600" b="1" dirty="0">
                          <a:effectLst/>
                          <a:latin typeface="+mj-lt"/>
                          <a:ea typeface="Times New Roman"/>
                        </a:rPr>
                        <a:t>(a)</a:t>
                      </a:r>
                      <a:endParaRPr lang="en-NZ" sz="1600" b="1" dirty="0">
                        <a:effectLst/>
                        <a:latin typeface="+mj-lt"/>
                        <a:ea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7950" indent="-107950">
                        <a:spcBef>
                          <a:spcPts val="300"/>
                        </a:spcBef>
                        <a:spcAft>
                          <a:spcPts val="300"/>
                        </a:spcAft>
                        <a:tabLst>
                          <a:tab pos="107950" algn="l"/>
                          <a:tab pos="457200" algn="l"/>
                        </a:tabLst>
                      </a:pPr>
                      <a:endParaRPr lang="en-NZ" sz="800" dirty="0">
                        <a:effectLst/>
                        <a:latin typeface="Times New Roman"/>
                        <a:ea typeface="Times New Roman"/>
                        <a:cs typeface="Arial"/>
                      </a:endParaRPr>
                    </a:p>
                    <a:p>
                      <a:pPr>
                        <a:spcAft>
                          <a:spcPts val="0"/>
                        </a:spcAft>
                      </a:pPr>
                      <a:endParaRPr lang="en-NZ" sz="1000" dirty="0">
                        <a:effectLst/>
                        <a:latin typeface="Times New Roman"/>
                        <a:ea typeface="Times New Roman"/>
                      </a:endParaRPr>
                    </a:p>
                    <a:p>
                      <a:pPr>
                        <a:spcAft>
                          <a:spcPts val="0"/>
                        </a:spcAft>
                      </a:pPr>
                      <a:endParaRPr lang="en-NZ" sz="1000" dirty="0">
                        <a:effectLst/>
                        <a:latin typeface="Times New Roman"/>
                        <a:ea typeface="Times New Roman"/>
                      </a:endParaRPr>
                    </a:p>
                    <a:p>
                      <a:pPr marL="107950" indent="-107950">
                        <a:spcBef>
                          <a:spcPts val="300"/>
                        </a:spcBef>
                        <a:spcAft>
                          <a:spcPts val="300"/>
                        </a:spcAft>
                        <a:tabLst>
                          <a:tab pos="107950" algn="l"/>
                          <a:tab pos="457200" algn="l"/>
                        </a:tabLst>
                      </a:pPr>
                      <a:r>
                        <a:rPr lang="en-AU" sz="800" dirty="0">
                          <a:effectLst/>
                          <a:latin typeface="Times New Roman"/>
                          <a:ea typeface="Times New Roman"/>
                          <a:cs typeface="Times New Roman"/>
                        </a:rPr>
                        <a:t> </a:t>
                      </a:r>
                      <a:endParaRPr lang="en-NZ" sz="800" dirty="0" smtClean="0">
                        <a:effectLst/>
                        <a:latin typeface="Times New Roman"/>
                        <a:ea typeface="Times New Roman"/>
                        <a:cs typeface="Arial"/>
                      </a:endParaRPr>
                    </a:p>
                    <a:p>
                      <a:pPr marL="107950" indent="-107950">
                        <a:spcBef>
                          <a:spcPts val="300"/>
                        </a:spcBef>
                        <a:spcAft>
                          <a:spcPts val="300"/>
                        </a:spcAft>
                        <a:tabLst>
                          <a:tab pos="107950" algn="l"/>
                          <a:tab pos="457200" algn="l"/>
                        </a:tabLst>
                      </a:pPr>
                      <a:r>
                        <a:rPr lang="en-AU" sz="800" dirty="0" smtClean="0">
                          <a:effectLst/>
                          <a:latin typeface="Times New Roman"/>
                          <a:ea typeface="Times New Roman"/>
                          <a:cs typeface="Times New Roman"/>
                        </a:rPr>
                        <a:t> </a:t>
                      </a:r>
                      <a:endParaRPr lang="en-NZ" sz="800" dirty="0">
                        <a:effectLst/>
                        <a:latin typeface="Times New Roman"/>
                        <a:ea typeface="Times New Roman"/>
                        <a:cs typeface="Arial"/>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spcBef>
                          <a:spcPts val="300"/>
                        </a:spcBef>
                        <a:spcAft>
                          <a:spcPts val="300"/>
                        </a:spcAft>
                        <a:buSzPts val="1000"/>
                        <a:buFont typeface="Wingdings" panose="05000000000000000000" pitchFamily="2" charset="2"/>
                        <a:buChar char="v"/>
                        <a:tabLst>
                          <a:tab pos="107950" algn="l"/>
                        </a:tabLst>
                      </a:pPr>
                      <a:r>
                        <a:rPr lang="en-AU" sz="1800" dirty="0">
                          <a:effectLst/>
                          <a:latin typeface="+mn-lt"/>
                          <a:ea typeface="Times New Roman"/>
                        </a:rPr>
                        <a:t>Correct shape </a:t>
                      </a:r>
                      <a:r>
                        <a:rPr lang="en-AU" sz="1800" b="1" dirty="0">
                          <a:effectLst/>
                          <a:latin typeface="+mn-lt"/>
                          <a:ea typeface="Times New Roman"/>
                        </a:rPr>
                        <a:t>and</a:t>
                      </a:r>
                      <a:r>
                        <a:rPr lang="en-AU" sz="1800" dirty="0">
                          <a:effectLst/>
                          <a:latin typeface="+mn-lt"/>
                          <a:ea typeface="Times New Roman"/>
                        </a:rPr>
                        <a:t> labels drawn</a:t>
                      </a:r>
                      <a:endParaRPr lang="en-NZ" sz="1800" dirty="0">
                        <a:effectLst/>
                        <a:latin typeface="+mn-lt"/>
                        <a:ea typeface="Times New Roman"/>
                      </a:endParaRPr>
                    </a:p>
                    <a:p>
                      <a:pPr marL="107950" indent="-107950">
                        <a:spcBef>
                          <a:spcPts val="300"/>
                        </a:spcBef>
                        <a:spcAft>
                          <a:spcPts val="300"/>
                        </a:spcAft>
                        <a:tabLst>
                          <a:tab pos="107950" algn="l"/>
                          <a:tab pos="457200" algn="l"/>
                        </a:tabLst>
                      </a:pPr>
                      <a:r>
                        <a:rPr lang="en-AU" sz="1800" b="1" dirty="0">
                          <a:effectLst/>
                          <a:latin typeface="+mn-lt"/>
                          <a:ea typeface="Times New Roman"/>
                          <a:cs typeface="Times New Roman"/>
                        </a:rPr>
                        <a:t> </a:t>
                      </a:r>
                      <a:endParaRPr lang="en-NZ" sz="1800" dirty="0">
                        <a:effectLst/>
                        <a:latin typeface="+mn-lt"/>
                        <a:ea typeface="Times New Roman"/>
                        <a:cs typeface="Arial"/>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7950" indent="-107950">
                        <a:spcBef>
                          <a:spcPts val="300"/>
                        </a:spcBef>
                        <a:spcAft>
                          <a:spcPts val="300"/>
                        </a:spcAft>
                        <a:tabLst>
                          <a:tab pos="107950" algn="l"/>
                          <a:tab pos="457200" algn="l"/>
                        </a:tabLst>
                      </a:pPr>
                      <a:r>
                        <a:rPr lang="en-AU" sz="1800" dirty="0">
                          <a:effectLst/>
                          <a:latin typeface="+mn-lt"/>
                          <a:ea typeface="Times New Roman"/>
                          <a:cs typeface="Times New Roman"/>
                        </a:rPr>
                        <a:t> </a:t>
                      </a:r>
                      <a:endParaRPr lang="en-NZ" sz="1800" dirty="0">
                        <a:effectLst/>
                        <a:latin typeface="+mn-lt"/>
                        <a:ea typeface="Times New Roman"/>
                        <a:cs typeface="Arial"/>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7950" indent="-107950">
                        <a:spcBef>
                          <a:spcPts val="300"/>
                        </a:spcBef>
                        <a:spcAft>
                          <a:spcPts val="300"/>
                        </a:spcAft>
                        <a:tabLst>
                          <a:tab pos="107950" algn="l"/>
                          <a:tab pos="457200" algn="l"/>
                        </a:tabLst>
                      </a:pPr>
                      <a:r>
                        <a:rPr lang="en-AU" sz="800" b="1">
                          <a:effectLst/>
                          <a:latin typeface="Times New Roman"/>
                          <a:ea typeface="Times New Roman"/>
                          <a:cs typeface="Times New Roman"/>
                        </a:rPr>
                        <a:t> </a:t>
                      </a:r>
                      <a:endParaRPr lang="en-NZ" sz="800">
                        <a:effectLst/>
                        <a:latin typeface="Times New Roman"/>
                        <a:ea typeface="Times New Roman"/>
                        <a:cs typeface="Arial"/>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83672">
                <a:tc>
                  <a:txBody>
                    <a:bodyPr/>
                    <a:lstStyle/>
                    <a:p>
                      <a:pPr algn="ctr">
                        <a:lnSpc>
                          <a:spcPct val="120000"/>
                        </a:lnSpc>
                        <a:spcBef>
                          <a:spcPts val="300"/>
                        </a:spcBef>
                        <a:spcAft>
                          <a:spcPts val="300"/>
                        </a:spcAft>
                      </a:pPr>
                      <a:r>
                        <a:rPr lang="en-GB" sz="1600" b="1" dirty="0">
                          <a:effectLst/>
                          <a:latin typeface="+mj-lt"/>
                          <a:ea typeface="Times New Roman"/>
                        </a:rPr>
                        <a:t>(b)</a:t>
                      </a:r>
                      <a:endParaRPr lang="en-NZ" sz="1600" b="1" dirty="0">
                        <a:effectLst/>
                        <a:latin typeface="+mj-lt"/>
                        <a:ea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lvl="0" indent="0" algn="ctr">
                        <a:spcBef>
                          <a:spcPts val="300"/>
                        </a:spcBef>
                        <a:spcAft>
                          <a:spcPts val="300"/>
                        </a:spcAft>
                        <a:buSzPts val="1000"/>
                        <a:buFont typeface="Times New Roman"/>
                        <a:buNone/>
                        <a:tabLst>
                          <a:tab pos="107950" algn="l"/>
                        </a:tabLst>
                      </a:pPr>
                      <a:r>
                        <a:rPr lang="en-AU" sz="1800" b="1" dirty="0">
                          <a:effectLst/>
                          <a:latin typeface="+mn-lt"/>
                          <a:ea typeface="Times New Roman"/>
                        </a:rPr>
                        <a:t>λ=v / f </a:t>
                      </a:r>
                      <a:endParaRPr lang="en-NZ" sz="1800" b="1" dirty="0">
                        <a:effectLst/>
                        <a:latin typeface="+mn-lt"/>
                        <a:ea typeface="Times New Roman"/>
                      </a:endParaRPr>
                    </a:p>
                    <a:p>
                      <a:pPr marL="85090">
                        <a:lnSpc>
                          <a:spcPct val="115000"/>
                        </a:lnSpc>
                        <a:spcAft>
                          <a:spcPts val="1000"/>
                        </a:spcAft>
                      </a:pPr>
                      <a:r>
                        <a:rPr lang="en-NZ" sz="1800" b="1" dirty="0">
                          <a:effectLst/>
                          <a:latin typeface="+mn-lt"/>
                          <a:ea typeface="Times New Roman"/>
                          <a:cs typeface="Times New Roman"/>
                        </a:rPr>
                        <a:t>343 / 1904=0.18 m. </a:t>
                      </a:r>
                    </a:p>
                    <a:p>
                      <a:pPr>
                        <a:lnSpc>
                          <a:spcPct val="120000"/>
                        </a:lnSpc>
                        <a:spcBef>
                          <a:spcPts val="300"/>
                        </a:spcBef>
                        <a:spcAft>
                          <a:spcPts val="300"/>
                        </a:spcAft>
                      </a:pPr>
                      <a:r>
                        <a:rPr lang="en-GB" sz="1800" b="1" dirty="0">
                          <a:effectLst/>
                          <a:latin typeface="+mn-lt"/>
                          <a:ea typeface="Times New Roman"/>
                        </a:rPr>
                        <a:t>0.18 / </a:t>
                      </a:r>
                      <a:r>
                        <a:rPr lang="en-GB" sz="1800" b="1" dirty="0" smtClean="0">
                          <a:effectLst/>
                          <a:latin typeface="+mn-lt"/>
                          <a:ea typeface="Times New Roman"/>
                        </a:rPr>
                        <a:t>4=0.045m </a:t>
                      </a:r>
                      <a:endParaRPr lang="en-NZ" sz="1800" b="1" dirty="0">
                        <a:effectLst/>
                        <a:latin typeface="+mn-lt"/>
                        <a:ea typeface="Times New Roman"/>
                      </a:endParaRPr>
                    </a:p>
                    <a:p>
                      <a:pPr>
                        <a:lnSpc>
                          <a:spcPct val="120000"/>
                        </a:lnSpc>
                        <a:spcBef>
                          <a:spcPts val="300"/>
                        </a:spcBef>
                        <a:spcAft>
                          <a:spcPts val="300"/>
                        </a:spcAft>
                      </a:pPr>
                      <a:r>
                        <a:rPr lang="en-GB" sz="1800" b="1" dirty="0">
                          <a:effectLst/>
                          <a:latin typeface="+mn-lt"/>
                          <a:ea typeface="Times New Roman"/>
                        </a:rPr>
                        <a:t>0.045m = 45mm</a:t>
                      </a:r>
                      <a:endParaRPr lang="en-NZ" sz="1800" b="1" dirty="0">
                        <a:effectLst/>
                        <a:latin typeface="+mn-lt"/>
                        <a:ea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spcBef>
                          <a:spcPts val="300"/>
                        </a:spcBef>
                        <a:spcAft>
                          <a:spcPts val="300"/>
                        </a:spcAft>
                        <a:buSzPts val="1000"/>
                        <a:buFont typeface="Wingdings" panose="05000000000000000000" pitchFamily="2" charset="2"/>
                        <a:buChar char="v"/>
                        <a:tabLst>
                          <a:tab pos="107950" algn="l"/>
                        </a:tabLst>
                      </a:pPr>
                      <a:r>
                        <a:rPr lang="en-AU" sz="1800" dirty="0">
                          <a:effectLst/>
                          <a:latin typeface="+mn-lt"/>
                          <a:ea typeface="Times New Roman"/>
                        </a:rPr>
                        <a:t>Correct wavelength.</a:t>
                      </a:r>
                      <a:endParaRPr lang="en-NZ" sz="1800" dirty="0">
                        <a:effectLst/>
                        <a:latin typeface="+mn-lt"/>
                        <a:ea typeface="Times New Roman"/>
                      </a:endParaRPr>
                    </a:p>
                    <a:p>
                      <a:pPr marL="342900" lvl="0" indent="-342900">
                        <a:spcBef>
                          <a:spcPts val="300"/>
                        </a:spcBef>
                        <a:spcAft>
                          <a:spcPts val="300"/>
                        </a:spcAft>
                        <a:buSzPts val="1000"/>
                        <a:buFont typeface="Wingdings" panose="05000000000000000000" pitchFamily="2" charset="2"/>
                        <a:buChar char="v"/>
                        <a:tabLst>
                          <a:tab pos="107950" algn="l"/>
                        </a:tabLst>
                      </a:pPr>
                      <a:r>
                        <a:rPr lang="en-AU" sz="1800" dirty="0">
                          <a:effectLst/>
                          <a:latin typeface="+mn-lt"/>
                          <a:ea typeface="Times New Roman"/>
                        </a:rPr>
                        <a:t>Divides calculated wavelength by four.</a:t>
                      </a:r>
                      <a:endParaRPr lang="en-NZ" sz="1800" dirty="0">
                        <a:effectLst/>
                        <a:latin typeface="+mn-lt"/>
                        <a:ea typeface="Times New Roman"/>
                      </a:endParaRPr>
                    </a:p>
                    <a:p>
                      <a:pPr marL="107950" indent="-107950">
                        <a:spcBef>
                          <a:spcPts val="300"/>
                        </a:spcBef>
                        <a:spcAft>
                          <a:spcPts val="300"/>
                        </a:spcAft>
                        <a:tabLst>
                          <a:tab pos="107950" algn="l"/>
                          <a:tab pos="457200" algn="l"/>
                        </a:tabLst>
                      </a:pPr>
                      <a:r>
                        <a:rPr lang="en-AU" sz="1800" b="1" dirty="0">
                          <a:effectLst/>
                          <a:latin typeface="+mn-lt"/>
                          <a:ea typeface="Times New Roman"/>
                        </a:rPr>
                        <a:t> </a:t>
                      </a:r>
                      <a:endParaRPr lang="en-NZ" sz="1800" dirty="0">
                        <a:effectLst/>
                        <a:latin typeface="+mn-lt"/>
                        <a:ea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spcBef>
                          <a:spcPts val="300"/>
                        </a:spcBef>
                        <a:spcAft>
                          <a:spcPts val="300"/>
                        </a:spcAft>
                        <a:buSzPts val="1000"/>
                        <a:buFont typeface="Wingdings" panose="05000000000000000000" pitchFamily="2" charset="2"/>
                        <a:buChar char="v"/>
                        <a:tabLst>
                          <a:tab pos="107950" algn="l"/>
                        </a:tabLst>
                      </a:pPr>
                      <a:r>
                        <a:rPr lang="en-AU" sz="1800" dirty="0">
                          <a:effectLst/>
                          <a:latin typeface="+mn-lt"/>
                          <a:ea typeface="Times New Roman"/>
                        </a:rPr>
                        <a:t>0.045m </a:t>
                      </a:r>
                      <a:r>
                        <a:rPr lang="en-AU" sz="1800" dirty="0" smtClean="0">
                          <a:effectLst/>
                          <a:latin typeface="+mn-lt"/>
                          <a:ea typeface="Times New Roman"/>
                        </a:rPr>
                        <a:t>or </a:t>
                      </a:r>
                      <a:r>
                        <a:rPr lang="en-AU" sz="1800" dirty="0">
                          <a:effectLst/>
                          <a:latin typeface="+mn-lt"/>
                          <a:ea typeface="Times New Roman"/>
                        </a:rPr>
                        <a:t>45mm </a:t>
                      </a:r>
                      <a:endParaRPr lang="en-NZ" sz="1800" dirty="0">
                        <a:effectLst/>
                        <a:latin typeface="+mn-lt"/>
                        <a:ea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20000"/>
                        </a:lnSpc>
                        <a:spcBef>
                          <a:spcPts val="300"/>
                        </a:spcBef>
                        <a:spcAft>
                          <a:spcPts val="300"/>
                        </a:spcAft>
                      </a:pPr>
                      <a:r>
                        <a:rPr lang="en-GB" sz="800" b="1" dirty="0">
                          <a:effectLst/>
                          <a:latin typeface="Times New Roman"/>
                          <a:ea typeface="Times New Roman"/>
                        </a:rPr>
                        <a:t> </a:t>
                      </a:r>
                      <a:endParaRPr lang="en-NZ" sz="800" dirty="0">
                        <a:effectLst/>
                        <a:latin typeface="Arial"/>
                        <a:ea typeface="Times New Roman"/>
                      </a:endParaRPr>
                    </a:p>
                  </a:txBody>
                  <a:tcPr marL="57639" marR="57639" marT="60308" marB="603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pSp>
        <p:nvGrpSpPr>
          <p:cNvPr id="33" name="Group 32"/>
          <p:cNvGrpSpPr/>
          <p:nvPr/>
        </p:nvGrpSpPr>
        <p:grpSpPr>
          <a:xfrm>
            <a:off x="838200" y="1467174"/>
            <a:ext cx="1932760" cy="533481"/>
            <a:chOff x="838200" y="1467174"/>
            <a:chExt cx="1932760" cy="533481"/>
          </a:xfrm>
        </p:grpSpPr>
        <p:cxnSp>
          <p:nvCxnSpPr>
            <p:cNvPr id="14" name="Straight Connector 13"/>
            <p:cNvCxnSpPr/>
            <p:nvPr/>
          </p:nvCxnSpPr>
          <p:spPr>
            <a:xfrm flipV="1">
              <a:off x="1099226" y="1478280"/>
              <a:ext cx="1495384" cy="3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95983" y="2000655"/>
              <a:ext cx="148833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07656" y="1467174"/>
              <a:ext cx="1054" cy="5292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1131445" y="1497330"/>
              <a:ext cx="1447925" cy="472440"/>
            </a:xfrm>
            <a:custGeom>
              <a:avLst/>
              <a:gdLst>
                <a:gd name="connsiteX0" fmla="*/ 1447925 w 1447925"/>
                <a:gd name="connsiteY0" fmla="*/ 0 h 472440"/>
                <a:gd name="connsiteX1" fmla="*/ 849755 w 1447925"/>
                <a:gd name="connsiteY1" fmla="*/ 57150 h 472440"/>
                <a:gd name="connsiteX2" fmla="*/ 476375 w 1447925"/>
                <a:gd name="connsiteY2" fmla="*/ 118110 h 472440"/>
                <a:gd name="connsiteX3" fmla="*/ 125 w 1447925"/>
                <a:gd name="connsiteY3" fmla="*/ 266700 h 472440"/>
                <a:gd name="connsiteX4" fmla="*/ 522095 w 1447925"/>
                <a:gd name="connsiteY4" fmla="*/ 392430 h 472440"/>
                <a:gd name="connsiteX5" fmla="*/ 1036445 w 1447925"/>
                <a:gd name="connsiteY5" fmla="*/ 457200 h 472440"/>
                <a:gd name="connsiteX6" fmla="*/ 1444115 w 1447925"/>
                <a:gd name="connsiteY6" fmla="*/ 472440 h 47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25" h="472440">
                  <a:moveTo>
                    <a:pt x="1447925" y="0"/>
                  </a:moveTo>
                  <a:lnTo>
                    <a:pt x="849755" y="57150"/>
                  </a:lnTo>
                  <a:cubicBezTo>
                    <a:pt x="687830" y="76835"/>
                    <a:pt x="617980" y="83185"/>
                    <a:pt x="476375" y="118110"/>
                  </a:cubicBezTo>
                  <a:cubicBezTo>
                    <a:pt x="334770" y="153035"/>
                    <a:pt x="-7495" y="220980"/>
                    <a:pt x="125" y="266700"/>
                  </a:cubicBezTo>
                  <a:cubicBezTo>
                    <a:pt x="7745" y="312420"/>
                    <a:pt x="349375" y="360680"/>
                    <a:pt x="522095" y="392430"/>
                  </a:cubicBezTo>
                  <a:cubicBezTo>
                    <a:pt x="694815" y="424180"/>
                    <a:pt x="882775" y="443865"/>
                    <a:pt x="1036445" y="457200"/>
                  </a:cubicBezTo>
                  <a:cubicBezTo>
                    <a:pt x="1190115" y="470535"/>
                    <a:pt x="1381250" y="469265"/>
                    <a:pt x="1444115" y="472440"/>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1" name="TextBox 30"/>
            <p:cNvSpPr txBox="1"/>
            <p:nvPr/>
          </p:nvSpPr>
          <p:spPr>
            <a:xfrm>
              <a:off x="838200" y="1596390"/>
              <a:ext cx="317716" cy="338554"/>
            </a:xfrm>
            <a:prstGeom prst="rect">
              <a:avLst/>
            </a:prstGeom>
            <a:noFill/>
          </p:spPr>
          <p:txBody>
            <a:bodyPr wrap="none" rtlCol="0">
              <a:spAutoFit/>
            </a:bodyPr>
            <a:lstStyle/>
            <a:p>
              <a:r>
                <a:rPr lang="en-NZ" sz="1600" b="1" dirty="0" smtClean="0"/>
                <a:t>N</a:t>
              </a:r>
              <a:endParaRPr lang="en-NZ" sz="1600" b="1" dirty="0"/>
            </a:p>
          </p:txBody>
        </p:sp>
        <p:sp>
          <p:nvSpPr>
            <p:cNvPr id="32" name="TextBox 31"/>
            <p:cNvSpPr txBox="1"/>
            <p:nvPr/>
          </p:nvSpPr>
          <p:spPr>
            <a:xfrm>
              <a:off x="2461260" y="1546860"/>
              <a:ext cx="309700" cy="338554"/>
            </a:xfrm>
            <a:prstGeom prst="rect">
              <a:avLst/>
            </a:prstGeom>
            <a:noFill/>
          </p:spPr>
          <p:txBody>
            <a:bodyPr wrap="none" rtlCol="0">
              <a:spAutoFit/>
            </a:bodyPr>
            <a:lstStyle/>
            <a:p>
              <a:r>
                <a:rPr lang="en-NZ" sz="1600" b="1" dirty="0" smtClean="0"/>
                <a:t>A</a:t>
              </a:r>
              <a:endParaRPr lang="en-NZ" sz="1600" b="1" dirty="0"/>
            </a:p>
          </p:txBody>
        </p:sp>
      </p:grpSp>
      <p:sp>
        <p:nvSpPr>
          <p:cNvPr id="34" name="TextBox 33"/>
          <p:cNvSpPr txBox="1"/>
          <p:nvPr/>
        </p:nvSpPr>
        <p:spPr>
          <a:xfrm>
            <a:off x="4872942" y="1400537"/>
            <a:ext cx="4039565" cy="646331"/>
          </a:xfrm>
          <a:prstGeom prst="rect">
            <a:avLst/>
          </a:prstGeom>
          <a:solidFill>
            <a:schemeClr val="bg1"/>
          </a:solidFill>
        </p:spPr>
        <p:txBody>
          <a:bodyPr wrap="square" rtlCol="0">
            <a:spAutoFit/>
          </a:bodyPr>
          <a:lstStyle/>
          <a:p>
            <a:pPr algn="ctr"/>
            <a:r>
              <a:rPr lang="en-NZ" dirty="0" smtClean="0">
                <a:solidFill>
                  <a:srgbClr val="C00000"/>
                </a:solidFill>
                <a:latin typeface="Comic Sans MS" panose="030F0702030302020204" pitchFamily="66" charset="0"/>
              </a:rPr>
              <a:t>Remember that it is a ¼ wavelength fundamental.</a:t>
            </a:r>
            <a:endParaRPr lang="en-NZ" dirty="0">
              <a:solidFill>
                <a:srgbClr val="C00000"/>
              </a:solidFill>
              <a:latin typeface="Comic Sans MS" panose="030F0702030302020204" pitchFamily="66" charset="0"/>
            </a:endParaRPr>
          </a:p>
        </p:txBody>
      </p:sp>
      <p:sp>
        <p:nvSpPr>
          <p:cNvPr id="35" name="TextBox 34"/>
          <p:cNvSpPr txBox="1"/>
          <p:nvPr/>
        </p:nvSpPr>
        <p:spPr>
          <a:xfrm>
            <a:off x="4955895" y="3289139"/>
            <a:ext cx="4039565" cy="646331"/>
          </a:xfrm>
          <a:prstGeom prst="rect">
            <a:avLst/>
          </a:prstGeom>
          <a:solidFill>
            <a:schemeClr val="bg1"/>
          </a:solidFill>
        </p:spPr>
        <p:txBody>
          <a:bodyPr wrap="square" rtlCol="0">
            <a:spAutoFit/>
          </a:bodyPr>
          <a:lstStyle/>
          <a:p>
            <a:pPr algn="ctr"/>
            <a:r>
              <a:rPr lang="en-NZ" dirty="0" smtClean="0">
                <a:solidFill>
                  <a:srgbClr val="C00000"/>
                </a:solidFill>
                <a:latin typeface="Comic Sans MS" panose="030F0702030302020204" pitchFamily="66" charset="0"/>
              </a:rPr>
              <a:t>Remember the lower frequency is made by the longer pipe.</a:t>
            </a:r>
            <a:endParaRPr lang="en-NZ" dirty="0">
              <a:solidFill>
                <a:srgbClr val="C00000"/>
              </a:solidFill>
              <a:latin typeface="Comic Sans MS" panose="030F0702030302020204" pitchFamily="66" charset="0"/>
            </a:endParaRPr>
          </a:p>
        </p:txBody>
      </p:sp>
      <p:sp>
        <p:nvSpPr>
          <p:cNvPr id="36" name="TextBox 35"/>
          <p:cNvSpPr txBox="1"/>
          <p:nvPr/>
        </p:nvSpPr>
        <p:spPr>
          <a:xfrm>
            <a:off x="3208117" y="1981201"/>
            <a:ext cx="1630100" cy="369332"/>
          </a:xfrm>
          <a:prstGeom prst="rect">
            <a:avLst/>
          </a:prstGeom>
          <a:solidFill>
            <a:schemeClr val="bg1"/>
          </a:solidFill>
        </p:spPr>
        <p:txBody>
          <a:bodyPr wrap="square" rtlCol="0">
            <a:spAutoFit/>
          </a:bodyPr>
          <a:lstStyle/>
          <a:p>
            <a:pPr algn="ctr"/>
            <a:r>
              <a:rPr lang="en-NZ" dirty="0" smtClean="0">
                <a:solidFill>
                  <a:srgbClr val="C00000"/>
                </a:solidFill>
                <a:latin typeface="Comic Sans MS" panose="030F0702030302020204" pitchFamily="66" charset="0"/>
              </a:rPr>
              <a:t>Needs both.</a:t>
            </a:r>
            <a:endParaRPr lang="en-NZ" dirty="0">
              <a:solidFill>
                <a:srgbClr val="C00000"/>
              </a:solidFill>
              <a:latin typeface="Comic Sans MS" panose="030F0702030302020204" pitchFamily="66" charset="0"/>
            </a:endParaRPr>
          </a:p>
        </p:txBody>
      </p:sp>
      <p:sp>
        <p:nvSpPr>
          <p:cNvPr id="37" name="Rectangle 36"/>
          <p:cNvSpPr/>
          <p:nvPr/>
        </p:nvSpPr>
        <p:spPr>
          <a:xfrm>
            <a:off x="208344" y="5640015"/>
            <a:ext cx="8843058" cy="400110"/>
          </a:xfrm>
          <a:prstGeom prst="rect">
            <a:avLst/>
          </a:prstGeom>
        </p:spPr>
        <p:txBody>
          <a:bodyPr wrap="square">
            <a:spAutoFit/>
          </a:bodyPr>
          <a:lstStyle/>
          <a:p>
            <a:pPr marL="342900" lvl="0" indent="-342900">
              <a:buAutoNum type="alphaLcParenBoth" startAt="3"/>
            </a:pPr>
            <a:r>
              <a:rPr lang="en-US" sz="2000" b="1" i="1" dirty="0" smtClean="0"/>
              <a:t>Explain </a:t>
            </a:r>
            <a:r>
              <a:rPr lang="en-US" sz="2000" b="1" i="1" dirty="0"/>
              <a:t>how a standing wave is produced in a pipe that </a:t>
            </a:r>
            <a:r>
              <a:rPr lang="en-US" sz="2000" b="1" i="1" dirty="0" smtClean="0"/>
              <a:t>is </a:t>
            </a:r>
            <a:r>
              <a:rPr lang="en-US" sz="2000" b="1" i="1" dirty="0"/>
              <a:t>closed at one end.</a:t>
            </a:r>
            <a:endParaRPr lang="en-NZ" sz="2000" b="1" i="1" dirty="0"/>
          </a:p>
        </p:txBody>
      </p:sp>
      <p:sp>
        <p:nvSpPr>
          <p:cNvPr id="38" name="TextBox 37"/>
          <p:cNvSpPr txBox="1"/>
          <p:nvPr/>
        </p:nvSpPr>
        <p:spPr>
          <a:xfrm>
            <a:off x="277793" y="5004122"/>
            <a:ext cx="7396222" cy="646331"/>
          </a:xfrm>
          <a:prstGeom prst="rect">
            <a:avLst/>
          </a:prstGeom>
          <a:solidFill>
            <a:schemeClr val="bg1"/>
          </a:solidFill>
        </p:spPr>
        <p:txBody>
          <a:bodyPr wrap="square" rtlCol="0">
            <a:spAutoFit/>
          </a:bodyPr>
          <a:lstStyle/>
          <a:p>
            <a:pPr algn="ctr"/>
            <a:r>
              <a:rPr lang="en-NZ" dirty="0" smtClean="0">
                <a:solidFill>
                  <a:srgbClr val="C00000"/>
                </a:solidFill>
                <a:latin typeface="Comic Sans MS" panose="030F0702030302020204" pitchFamily="66" charset="0"/>
              </a:rPr>
              <a:t>The answer to the next bit is more complex and gives the chance of both Merit and Excellence.</a:t>
            </a:r>
            <a:endParaRPr lang="en-NZ"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95286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750"/>
                                        <p:tgtEl>
                                          <p:spTgt spid="38"/>
                                        </p:tgtEl>
                                      </p:cBhvr>
                                    </p:animEffect>
                                  </p:childTnLst>
                                </p:cTn>
                              </p:par>
                            </p:childTnLst>
                          </p:cTn>
                        </p:par>
                        <p:par>
                          <p:cTn id="8" fill="hold">
                            <p:stCondLst>
                              <p:cond delay="1750"/>
                            </p:stCondLst>
                            <p:childTnLst>
                              <p:par>
                                <p:cTn id="9" presetID="22" presetClass="entr" presetSubtype="8" fill="hold" grpId="0" nodeType="afterEffect">
                                  <p:stCondLst>
                                    <p:cond delay="75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1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3620" y="138896"/>
            <a:ext cx="8715737" cy="2031325"/>
          </a:xfrm>
          <a:prstGeom prst="rect">
            <a:avLst/>
          </a:prstGeom>
          <a:noFill/>
        </p:spPr>
        <p:txBody>
          <a:bodyPr wrap="square" rtlCol="0">
            <a:spAutoFit/>
          </a:bodyPr>
          <a:lstStyle/>
          <a:p>
            <a:r>
              <a:rPr lang="en-NZ" dirty="0" smtClean="0"/>
              <a:t>When a closed pipe is </a:t>
            </a:r>
            <a:r>
              <a:rPr lang="en-NZ" dirty="0" smtClean="0"/>
              <a:t>blown, or excited, </a:t>
            </a:r>
            <a:r>
              <a:rPr lang="en-NZ" dirty="0" smtClean="0"/>
              <a:t>sound travels down the pipe and is reflected from the </a:t>
            </a:r>
            <a:r>
              <a:rPr lang="en-NZ" dirty="0" smtClean="0"/>
              <a:t>bottom.   The </a:t>
            </a:r>
            <a:r>
              <a:rPr lang="en-NZ" dirty="0" smtClean="0"/>
              <a:t>reflected wave superimposes on the incoming wave down the pipe.</a:t>
            </a:r>
          </a:p>
          <a:p>
            <a:endParaRPr lang="en-NZ" dirty="0" smtClean="0"/>
          </a:p>
          <a:p>
            <a:r>
              <a:rPr lang="en-NZ" dirty="0" smtClean="0"/>
              <a:t>At particular frequencies these two waves will interfere to produce a standing wave.</a:t>
            </a:r>
          </a:p>
          <a:p>
            <a:endParaRPr lang="en-NZ" dirty="0" smtClean="0"/>
          </a:p>
          <a:p>
            <a:r>
              <a:rPr lang="en-NZ" dirty="0" smtClean="0"/>
              <a:t>At the closed end the reflected wave is out of phase with the incident wave so they destructively interfere (cancel) to produce a node.</a:t>
            </a:r>
            <a:endParaRPr lang="en-NZ" dirty="0"/>
          </a:p>
        </p:txBody>
      </p:sp>
      <p:grpSp>
        <p:nvGrpSpPr>
          <p:cNvPr id="37" name="Group 36"/>
          <p:cNvGrpSpPr/>
          <p:nvPr/>
        </p:nvGrpSpPr>
        <p:grpSpPr>
          <a:xfrm>
            <a:off x="474257" y="2331935"/>
            <a:ext cx="7872838" cy="637470"/>
            <a:chOff x="494577" y="2159215"/>
            <a:chExt cx="7872838" cy="637470"/>
          </a:xfrm>
        </p:grpSpPr>
        <p:sp>
          <p:nvSpPr>
            <p:cNvPr id="8" name="Freeform 7"/>
            <p:cNvSpPr/>
            <p:nvPr/>
          </p:nvSpPr>
          <p:spPr>
            <a:xfrm>
              <a:off x="1131859" y="2159215"/>
              <a:ext cx="564412" cy="602311"/>
            </a:xfrm>
            <a:custGeom>
              <a:avLst/>
              <a:gdLst>
                <a:gd name="connsiteX0" fmla="*/ 0 w 941179"/>
                <a:gd name="connsiteY0" fmla="*/ 880973 h 880973"/>
                <a:gd name="connsiteX1" fmla="*/ 185194 w 941179"/>
                <a:gd name="connsiteY1" fmla="*/ 290664 h 880973"/>
                <a:gd name="connsiteX2" fmla="*/ 497711 w 941179"/>
                <a:gd name="connsiteY2" fmla="*/ 1297 h 880973"/>
                <a:gd name="connsiteX3" fmla="*/ 787078 w 941179"/>
                <a:gd name="connsiteY3" fmla="*/ 394836 h 880973"/>
                <a:gd name="connsiteX4" fmla="*/ 925974 w 941179"/>
                <a:gd name="connsiteY4" fmla="*/ 846248 h 880973"/>
                <a:gd name="connsiteX5" fmla="*/ 937549 w 941179"/>
                <a:gd name="connsiteY5" fmla="*/ 846248 h 880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1179" h="880973">
                  <a:moveTo>
                    <a:pt x="0" y="880973"/>
                  </a:moveTo>
                  <a:cubicBezTo>
                    <a:pt x="51121" y="659125"/>
                    <a:pt x="102242" y="437277"/>
                    <a:pt x="185194" y="290664"/>
                  </a:cubicBezTo>
                  <a:cubicBezTo>
                    <a:pt x="268146" y="144051"/>
                    <a:pt x="397397" y="-16065"/>
                    <a:pt x="497711" y="1297"/>
                  </a:cubicBezTo>
                  <a:cubicBezTo>
                    <a:pt x="598025" y="18659"/>
                    <a:pt x="715701" y="254011"/>
                    <a:pt x="787078" y="394836"/>
                  </a:cubicBezTo>
                  <a:cubicBezTo>
                    <a:pt x="858455" y="535661"/>
                    <a:pt x="900896" y="771013"/>
                    <a:pt x="925974" y="846248"/>
                  </a:cubicBezTo>
                  <a:cubicBezTo>
                    <a:pt x="951053" y="921483"/>
                    <a:pt x="937549" y="846248"/>
                    <a:pt x="937549" y="846248"/>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0" name="Straight Arrow Connector 9"/>
            <p:cNvCxnSpPr/>
            <p:nvPr/>
          </p:nvCxnSpPr>
          <p:spPr>
            <a:xfrm flipH="1">
              <a:off x="494577" y="2461694"/>
              <a:ext cx="506730" cy="3810"/>
            </a:xfrm>
            <a:prstGeom prst="straightConnector1">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flipV="1">
              <a:off x="2550385" y="2194374"/>
              <a:ext cx="564412" cy="602311"/>
            </a:xfrm>
            <a:custGeom>
              <a:avLst/>
              <a:gdLst>
                <a:gd name="connsiteX0" fmla="*/ 0 w 941179"/>
                <a:gd name="connsiteY0" fmla="*/ 880973 h 880973"/>
                <a:gd name="connsiteX1" fmla="*/ 185194 w 941179"/>
                <a:gd name="connsiteY1" fmla="*/ 290664 h 880973"/>
                <a:gd name="connsiteX2" fmla="*/ 497711 w 941179"/>
                <a:gd name="connsiteY2" fmla="*/ 1297 h 880973"/>
                <a:gd name="connsiteX3" fmla="*/ 787078 w 941179"/>
                <a:gd name="connsiteY3" fmla="*/ 394836 h 880973"/>
                <a:gd name="connsiteX4" fmla="*/ 925974 w 941179"/>
                <a:gd name="connsiteY4" fmla="*/ 846248 h 880973"/>
                <a:gd name="connsiteX5" fmla="*/ 937549 w 941179"/>
                <a:gd name="connsiteY5" fmla="*/ 846248 h 880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1179" h="880973">
                  <a:moveTo>
                    <a:pt x="0" y="880973"/>
                  </a:moveTo>
                  <a:cubicBezTo>
                    <a:pt x="51121" y="659125"/>
                    <a:pt x="102242" y="437277"/>
                    <a:pt x="185194" y="290664"/>
                  </a:cubicBezTo>
                  <a:cubicBezTo>
                    <a:pt x="268146" y="144051"/>
                    <a:pt x="397397" y="-16065"/>
                    <a:pt x="497711" y="1297"/>
                  </a:cubicBezTo>
                  <a:cubicBezTo>
                    <a:pt x="598025" y="18659"/>
                    <a:pt x="715701" y="254011"/>
                    <a:pt x="787078" y="394836"/>
                  </a:cubicBezTo>
                  <a:cubicBezTo>
                    <a:pt x="858455" y="535661"/>
                    <a:pt x="900896" y="771013"/>
                    <a:pt x="925974" y="846248"/>
                  </a:cubicBezTo>
                  <a:cubicBezTo>
                    <a:pt x="951053" y="921483"/>
                    <a:pt x="937549" y="846248"/>
                    <a:pt x="937549" y="846248"/>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3" name="Straight Arrow Connector 12"/>
            <p:cNvCxnSpPr/>
            <p:nvPr/>
          </p:nvCxnSpPr>
          <p:spPr>
            <a:xfrm>
              <a:off x="3264013" y="2496708"/>
              <a:ext cx="506730" cy="3810"/>
            </a:xfrm>
            <a:prstGeom prst="straightConnector1">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98249" y="2314937"/>
              <a:ext cx="538930" cy="369332"/>
            </a:xfrm>
            <a:prstGeom prst="rect">
              <a:avLst/>
            </a:prstGeom>
            <a:noFill/>
          </p:spPr>
          <p:txBody>
            <a:bodyPr wrap="none" rtlCol="0">
              <a:spAutoFit/>
            </a:bodyPr>
            <a:lstStyle/>
            <a:p>
              <a:r>
                <a:rPr lang="en-NZ" dirty="0" smtClean="0"/>
                <a:t>and</a:t>
              </a:r>
              <a:endParaRPr lang="en-NZ" dirty="0"/>
            </a:p>
          </p:txBody>
        </p:sp>
        <p:sp>
          <p:nvSpPr>
            <p:cNvPr id="15" name="TextBox 14"/>
            <p:cNvSpPr txBox="1"/>
            <p:nvPr/>
          </p:nvSpPr>
          <p:spPr>
            <a:xfrm>
              <a:off x="4039564" y="2280214"/>
              <a:ext cx="4327851" cy="369332"/>
            </a:xfrm>
            <a:prstGeom prst="rect">
              <a:avLst/>
            </a:prstGeom>
            <a:noFill/>
          </p:spPr>
          <p:txBody>
            <a:bodyPr wrap="none" rtlCol="0">
              <a:spAutoFit/>
            </a:bodyPr>
            <a:lstStyle/>
            <a:p>
              <a:r>
                <a:rPr lang="en-NZ" dirty="0" smtClean="0"/>
                <a:t>These cancel so the air at the bottom is still.</a:t>
              </a:r>
              <a:endParaRPr lang="en-NZ" dirty="0"/>
            </a:p>
          </p:txBody>
        </p:sp>
      </p:grpSp>
      <p:sp>
        <p:nvSpPr>
          <p:cNvPr id="16" name="TextBox 15"/>
          <p:cNvSpPr txBox="1"/>
          <p:nvPr/>
        </p:nvSpPr>
        <p:spPr>
          <a:xfrm>
            <a:off x="254642" y="3032567"/>
            <a:ext cx="8368497" cy="1477328"/>
          </a:xfrm>
          <a:prstGeom prst="rect">
            <a:avLst/>
          </a:prstGeom>
          <a:noFill/>
        </p:spPr>
        <p:txBody>
          <a:bodyPr wrap="square" rtlCol="0">
            <a:spAutoFit/>
          </a:bodyPr>
          <a:lstStyle/>
          <a:p>
            <a:r>
              <a:rPr lang="en-NZ" dirty="0" smtClean="0"/>
              <a:t>At the open end the two waves constructively interfere (reinforce) to produce an antinode. </a:t>
            </a:r>
          </a:p>
          <a:p>
            <a:endParaRPr lang="en-NZ" dirty="0"/>
          </a:p>
          <a:p>
            <a:r>
              <a:rPr lang="en-NZ" dirty="0" smtClean="0"/>
              <a:t>The lowest frequency where this can happen is where one quarter of the wavelength just fits in the pipe. This is the fundamental frequency or natural resonance of the pipe.</a:t>
            </a:r>
            <a:endParaRPr lang="en-NZ" dirty="0"/>
          </a:p>
        </p:txBody>
      </p:sp>
      <p:grpSp>
        <p:nvGrpSpPr>
          <p:cNvPr id="35" name="Group 34"/>
          <p:cNvGrpSpPr/>
          <p:nvPr/>
        </p:nvGrpSpPr>
        <p:grpSpPr>
          <a:xfrm>
            <a:off x="2069810" y="4646078"/>
            <a:ext cx="5020732" cy="1488420"/>
            <a:chOff x="2092960" y="5120640"/>
            <a:chExt cx="5020732" cy="1488420"/>
          </a:xfrm>
        </p:grpSpPr>
        <p:grpSp>
          <p:nvGrpSpPr>
            <p:cNvPr id="25" name="Group 24"/>
            <p:cNvGrpSpPr/>
            <p:nvPr/>
          </p:nvGrpSpPr>
          <p:grpSpPr>
            <a:xfrm>
              <a:off x="2814320" y="5120640"/>
              <a:ext cx="3256281" cy="909320"/>
              <a:chOff x="2814320" y="5120640"/>
              <a:chExt cx="3256281" cy="909320"/>
            </a:xfrm>
          </p:grpSpPr>
          <p:cxnSp>
            <p:nvCxnSpPr>
              <p:cNvPr id="18" name="Straight Connector 17"/>
              <p:cNvCxnSpPr/>
              <p:nvPr/>
            </p:nvCxnSpPr>
            <p:spPr>
              <a:xfrm flipV="1">
                <a:off x="2814320" y="5120640"/>
                <a:ext cx="3241040" cy="203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819400" y="6009640"/>
                <a:ext cx="3241040" cy="203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29560" y="5135880"/>
                <a:ext cx="10160" cy="88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2846755" y="5146040"/>
                <a:ext cx="3223846" cy="848360"/>
              </a:xfrm>
              <a:custGeom>
                <a:avLst/>
                <a:gdLst>
                  <a:gd name="connsiteX0" fmla="*/ 3198446 w 3245881"/>
                  <a:gd name="connsiteY0" fmla="*/ 0 h 837097"/>
                  <a:gd name="connsiteX1" fmla="*/ 2075766 w 3245881"/>
                  <a:gd name="connsiteY1" fmla="*/ 71120 h 837097"/>
                  <a:gd name="connsiteX2" fmla="*/ 1344246 w 3245881"/>
                  <a:gd name="connsiteY2" fmla="*/ 142240 h 837097"/>
                  <a:gd name="connsiteX3" fmla="*/ 521286 w 3245881"/>
                  <a:gd name="connsiteY3" fmla="*/ 279400 h 837097"/>
                  <a:gd name="connsiteX4" fmla="*/ 3126 w 3245881"/>
                  <a:gd name="connsiteY4" fmla="*/ 447040 h 837097"/>
                  <a:gd name="connsiteX5" fmla="*/ 754966 w 3245881"/>
                  <a:gd name="connsiteY5" fmla="*/ 629920 h 837097"/>
                  <a:gd name="connsiteX6" fmla="*/ 2390726 w 3245881"/>
                  <a:gd name="connsiteY6" fmla="*/ 762000 h 837097"/>
                  <a:gd name="connsiteX7" fmla="*/ 3188286 w 3245881"/>
                  <a:gd name="connsiteY7" fmla="*/ 833120 h 837097"/>
                  <a:gd name="connsiteX8" fmla="*/ 3183206 w 3245881"/>
                  <a:gd name="connsiteY8" fmla="*/ 828040 h 83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45881" h="837097">
                    <a:moveTo>
                      <a:pt x="3198446" y="0"/>
                    </a:moveTo>
                    <a:lnTo>
                      <a:pt x="2075766" y="71120"/>
                    </a:lnTo>
                    <a:cubicBezTo>
                      <a:pt x="1766733" y="94827"/>
                      <a:pt x="1603326" y="107527"/>
                      <a:pt x="1344246" y="142240"/>
                    </a:cubicBezTo>
                    <a:cubicBezTo>
                      <a:pt x="1085166" y="176953"/>
                      <a:pt x="744806" y="228600"/>
                      <a:pt x="521286" y="279400"/>
                    </a:cubicBezTo>
                    <a:cubicBezTo>
                      <a:pt x="297766" y="330200"/>
                      <a:pt x="-35821" y="388620"/>
                      <a:pt x="3126" y="447040"/>
                    </a:cubicBezTo>
                    <a:cubicBezTo>
                      <a:pt x="42073" y="505460"/>
                      <a:pt x="357033" y="577427"/>
                      <a:pt x="754966" y="629920"/>
                    </a:cubicBezTo>
                    <a:cubicBezTo>
                      <a:pt x="1152899" y="682413"/>
                      <a:pt x="2390726" y="762000"/>
                      <a:pt x="2390726" y="762000"/>
                    </a:cubicBezTo>
                    <a:lnTo>
                      <a:pt x="3188286" y="833120"/>
                    </a:lnTo>
                    <a:cubicBezTo>
                      <a:pt x="3320366" y="844127"/>
                      <a:pt x="3184053" y="828887"/>
                      <a:pt x="3183206" y="82804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26" name="TextBox 25"/>
            <p:cNvSpPr txBox="1"/>
            <p:nvPr/>
          </p:nvSpPr>
          <p:spPr>
            <a:xfrm>
              <a:off x="2092960" y="5369560"/>
              <a:ext cx="692818" cy="369332"/>
            </a:xfrm>
            <a:prstGeom prst="rect">
              <a:avLst/>
            </a:prstGeom>
            <a:noFill/>
          </p:spPr>
          <p:txBody>
            <a:bodyPr wrap="none" rtlCol="0">
              <a:spAutoFit/>
            </a:bodyPr>
            <a:lstStyle/>
            <a:p>
              <a:r>
                <a:rPr lang="en-NZ" dirty="0" smtClean="0"/>
                <a:t>Node</a:t>
              </a:r>
              <a:endParaRPr lang="en-NZ" dirty="0"/>
            </a:p>
          </p:txBody>
        </p:sp>
        <p:sp>
          <p:nvSpPr>
            <p:cNvPr id="27" name="TextBox 26"/>
            <p:cNvSpPr txBox="1"/>
            <p:nvPr/>
          </p:nvSpPr>
          <p:spPr>
            <a:xfrm>
              <a:off x="6065520" y="5323840"/>
              <a:ext cx="1048172" cy="369332"/>
            </a:xfrm>
            <a:prstGeom prst="rect">
              <a:avLst/>
            </a:prstGeom>
            <a:noFill/>
          </p:spPr>
          <p:txBody>
            <a:bodyPr wrap="none" rtlCol="0">
              <a:spAutoFit/>
            </a:bodyPr>
            <a:lstStyle/>
            <a:p>
              <a:r>
                <a:rPr lang="en-NZ" dirty="0" smtClean="0"/>
                <a:t>Antinode</a:t>
              </a:r>
              <a:endParaRPr lang="en-NZ" dirty="0"/>
            </a:p>
          </p:txBody>
        </p:sp>
        <p:cxnSp>
          <p:nvCxnSpPr>
            <p:cNvPr id="29" name="Straight Arrow Connector 28"/>
            <p:cNvCxnSpPr/>
            <p:nvPr/>
          </p:nvCxnSpPr>
          <p:spPr>
            <a:xfrm flipV="1">
              <a:off x="4983480" y="6263640"/>
              <a:ext cx="1132840" cy="1016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834640" y="6294120"/>
              <a:ext cx="1178560"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145280" y="6085840"/>
              <a:ext cx="692818" cy="523220"/>
            </a:xfrm>
            <a:prstGeom prst="rect">
              <a:avLst/>
            </a:prstGeom>
            <a:noFill/>
          </p:spPr>
          <p:txBody>
            <a:bodyPr wrap="none" rtlCol="0">
              <a:spAutoFit/>
            </a:bodyPr>
            <a:lstStyle/>
            <a:p>
              <a:r>
                <a:rPr lang="en-NZ" sz="2800" b="1" dirty="0" smtClean="0"/>
                <a:t>¼ </a:t>
              </a:r>
              <a:r>
                <a:rPr lang="en-NZ" sz="2800" b="1" dirty="0" smtClean="0">
                  <a:latin typeface="Symbol" panose="05050102010706020507" pitchFamily="18" charset="2"/>
                </a:rPr>
                <a:t>l</a:t>
              </a:r>
              <a:endParaRPr lang="en-NZ" sz="2800" b="1" dirty="0"/>
            </a:p>
          </p:txBody>
        </p:sp>
      </p:grpSp>
      <p:sp>
        <p:nvSpPr>
          <p:cNvPr id="36" name="TextBox 35"/>
          <p:cNvSpPr txBox="1"/>
          <p:nvPr/>
        </p:nvSpPr>
        <p:spPr>
          <a:xfrm>
            <a:off x="219918" y="6088283"/>
            <a:ext cx="8819909" cy="646331"/>
          </a:xfrm>
          <a:prstGeom prst="rect">
            <a:avLst/>
          </a:prstGeom>
          <a:noFill/>
        </p:spPr>
        <p:txBody>
          <a:bodyPr wrap="square" rtlCol="0">
            <a:spAutoFit/>
          </a:bodyPr>
          <a:lstStyle/>
          <a:p>
            <a:r>
              <a:rPr lang="en-NZ" b="1" dirty="0" smtClean="0">
                <a:solidFill>
                  <a:srgbClr val="FF0000"/>
                </a:solidFill>
                <a:latin typeface="Comic Sans MS" panose="030F0702030302020204" pitchFamily="66" charset="0"/>
              </a:rPr>
              <a:t>The next page is taken from the NZQA schedule and shows how they award the marks …………</a:t>
            </a:r>
            <a:endParaRPr lang="en-NZ"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4783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942" y="504704"/>
            <a:ext cx="8843058" cy="1754326"/>
          </a:xfrm>
          <a:prstGeom prst="rect">
            <a:avLst/>
          </a:prstGeom>
        </p:spPr>
        <p:txBody>
          <a:bodyPr wrap="square">
            <a:spAutoFit/>
          </a:bodyPr>
          <a:lstStyle/>
          <a:p>
            <a:r>
              <a:rPr lang="en-GB" dirty="0" smtClean="0"/>
              <a:t>Sound </a:t>
            </a:r>
            <a:r>
              <a:rPr lang="en-GB" dirty="0"/>
              <a:t>waves enter at the open end, travel along the pipe and reflect from the closed end. </a:t>
            </a:r>
            <a:r>
              <a:rPr lang="en-GB" dirty="0" smtClean="0"/>
              <a:t>These reflected </a:t>
            </a:r>
            <a:r>
              <a:rPr lang="en-GB" dirty="0"/>
              <a:t>waves are out of phase making the closed end a place of permanent destructive interference (a node</a:t>
            </a:r>
            <a:r>
              <a:rPr lang="en-GB" dirty="0" smtClean="0"/>
              <a:t>).</a:t>
            </a:r>
          </a:p>
          <a:p>
            <a:r>
              <a:rPr lang="en-GB" dirty="0" smtClean="0"/>
              <a:t>Reflected </a:t>
            </a:r>
            <a:r>
              <a:rPr lang="en-GB" dirty="0"/>
              <a:t>waves of the correct wavelength reflect from the open end in phase with incident waves, producing a position of permanent constructive interference (an antinode) . Amplitude at </a:t>
            </a:r>
            <a:r>
              <a:rPr lang="en-GB" dirty="0" smtClean="0"/>
              <a:t>the antinode </a:t>
            </a:r>
            <a:r>
              <a:rPr lang="en-GB" dirty="0"/>
              <a:t>is larger than </a:t>
            </a:r>
            <a:r>
              <a:rPr lang="en-GB" dirty="0" smtClean="0"/>
              <a:t>the amplitude </a:t>
            </a:r>
            <a:r>
              <a:rPr lang="en-GB" dirty="0"/>
              <a:t>of the wave</a:t>
            </a:r>
            <a:endParaRPr lang="en-NZ" dirty="0"/>
          </a:p>
        </p:txBody>
      </p:sp>
      <p:sp>
        <p:nvSpPr>
          <p:cNvPr id="3" name="TextBox 2"/>
          <p:cNvSpPr txBox="1"/>
          <p:nvPr/>
        </p:nvSpPr>
        <p:spPr>
          <a:xfrm>
            <a:off x="173621" y="104171"/>
            <a:ext cx="4508350" cy="461665"/>
          </a:xfrm>
          <a:prstGeom prst="rect">
            <a:avLst/>
          </a:prstGeom>
          <a:noFill/>
        </p:spPr>
        <p:txBody>
          <a:bodyPr wrap="none" rtlCol="0">
            <a:spAutoFit/>
          </a:bodyPr>
          <a:lstStyle/>
          <a:p>
            <a:r>
              <a:rPr lang="en-NZ" sz="2400" b="1" dirty="0" smtClean="0"/>
              <a:t>Evidence  for (c)</a:t>
            </a:r>
            <a:r>
              <a:rPr lang="en-NZ" sz="2400" dirty="0" smtClean="0"/>
              <a:t>  taken from NZQA</a:t>
            </a:r>
            <a:endParaRPr lang="en-NZ" sz="2400" b="1" dirty="0"/>
          </a:p>
        </p:txBody>
      </p:sp>
      <p:sp>
        <p:nvSpPr>
          <p:cNvPr id="4" name="Rectangle 3"/>
          <p:cNvSpPr/>
          <p:nvPr/>
        </p:nvSpPr>
        <p:spPr>
          <a:xfrm>
            <a:off x="266218" y="2588545"/>
            <a:ext cx="8646288" cy="2031325"/>
          </a:xfrm>
          <a:prstGeom prst="rect">
            <a:avLst/>
          </a:prstGeom>
        </p:spPr>
        <p:txBody>
          <a:bodyPr wrap="square">
            <a:spAutoFit/>
          </a:bodyPr>
          <a:lstStyle/>
          <a:p>
            <a:pPr marL="285750" lvl="0" indent="-285750">
              <a:buFont typeface="Wingdings" panose="05000000000000000000" pitchFamily="2" charset="2"/>
              <a:buChar char="v"/>
            </a:pPr>
            <a:r>
              <a:rPr lang="en-AU" dirty="0"/>
              <a:t>Node is destructive interference (zero amplitude</a:t>
            </a:r>
            <a:r>
              <a:rPr lang="en-AU" dirty="0" smtClean="0"/>
              <a:t>) /  </a:t>
            </a:r>
            <a:r>
              <a:rPr lang="en-AU" dirty="0"/>
              <a:t>antinode is constructive interference (maximum amplitude).</a:t>
            </a:r>
            <a:endParaRPr lang="en-NZ" dirty="0"/>
          </a:p>
          <a:p>
            <a:pPr marL="285750" lvl="0" indent="-285750">
              <a:buFont typeface="Wingdings" panose="05000000000000000000" pitchFamily="2" charset="2"/>
              <a:buChar char="v"/>
            </a:pPr>
            <a:r>
              <a:rPr lang="en-AU" dirty="0"/>
              <a:t>System is forced to vibrate at its natural frequency (driving frequency = natural frequency</a:t>
            </a:r>
            <a:r>
              <a:rPr lang="en-US" dirty="0"/>
              <a:t>).</a:t>
            </a:r>
            <a:endParaRPr lang="en-NZ" dirty="0"/>
          </a:p>
          <a:p>
            <a:pPr marL="285750" lvl="0" indent="-285750">
              <a:buFont typeface="Wingdings" panose="05000000000000000000" pitchFamily="2" charset="2"/>
              <a:buChar char="v"/>
            </a:pPr>
            <a:r>
              <a:rPr lang="en-US" dirty="0"/>
              <a:t>λ/4 (or 3λ/4) fits in the pipe</a:t>
            </a:r>
            <a:endParaRPr lang="en-NZ" dirty="0"/>
          </a:p>
          <a:p>
            <a:pPr marL="285750" lvl="0" indent="-285750">
              <a:buFont typeface="Wingdings" panose="05000000000000000000" pitchFamily="2" charset="2"/>
              <a:buChar char="v"/>
            </a:pPr>
            <a:r>
              <a:rPr lang="en-US" dirty="0"/>
              <a:t>wave changes phase/inverts after reflection at the closed end.</a:t>
            </a:r>
            <a:endParaRPr lang="en-NZ" dirty="0"/>
          </a:p>
          <a:p>
            <a:r>
              <a:rPr lang="en-GB" i="1" dirty="0"/>
              <a:t>(BOTH of </a:t>
            </a:r>
            <a:r>
              <a:rPr lang="en-GB" b="1" i="1" dirty="0"/>
              <a:t>Closed end is a </a:t>
            </a:r>
            <a:r>
              <a:rPr lang="en-GB" b="1" i="1" dirty="0" smtClean="0"/>
              <a:t>node &amp; </a:t>
            </a:r>
            <a:r>
              <a:rPr lang="en-GB" b="1" i="1" dirty="0"/>
              <a:t>Open end is an antinode </a:t>
            </a:r>
            <a:r>
              <a:rPr lang="en-GB" i="1" dirty="0" smtClean="0"/>
              <a:t>gives evidence </a:t>
            </a:r>
            <a:r>
              <a:rPr lang="en-GB" i="1" dirty="0"/>
              <a:t>for 1a only)</a:t>
            </a:r>
            <a:r>
              <a:rPr lang="en-US" dirty="0"/>
              <a:t>.</a:t>
            </a:r>
            <a:endParaRPr lang="en-NZ" dirty="0"/>
          </a:p>
        </p:txBody>
      </p:sp>
      <p:sp>
        <p:nvSpPr>
          <p:cNvPr id="5" name="TextBox 4"/>
          <p:cNvSpPr txBox="1"/>
          <p:nvPr/>
        </p:nvSpPr>
        <p:spPr>
          <a:xfrm>
            <a:off x="117676" y="2166395"/>
            <a:ext cx="1866986" cy="461665"/>
          </a:xfrm>
          <a:prstGeom prst="rect">
            <a:avLst/>
          </a:prstGeom>
          <a:noFill/>
        </p:spPr>
        <p:txBody>
          <a:bodyPr wrap="none" rtlCol="0">
            <a:spAutoFit/>
          </a:bodyPr>
          <a:lstStyle/>
          <a:p>
            <a:r>
              <a:rPr lang="en-NZ" sz="2400" b="1" dirty="0" smtClean="0"/>
              <a:t>Achievement</a:t>
            </a:r>
            <a:endParaRPr lang="en-NZ" sz="2400" b="1" dirty="0"/>
          </a:p>
        </p:txBody>
      </p:sp>
      <p:sp>
        <p:nvSpPr>
          <p:cNvPr id="6" name="TextBox 5"/>
          <p:cNvSpPr txBox="1"/>
          <p:nvPr/>
        </p:nvSpPr>
        <p:spPr>
          <a:xfrm>
            <a:off x="314446" y="4597078"/>
            <a:ext cx="901209" cy="461665"/>
          </a:xfrm>
          <a:prstGeom prst="rect">
            <a:avLst/>
          </a:prstGeom>
          <a:noFill/>
        </p:spPr>
        <p:txBody>
          <a:bodyPr wrap="none" rtlCol="0">
            <a:spAutoFit/>
          </a:bodyPr>
          <a:lstStyle/>
          <a:p>
            <a:r>
              <a:rPr lang="en-NZ" sz="2400" b="1" dirty="0" smtClean="0"/>
              <a:t>Merit</a:t>
            </a:r>
            <a:endParaRPr lang="en-NZ" sz="2400" b="1" dirty="0"/>
          </a:p>
        </p:txBody>
      </p:sp>
      <p:sp>
        <p:nvSpPr>
          <p:cNvPr id="7" name="Rectangle 6"/>
          <p:cNvSpPr/>
          <p:nvPr/>
        </p:nvSpPr>
        <p:spPr>
          <a:xfrm>
            <a:off x="318302" y="4981728"/>
            <a:ext cx="7668230" cy="646331"/>
          </a:xfrm>
          <a:prstGeom prst="rect">
            <a:avLst/>
          </a:prstGeom>
        </p:spPr>
        <p:txBody>
          <a:bodyPr wrap="square">
            <a:spAutoFit/>
          </a:bodyPr>
          <a:lstStyle/>
          <a:p>
            <a:pPr marL="285750" lvl="0" indent="-285750">
              <a:buFont typeface="Wingdings" panose="05000000000000000000" pitchFamily="2" charset="2"/>
              <a:buChar char="v"/>
            </a:pPr>
            <a:r>
              <a:rPr lang="en-GB" dirty="0"/>
              <a:t>Position of node and antinode linked to type of interference occurring.</a:t>
            </a:r>
            <a:endParaRPr lang="en-NZ" dirty="0"/>
          </a:p>
          <a:p>
            <a:pPr marL="285750" indent="-285750">
              <a:buFont typeface="Wingdings" panose="05000000000000000000" pitchFamily="2" charset="2"/>
              <a:buChar char="v"/>
            </a:pPr>
            <a:r>
              <a:rPr lang="en-GB" dirty="0"/>
              <a:t>Position of node and antinode linked to phase of the wave after </a:t>
            </a:r>
            <a:r>
              <a:rPr lang="en-GB" dirty="0" smtClean="0"/>
              <a:t>reflection.</a:t>
            </a:r>
            <a:endParaRPr lang="en-NZ" dirty="0"/>
          </a:p>
        </p:txBody>
      </p:sp>
      <p:sp>
        <p:nvSpPr>
          <p:cNvPr id="9" name="TextBox 8"/>
          <p:cNvSpPr txBox="1"/>
          <p:nvPr/>
        </p:nvSpPr>
        <p:spPr>
          <a:xfrm>
            <a:off x="281650" y="5825926"/>
            <a:ext cx="1508105" cy="461665"/>
          </a:xfrm>
          <a:prstGeom prst="rect">
            <a:avLst/>
          </a:prstGeom>
          <a:noFill/>
        </p:spPr>
        <p:txBody>
          <a:bodyPr wrap="none" rtlCol="0">
            <a:spAutoFit/>
          </a:bodyPr>
          <a:lstStyle/>
          <a:p>
            <a:r>
              <a:rPr lang="en-NZ" sz="2400" b="1" dirty="0" smtClean="0"/>
              <a:t>Excellence</a:t>
            </a:r>
            <a:endParaRPr lang="en-NZ" sz="2400" b="1" dirty="0"/>
          </a:p>
        </p:txBody>
      </p:sp>
      <p:sp>
        <p:nvSpPr>
          <p:cNvPr id="10" name="Rectangle 9"/>
          <p:cNvSpPr/>
          <p:nvPr/>
        </p:nvSpPr>
        <p:spPr>
          <a:xfrm>
            <a:off x="1944546" y="5710932"/>
            <a:ext cx="6991109" cy="923330"/>
          </a:xfrm>
          <a:prstGeom prst="rect">
            <a:avLst/>
          </a:prstGeom>
        </p:spPr>
        <p:txBody>
          <a:bodyPr wrap="square">
            <a:spAutoFit/>
          </a:bodyPr>
          <a:lstStyle/>
          <a:p>
            <a:r>
              <a:rPr lang="en-GB" dirty="0"/>
              <a:t>Complete correct answer linking position of antinode and node to phase change upon reflection of waves with the correct wavelength / frequency</a:t>
            </a:r>
            <a:r>
              <a:rPr lang="en-GB" dirty="0" smtClean="0"/>
              <a:t>.  </a:t>
            </a:r>
            <a:r>
              <a:rPr lang="en-US" dirty="0" smtClean="0"/>
              <a:t> </a:t>
            </a:r>
            <a:r>
              <a:rPr lang="en-US" dirty="0"/>
              <a:t>λ/4 fits in the </a:t>
            </a:r>
            <a:r>
              <a:rPr lang="en-US" dirty="0" smtClean="0"/>
              <a:t>pipe.</a:t>
            </a:r>
            <a:endParaRPr lang="en-NZ" dirty="0"/>
          </a:p>
        </p:txBody>
      </p:sp>
      <p:sp>
        <p:nvSpPr>
          <p:cNvPr id="8" name="TextBox 7"/>
          <p:cNvSpPr txBox="1"/>
          <p:nvPr/>
        </p:nvSpPr>
        <p:spPr>
          <a:xfrm>
            <a:off x="2233914" y="2257063"/>
            <a:ext cx="4171270" cy="369332"/>
          </a:xfrm>
          <a:prstGeom prst="rect">
            <a:avLst/>
          </a:prstGeom>
          <a:noFill/>
        </p:spPr>
        <p:txBody>
          <a:bodyPr wrap="none" rtlCol="0">
            <a:spAutoFit/>
          </a:bodyPr>
          <a:lstStyle/>
          <a:p>
            <a:r>
              <a:rPr lang="en-NZ" b="1" dirty="0" smtClean="0">
                <a:solidFill>
                  <a:srgbClr val="FF0000"/>
                </a:solidFill>
              </a:rPr>
              <a:t>Possibly three or four Achieve points here</a:t>
            </a:r>
            <a:endParaRPr lang="en-NZ" b="1" dirty="0">
              <a:solidFill>
                <a:srgbClr val="FF0000"/>
              </a:solidFill>
            </a:endParaRPr>
          </a:p>
        </p:txBody>
      </p:sp>
      <p:sp>
        <p:nvSpPr>
          <p:cNvPr id="11" name="TextBox 10"/>
          <p:cNvSpPr txBox="1"/>
          <p:nvPr/>
        </p:nvSpPr>
        <p:spPr>
          <a:xfrm>
            <a:off x="6339840" y="4643120"/>
            <a:ext cx="2293705" cy="369332"/>
          </a:xfrm>
          <a:prstGeom prst="rect">
            <a:avLst/>
          </a:prstGeom>
          <a:noFill/>
        </p:spPr>
        <p:txBody>
          <a:bodyPr wrap="none" rtlCol="0">
            <a:spAutoFit/>
          </a:bodyPr>
          <a:lstStyle/>
          <a:p>
            <a:r>
              <a:rPr lang="en-NZ" b="1" dirty="0" smtClean="0">
                <a:solidFill>
                  <a:srgbClr val="FF0000"/>
                </a:solidFill>
              </a:rPr>
              <a:t>Two merit points here</a:t>
            </a:r>
            <a:endParaRPr lang="en-NZ" b="1" dirty="0">
              <a:solidFill>
                <a:srgbClr val="FF0000"/>
              </a:solidFill>
            </a:endParaRPr>
          </a:p>
        </p:txBody>
      </p:sp>
    </p:spTree>
    <p:extLst>
      <p:ext uri="{BB962C8B-B14F-4D97-AF65-F5344CB8AC3E}">
        <p14:creationId xmlns:p14="http://schemas.microsoft.com/office/powerpoint/2010/main" val="213553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par>
                          <p:cTn id="8" fill="hold">
                            <p:stCondLst>
                              <p:cond delay="2000"/>
                            </p:stCondLst>
                            <p:childTnLst>
                              <p:par>
                                <p:cTn id="9" presetID="2" presetClass="entr" presetSubtype="2" fill="hold" grpId="0" nodeType="afterEffect">
                                  <p:stCondLst>
                                    <p:cond delay="25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2500"/>
                                        <p:tgtEl>
                                          <p:spTgt spid="4"/>
                                        </p:tgtEl>
                                      </p:cBhvr>
                                    </p:animEffect>
                                  </p:childTnLst>
                                </p:cTn>
                              </p:par>
                            </p:childTnLst>
                          </p:cTn>
                        </p:par>
                        <p:par>
                          <p:cTn id="18" fill="hold">
                            <p:stCondLst>
                              <p:cond delay="2500"/>
                            </p:stCondLst>
                            <p:childTnLst>
                              <p:par>
                                <p:cTn id="19" presetID="10" presetClass="entr" presetSubtype="0" fill="hold" grpId="0" nodeType="afterEffect">
                                  <p:stCondLst>
                                    <p:cond delay="300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par>
                          <p:cTn id="22" fill="hold">
                            <p:stCondLst>
                              <p:cond delay="7500"/>
                            </p:stCondLst>
                            <p:childTnLst>
                              <p:par>
                                <p:cTn id="23" presetID="2" presetClass="entr" presetSubtype="4" fill="hold" grpId="0" nodeType="afterEffect">
                                  <p:stCondLst>
                                    <p:cond delay="200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500" fill="hold"/>
                                        <p:tgtEl>
                                          <p:spTgt spid="6"/>
                                        </p:tgtEl>
                                        <p:attrNameLst>
                                          <p:attrName>ppt_x</p:attrName>
                                        </p:attrNameLst>
                                      </p:cBhvr>
                                      <p:tavLst>
                                        <p:tav tm="0">
                                          <p:val>
                                            <p:strVal val="#ppt_x"/>
                                          </p:val>
                                        </p:tav>
                                        <p:tav tm="100000">
                                          <p:val>
                                            <p:strVal val="#ppt_x"/>
                                          </p:val>
                                        </p:tav>
                                      </p:tavLst>
                                    </p:anim>
                                    <p:anim calcmode="lin" valueType="num">
                                      <p:cBhvr additive="base">
                                        <p:cTn id="26" dur="1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1500"/>
                                        <p:tgtEl>
                                          <p:spTgt spid="7"/>
                                        </p:tgtEl>
                                      </p:cBhvr>
                                    </p:animEffect>
                                  </p:childTnLst>
                                </p:cTn>
                              </p:par>
                            </p:childTnLst>
                          </p:cTn>
                        </p:par>
                        <p:par>
                          <p:cTn id="32" fill="hold">
                            <p:stCondLst>
                              <p:cond delay="1500"/>
                            </p:stCondLst>
                            <p:childTnLst>
                              <p:par>
                                <p:cTn id="33" presetID="22" presetClass="entr" presetSubtype="8" fill="hold" grpId="0" nodeType="afterEffect">
                                  <p:stCondLst>
                                    <p:cond delay="200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1250"/>
                                        <p:tgtEl>
                                          <p:spTgt spid="11"/>
                                        </p:tgtEl>
                                      </p:cBhvr>
                                    </p:animEffect>
                                  </p:childTnLst>
                                </p:cTn>
                              </p:par>
                            </p:childTnLst>
                          </p:cTn>
                        </p:par>
                        <p:par>
                          <p:cTn id="36" fill="hold">
                            <p:stCondLst>
                              <p:cond delay="4750"/>
                            </p:stCondLst>
                            <p:childTnLst>
                              <p:par>
                                <p:cTn id="37" presetID="26" presetClass="entr" presetSubtype="0" fill="hold" grpId="0" nodeType="afterEffect">
                                  <p:stCondLst>
                                    <p:cond delay="200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435">
                                          <p:stCondLst>
                                            <p:cond delay="0"/>
                                          </p:stCondLst>
                                        </p:cTn>
                                        <p:tgtEl>
                                          <p:spTgt spid="9"/>
                                        </p:tgtEl>
                                      </p:cBhvr>
                                    </p:animEffect>
                                    <p:anim calcmode="lin" valueType="num">
                                      <p:cBhvr>
                                        <p:cTn id="40" dur="1367"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1" dur="498"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2" dur="498" tmFilter="0, 0; 0.125,0.2665; 0.25,0.4; 0.375,0.465; 0.5,0.5;  0.625,0.535; 0.75,0.6; 0.875,0.7335; 1,1">
                                          <p:stCondLst>
                                            <p:cond delay="498"/>
                                          </p:stCondLst>
                                        </p:cTn>
                                        <p:tgtEl>
                                          <p:spTgt spid="9"/>
                                        </p:tgtEl>
                                        <p:attrNameLst>
                                          <p:attrName>ppt_y</p:attrName>
                                        </p:attrNameLst>
                                      </p:cBhvr>
                                      <p:tavLst>
                                        <p:tav tm="0" fmla="#ppt_y-sin(pi*$)/9">
                                          <p:val>
                                            <p:fltVal val="0"/>
                                          </p:val>
                                        </p:tav>
                                        <p:tav tm="100000">
                                          <p:val>
                                            <p:fltVal val="1"/>
                                          </p:val>
                                        </p:tav>
                                      </p:tavLst>
                                    </p:anim>
                                    <p:anim calcmode="lin" valueType="num">
                                      <p:cBhvr>
                                        <p:cTn id="43" dur="249" tmFilter="0, 0; 0.125,0.2665; 0.25,0.4; 0.375,0.465; 0.5,0.5;  0.625,0.535; 0.75,0.6; 0.875,0.7335; 1,1">
                                          <p:stCondLst>
                                            <p:cond delay="993"/>
                                          </p:stCondLst>
                                        </p:cTn>
                                        <p:tgtEl>
                                          <p:spTgt spid="9"/>
                                        </p:tgtEl>
                                        <p:attrNameLst>
                                          <p:attrName>ppt_y</p:attrName>
                                        </p:attrNameLst>
                                      </p:cBhvr>
                                      <p:tavLst>
                                        <p:tav tm="0" fmla="#ppt_y-sin(pi*$)/27">
                                          <p:val>
                                            <p:fltVal val="0"/>
                                          </p:val>
                                        </p:tav>
                                        <p:tav tm="100000">
                                          <p:val>
                                            <p:fltVal val="1"/>
                                          </p:val>
                                        </p:tav>
                                      </p:tavLst>
                                    </p:anim>
                                    <p:anim calcmode="lin" valueType="num">
                                      <p:cBhvr>
                                        <p:cTn id="44" dur="123" tmFilter="0, 0; 0.125,0.2665; 0.25,0.4; 0.375,0.465; 0.5,0.5;  0.625,0.535; 0.75,0.6; 0.875,0.7335; 1,1">
                                          <p:stCondLst>
                                            <p:cond delay="1242"/>
                                          </p:stCondLst>
                                        </p:cTn>
                                        <p:tgtEl>
                                          <p:spTgt spid="9"/>
                                        </p:tgtEl>
                                        <p:attrNameLst>
                                          <p:attrName>ppt_y</p:attrName>
                                        </p:attrNameLst>
                                      </p:cBhvr>
                                      <p:tavLst>
                                        <p:tav tm="0" fmla="#ppt_y-sin(pi*$)/81">
                                          <p:val>
                                            <p:fltVal val="0"/>
                                          </p:val>
                                        </p:tav>
                                        <p:tav tm="100000">
                                          <p:val>
                                            <p:fltVal val="1"/>
                                          </p:val>
                                        </p:tav>
                                      </p:tavLst>
                                    </p:anim>
                                    <p:animScale>
                                      <p:cBhvr>
                                        <p:cTn id="45" dur="20">
                                          <p:stCondLst>
                                            <p:cond delay="487"/>
                                          </p:stCondLst>
                                        </p:cTn>
                                        <p:tgtEl>
                                          <p:spTgt spid="9"/>
                                        </p:tgtEl>
                                      </p:cBhvr>
                                      <p:to x="100000" y="60000"/>
                                    </p:animScale>
                                    <p:animScale>
                                      <p:cBhvr>
                                        <p:cTn id="46" dur="124" decel="50000">
                                          <p:stCondLst>
                                            <p:cond delay="507"/>
                                          </p:stCondLst>
                                        </p:cTn>
                                        <p:tgtEl>
                                          <p:spTgt spid="9"/>
                                        </p:tgtEl>
                                      </p:cBhvr>
                                      <p:to x="100000" y="100000"/>
                                    </p:animScale>
                                    <p:animScale>
                                      <p:cBhvr>
                                        <p:cTn id="47" dur="20">
                                          <p:stCondLst>
                                            <p:cond delay="984"/>
                                          </p:stCondLst>
                                        </p:cTn>
                                        <p:tgtEl>
                                          <p:spTgt spid="9"/>
                                        </p:tgtEl>
                                      </p:cBhvr>
                                      <p:to x="100000" y="80000"/>
                                    </p:animScale>
                                    <p:animScale>
                                      <p:cBhvr>
                                        <p:cTn id="48" dur="124" decel="50000">
                                          <p:stCondLst>
                                            <p:cond delay="1004"/>
                                          </p:stCondLst>
                                        </p:cTn>
                                        <p:tgtEl>
                                          <p:spTgt spid="9"/>
                                        </p:tgtEl>
                                      </p:cBhvr>
                                      <p:to x="100000" y="100000"/>
                                    </p:animScale>
                                    <p:animScale>
                                      <p:cBhvr>
                                        <p:cTn id="49" dur="20">
                                          <p:stCondLst>
                                            <p:cond delay="1231"/>
                                          </p:stCondLst>
                                        </p:cTn>
                                        <p:tgtEl>
                                          <p:spTgt spid="9"/>
                                        </p:tgtEl>
                                      </p:cBhvr>
                                      <p:to x="100000" y="90000"/>
                                    </p:animScale>
                                    <p:animScale>
                                      <p:cBhvr>
                                        <p:cTn id="50" dur="124" decel="50000">
                                          <p:stCondLst>
                                            <p:cond delay="1251"/>
                                          </p:stCondLst>
                                        </p:cTn>
                                        <p:tgtEl>
                                          <p:spTgt spid="9"/>
                                        </p:tgtEl>
                                      </p:cBhvr>
                                      <p:to x="100000" y="100000"/>
                                    </p:animScale>
                                    <p:animScale>
                                      <p:cBhvr>
                                        <p:cTn id="51" dur="20">
                                          <p:stCondLst>
                                            <p:cond delay="1356"/>
                                          </p:stCondLst>
                                        </p:cTn>
                                        <p:tgtEl>
                                          <p:spTgt spid="9"/>
                                        </p:tgtEl>
                                      </p:cBhvr>
                                      <p:to x="100000" y="95000"/>
                                    </p:animScale>
                                    <p:animScale>
                                      <p:cBhvr>
                                        <p:cTn id="52" dur="124" decel="50000">
                                          <p:stCondLst>
                                            <p:cond delay="1376"/>
                                          </p:stCondLst>
                                        </p:cTn>
                                        <p:tgtEl>
                                          <p:spTgt spid="9"/>
                                        </p:tgtEl>
                                      </p:cBhvr>
                                      <p:to x="100000" y="100000"/>
                                    </p:animScale>
                                  </p:childTnLst>
                                </p:cTn>
                              </p:par>
                            </p:childTnLst>
                          </p:cTn>
                        </p:par>
                        <p:par>
                          <p:cTn id="53" fill="hold">
                            <p:stCondLst>
                              <p:cond delay="8250"/>
                            </p:stCondLst>
                            <p:childTnLst>
                              <p:par>
                                <p:cTn id="54" presetID="8" presetClass="emph" presetSubtype="0" fill="hold" grpId="1" nodeType="afterEffect">
                                  <p:stCondLst>
                                    <p:cond delay="500"/>
                                  </p:stCondLst>
                                  <p:childTnLst>
                                    <p:animRot by="21600000">
                                      <p:cBhvr>
                                        <p:cTn id="55" dur="1500" fill="hold"/>
                                        <p:tgtEl>
                                          <p:spTgt spid="9"/>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up)">
                                      <p:cBhvr>
                                        <p:cTn id="6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9" grpId="0"/>
      <p:bldP spid="9" grpId="1"/>
      <p:bldP spid="10" grpId="0"/>
      <p:bldP spid="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31494" y="120360"/>
            <a:ext cx="8391646" cy="646331"/>
          </a:xfrm>
          <a:prstGeom prst="rect">
            <a:avLst/>
          </a:prstGeom>
        </p:spPr>
        <p:txBody>
          <a:bodyPr wrap="square">
            <a:spAutoFit/>
          </a:bodyPr>
          <a:lstStyle/>
          <a:p>
            <a:r>
              <a:rPr lang="en-US" dirty="0" smtClean="0"/>
              <a:t>(d)  Calculate </a:t>
            </a:r>
            <a:r>
              <a:rPr lang="en-US" dirty="0"/>
              <a:t>the value of TWO other frequencies produced, AND explain why these other frequencies are produced, and what effect they have on the sound.</a:t>
            </a:r>
            <a:endParaRPr lang="en-NZ" dirty="0"/>
          </a:p>
        </p:txBody>
      </p:sp>
      <p:sp>
        <p:nvSpPr>
          <p:cNvPr id="11" name="TextBox 10"/>
          <p:cNvSpPr txBox="1"/>
          <p:nvPr/>
        </p:nvSpPr>
        <p:spPr>
          <a:xfrm>
            <a:off x="208345" y="879675"/>
            <a:ext cx="8704162" cy="1477328"/>
          </a:xfrm>
          <a:prstGeom prst="rect">
            <a:avLst/>
          </a:prstGeom>
          <a:noFill/>
        </p:spPr>
        <p:txBody>
          <a:bodyPr wrap="square" rtlCol="0">
            <a:spAutoFit/>
          </a:bodyPr>
          <a:lstStyle/>
          <a:p>
            <a:r>
              <a:rPr lang="en-NZ" dirty="0" smtClean="0"/>
              <a:t>Here the examiners are looking for an understanding of what other frequencies are produced and how they </a:t>
            </a:r>
            <a:r>
              <a:rPr lang="en-NZ" dirty="0"/>
              <a:t>add to give a particular quality or timbre to the sound produced</a:t>
            </a:r>
            <a:r>
              <a:rPr lang="en-NZ" dirty="0" smtClean="0"/>
              <a:t>.</a:t>
            </a:r>
          </a:p>
          <a:p>
            <a:endParaRPr lang="en-NZ" dirty="0" smtClean="0"/>
          </a:p>
          <a:p>
            <a:r>
              <a:rPr lang="en-NZ" dirty="0" smtClean="0"/>
              <a:t>These can come from the beats between the two chambers and the harmonics produced by the two chambers. </a:t>
            </a:r>
            <a:endParaRPr lang="en-NZ" dirty="0"/>
          </a:p>
        </p:txBody>
      </p:sp>
      <p:sp>
        <p:nvSpPr>
          <p:cNvPr id="12" name="TextBox 11"/>
          <p:cNvSpPr txBox="1"/>
          <p:nvPr/>
        </p:nvSpPr>
        <p:spPr>
          <a:xfrm>
            <a:off x="381965" y="2430684"/>
            <a:ext cx="8553691" cy="646331"/>
          </a:xfrm>
          <a:prstGeom prst="rect">
            <a:avLst/>
          </a:prstGeom>
          <a:noFill/>
        </p:spPr>
        <p:txBody>
          <a:bodyPr wrap="square" rtlCol="0">
            <a:spAutoFit/>
          </a:bodyPr>
          <a:lstStyle/>
          <a:p>
            <a:r>
              <a:rPr lang="en-NZ" b="1" dirty="0" smtClean="0"/>
              <a:t>Beats:</a:t>
            </a:r>
            <a:r>
              <a:rPr lang="en-NZ" dirty="0" smtClean="0"/>
              <a:t>  are produced from the difference between the two fundamentals as these sounds overlap in a pattern which varies at a beat frequency</a:t>
            </a:r>
            <a:r>
              <a:rPr lang="en-NZ" b="1" dirty="0" smtClean="0"/>
              <a:t>:</a:t>
            </a:r>
            <a:endParaRPr lang="en-NZ" b="1" dirty="0"/>
          </a:p>
        </p:txBody>
      </p:sp>
      <p:sp>
        <p:nvSpPr>
          <p:cNvPr id="13" name="Rectangle 12"/>
          <p:cNvSpPr/>
          <p:nvPr/>
        </p:nvSpPr>
        <p:spPr>
          <a:xfrm>
            <a:off x="2890830" y="3151737"/>
            <a:ext cx="3292889" cy="369332"/>
          </a:xfrm>
          <a:prstGeom prst="rect">
            <a:avLst/>
          </a:prstGeom>
        </p:spPr>
        <p:txBody>
          <a:bodyPr wrap="none">
            <a:spAutoFit/>
          </a:bodyPr>
          <a:lstStyle/>
          <a:p>
            <a:r>
              <a:rPr lang="en-GB" b="1" i="1" dirty="0"/>
              <a:t>f</a:t>
            </a:r>
            <a:r>
              <a:rPr lang="en-GB" b="1" i="1" baseline="-25000" dirty="0"/>
              <a:t>b</a:t>
            </a:r>
            <a:r>
              <a:rPr lang="en-GB" b="1" i="1" dirty="0"/>
              <a:t> = f</a:t>
            </a:r>
            <a:r>
              <a:rPr lang="en-GB" b="1" i="1" baseline="-25000" dirty="0"/>
              <a:t>1 </a:t>
            </a:r>
            <a:r>
              <a:rPr lang="en-GB" b="1" i="1" dirty="0"/>
              <a:t>– f</a:t>
            </a:r>
            <a:r>
              <a:rPr lang="en-GB" b="1" i="1" baseline="-25000" dirty="0"/>
              <a:t>2 </a:t>
            </a:r>
            <a:r>
              <a:rPr lang="en-GB" b="1" i="1" dirty="0"/>
              <a:t>= 2136 – 1904 = 232 Hz</a:t>
            </a:r>
            <a:endParaRPr lang="en-NZ" b="1" baseline="-25000" dirty="0"/>
          </a:p>
        </p:txBody>
      </p:sp>
      <mc:AlternateContent xmlns:mc="http://schemas.openxmlformats.org/markup-compatibility/2006" xmlns:a14="http://schemas.microsoft.com/office/drawing/2010/main">
        <mc:Choice Requires="a14">
          <p:sp>
            <p:nvSpPr>
              <p:cNvPr id="14" name="TextBox 13"/>
              <p:cNvSpPr txBox="1"/>
              <p:nvPr/>
            </p:nvSpPr>
            <p:spPr>
              <a:xfrm>
                <a:off x="370391" y="3623454"/>
                <a:ext cx="8391644" cy="1754326"/>
              </a:xfrm>
              <a:prstGeom prst="rect">
                <a:avLst/>
              </a:prstGeom>
              <a:noFill/>
            </p:spPr>
            <p:txBody>
              <a:bodyPr wrap="square" rtlCol="0">
                <a:spAutoFit/>
              </a:bodyPr>
              <a:lstStyle/>
              <a:p>
                <a:r>
                  <a:rPr lang="en-NZ" b="1" dirty="0" smtClean="0"/>
                  <a:t>Harmonics:  </a:t>
                </a:r>
                <a:r>
                  <a:rPr lang="en-NZ" dirty="0" smtClean="0"/>
                  <a:t>are produced by higher frequency notes which can resonate in these pipes. This can only happen when the wavelengths are  </a:t>
                </a:r>
                <a14:m>
                  <m:oMath xmlns:m="http://schemas.openxmlformats.org/officeDocument/2006/math">
                    <m:f>
                      <m:fPr>
                        <m:type m:val="skw"/>
                        <m:ctrlPr>
                          <a:rPr lang="en-NZ" i="1" dirty="0" smtClean="0">
                            <a:latin typeface="Cambria Math"/>
                          </a:rPr>
                        </m:ctrlPr>
                      </m:fPr>
                      <m:num>
                        <m:r>
                          <a:rPr lang="en-NZ" b="0" i="1" dirty="0" smtClean="0">
                            <a:latin typeface="Cambria Math"/>
                          </a:rPr>
                          <m:t>3</m:t>
                        </m:r>
                      </m:num>
                      <m:den>
                        <m:r>
                          <a:rPr lang="en-NZ" b="0" i="1" dirty="0" smtClean="0">
                            <a:latin typeface="Cambria Math"/>
                          </a:rPr>
                          <m:t>4  </m:t>
                        </m:r>
                      </m:den>
                    </m:f>
                    <m:r>
                      <m:rPr>
                        <m:sty m:val="p"/>
                      </m:rPr>
                      <a:rPr lang="el-GR" i="1" dirty="0" smtClean="0">
                        <a:latin typeface="Cambria Math"/>
                      </a:rPr>
                      <m:t>λ</m:t>
                    </m:r>
                  </m:oMath>
                </a14:m>
                <a:r>
                  <a:rPr lang="en-NZ" dirty="0" smtClean="0"/>
                  <a:t>  or </a:t>
                </a:r>
                <a14:m>
                  <m:oMath xmlns:m="http://schemas.openxmlformats.org/officeDocument/2006/math">
                    <m:f>
                      <m:fPr>
                        <m:type m:val="skw"/>
                        <m:ctrlPr>
                          <a:rPr lang="en-NZ" i="1" dirty="0" smtClean="0">
                            <a:latin typeface="Cambria Math"/>
                          </a:rPr>
                        </m:ctrlPr>
                      </m:fPr>
                      <m:num>
                        <m:r>
                          <a:rPr lang="en-NZ" b="0" i="1" dirty="0" smtClean="0">
                            <a:latin typeface="Cambria Math"/>
                          </a:rPr>
                          <m:t>  5</m:t>
                        </m:r>
                      </m:num>
                      <m:den>
                        <m:r>
                          <a:rPr lang="en-NZ" b="0" i="1" dirty="0" smtClean="0">
                            <a:latin typeface="Cambria Math"/>
                          </a:rPr>
                          <m:t>4</m:t>
                        </m:r>
                      </m:den>
                    </m:f>
                  </m:oMath>
                </a14:m>
                <a:r>
                  <a:rPr lang="el-GR" dirty="0" smtClean="0"/>
                  <a:t>λ</a:t>
                </a:r>
                <a:r>
                  <a:rPr lang="en-NZ" dirty="0" smtClean="0"/>
                  <a:t>   or  </a:t>
                </a:r>
                <a14:m>
                  <m:oMath xmlns:m="http://schemas.openxmlformats.org/officeDocument/2006/math">
                    <m:f>
                      <m:fPr>
                        <m:type m:val="skw"/>
                        <m:ctrlPr>
                          <a:rPr lang="en-NZ" i="1" smtClean="0">
                            <a:latin typeface="Cambria Math"/>
                          </a:rPr>
                        </m:ctrlPr>
                      </m:fPr>
                      <m:num>
                        <m:r>
                          <a:rPr lang="en-NZ" b="0" i="1" smtClean="0">
                            <a:latin typeface="Cambria Math"/>
                          </a:rPr>
                          <m:t>7</m:t>
                        </m:r>
                      </m:num>
                      <m:den>
                        <m:r>
                          <a:rPr lang="en-NZ" b="0" i="1" smtClean="0">
                            <a:latin typeface="Cambria Math"/>
                          </a:rPr>
                          <m:t>4</m:t>
                        </m:r>
                      </m:den>
                    </m:f>
                  </m:oMath>
                </a14:m>
                <a:r>
                  <a:rPr lang="el-GR" dirty="0" smtClean="0"/>
                  <a:t>λ</a:t>
                </a:r>
                <a:r>
                  <a:rPr lang="en-NZ" dirty="0" smtClean="0"/>
                  <a:t>   </a:t>
                </a:r>
                <a:r>
                  <a:rPr lang="en-NZ" dirty="0" err="1" smtClean="0"/>
                  <a:t>etc</a:t>
                </a:r>
                <a:r>
                  <a:rPr lang="en-NZ" dirty="0" smtClean="0"/>
                  <a:t> which have a node at the closed end and antinode at the open end of the pipe. This means their frequencies are 3x  5x  7x  the fundamental.</a:t>
                </a:r>
              </a:p>
              <a:p>
                <a:endParaRPr lang="en-NZ" dirty="0" smtClean="0"/>
              </a:p>
              <a:p>
                <a:pPr algn="ctr"/>
                <a:r>
                  <a:rPr lang="en-NZ" b="1" dirty="0" err="1" smtClean="0"/>
                  <a:t>Eg</a:t>
                </a:r>
                <a:r>
                  <a:rPr lang="en-NZ" b="1" dirty="0" smtClean="0"/>
                  <a:t>: 5712Hz   9520Hz </a:t>
                </a:r>
                <a:r>
                  <a:rPr lang="en-NZ" dirty="0" smtClean="0"/>
                  <a:t> for the longer pipe.</a:t>
                </a:r>
                <a:endParaRPr lang="en-NZ" b="1" dirty="0"/>
              </a:p>
            </p:txBody>
          </p:sp>
        </mc:Choice>
        <mc:Fallback xmlns="">
          <p:sp>
            <p:nvSpPr>
              <p:cNvPr id="14" name="TextBox 13"/>
              <p:cNvSpPr txBox="1">
                <a:spLocks noRot="1" noChangeAspect="1" noMove="1" noResize="1" noEditPoints="1" noAdjustHandles="1" noChangeArrowheads="1" noChangeShapeType="1" noTextEdit="1"/>
              </p:cNvSpPr>
              <p:nvPr/>
            </p:nvSpPr>
            <p:spPr>
              <a:xfrm>
                <a:off x="370391" y="3623454"/>
                <a:ext cx="8391644" cy="1754326"/>
              </a:xfrm>
              <a:prstGeom prst="rect">
                <a:avLst/>
              </a:prstGeom>
              <a:blipFill rotWithShape="1">
                <a:blip r:embed="rId2"/>
                <a:stretch>
                  <a:fillRect l="-654" t="-9028" r="-581" b="-4514"/>
                </a:stretch>
              </a:blipFill>
            </p:spPr>
            <p:txBody>
              <a:bodyPr/>
              <a:lstStyle/>
              <a:p>
                <a:r>
                  <a:rPr lang="en-NZ">
                    <a:noFill/>
                  </a:rPr>
                  <a:t> </a:t>
                </a:r>
              </a:p>
            </p:txBody>
          </p:sp>
        </mc:Fallback>
      </mc:AlternateContent>
      <p:sp>
        <p:nvSpPr>
          <p:cNvPr id="15" name="TextBox 14"/>
          <p:cNvSpPr txBox="1"/>
          <p:nvPr/>
        </p:nvSpPr>
        <p:spPr>
          <a:xfrm>
            <a:off x="439840" y="5335929"/>
            <a:ext cx="8565265" cy="646331"/>
          </a:xfrm>
          <a:prstGeom prst="rect">
            <a:avLst/>
          </a:prstGeom>
          <a:noFill/>
        </p:spPr>
        <p:txBody>
          <a:bodyPr wrap="square" rtlCol="0">
            <a:spAutoFit/>
          </a:bodyPr>
          <a:lstStyle/>
          <a:p>
            <a:r>
              <a:rPr lang="en-NZ" dirty="0" smtClean="0"/>
              <a:t>These frequencies add together to produce a complex sound with its own particular quality or timbre.</a:t>
            </a:r>
            <a:endParaRPr lang="en-NZ" dirty="0"/>
          </a:p>
        </p:txBody>
      </p:sp>
      <p:sp>
        <p:nvSpPr>
          <p:cNvPr id="17" name="TextBox 16"/>
          <p:cNvSpPr txBox="1"/>
          <p:nvPr/>
        </p:nvSpPr>
        <p:spPr>
          <a:xfrm>
            <a:off x="219918" y="6088283"/>
            <a:ext cx="8819909" cy="646331"/>
          </a:xfrm>
          <a:prstGeom prst="rect">
            <a:avLst/>
          </a:prstGeom>
          <a:noFill/>
        </p:spPr>
        <p:txBody>
          <a:bodyPr wrap="square" rtlCol="0">
            <a:spAutoFit/>
          </a:bodyPr>
          <a:lstStyle/>
          <a:p>
            <a:r>
              <a:rPr lang="en-NZ" b="1" dirty="0" smtClean="0">
                <a:solidFill>
                  <a:srgbClr val="FF0000"/>
                </a:solidFill>
                <a:latin typeface="Comic Sans MS" panose="030F0702030302020204" pitchFamily="66" charset="0"/>
              </a:rPr>
              <a:t>The next page is taken from the NZQA schedule and shows how they award the marks …………</a:t>
            </a:r>
            <a:endParaRPr lang="en-NZ"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17098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966" y="844951"/>
            <a:ext cx="6228372" cy="461665"/>
          </a:xfrm>
          <a:prstGeom prst="rect">
            <a:avLst/>
          </a:prstGeom>
          <a:noFill/>
        </p:spPr>
        <p:txBody>
          <a:bodyPr wrap="none" rtlCol="0">
            <a:spAutoFit/>
          </a:bodyPr>
          <a:lstStyle/>
          <a:p>
            <a:r>
              <a:rPr lang="en-NZ" sz="2400" b="1" dirty="0" smtClean="0"/>
              <a:t>Evidence for (d)</a:t>
            </a:r>
            <a:r>
              <a:rPr lang="en-NZ" sz="2400" dirty="0" smtClean="0"/>
              <a:t>  taken from the NZQA schedule:</a:t>
            </a:r>
            <a:endParaRPr lang="en-NZ" sz="2400" b="1" dirty="0"/>
          </a:p>
        </p:txBody>
      </p:sp>
      <p:sp>
        <p:nvSpPr>
          <p:cNvPr id="3" name="TextBox 2"/>
          <p:cNvSpPr txBox="1"/>
          <p:nvPr/>
        </p:nvSpPr>
        <p:spPr>
          <a:xfrm>
            <a:off x="430193" y="2907175"/>
            <a:ext cx="1866986" cy="461665"/>
          </a:xfrm>
          <a:prstGeom prst="rect">
            <a:avLst/>
          </a:prstGeom>
          <a:noFill/>
        </p:spPr>
        <p:txBody>
          <a:bodyPr wrap="none" rtlCol="0">
            <a:spAutoFit/>
          </a:bodyPr>
          <a:lstStyle/>
          <a:p>
            <a:r>
              <a:rPr lang="en-NZ" sz="2400" b="1" dirty="0" smtClean="0"/>
              <a:t>Achievement</a:t>
            </a:r>
            <a:endParaRPr lang="en-NZ" sz="2400" b="1" dirty="0"/>
          </a:p>
        </p:txBody>
      </p:sp>
      <p:sp>
        <p:nvSpPr>
          <p:cNvPr id="4" name="TextBox 3"/>
          <p:cNvSpPr txBox="1"/>
          <p:nvPr/>
        </p:nvSpPr>
        <p:spPr>
          <a:xfrm>
            <a:off x="464917" y="3613230"/>
            <a:ext cx="901209" cy="461665"/>
          </a:xfrm>
          <a:prstGeom prst="rect">
            <a:avLst/>
          </a:prstGeom>
          <a:noFill/>
        </p:spPr>
        <p:txBody>
          <a:bodyPr wrap="none" rtlCol="0">
            <a:spAutoFit/>
          </a:bodyPr>
          <a:lstStyle/>
          <a:p>
            <a:r>
              <a:rPr lang="en-NZ" sz="2400" b="1" dirty="0" smtClean="0"/>
              <a:t>Merit</a:t>
            </a:r>
            <a:endParaRPr lang="en-NZ" sz="2400" b="1" dirty="0"/>
          </a:p>
        </p:txBody>
      </p:sp>
      <p:sp>
        <p:nvSpPr>
          <p:cNvPr id="5" name="TextBox 4"/>
          <p:cNvSpPr txBox="1"/>
          <p:nvPr/>
        </p:nvSpPr>
        <p:spPr>
          <a:xfrm>
            <a:off x="385822" y="5293491"/>
            <a:ext cx="1508105" cy="461665"/>
          </a:xfrm>
          <a:prstGeom prst="rect">
            <a:avLst/>
          </a:prstGeom>
          <a:noFill/>
        </p:spPr>
        <p:txBody>
          <a:bodyPr wrap="none" rtlCol="0">
            <a:spAutoFit/>
          </a:bodyPr>
          <a:lstStyle/>
          <a:p>
            <a:r>
              <a:rPr lang="en-NZ" sz="2400" b="1" dirty="0" smtClean="0"/>
              <a:t>Excellence</a:t>
            </a:r>
            <a:endParaRPr lang="en-NZ" sz="2400" b="1" dirty="0"/>
          </a:p>
        </p:txBody>
      </p:sp>
      <p:sp>
        <p:nvSpPr>
          <p:cNvPr id="6" name="Rectangle 5"/>
          <p:cNvSpPr/>
          <p:nvPr/>
        </p:nvSpPr>
        <p:spPr>
          <a:xfrm>
            <a:off x="428263" y="1325318"/>
            <a:ext cx="8241175" cy="1477328"/>
          </a:xfrm>
          <a:prstGeom prst="rect">
            <a:avLst/>
          </a:prstGeom>
        </p:spPr>
        <p:txBody>
          <a:bodyPr wrap="square">
            <a:spAutoFit/>
          </a:bodyPr>
          <a:lstStyle/>
          <a:p>
            <a:r>
              <a:rPr lang="en-GB" dirty="0"/>
              <a:t>Overtones in </a:t>
            </a:r>
            <a:r>
              <a:rPr lang="en-GB" dirty="0" smtClean="0"/>
              <a:t>the shorter </a:t>
            </a:r>
            <a:r>
              <a:rPr lang="en-GB" dirty="0"/>
              <a:t>chamber </a:t>
            </a:r>
            <a:r>
              <a:rPr lang="en-GB" dirty="0" smtClean="0"/>
              <a:t>are produced </a:t>
            </a:r>
            <a:r>
              <a:rPr lang="en-GB" dirty="0"/>
              <a:t>at </a:t>
            </a:r>
            <a:r>
              <a:rPr lang="en-GB" b="1" dirty="0"/>
              <a:t>6408Hz, </a:t>
            </a:r>
            <a:r>
              <a:rPr lang="en-GB" b="1" dirty="0" smtClean="0"/>
              <a:t>10680Hz</a:t>
            </a:r>
            <a:r>
              <a:rPr lang="en-GB" dirty="0" smtClean="0"/>
              <a:t>.</a:t>
            </a:r>
          </a:p>
          <a:p>
            <a:r>
              <a:rPr lang="en-GB" dirty="0" smtClean="0"/>
              <a:t>Overtones </a:t>
            </a:r>
            <a:r>
              <a:rPr lang="en-GB" dirty="0"/>
              <a:t>in longer chamber produced at </a:t>
            </a:r>
            <a:r>
              <a:rPr lang="en-GB" b="1" dirty="0"/>
              <a:t>5712Hz, </a:t>
            </a:r>
            <a:r>
              <a:rPr lang="en-GB" b="1" dirty="0" smtClean="0"/>
              <a:t>9520Hz</a:t>
            </a:r>
            <a:r>
              <a:rPr lang="en-GB" dirty="0" smtClean="0"/>
              <a:t>.</a:t>
            </a:r>
          </a:p>
          <a:p>
            <a:r>
              <a:rPr lang="en-GB" dirty="0" smtClean="0"/>
              <a:t>Mixtures </a:t>
            </a:r>
            <a:r>
              <a:rPr lang="en-GB" dirty="0"/>
              <a:t>of overtones </a:t>
            </a:r>
            <a:r>
              <a:rPr lang="en-GB" dirty="0" smtClean="0"/>
              <a:t>produce the </a:t>
            </a:r>
            <a:r>
              <a:rPr lang="en-GB" dirty="0"/>
              <a:t>distinctive sound (timbre) of the whistle. Difference </a:t>
            </a:r>
            <a:r>
              <a:rPr lang="en-GB" dirty="0" smtClean="0"/>
              <a:t>tones and beats </a:t>
            </a:r>
            <a:r>
              <a:rPr lang="en-GB" dirty="0"/>
              <a:t>can be produced between </a:t>
            </a:r>
            <a:r>
              <a:rPr lang="en-GB" dirty="0" smtClean="0"/>
              <a:t>the two fundamental frequencies.</a:t>
            </a:r>
            <a:r>
              <a:rPr lang="en-GB" i="1" dirty="0" smtClean="0"/>
              <a:t>  </a:t>
            </a:r>
            <a:r>
              <a:rPr lang="en-GB" b="1" i="1" dirty="0" smtClean="0"/>
              <a:t>f</a:t>
            </a:r>
            <a:r>
              <a:rPr lang="en-GB" b="1" i="1" baseline="-25000" dirty="0" smtClean="0"/>
              <a:t>b</a:t>
            </a:r>
            <a:r>
              <a:rPr lang="en-GB" b="1" i="1" dirty="0" smtClean="0"/>
              <a:t> = f</a:t>
            </a:r>
            <a:r>
              <a:rPr lang="en-GB" b="1" i="1" baseline="-25000" dirty="0" smtClean="0"/>
              <a:t>1 </a:t>
            </a:r>
            <a:r>
              <a:rPr lang="en-GB" b="1" i="1" dirty="0" smtClean="0"/>
              <a:t>– f</a:t>
            </a:r>
            <a:r>
              <a:rPr lang="en-GB" b="1" i="1" baseline="-25000" dirty="0" smtClean="0"/>
              <a:t>2 </a:t>
            </a:r>
            <a:r>
              <a:rPr lang="en-GB" b="1" i="1" dirty="0" smtClean="0"/>
              <a:t>= 2136 – 1904 = 232 Hz</a:t>
            </a:r>
            <a:endParaRPr lang="en-NZ" b="1" baseline="-25000" dirty="0"/>
          </a:p>
        </p:txBody>
      </p:sp>
      <p:sp>
        <p:nvSpPr>
          <p:cNvPr id="7" name="Rectangle 6"/>
          <p:cNvSpPr/>
          <p:nvPr/>
        </p:nvSpPr>
        <p:spPr>
          <a:xfrm>
            <a:off x="2494345" y="3002060"/>
            <a:ext cx="4572000" cy="923330"/>
          </a:xfrm>
          <a:prstGeom prst="rect">
            <a:avLst/>
          </a:prstGeom>
        </p:spPr>
        <p:txBody>
          <a:bodyPr>
            <a:spAutoFit/>
          </a:bodyPr>
          <a:lstStyle/>
          <a:p>
            <a:pPr marL="285750" lvl="0" indent="-285750">
              <a:buFont typeface="Wingdings" panose="05000000000000000000" pitchFamily="2" charset="2"/>
              <a:buChar char="v"/>
            </a:pPr>
            <a:r>
              <a:rPr lang="en-AU" dirty="0"/>
              <a:t>Two frequencies </a:t>
            </a:r>
            <a:r>
              <a:rPr lang="en-AU" dirty="0" smtClean="0"/>
              <a:t>are correctly </a:t>
            </a:r>
            <a:r>
              <a:rPr lang="en-AU" dirty="0"/>
              <a:t>calculated. </a:t>
            </a:r>
            <a:endParaRPr lang="en-NZ" dirty="0"/>
          </a:p>
          <a:p>
            <a:pPr marL="285750" lvl="0" indent="-285750">
              <a:buFont typeface="Wingdings" panose="05000000000000000000" pitchFamily="2" charset="2"/>
              <a:buChar char="v"/>
            </a:pPr>
            <a:r>
              <a:rPr lang="en-AU" dirty="0"/>
              <a:t>Timbre is the distinctive sound. </a:t>
            </a:r>
            <a:endParaRPr lang="en-NZ" dirty="0"/>
          </a:p>
          <a:p>
            <a:pPr marL="285750" lvl="0" indent="-285750">
              <a:buFont typeface="Wingdings" panose="05000000000000000000" pitchFamily="2" charset="2"/>
              <a:buChar char="v"/>
            </a:pPr>
            <a:r>
              <a:rPr lang="en-AU" dirty="0"/>
              <a:t>Describes beats at 232Hz</a:t>
            </a:r>
            <a:endParaRPr lang="en-NZ" dirty="0"/>
          </a:p>
        </p:txBody>
      </p:sp>
      <p:sp>
        <p:nvSpPr>
          <p:cNvPr id="8" name="Rectangle 7"/>
          <p:cNvSpPr/>
          <p:nvPr/>
        </p:nvSpPr>
        <p:spPr>
          <a:xfrm>
            <a:off x="891249" y="4103242"/>
            <a:ext cx="7419372" cy="1200329"/>
          </a:xfrm>
          <a:prstGeom prst="rect">
            <a:avLst/>
          </a:prstGeom>
        </p:spPr>
        <p:txBody>
          <a:bodyPr wrap="square">
            <a:spAutoFit/>
          </a:bodyPr>
          <a:lstStyle/>
          <a:p>
            <a:pPr marL="285750" lvl="0" indent="-285750">
              <a:buFont typeface="Wingdings" panose="05000000000000000000" pitchFamily="2" charset="2"/>
              <a:buChar char="v"/>
            </a:pPr>
            <a:r>
              <a:rPr lang="en-GB" dirty="0"/>
              <a:t>Shows understanding that </a:t>
            </a:r>
            <a:r>
              <a:rPr lang="en-GB" b="1" dirty="0"/>
              <a:t>only</a:t>
            </a:r>
            <a:r>
              <a:rPr lang="en-GB" dirty="0"/>
              <a:t> odd harmonics of the frequencies of each chamber are produced. </a:t>
            </a:r>
            <a:r>
              <a:rPr lang="en-GB" dirty="0" err="1" smtClean="0"/>
              <a:t>Eg</a:t>
            </a:r>
            <a:r>
              <a:rPr lang="en-GB" dirty="0"/>
              <a:t>. deliberately leaving out even </a:t>
            </a:r>
            <a:r>
              <a:rPr lang="en-GB" dirty="0" smtClean="0"/>
              <a:t>multiples.</a:t>
            </a:r>
            <a:endParaRPr lang="en-NZ" dirty="0"/>
          </a:p>
          <a:p>
            <a:pPr marL="285750" indent="-285750">
              <a:buFont typeface="Wingdings" panose="05000000000000000000" pitchFamily="2" charset="2"/>
              <a:buChar char="v"/>
            </a:pPr>
            <a:r>
              <a:rPr lang="en-GB" dirty="0"/>
              <a:t>Fundamental </a:t>
            </a:r>
            <a:r>
              <a:rPr lang="en-GB" dirty="0" smtClean="0"/>
              <a:t> / overtone </a:t>
            </a:r>
            <a:r>
              <a:rPr lang="en-GB" dirty="0"/>
              <a:t>frequencies </a:t>
            </a:r>
            <a:r>
              <a:rPr lang="en-GB" dirty="0" smtClean="0"/>
              <a:t>interfere / combine </a:t>
            </a:r>
            <a:r>
              <a:rPr lang="en-GB" dirty="0"/>
              <a:t>to produce a different sound. </a:t>
            </a:r>
            <a:endParaRPr lang="en-NZ" dirty="0"/>
          </a:p>
        </p:txBody>
      </p:sp>
      <p:sp>
        <p:nvSpPr>
          <p:cNvPr id="9" name="Rectangle 8"/>
          <p:cNvSpPr/>
          <p:nvPr/>
        </p:nvSpPr>
        <p:spPr>
          <a:xfrm>
            <a:off x="868101" y="5711330"/>
            <a:ext cx="7465671" cy="923330"/>
          </a:xfrm>
          <a:prstGeom prst="rect">
            <a:avLst/>
          </a:prstGeom>
        </p:spPr>
        <p:txBody>
          <a:bodyPr wrap="square">
            <a:spAutoFit/>
          </a:bodyPr>
          <a:lstStyle/>
          <a:p>
            <a:pPr marL="285750" indent="-285750">
              <a:buFont typeface="Wingdings" panose="05000000000000000000" pitchFamily="2" charset="2"/>
              <a:buChar char="v"/>
            </a:pPr>
            <a:r>
              <a:rPr lang="en-GB" dirty="0"/>
              <a:t>Complete answer linking the </a:t>
            </a:r>
            <a:r>
              <a:rPr lang="en-GB" dirty="0" smtClean="0"/>
              <a:t>timbre or quality / unique </a:t>
            </a:r>
            <a:r>
              <a:rPr lang="en-GB" dirty="0"/>
              <a:t>sound produced to </a:t>
            </a:r>
            <a:r>
              <a:rPr lang="en-GB" dirty="0" smtClean="0"/>
              <a:t>a combination / interference </a:t>
            </a:r>
            <a:r>
              <a:rPr lang="en-GB" dirty="0"/>
              <a:t>of correct odd multiples of the fundamental frequencies of each of the two chambers.</a:t>
            </a:r>
            <a:endParaRPr lang="en-NZ" dirty="0"/>
          </a:p>
        </p:txBody>
      </p:sp>
      <p:sp>
        <p:nvSpPr>
          <p:cNvPr id="10" name="Rectangle 9"/>
          <p:cNvSpPr/>
          <p:nvPr/>
        </p:nvSpPr>
        <p:spPr>
          <a:xfrm>
            <a:off x="219919" y="224532"/>
            <a:ext cx="8391646" cy="646331"/>
          </a:xfrm>
          <a:prstGeom prst="rect">
            <a:avLst/>
          </a:prstGeom>
        </p:spPr>
        <p:txBody>
          <a:bodyPr wrap="square">
            <a:spAutoFit/>
          </a:bodyPr>
          <a:lstStyle/>
          <a:p>
            <a:r>
              <a:rPr lang="en-US" dirty="0" smtClean="0"/>
              <a:t>(d)  Calculate </a:t>
            </a:r>
            <a:r>
              <a:rPr lang="en-US" dirty="0"/>
              <a:t>the value of TWO other frequencies produced, AND explain why these other frequencies are produced, and what effect they have on the sound.</a:t>
            </a:r>
            <a:endParaRPr lang="en-NZ" dirty="0"/>
          </a:p>
        </p:txBody>
      </p:sp>
      <p:sp>
        <p:nvSpPr>
          <p:cNvPr id="11" name="TextBox 10"/>
          <p:cNvSpPr txBox="1"/>
          <p:nvPr/>
        </p:nvSpPr>
        <p:spPr>
          <a:xfrm>
            <a:off x="6852212" y="2905246"/>
            <a:ext cx="2291788" cy="646331"/>
          </a:xfrm>
          <a:prstGeom prst="rect">
            <a:avLst/>
          </a:prstGeom>
          <a:noFill/>
        </p:spPr>
        <p:txBody>
          <a:bodyPr wrap="square" rtlCol="0">
            <a:spAutoFit/>
          </a:bodyPr>
          <a:lstStyle/>
          <a:p>
            <a:r>
              <a:rPr lang="en-NZ" b="1" dirty="0" smtClean="0">
                <a:solidFill>
                  <a:srgbClr val="FF0000"/>
                </a:solidFill>
              </a:rPr>
              <a:t>Could get three Achieve points here</a:t>
            </a:r>
            <a:endParaRPr lang="en-NZ" b="1" dirty="0">
              <a:solidFill>
                <a:srgbClr val="FF0000"/>
              </a:solidFill>
            </a:endParaRPr>
          </a:p>
        </p:txBody>
      </p:sp>
      <p:sp>
        <p:nvSpPr>
          <p:cNvPr id="12" name="TextBox 11"/>
          <p:cNvSpPr txBox="1"/>
          <p:nvPr/>
        </p:nvSpPr>
        <p:spPr>
          <a:xfrm>
            <a:off x="6539696" y="5000264"/>
            <a:ext cx="2293705" cy="369332"/>
          </a:xfrm>
          <a:prstGeom prst="rect">
            <a:avLst/>
          </a:prstGeom>
          <a:noFill/>
        </p:spPr>
        <p:txBody>
          <a:bodyPr wrap="none" rtlCol="0">
            <a:spAutoFit/>
          </a:bodyPr>
          <a:lstStyle/>
          <a:p>
            <a:r>
              <a:rPr lang="en-NZ" b="1" dirty="0" smtClean="0">
                <a:solidFill>
                  <a:srgbClr val="FF0000"/>
                </a:solidFill>
              </a:rPr>
              <a:t>Two merit points here</a:t>
            </a:r>
            <a:endParaRPr lang="en-NZ" b="1" dirty="0">
              <a:solidFill>
                <a:srgbClr val="FF0000"/>
              </a:solidFill>
            </a:endParaRPr>
          </a:p>
        </p:txBody>
      </p:sp>
      <p:sp>
        <p:nvSpPr>
          <p:cNvPr id="13" name="TextBox 12"/>
          <p:cNvSpPr txBox="1"/>
          <p:nvPr/>
        </p:nvSpPr>
        <p:spPr>
          <a:xfrm>
            <a:off x="5479792" y="6354501"/>
            <a:ext cx="3664208" cy="369332"/>
          </a:xfrm>
          <a:prstGeom prst="rect">
            <a:avLst/>
          </a:prstGeom>
          <a:noFill/>
        </p:spPr>
        <p:txBody>
          <a:bodyPr wrap="none" rtlCol="0">
            <a:spAutoFit/>
          </a:bodyPr>
          <a:lstStyle/>
          <a:p>
            <a:r>
              <a:rPr lang="en-NZ" b="1" dirty="0" smtClean="0">
                <a:solidFill>
                  <a:srgbClr val="FF0000"/>
                </a:solidFill>
              </a:rPr>
              <a:t>No mention of beats for excellence!</a:t>
            </a:r>
            <a:endParaRPr lang="en-NZ" b="1" dirty="0">
              <a:solidFill>
                <a:srgbClr val="FF0000"/>
              </a:solidFill>
            </a:endParaRPr>
          </a:p>
        </p:txBody>
      </p:sp>
    </p:spTree>
    <p:extLst>
      <p:ext uri="{BB962C8B-B14F-4D97-AF65-F5344CB8AC3E}">
        <p14:creationId xmlns:p14="http://schemas.microsoft.com/office/powerpoint/2010/main" val="68609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3000"/>
                                        <p:tgtEl>
                                          <p:spTgt spid="6"/>
                                        </p:tgtEl>
                                      </p:cBhvr>
                                    </p:animEffect>
                                  </p:childTnLst>
                                </p:cTn>
                              </p:par>
                            </p:childTnLst>
                          </p:cTn>
                        </p:par>
                        <p:par>
                          <p:cTn id="8" fill="hold">
                            <p:stCondLst>
                              <p:cond delay="3000"/>
                            </p:stCondLst>
                            <p:childTnLst>
                              <p:par>
                                <p:cTn id="9" presetID="2" presetClass="entr" presetSubtype="2" fill="hold" grpId="0" nodeType="afterEffect">
                                  <p:stCondLst>
                                    <p:cond delay="20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000" fill="hold"/>
                                        <p:tgtEl>
                                          <p:spTgt spid="3"/>
                                        </p:tgtEl>
                                        <p:attrNameLst>
                                          <p:attrName>ppt_x</p:attrName>
                                        </p:attrNameLst>
                                      </p:cBhvr>
                                      <p:tavLst>
                                        <p:tav tm="0">
                                          <p:val>
                                            <p:strVal val="1+#ppt_w/2"/>
                                          </p:val>
                                        </p:tav>
                                        <p:tav tm="100000">
                                          <p:val>
                                            <p:strVal val="#ppt_x"/>
                                          </p:val>
                                        </p:tav>
                                      </p:tavLst>
                                    </p:anim>
                                    <p:anim calcmode="lin" valueType="num">
                                      <p:cBhvr additive="base">
                                        <p:cTn id="12"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20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childTnLst>
                                </p:cTn>
                              </p:par>
                            </p:childTnLst>
                          </p:cTn>
                        </p:par>
                        <p:par>
                          <p:cTn id="22" fill="hold">
                            <p:stCondLst>
                              <p:cond delay="4000"/>
                            </p:stCondLst>
                            <p:childTnLst>
                              <p:par>
                                <p:cTn id="23" presetID="2" presetClass="entr" presetSubtype="4" fill="hold" grpId="0" nodeType="afterEffect">
                                  <p:stCondLst>
                                    <p:cond delay="200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500" fill="hold"/>
                                        <p:tgtEl>
                                          <p:spTgt spid="4"/>
                                        </p:tgtEl>
                                        <p:attrNameLst>
                                          <p:attrName>ppt_x</p:attrName>
                                        </p:attrNameLst>
                                      </p:cBhvr>
                                      <p:tavLst>
                                        <p:tav tm="0">
                                          <p:val>
                                            <p:strVal val="#ppt_x"/>
                                          </p:val>
                                        </p:tav>
                                        <p:tav tm="100000">
                                          <p:val>
                                            <p:strVal val="#ppt_x"/>
                                          </p:val>
                                        </p:tav>
                                      </p:tavLst>
                                    </p:anim>
                                    <p:anim calcmode="lin" valueType="num">
                                      <p:cBhvr additive="base">
                                        <p:cTn id="26" dur="1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2000"/>
                                        <p:tgtEl>
                                          <p:spTgt spid="8"/>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2000"/>
                                        <p:tgtEl>
                                          <p:spTgt spid="12"/>
                                        </p:tgtEl>
                                      </p:cBhvr>
                                    </p:animEffect>
                                  </p:childTnLst>
                                </p:cTn>
                              </p:par>
                            </p:childTnLst>
                          </p:cTn>
                        </p:par>
                        <p:par>
                          <p:cTn id="36" fill="hold">
                            <p:stCondLst>
                              <p:cond delay="4000"/>
                            </p:stCondLst>
                            <p:childTnLst>
                              <p:par>
                                <p:cTn id="37" presetID="26" presetClass="entr" presetSubtype="0" fill="hold" grpId="0" nodeType="afterEffect">
                                  <p:stCondLst>
                                    <p:cond delay="200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childTnLst>
                          </p:cTn>
                        </p:par>
                        <p:par>
                          <p:cTn id="53" fill="hold">
                            <p:stCondLst>
                              <p:cond delay="8000"/>
                            </p:stCondLst>
                            <p:childTnLst>
                              <p:par>
                                <p:cTn id="54" presetID="8" presetClass="emph" presetSubtype="0" fill="hold" grpId="1" nodeType="afterEffect">
                                  <p:stCondLst>
                                    <p:cond delay="0"/>
                                  </p:stCondLst>
                                  <p:childTnLst>
                                    <p:animRot by="21600000">
                                      <p:cBhvr>
                                        <p:cTn id="55" dur="2000" fill="hold"/>
                                        <p:tgtEl>
                                          <p:spTgt spid="5"/>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up)">
                                      <p:cBhvr>
                                        <p:cTn id="60" dur="2500"/>
                                        <p:tgtEl>
                                          <p:spTgt spid="9"/>
                                        </p:tgtEl>
                                      </p:cBhvr>
                                    </p:animEffect>
                                  </p:childTnLst>
                                </p:cTn>
                              </p:par>
                            </p:childTnLst>
                          </p:cTn>
                        </p:par>
                        <p:par>
                          <p:cTn id="61" fill="hold">
                            <p:stCondLst>
                              <p:cond delay="2500"/>
                            </p:stCondLst>
                            <p:childTnLst>
                              <p:par>
                                <p:cTn id="62" presetID="22" presetClass="entr" presetSubtype="8" fill="hold" grpId="0" nodeType="afterEffect">
                                  <p:stCondLst>
                                    <p:cond delay="1000"/>
                                  </p:stCondLst>
                                  <p:childTnLst>
                                    <p:set>
                                      <p:cBhvr>
                                        <p:cTn id="63" dur="1" fill="hold">
                                          <p:stCondLst>
                                            <p:cond delay="0"/>
                                          </p:stCondLst>
                                        </p:cTn>
                                        <p:tgtEl>
                                          <p:spTgt spid="13"/>
                                        </p:tgtEl>
                                        <p:attrNameLst>
                                          <p:attrName>style.visibility</p:attrName>
                                        </p:attrNameLst>
                                      </p:cBhvr>
                                      <p:to>
                                        <p:strVal val="visible"/>
                                      </p:to>
                                    </p:set>
                                    <p:animEffect transition="in" filter="wipe(left)">
                                      <p:cBhvr>
                                        <p:cTn id="64"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5" grpId="1"/>
      <p:bldP spid="6" grpId="0"/>
      <p:bldP spid="7" grpId="0"/>
      <p:bldP spid="8" grpId="0"/>
      <p:bldP spid="9"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4675102"/>
              </p:ext>
            </p:extLst>
          </p:nvPr>
        </p:nvGraphicFramePr>
        <p:xfrm>
          <a:off x="416689" y="1575710"/>
          <a:ext cx="8160604" cy="2232361"/>
        </p:xfrm>
        <a:graphic>
          <a:graphicData uri="http://schemas.openxmlformats.org/drawingml/2006/table">
            <a:tbl>
              <a:tblPr firstRow="1" firstCol="1" lastRow="1" lastCol="1" bandRow="1" bandCol="1">
                <a:tableStyleId>{5C22544A-7EE6-4342-B048-85BDC9FD1C3A}</a:tableStyleId>
              </a:tblPr>
              <a:tblGrid>
                <a:gridCol w="1025649"/>
                <a:gridCol w="1025649"/>
                <a:gridCol w="1025649"/>
                <a:gridCol w="1025082"/>
                <a:gridCol w="1025649"/>
                <a:gridCol w="1025649"/>
                <a:gridCol w="1025649"/>
                <a:gridCol w="981628"/>
              </a:tblGrid>
              <a:tr h="767598">
                <a:tc gridSpan="2">
                  <a:txBody>
                    <a:bodyPr/>
                    <a:lstStyle/>
                    <a:p>
                      <a:pPr algn="ctr">
                        <a:lnSpc>
                          <a:spcPct val="120000"/>
                        </a:lnSpc>
                        <a:spcBef>
                          <a:spcPts val="300"/>
                        </a:spcBef>
                        <a:spcAft>
                          <a:spcPts val="300"/>
                        </a:spcAft>
                      </a:pPr>
                      <a:r>
                        <a:rPr lang="en-GB" sz="2000" dirty="0">
                          <a:solidFill>
                            <a:schemeClr val="tx1"/>
                          </a:solidFill>
                          <a:effectLst/>
                          <a:latin typeface="+mn-lt"/>
                        </a:rPr>
                        <a:t>Not Achieved</a:t>
                      </a:r>
                      <a:endParaRPr lang="en-NZ" sz="2000" dirty="0">
                        <a:solidFill>
                          <a:schemeClr val="tx1"/>
                        </a:solidFill>
                        <a:effectLst/>
                        <a:latin typeface="+mn-lt"/>
                        <a:ea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457200" algn="l"/>
                        </a:tabLst>
                      </a:pPr>
                      <a:r>
                        <a:rPr lang="en-US" sz="2000" dirty="0">
                          <a:solidFill>
                            <a:schemeClr val="tx1"/>
                          </a:solidFill>
                          <a:effectLst/>
                          <a:latin typeface="+mn-lt"/>
                        </a:rPr>
                        <a:t>Achievement</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gridSpan="2">
                  <a:txBody>
                    <a:bodyPr/>
                    <a:lstStyle/>
                    <a:p>
                      <a:pPr marL="130175" indent="-89535" algn="ctr">
                        <a:spcBef>
                          <a:spcPts val="300"/>
                        </a:spcBef>
                        <a:spcAft>
                          <a:spcPts val="300"/>
                        </a:spcAft>
                        <a:tabLst>
                          <a:tab pos="107950" algn="l"/>
                          <a:tab pos="457200" algn="l"/>
                        </a:tabLst>
                      </a:pPr>
                      <a:r>
                        <a:rPr lang="en-GB" sz="2000" dirty="0">
                          <a:solidFill>
                            <a:schemeClr val="tx1"/>
                          </a:solidFill>
                          <a:effectLst/>
                          <a:latin typeface="+mn-lt"/>
                        </a:rPr>
                        <a:t>Achievement with Merit</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c gridSpan="2">
                  <a:txBody>
                    <a:bodyPr/>
                    <a:lstStyle/>
                    <a:p>
                      <a:pPr marL="107950" indent="-107950" algn="ctr">
                        <a:spcBef>
                          <a:spcPts val="300"/>
                        </a:spcBef>
                        <a:spcAft>
                          <a:spcPts val="300"/>
                        </a:spcAft>
                        <a:tabLst>
                          <a:tab pos="107950" algn="l"/>
                          <a:tab pos="457200" algn="l"/>
                        </a:tabLst>
                      </a:pPr>
                      <a:r>
                        <a:rPr lang="en-AU" sz="2000" dirty="0">
                          <a:solidFill>
                            <a:schemeClr val="tx1"/>
                          </a:solidFill>
                          <a:effectLst/>
                          <a:latin typeface="+mn-lt"/>
                        </a:rPr>
                        <a:t>Achievement with Excellence</a:t>
                      </a:r>
                      <a:endParaRPr lang="en-NZ" sz="2000" dirty="0">
                        <a:solidFill>
                          <a:schemeClr val="tx1"/>
                        </a:solidFill>
                        <a:effectLst/>
                        <a:latin typeface="+mn-lt"/>
                        <a:ea typeface="Times New Roman"/>
                        <a:cs typeface="Arial"/>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NZ"/>
                    </a:p>
                  </a:txBody>
                  <a:tcPr/>
                </a:tc>
              </a:tr>
              <a:tr h="447194">
                <a:tc>
                  <a:txBody>
                    <a:bodyPr/>
                    <a:lstStyle/>
                    <a:p>
                      <a:pPr algn="ctr">
                        <a:spcBef>
                          <a:spcPts val="300"/>
                        </a:spcBef>
                        <a:spcAft>
                          <a:spcPts val="0"/>
                        </a:spcAft>
                      </a:pPr>
                      <a:r>
                        <a:rPr lang="en-AU" sz="2000" dirty="0">
                          <a:solidFill>
                            <a:schemeClr val="tx1"/>
                          </a:solidFill>
                          <a:effectLst/>
                          <a:latin typeface="+mn-lt"/>
                        </a:rPr>
                        <a:t>N1</a:t>
                      </a:r>
                      <a:endParaRPr lang="en-NZ" sz="2000" b="1" dirty="0">
                        <a:solidFill>
                          <a:schemeClr val="tx1"/>
                        </a:solidFill>
                        <a:effectLst/>
                        <a:latin typeface="+mn-lt"/>
                        <a:ea typeface="Times New Roman"/>
                        <a:cs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N2</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A3</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A4</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2000">
                          <a:solidFill>
                            <a:schemeClr val="tx1"/>
                          </a:solidFill>
                          <a:effectLst/>
                          <a:latin typeface="+mn-lt"/>
                        </a:rPr>
                        <a:t>M5</a:t>
                      </a:r>
                      <a:endParaRPr lang="en-NZ" sz="200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NZ" sz="2000">
                          <a:solidFill>
                            <a:schemeClr val="tx1"/>
                          </a:solidFill>
                          <a:effectLst/>
                          <a:latin typeface="+mn-lt"/>
                        </a:rPr>
                        <a:t>M6</a:t>
                      </a:r>
                      <a:endParaRPr lang="en-NZ" sz="200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E7</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E8</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7569">
                <a:tc>
                  <a:txBody>
                    <a:bodyPr/>
                    <a:lstStyle/>
                    <a:p>
                      <a:pPr algn="ctr">
                        <a:spcBef>
                          <a:spcPts val="300"/>
                        </a:spcBef>
                        <a:spcAft>
                          <a:spcPts val="0"/>
                        </a:spcAft>
                      </a:pPr>
                      <a:r>
                        <a:rPr lang="en-AU" sz="2000" dirty="0">
                          <a:solidFill>
                            <a:schemeClr val="tx1"/>
                          </a:solidFill>
                          <a:effectLst/>
                          <a:latin typeface="+mn-lt"/>
                        </a:rPr>
                        <a:t>ONE point</a:t>
                      </a:r>
                      <a:endParaRPr lang="en-NZ" sz="2000" b="1" dirty="0">
                        <a:solidFill>
                          <a:schemeClr val="tx1"/>
                        </a:solidFill>
                        <a:effectLst/>
                        <a:latin typeface="+mn-lt"/>
                        <a:ea typeface="Times New Roman"/>
                        <a:cs typeface="Times New Roman"/>
                      </a:endParaRPr>
                    </a:p>
                  </a:txBody>
                  <a:tcPr marL="57639" marR="57639" marT="60308" marB="6030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a:solidFill>
                            <a:schemeClr val="tx1"/>
                          </a:solidFill>
                          <a:effectLst/>
                          <a:latin typeface="+mn-lt"/>
                        </a:rPr>
                        <a:t>TWO point</a:t>
                      </a:r>
                      <a:endParaRPr lang="en-NZ" sz="2000" b="1">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THREE points</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FOUR points</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en-NZ" sz="2000" dirty="0">
                          <a:solidFill>
                            <a:schemeClr val="tx1"/>
                          </a:solidFill>
                          <a:effectLst/>
                          <a:latin typeface="+mn-lt"/>
                        </a:rPr>
                        <a:t>TWO points</a:t>
                      </a:r>
                      <a:endParaRPr lang="en-NZ" sz="2000" dirty="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Aft>
                          <a:spcPts val="0"/>
                        </a:spcAft>
                      </a:pPr>
                      <a:r>
                        <a:rPr lang="en-NZ" sz="2000" dirty="0">
                          <a:solidFill>
                            <a:schemeClr val="tx1"/>
                          </a:solidFill>
                          <a:effectLst/>
                          <a:latin typeface="+mn-lt"/>
                        </a:rPr>
                        <a:t>THREE points</a:t>
                      </a:r>
                      <a:endParaRPr lang="en-NZ" sz="2000" dirty="0">
                        <a:solidFill>
                          <a:schemeClr val="tx1"/>
                        </a:solidFill>
                        <a:effectLst/>
                        <a:latin typeface="+mn-lt"/>
                        <a:ea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300"/>
                        </a:spcBef>
                        <a:spcAft>
                          <a:spcPts val="0"/>
                        </a:spcAft>
                        <a:buClrTx/>
                        <a:buSzTx/>
                        <a:buFontTx/>
                        <a:buNone/>
                        <a:tabLst/>
                        <a:defRPr/>
                      </a:pPr>
                      <a:r>
                        <a:rPr lang="en-AU" sz="2000" dirty="0">
                          <a:solidFill>
                            <a:schemeClr val="tx1"/>
                          </a:solidFill>
                          <a:effectLst/>
                          <a:latin typeface="+mn-lt"/>
                        </a:rPr>
                        <a:t>ONE </a:t>
                      </a:r>
                      <a:endParaRPr lang="en-NZ" sz="2000" dirty="0" smtClean="0">
                        <a:solidFill>
                          <a:schemeClr val="tx1"/>
                        </a:solidFill>
                        <a:effectLst/>
                        <a:latin typeface="+mn-lt"/>
                        <a:ea typeface="Times New Roman"/>
                      </a:endParaRPr>
                    </a:p>
                    <a:p>
                      <a:pPr algn="ctr">
                        <a:spcBef>
                          <a:spcPts val="300"/>
                        </a:spcBef>
                        <a:spcAft>
                          <a:spcPts val="0"/>
                        </a:spcAft>
                      </a:pPr>
                      <a:r>
                        <a:rPr lang="en-AU" sz="2000" dirty="0" smtClean="0">
                          <a:solidFill>
                            <a:schemeClr val="tx1"/>
                          </a:solidFill>
                          <a:effectLst/>
                          <a:latin typeface="+mn-lt"/>
                        </a:rPr>
                        <a:t>point</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0"/>
                        </a:spcAft>
                      </a:pPr>
                      <a:r>
                        <a:rPr lang="en-AU" sz="2000" dirty="0">
                          <a:solidFill>
                            <a:schemeClr val="tx1"/>
                          </a:solidFill>
                          <a:effectLst/>
                          <a:latin typeface="+mn-lt"/>
                        </a:rPr>
                        <a:t>TWO points </a:t>
                      </a:r>
                      <a:endParaRPr lang="en-NZ" sz="2000" b="1" dirty="0">
                        <a:solidFill>
                          <a:schemeClr val="tx1"/>
                        </a:solidFill>
                        <a:effectLst/>
                        <a:latin typeface="+mn-lt"/>
                        <a:ea typeface="Times New Roman"/>
                        <a:cs typeface="Times New Roman"/>
                      </a:endParaRPr>
                    </a:p>
                  </a:txBody>
                  <a:tcPr marL="57639" marR="57639" marT="60308" marB="6030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457200" y="2720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474562" y="3935392"/>
            <a:ext cx="4467827" cy="646331"/>
          </a:xfrm>
          <a:prstGeom prst="rect">
            <a:avLst/>
          </a:prstGeom>
          <a:noFill/>
        </p:spPr>
        <p:txBody>
          <a:bodyPr wrap="square" rtlCol="0">
            <a:spAutoFit/>
          </a:bodyPr>
          <a:lstStyle/>
          <a:p>
            <a:pPr algn="ctr"/>
            <a:r>
              <a:rPr lang="en-NZ" b="1" dirty="0" smtClean="0">
                <a:solidFill>
                  <a:srgbClr val="FF0000"/>
                </a:solidFill>
                <a:latin typeface="Comic Sans MS" panose="030F0702030302020204" pitchFamily="66" charset="0"/>
              </a:rPr>
              <a:t>There are 7 or 8 possible “ACHIEVE” bits you can get in the question. </a:t>
            </a:r>
            <a:endParaRPr lang="en-NZ" b="1" dirty="0">
              <a:solidFill>
                <a:srgbClr val="FF0000"/>
              </a:solidFill>
              <a:latin typeface="Comic Sans MS" panose="030F0702030302020204" pitchFamily="66" charset="0"/>
            </a:endParaRPr>
          </a:p>
        </p:txBody>
      </p:sp>
      <p:sp>
        <p:nvSpPr>
          <p:cNvPr id="6" name="TextBox 5"/>
          <p:cNvSpPr txBox="1"/>
          <p:nvPr/>
        </p:nvSpPr>
        <p:spPr>
          <a:xfrm>
            <a:off x="1643605" y="4747549"/>
            <a:ext cx="5204193" cy="646331"/>
          </a:xfrm>
          <a:prstGeom prst="rect">
            <a:avLst/>
          </a:prstGeom>
          <a:noFill/>
        </p:spPr>
        <p:txBody>
          <a:bodyPr wrap="square" rtlCol="0">
            <a:spAutoFit/>
          </a:bodyPr>
          <a:lstStyle/>
          <a:p>
            <a:pPr algn="ctr"/>
            <a:r>
              <a:rPr lang="en-NZ" b="1" dirty="0" smtClean="0">
                <a:solidFill>
                  <a:srgbClr val="CC0066"/>
                </a:solidFill>
                <a:latin typeface="Comic Sans MS" panose="030F0702030302020204" pitchFamily="66" charset="0"/>
              </a:rPr>
              <a:t>There are 4 or 5 possible “MERIT” bits you can get in the question from (b) (c) or (d).</a:t>
            </a:r>
            <a:endParaRPr lang="en-NZ" b="1" dirty="0">
              <a:solidFill>
                <a:srgbClr val="CC0066"/>
              </a:solidFill>
              <a:latin typeface="Comic Sans MS" panose="030F0702030302020204" pitchFamily="66" charset="0"/>
            </a:endParaRPr>
          </a:p>
        </p:txBody>
      </p:sp>
      <p:sp>
        <p:nvSpPr>
          <p:cNvPr id="7" name="TextBox 6"/>
          <p:cNvSpPr txBox="1"/>
          <p:nvPr/>
        </p:nvSpPr>
        <p:spPr>
          <a:xfrm>
            <a:off x="2974695" y="5636871"/>
            <a:ext cx="5613721" cy="646331"/>
          </a:xfrm>
          <a:prstGeom prst="rect">
            <a:avLst/>
          </a:prstGeom>
          <a:noFill/>
        </p:spPr>
        <p:txBody>
          <a:bodyPr wrap="square" rtlCol="0">
            <a:spAutoFit/>
          </a:bodyPr>
          <a:lstStyle/>
          <a:p>
            <a:pPr algn="ctr"/>
            <a:r>
              <a:rPr lang="en-NZ" b="1" dirty="0" smtClean="0">
                <a:solidFill>
                  <a:srgbClr val="008A3E"/>
                </a:solidFill>
                <a:latin typeface="Comic Sans MS" panose="030F0702030302020204" pitchFamily="66" charset="0"/>
              </a:rPr>
              <a:t>“EXCELLENCE” can only be gained from detailed and correct answers to (c) and / or (d)</a:t>
            </a:r>
            <a:endParaRPr lang="en-NZ" b="1" dirty="0">
              <a:solidFill>
                <a:srgbClr val="008A3E"/>
              </a:solidFill>
              <a:latin typeface="Comic Sans MS" panose="030F0702030302020204" pitchFamily="66" charset="0"/>
            </a:endParaRPr>
          </a:p>
        </p:txBody>
      </p:sp>
      <p:sp>
        <p:nvSpPr>
          <p:cNvPr id="4" name="TextBox 3"/>
          <p:cNvSpPr txBox="1"/>
          <p:nvPr/>
        </p:nvSpPr>
        <p:spPr>
          <a:xfrm>
            <a:off x="439837" y="856526"/>
            <a:ext cx="2591735" cy="523220"/>
          </a:xfrm>
          <a:prstGeom prst="rect">
            <a:avLst/>
          </a:prstGeom>
          <a:noFill/>
        </p:spPr>
        <p:txBody>
          <a:bodyPr wrap="none" rtlCol="0">
            <a:spAutoFit/>
          </a:bodyPr>
          <a:lstStyle/>
          <a:p>
            <a:r>
              <a:rPr lang="en-NZ" sz="2800" b="1" dirty="0" smtClean="0"/>
              <a:t>QUESTION ONE:</a:t>
            </a:r>
            <a:endParaRPr lang="en-NZ" sz="2800" b="1" dirty="0"/>
          </a:p>
        </p:txBody>
      </p:sp>
      <p:sp>
        <p:nvSpPr>
          <p:cNvPr id="8" name="TextBox 7"/>
          <p:cNvSpPr txBox="1"/>
          <p:nvPr/>
        </p:nvSpPr>
        <p:spPr>
          <a:xfrm>
            <a:off x="266218" y="312516"/>
            <a:ext cx="8611973" cy="523220"/>
          </a:xfrm>
          <a:prstGeom prst="rect">
            <a:avLst/>
          </a:prstGeom>
          <a:noFill/>
        </p:spPr>
        <p:txBody>
          <a:bodyPr wrap="none" rtlCol="0">
            <a:spAutoFit/>
          </a:bodyPr>
          <a:lstStyle/>
          <a:p>
            <a:r>
              <a:rPr lang="en-NZ" sz="2800" b="1" dirty="0" smtClean="0"/>
              <a:t>This is the judgement bit taken from the NZQA schedule:</a:t>
            </a:r>
            <a:endParaRPr lang="en-NZ" sz="2800" b="1" dirty="0"/>
          </a:p>
        </p:txBody>
      </p:sp>
    </p:spTree>
    <p:extLst>
      <p:ext uri="{BB962C8B-B14F-4D97-AF65-F5344CB8AC3E}">
        <p14:creationId xmlns:p14="http://schemas.microsoft.com/office/powerpoint/2010/main" val="3872029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3188</Words>
  <Application>Microsoft Office PowerPoint</Application>
  <PresentationFormat>On-screen Show (4:3)</PresentationFormat>
  <Paragraphs>373</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Office Theme</vt:lpstr>
      <vt:lpstr>Document</vt:lpstr>
      <vt:lpstr>Equation.DSMT4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55</cp:revision>
  <dcterms:created xsi:type="dcterms:W3CDTF">2006-08-16T00:00:00Z</dcterms:created>
  <dcterms:modified xsi:type="dcterms:W3CDTF">2014-04-10T03:11:22Z</dcterms:modified>
</cp:coreProperties>
</file>