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71" r:id="rId4"/>
    <p:sldId id="264" r:id="rId5"/>
    <p:sldId id="265" r:id="rId6"/>
    <p:sldId id="266" r:id="rId7"/>
    <p:sldId id="267" r:id="rId8"/>
    <p:sldId id="268" r:id="rId9"/>
    <p:sldId id="269" r:id="rId10"/>
    <p:sldId id="270" r:id="rId11"/>
    <p:sldId id="257" r:id="rId12"/>
    <p:sldId id="258" r:id="rId13"/>
    <p:sldId id="259" r:id="rId14"/>
    <p:sldId id="272" r:id="rId15"/>
    <p:sldId id="273" r:id="rId16"/>
    <p:sldId id="274" r:id="rId17"/>
    <p:sldId id="275" r:id="rId18"/>
    <p:sldId id="276" r:id="rId19"/>
    <p:sldId id="277" r:id="rId20"/>
    <p:sldId id="278" r:id="rId21"/>
    <p:sldId id="279" r:id="rId22"/>
    <p:sldId id="260" r:id="rId23"/>
    <p:sldId id="261" r:id="rId24"/>
    <p:sldId id="280" r:id="rId25"/>
    <p:sldId id="281" r:id="rId26"/>
    <p:sldId id="282" r:id="rId27"/>
    <p:sldId id="284" r:id="rId28"/>
    <p:sldId id="285" r:id="rId29"/>
    <p:sldId id="286" r:id="rId30"/>
    <p:sldId id="287" r:id="rId31"/>
    <p:sldId id="283"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44"/>
    <a:srgbClr val="CC0099"/>
    <a:srgbClr val="CC3399"/>
    <a:srgbClr val="0000CC"/>
    <a:srgbClr val="4F22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17" autoAdjust="0"/>
    <p:restoredTop sz="94643" autoAdjust="0"/>
  </p:normalViewPr>
  <p:slideViewPr>
    <p:cSldViewPr snapToGrid="0">
      <p:cViewPr>
        <p:scale>
          <a:sx n="90" d="100"/>
          <a:sy n="90" d="100"/>
        </p:scale>
        <p:origin x="-331"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oleObject" Target="../embeddings/oleObject5.bin"/><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oleObject50.bin"/><Relationship Id="rId10" Type="http://schemas.openxmlformats.org/officeDocument/2006/relationships/image" Target="../media/image12.png"/><Relationship Id="rId4" Type="http://schemas.openxmlformats.org/officeDocument/2006/relationships/image" Target="../media/image8.emf"/><Relationship Id="rId9" Type="http://schemas.openxmlformats.org/officeDocument/2006/relationships/image" Target="../media/image11.png"/></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70.bin"/><Relationship Id="rId3" Type="http://schemas.openxmlformats.org/officeDocument/2006/relationships/oleObject" Target="../embeddings/oleObject6.bin"/><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4.png"/><Relationship Id="rId4" Type="http://schemas.openxmlformats.org/officeDocument/2006/relationships/image" Target="../media/image9.emf"/><Relationship Id="rId9" Type="http://schemas.openxmlformats.org/officeDocument/2006/relationships/image" Target="../media/image8.emf"/></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4.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4" name="TextBox 3"/>
          <p:cNvSpPr txBox="1"/>
          <p:nvPr/>
        </p:nvSpPr>
        <p:spPr>
          <a:xfrm>
            <a:off x="1207625" y="322162"/>
            <a:ext cx="6705600" cy="5078313"/>
          </a:xfrm>
          <a:prstGeom prst="rect">
            <a:avLst/>
          </a:prstGeom>
          <a:noFill/>
        </p:spPr>
        <p:txBody>
          <a:bodyPr wrap="square" rtlCol="0">
            <a:spAutoFit/>
          </a:bodyPr>
          <a:lstStyle/>
          <a:p>
            <a:pPr algn="ctr"/>
            <a:r>
              <a:rPr lang="en-NZ" sz="5400" b="1" dirty="0" smtClean="0"/>
              <a:t>LEVEL 3 PHYSICS</a:t>
            </a:r>
          </a:p>
          <a:p>
            <a:pPr algn="ctr"/>
            <a:r>
              <a:rPr lang="en-NZ" sz="5400" b="1" dirty="0" smtClean="0"/>
              <a:t>MECHANICS</a:t>
            </a:r>
          </a:p>
          <a:p>
            <a:pPr algn="ctr"/>
            <a:r>
              <a:rPr lang="en-NZ" sz="5400" b="1" dirty="0" smtClean="0"/>
              <a:t>91524</a:t>
            </a:r>
          </a:p>
          <a:p>
            <a:pPr algn="ctr"/>
            <a:r>
              <a:rPr lang="en-NZ" sz="5400" b="1" dirty="0" smtClean="0"/>
              <a:t>NCEA EXAM </a:t>
            </a:r>
          </a:p>
          <a:p>
            <a:pPr algn="ctr"/>
            <a:r>
              <a:rPr lang="en-NZ" sz="5400" b="1" dirty="0" smtClean="0"/>
              <a:t>AND SOLUTIONS </a:t>
            </a:r>
          </a:p>
          <a:p>
            <a:pPr algn="ctr"/>
            <a:r>
              <a:rPr lang="en-NZ" sz="5400" b="1" dirty="0" smtClean="0"/>
              <a:t>2013</a:t>
            </a:r>
          </a:p>
        </p:txBody>
      </p:sp>
      <p:sp>
        <p:nvSpPr>
          <p:cNvPr id="5" name="TextBox 4"/>
          <p:cNvSpPr txBox="1"/>
          <p:nvPr/>
        </p:nvSpPr>
        <p:spPr>
          <a:xfrm>
            <a:off x="2842550" y="5385121"/>
            <a:ext cx="6012672" cy="523220"/>
          </a:xfrm>
          <a:prstGeom prst="rect">
            <a:avLst/>
          </a:prstGeom>
          <a:noFill/>
        </p:spPr>
        <p:txBody>
          <a:bodyPr wrap="none" rtlCol="0">
            <a:spAutoFit/>
          </a:bodyPr>
          <a:lstStyle/>
          <a:p>
            <a:r>
              <a:rPr lang="en-NZ" sz="2800" b="1" dirty="0" smtClean="0">
                <a:solidFill>
                  <a:srgbClr val="FF0000"/>
                </a:solidFill>
              </a:rPr>
              <a:t>To advance through the show just click </a:t>
            </a:r>
            <a:endParaRPr lang="en-NZ" sz="2800" b="1" dirty="0">
              <a:solidFill>
                <a:srgbClr val="FF0000"/>
              </a:solidFill>
            </a:endParaRPr>
          </a:p>
        </p:txBody>
      </p:sp>
      <p:sp>
        <p:nvSpPr>
          <p:cNvPr id="6" name="TextBox 5"/>
          <p:cNvSpPr txBox="1"/>
          <p:nvPr/>
        </p:nvSpPr>
        <p:spPr>
          <a:xfrm>
            <a:off x="995680" y="6339840"/>
            <a:ext cx="7569200" cy="338554"/>
          </a:xfrm>
          <a:prstGeom prst="rect">
            <a:avLst/>
          </a:prstGeom>
          <a:noFill/>
        </p:spPr>
        <p:txBody>
          <a:bodyPr wrap="square" rtlCol="0">
            <a:spAutoFit/>
          </a:bodyPr>
          <a:lstStyle/>
          <a:p>
            <a:r>
              <a:rPr lang="en-NZ" sz="1600" i="1" dirty="0" smtClean="0"/>
              <a:t>Compiled from the NZQA resources by Jon Jaffrey April 2014. Not for commercial use.</a:t>
            </a:r>
            <a:endParaRPr lang="en-NZ" sz="1600" i="1" dirty="0"/>
          </a:p>
        </p:txBody>
      </p:sp>
    </p:spTree>
    <p:extLst>
      <p:ext uri="{BB962C8B-B14F-4D97-AF65-F5344CB8AC3E}">
        <p14:creationId xmlns:p14="http://schemas.microsoft.com/office/powerpoint/2010/main" val="109849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par>
                          <p:cTn id="8" fill="hold">
                            <p:stCondLst>
                              <p:cond delay="2000"/>
                            </p:stCondLst>
                            <p:childTnLst>
                              <p:par>
                                <p:cTn id="9" presetID="22" presetClass="entr" presetSubtype="8"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500"/>
                                        <p:tgtEl>
                                          <p:spTgt spid="5"/>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36047385"/>
              </p:ext>
            </p:extLst>
          </p:nvPr>
        </p:nvGraphicFramePr>
        <p:xfrm>
          <a:off x="347241" y="1218750"/>
          <a:ext cx="8599988" cy="2833278"/>
        </p:xfrm>
        <a:graphic>
          <a:graphicData uri="http://schemas.openxmlformats.org/drawingml/2006/table">
            <a:tbl>
              <a:tblPr firstRow="1" firstCol="1" lastRow="1" lastCol="1" bandRow="1" bandCol="1">
                <a:tableStyleId>{5C22544A-7EE6-4342-B048-85BDC9FD1C3A}</a:tableStyleId>
              </a:tblPr>
              <a:tblGrid>
                <a:gridCol w="856527"/>
                <a:gridCol w="833377"/>
                <a:gridCol w="995423"/>
                <a:gridCol w="1076445"/>
                <a:gridCol w="1088020"/>
                <a:gridCol w="1203767"/>
                <a:gridCol w="1388963"/>
                <a:gridCol w="1157466"/>
              </a:tblGrid>
              <a:tr h="379447">
                <a:tc gridSpan="2">
                  <a:txBody>
                    <a:bodyPr/>
                    <a:lstStyle/>
                    <a:p>
                      <a:pPr algn="ctr">
                        <a:lnSpc>
                          <a:spcPct val="120000"/>
                        </a:lnSpc>
                        <a:spcBef>
                          <a:spcPts val="300"/>
                        </a:spcBef>
                        <a:spcAft>
                          <a:spcPts val="300"/>
                        </a:spcAft>
                      </a:pPr>
                      <a:r>
                        <a:rPr lang="en-GB" sz="1600" dirty="0">
                          <a:solidFill>
                            <a:schemeClr val="tx1"/>
                          </a:solidFill>
                          <a:effectLst/>
                          <a:latin typeface="+mj-lt"/>
                        </a:rPr>
                        <a:t>Not Achieved</a:t>
                      </a:r>
                      <a:endParaRPr lang="en-NZ" sz="1600" dirty="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234315" algn="ctr">
                        <a:spcBef>
                          <a:spcPts val="300"/>
                        </a:spcBef>
                        <a:spcAft>
                          <a:spcPts val="300"/>
                        </a:spcAft>
                        <a:tabLst>
                          <a:tab pos="107950" algn="l"/>
                          <a:tab pos="234315" algn="l"/>
                          <a:tab pos="107950" algn="l"/>
                        </a:tabLst>
                      </a:pPr>
                      <a:r>
                        <a:rPr lang="en-US" sz="1600">
                          <a:solidFill>
                            <a:schemeClr val="tx1"/>
                          </a:solidFill>
                          <a:effectLst/>
                          <a:latin typeface="+mj-lt"/>
                        </a:rPr>
                        <a:t>Achievement</a:t>
                      </a:r>
                      <a:endParaRPr lang="en-NZ" sz="160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30175" indent="-89535" algn="ctr">
                        <a:spcBef>
                          <a:spcPts val="300"/>
                        </a:spcBef>
                        <a:spcAft>
                          <a:spcPts val="300"/>
                        </a:spcAft>
                        <a:tabLst>
                          <a:tab pos="107950" algn="l"/>
                          <a:tab pos="234315" algn="l"/>
                          <a:tab pos="107950" algn="l"/>
                        </a:tabLst>
                      </a:pPr>
                      <a:r>
                        <a:rPr lang="en-GB" sz="1600">
                          <a:solidFill>
                            <a:schemeClr val="tx1"/>
                          </a:solidFill>
                          <a:effectLst/>
                          <a:latin typeface="+mj-lt"/>
                        </a:rPr>
                        <a:t>Achievement with Merit</a:t>
                      </a:r>
                      <a:endParaRPr lang="en-NZ" sz="160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234315" algn="l"/>
                          <a:tab pos="107950" algn="l"/>
                        </a:tabLst>
                      </a:pPr>
                      <a:r>
                        <a:rPr lang="en-AU" sz="1600" dirty="0">
                          <a:solidFill>
                            <a:schemeClr val="tx1"/>
                          </a:solidFill>
                          <a:effectLst/>
                          <a:latin typeface="+mj-lt"/>
                        </a:rPr>
                        <a:t>Achievement with Excellence</a:t>
                      </a:r>
                      <a:endParaRPr lang="en-NZ" sz="1600" dirty="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r>
              <a:tr h="379447">
                <a:tc>
                  <a:txBody>
                    <a:bodyPr/>
                    <a:lstStyle/>
                    <a:p>
                      <a:pPr algn="ctr">
                        <a:spcBef>
                          <a:spcPts val="300"/>
                        </a:spcBef>
                        <a:spcAft>
                          <a:spcPts val="300"/>
                        </a:spcAft>
                      </a:pPr>
                      <a:r>
                        <a:rPr lang="en-AU" sz="1800" b="1" dirty="0">
                          <a:solidFill>
                            <a:schemeClr val="tx1"/>
                          </a:solidFill>
                          <a:effectLst/>
                        </a:rPr>
                        <a:t>N1</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N2</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A3</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A4</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rPr>
                        <a:t>M5</a:t>
                      </a:r>
                      <a:endParaRPr lang="en-NZ" sz="18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rPr>
                        <a:t>M6</a:t>
                      </a:r>
                      <a:endParaRPr lang="en-NZ" sz="18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E7</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E8</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8344">
                <a:tc>
                  <a:txBody>
                    <a:bodyPr/>
                    <a:lstStyle/>
                    <a:p>
                      <a:pPr algn="ctr">
                        <a:spcAft>
                          <a:spcPts val="0"/>
                        </a:spcAft>
                      </a:pPr>
                      <a:r>
                        <a:rPr lang="en-NZ" sz="1600" dirty="0">
                          <a:solidFill>
                            <a:schemeClr val="tx1"/>
                          </a:solidFill>
                          <a:effectLst/>
                        </a:rPr>
                        <a:t>ONE A point</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TWO A points</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THREE A points</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FOUR A points</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TWO M points</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THREE M points from two different question parts</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ONE E point plus ONE M point from a different </a:t>
                      </a:r>
                      <a:r>
                        <a:rPr lang="en-NZ" sz="1600" dirty="0" smtClean="0">
                          <a:solidFill>
                            <a:schemeClr val="tx1"/>
                          </a:solidFill>
                          <a:effectLst/>
                        </a:rPr>
                        <a:t>question </a:t>
                      </a:r>
                      <a:r>
                        <a:rPr lang="en-NZ" sz="1600" dirty="0">
                          <a:solidFill>
                            <a:schemeClr val="tx1"/>
                          </a:solidFill>
                          <a:effectLst/>
                        </a:rPr>
                        <a:t>part to the E point</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TWO E </a:t>
                      </a:r>
                      <a:r>
                        <a:rPr lang="en-NZ" sz="1600" dirty="0" smtClean="0">
                          <a:solidFill>
                            <a:schemeClr val="tx1"/>
                          </a:solidFill>
                          <a:effectLst/>
                        </a:rPr>
                        <a:t>points</a:t>
                      </a:r>
                    </a:p>
                    <a:p>
                      <a:pPr algn="ctr">
                        <a:spcAft>
                          <a:spcPts val="0"/>
                        </a:spcAft>
                      </a:pPr>
                      <a:endParaRPr lang="en-NZ" sz="1600" dirty="0" smtClean="0">
                        <a:solidFill>
                          <a:schemeClr val="tx1"/>
                        </a:solidFill>
                        <a:effectLst/>
                      </a:endParaRPr>
                    </a:p>
                    <a:p>
                      <a:pPr algn="ctr">
                        <a:spcAft>
                          <a:spcPts val="0"/>
                        </a:spcAft>
                      </a:pPr>
                      <a:r>
                        <a:rPr lang="en-NZ" sz="1600" i="1" dirty="0" smtClean="0">
                          <a:solidFill>
                            <a:srgbClr val="00B050"/>
                          </a:solidFill>
                          <a:effectLst/>
                        </a:rPr>
                        <a:t>Out of three or four points in (c) and (d)</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1"/>
          <p:cNvSpPr>
            <a:spLocks noChangeArrowheads="1"/>
          </p:cNvSpPr>
          <p:nvPr/>
        </p:nvSpPr>
        <p:spPr bwMode="auto">
          <a:xfrm>
            <a:off x="457200" y="25844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358816" y="462987"/>
            <a:ext cx="5285550" cy="369332"/>
          </a:xfrm>
          <a:prstGeom prst="rect">
            <a:avLst/>
          </a:prstGeom>
          <a:noFill/>
        </p:spPr>
        <p:txBody>
          <a:bodyPr wrap="none" rtlCol="0">
            <a:spAutoFit/>
          </a:bodyPr>
          <a:lstStyle/>
          <a:p>
            <a:r>
              <a:rPr lang="en-NZ" b="1" dirty="0" smtClean="0"/>
              <a:t>NZQA  JUDGEMENT STATEMENT FOR QUESTION ONE:</a:t>
            </a:r>
            <a:endParaRPr lang="en-NZ" b="1" dirty="0"/>
          </a:p>
        </p:txBody>
      </p:sp>
      <p:sp>
        <p:nvSpPr>
          <p:cNvPr id="5" name="TextBox 4"/>
          <p:cNvSpPr txBox="1"/>
          <p:nvPr/>
        </p:nvSpPr>
        <p:spPr>
          <a:xfrm>
            <a:off x="381964" y="3657600"/>
            <a:ext cx="3252486" cy="923330"/>
          </a:xfrm>
          <a:prstGeom prst="rect">
            <a:avLst/>
          </a:prstGeom>
          <a:solidFill>
            <a:schemeClr val="bg1"/>
          </a:solidFill>
        </p:spPr>
        <p:txBody>
          <a:bodyPr wrap="square" rtlCol="0">
            <a:spAutoFit/>
          </a:bodyPr>
          <a:lstStyle/>
          <a:p>
            <a:pPr algn="ctr"/>
            <a:r>
              <a:rPr lang="en-NZ" b="1" dirty="0" smtClean="0">
                <a:solidFill>
                  <a:srgbClr val="FF0000"/>
                </a:solidFill>
                <a:latin typeface="Comic Sans MS" panose="030F0702030302020204" pitchFamily="66" charset="0"/>
              </a:rPr>
              <a:t>There are 7 or 8 possible “ACHIEVE” bits you can get in the question. </a:t>
            </a:r>
            <a:endParaRPr lang="en-NZ" b="1" dirty="0">
              <a:solidFill>
                <a:srgbClr val="FF0000"/>
              </a:solidFill>
              <a:latin typeface="Comic Sans MS" panose="030F0702030302020204" pitchFamily="66" charset="0"/>
            </a:endParaRPr>
          </a:p>
        </p:txBody>
      </p:sp>
      <p:sp>
        <p:nvSpPr>
          <p:cNvPr id="6" name="TextBox 5"/>
          <p:cNvSpPr txBox="1"/>
          <p:nvPr/>
        </p:nvSpPr>
        <p:spPr>
          <a:xfrm>
            <a:off x="3784921" y="4307712"/>
            <a:ext cx="3634451" cy="923330"/>
          </a:xfrm>
          <a:prstGeom prst="rect">
            <a:avLst/>
          </a:prstGeom>
          <a:noFill/>
        </p:spPr>
        <p:txBody>
          <a:bodyPr wrap="square" rtlCol="0">
            <a:spAutoFit/>
          </a:bodyPr>
          <a:lstStyle/>
          <a:p>
            <a:pPr algn="ctr"/>
            <a:r>
              <a:rPr lang="en-NZ" b="1" dirty="0" smtClean="0">
                <a:solidFill>
                  <a:srgbClr val="CC0066"/>
                </a:solidFill>
                <a:latin typeface="Comic Sans MS" panose="030F0702030302020204" pitchFamily="66" charset="0"/>
              </a:rPr>
              <a:t>There are 5 or 6 possible “MERIT” bits you can get in the question from (c) or (d).</a:t>
            </a:r>
            <a:endParaRPr lang="en-NZ" b="1" dirty="0">
              <a:solidFill>
                <a:srgbClr val="CC0066"/>
              </a:solidFill>
              <a:latin typeface="Comic Sans MS" panose="030F0702030302020204" pitchFamily="66" charset="0"/>
            </a:endParaRPr>
          </a:p>
        </p:txBody>
      </p:sp>
      <p:sp>
        <p:nvSpPr>
          <p:cNvPr id="7" name="TextBox 6"/>
          <p:cNvSpPr txBox="1"/>
          <p:nvPr/>
        </p:nvSpPr>
        <p:spPr>
          <a:xfrm>
            <a:off x="5000266" y="5567423"/>
            <a:ext cx="4004838" cy="923330"/>
          </a:xfrm>
          <a:prstGeom prst="rect">
            <a:avLst/>
          </a:prstGeom>
          <a:noFill/>
        </p:spPr>
        <p:txBody>
          <a:bodyPr wrap="square" rtlCol="0">
            <a:spAutoFit/>
          </a:bodyPr>
          <a:lstStyle/>
          <a:p>
            <a:pPr algn="ctr"/>
            <a:r>
              <a:rPr lang="en-NZ" b="1" dirty="0" smtClean="0">
                <a:solidFill>
                  <a:srgbClr val="008A3E"/>
                </a:solidFill>
                <a:latin typeface="Comic Sans MS" panose="030F0702030302020204" pitchFamily="66" charset="0"/>
              </a:rPr>
              <a:t>“EXCELLENCE” can only be gained from detailed and correct answers in (c) and / or (d)</a:t>
            </a:r>
            <a:endParaRPr lang="en-NZ" b="1" dirty="0">
              <a:solidFill>
                <a:srgbClr val="008A3E"/>
              </a:solidFill>
              <a:latin typeface="Comic Sans MS" panose="030F0702030302020204" pitchFamily="66" charset="0"/>
            </a:endParaRPr>
          </a:p>
        </p:txBody>
      </p:sp>
      <p:cxnSp>
        <p:nvCxnSpPr>
          <p:cNvPr id="9" name="Straight Arrow Connector 8"/>
          <p:cNvCxnSpPr/>
          <p:nvPr/>
        </p:nvCxnSpPr>
        <p:spPr>
          <a:xfrm flipV="1">
            <a:off x="2338086" y="2986268"/>
            <a:ext cx="567159" cy="555585"/>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0"/>
          </p:cNvCxnSpPr>
          <p:nvPr/>
        </p:nvCxnSpPr>
        <p:spPr>
          <a:xfrm flipH="1" flipV="1">
            <a:off x="5104435" y="3472405"/>
            <a:ext cx="497712" cy="835307"/>
          </a:xfrm>
          <a:prstGeom prst="straightConnector1">
            <a:avLst/>
          </a:prstGeom>
          <a:ln w="38100">
            <a:solidFill>
              <a:srgbClr val="CC0099"/>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778187" y="3923819"/>
            <a:ext cx="138897" cy="1632029"/>
          </a:xfrm>
          <a:prstGeom prst="straightConnector1">
            <a:avLst/>
          </a:prstGeom>
          <a:ln w="381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05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par>
                          <p:cTn id="8" fill="hold">
                            <p:stCondLst>
                              <p:cond delay="2000"/>
                            </p:stCondLst>
                            <p:childTnLst>
                              <p:par>
                                <p:cTn id="9" presetID="22" presetClass="entr" presetSubtype="1"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3000"/>
                                        <p:tgtEl>
                                          <p:spTgt spid="2"/>
                                        </p:tgtEl>
                                      </p:cBhvr>
                                    </p:animEffect>
                                  </p:childTnLst>
                                </p:cTn>
                              </p:par>
                            </p:childTnLst>
                          </p:cTn>
                        </p:par>
                        <p:par>
                          <p:cTn id="12" fill="hold">
                            <p:stCondLst>
                              <p:cond delay="6000"/>
                            </p:stCondLst>
                            <p:childTnLst>
                              <p:par>
                                <p:cTn id="13" presetID="26" presetClass="entr" presetSubtype="0" fill="hold" grpId="0" nodeType="afterEffect">
                                  <p:stCondLst>
                                    <p:cond delay="200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par>
                          <p:cTn id="29" fill="hold">
                            <p:stCondLst>
                              <p:cond delay="10000"/>
                            </p:stCondLst>
                            <p:childTnLst>
                              <p:par>
                                <p:cTn id="30" presetID="10" presetClass="entr" presetSubtype="0"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750"/>
                                        <p:tgtEl>
                                          <p:spTgt spid="9"/>
                                        </p:tgtEl>
                                      </p:cBhvr>
                                    </p:animEffect>
                                  </p:childTnLst>
                                </p:cTn>
                              </p:par>
                            </p:childTnLst>
                          </p:cTn>
                        </p:par>
                        <p:par>
                          <p:cTn id="33" fill="hold">
                            <p:stCondLst>
                              <p:cond delay="10750"/>
                            </p:stCondLst>
                            <p:childTnLst>
                              <p:par>
                                <p:cTn id="34" presetID="26" presetClass="entr" presetSubtype="0" fill="hold" grpId="0" nodeType="afterEffect">
                                  <p:stCondLst>
                                    <p:cond delay="200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80">
                                          <p:stCondLst>
                                            <p:cond delay="0"/>
                                          </p:stCondLst>
                                        </p:cTn>
                                        <p:tgtEl>
                                          <p:spTgt spid="6"/>
                                        </p:tgtEl>
                                      </p:cBhvr>
                                    </p:animEffect>
                                    <p:anim calcmode="lin" valueType="num">
                                      <p:cBhvr>
                                        <p:cTn id="3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2" dur="26">
                                          <p:stCondLst>
                                            <p:cond delay="650"/>
                                          </p:stCondLst>
                                        </p:cTn>
                                        <p:tgtEl>
                                          <p:spTgt spid="6"/>
                                        </p:tgtEl>
                                      </p:cBhvr>
                                      <p:to x="100000" y="60000"/>
                                    </p:animScale>
                                    <p:animScale>
                                      <p:cBhvr>
                                        <p:cTn id="43" dur="166" decel="50000">
                                          <p:stCondLst>
                                            <p:cond delay="676"/>
                                          </p:stCondLst>
                                        </p:cTn>
                                        <p:tgtEl>
                                          <p:spTgt spid="6"/>
                                        </p:tgtEl>
                                      </p:cBhvr>
                                      <p:to x="100000" y="100000"/>
                                    </p:animScale>
                                    <p:animScale>
                                      <p:cBhvr>
                                        <p:cTn id="44" dur="26">
                                          <p:stCondLst>
                                            <p:cond delay="1312"/>
                                          </p:stCondLst>
                                        </p:cTn>
                                        <p:tgtEl>
                                          <p:spTgt spid="6"/>
                                        </p:tgtEl>
                                      </p:cBhvr>
                                      <p:to x="100000" y="80000"/>
                                    </p:animScale>
                                    <p:animScale>
                                      <p:cBhvr>
                                        <p:cTn id="45" dur="166" decel="50000">
                                          <p:stCondLst>
                                            <p:cond delay="1338"/>
                                          </p:stCondLst>
                                        </p:cTn>
                                        <p:tgtEl>
                                          <p:spTgt spid="6"/>
                                        </p:tgtEl>
                                      </p:cBhvr>
                                      <p:to x="100000" y="100000"/>
                                    </p:animScale>
                                    <p:animScale>
                                      <p:cBhvr>
                                        <p:cTn id="46" dur="26">
                                          <p:stCondLst>
                                            <p:cond delay="1642"/>
                                          </p:stCondLst>
                                        </p:cTn>
                                        <p:tgtEl>
                                          <p:spTgt spid="6"/>
                                        </p:tgtEl>
                                      </p:cBhvr>
                                      <p:to x="100000" y="90000"/>
                                    </p:animScale>
                                    <p:animScale>
                                      <p:cBhvr>
                                        <p:cTn id="47" dur="166" decel="50000">
                                          <p:stCondLst>
                                            <p:cond delay="1668"/>
                                          </p:stCondLst>
                                        </p:cTn>
                                        <p:tgtEl>
                                          <p:spTgt spid="6"/>
                                        </p:tgtEl>
                                      </p:cBhvr>
                                      <p:to x="100000" y="100000"/>
                                    </p:animScale>
                                    <p:animScale>
                                      <p:cBhvr>
                                        <p:cTn id="48" dur="26">
                                          <p:stCondLst>
                                            <p:cond delay="1808"/>
                                          </p:stCondLst>
                                        </p:cTn>
                                        <p:tgtEl>
                                          <p:spTgt spid="6"/>
                                        </p:tgtEl>
                                      </p:cBhvr>
                                      <p:to x="100000" y="95000"/>
                                    </p:animScale>
                                    <p:animScale>
                                      <p:cBhvr>
                                        <p:cTn id="49" dur="166" decel="50000">
                                          <p:stCondLst>
                                            <p:cond delay="1834"/>
                                          </p:stCondLst>
                                        </p:cTn>
                                        <p:tgtEl>
                                          <p:spTgt spid="6"/>
                                        </p:tgtEl>
                                      </p:cBhvr>
                                      <p:to x="100000" y="100000"/>
                                    </p:animScale>
                                  </p:childTnLst>
                                </p:cTn>
                              </p:par>
                            </p:childTnLst>
                          </p:cTn>
                        </p:par>
                        <p:par>
                          <p:cTn id="50" fill="hold">
                            <p:stCondLst>
                              <p:cond delay="14750"/>
                            </p:stCondLst>
                            <p:childTnLst>
                              <p:par>
                                <p:cTn id="51" presetID="10" presetClass="entr" presetSubtype="0" fill="hold"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750"/>
                                        <p:tgtEl>
                                          <p:spTgt spid="11"/>
                                        </p:tgtEl>
                                      </p:cBhvr>
                                    </p:animEffect>
                                  </p:childTnLst>
                                </p:cTn>
                              </p:par>
                            </p:childTnLst>
                          </p:cTn>
                        </p:par>
                        <p:par>
                          <p:cTn id="54" fill="hold">
                            <p:stCondLst>
                              <p:cond delay="15500"/>
                            </p:stCondLst>
                            <p:childTnLst>
                              <p:par>
                                <p:cTn id="55" presetID="45" presetClass="entr" presetSubtype="0" fill="hold" grpId="0" nodeType="afterEffect">
                                  <p:stCondLst>
                                    <p:cond delay="100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3000"/>
                                        <p:tgtEl>
                                          <p:spTgt spid="7"/>
                                        </p:tgtEl>
                                      </p:cBhvr>
                                    </p:animEffect>
                                    <p:anim calcmode="lin" valueType="num">
                                      <p:cBhvr>
                                        <p:cTn id="58" dur="3000" fill="hold"/>
                                        <p:tgtEl>
                                          <p:spTgt spid="7"/>
                                        </p:tgtEl>
                                        <p:attrNameLst>
                                          <p:attrName>ppt_w</p:attrName>
                                        </p:attrNameLst>
                                      </p:cBhvr>
                                      <p:tavLst>
                                        <p:tav tm="0" fmla="#ppt_w*sin(2.5*pi*$)">
                                          <p:val>
                                            <p:fltVal val="0"/>
                                          </p:val>
                                        </p:tav>
                                        <p:tav tm="100000">
                                          <p:val>
                                            <p:fltVal val="1"/>
                                          </p:val>
                                        </p:tav>
                                      </p:tavLst>
                                    </p:anim>
                                    <p:anim calcmode="lin" valueType="num">
                                      <p:cBhvr>
                                        <p:cTn id="59" dur="3000" fill="hold"/>
                                        <p:tgtEl>
                                          <p:spTgt spid="7"/>
                                        </p:tgtEl>
                                        <p:attrNameLst>
                                          <p:attrName>ppt_h</p:attrName>
                                        </p:attrNameLst>
                                      </p:cBhvr>
                                      <p:tavLst>
                                        <p:tav tm="0">
                                          <p:val>
                                            <p:strVal val="#ppt_h"/>
                                          </p:val>
                                        </p:tav>
                                        <p:tav tm="100000">
                                          <p:val>
                                            <p:strVal val="#ppt_h"/>
                                          </p:val>
                                        </p:tav>
                                      </p:tavLst>
                                    </p:anim>
                                  </p:childTnLst>
                                </p:cTn>
                              </p:par>
                            </p:childTnLst>
                          </p:cTn>
                        </p:par>
                        <p:par>
                          <p:cTn id="60" fill="hold">
                            <p:stCondLst>
                              <p:cond delay="19500"/>
                            </p:stCondLst>
                            <p:childTnLst>
                              <p:par>
                                <p:cTn id="61" presetID="22" presetClass="entr" presetSubtype="4" fill="hold"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down)">
                                      <p:cBhvr>
                                        <p:cTn id="6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612" y="87066"/>
            <a:ext cx="3502882" cy="369332"/>
          </a:xfrm>
          <a:prstGeom prst="rect">
            <a:avLst/>
          </a:prstGeom>
        </p:spPr>
        <p:txBody>
          <a:bodyPr wrap="none">
            <a:spAutoFit/>
          </a:bodyPr>
          <a:lstStyle/>
          <a:p>
            <a:r>
              <a:rPr lang="en-US" b="1" dirty="0"/>
              <a:t>QUESTION TWO: SWINGING BALLS</a:t>
            </a:r>
            <a:endParaRPr lang="en-NZ" b="1" dirty="0"/>
          </a:p>
        </p:txBody>
      </p:sp>
      <p:sp>
        <p:nvSpPr>
          <p:cNvPr id="3" name="Rectangle 2"/>
          <p:cNvSpPr/>
          <p:nvPr/>
        </p:nvSpPr>
        <p:spPr>
          <a:xfrm>
            <a:off x="120771" y="472871"/>
            <a:ext cx="6857999" cy="1200329"/>
          </a:xfrm>
          <a:prstGeom prst="rect">
            <a:avLst/>
          </a:prstGeom>
        </p:spPr>
        <p:txBody>
          <a:bodyPr wrap="square">
            <a:spAutoFit/>
          </a:bodyPr>
          <a:lstStyle/>
          <a:p>
            <a:r>
              <a:rPr lang="en-US" dirty="0"/>
              <a:t>A ball on the end of a cord of length </a:t>
            </a:r>
            <a:r>
              <a:rPr lang="en-US" b="1" dirty="0"/>
              <a:t>1.20 m</a:t>
            </a:r>
            <a:r>
              <a:rPr lang="en-US" dirty="0"/>
              <a:t> is swung in a vertical circle. The mass of the ball is </a:t>
            </a:r>
            <a:r>
              <a:rPr lang="en-US" b="1" dirty="0"/>
              <a:t>0.250 kg</a:t>
            </a:r>
            <a:r>
              <a:rPr lang="en-US" dirty="0"/>
              <a:t>. When the ball is in the position shown in the diagram, its speed is </a:t>
            </a:r>
            <a:r>
              <a:rPr lang="en-US" b="1" dirty="0"/>
              <a:t>4.00 m s</a:t>
            </a:r>
            <a:r>
              <a:rPr lang="en-US" b="1" baseline="30000" dirty="0"/>
              <a:t>-1</a:t>
            </a:r>
            <a:r>
              <a:rPr lang="en-US" dirty="0"/>
              <a:t>.</a:t>
            </a:r>
            <a:endParaRPr lang="en-NZ" dirty="0"/>
          </a:p>
          <a:p>
            <a:r>
              <a:rPr lang="en-US" dirty="0"/>
              <a:t>Acceleration due to gravity on Earth = </a:t>
            </a:r>
            <a:r>
              <a:rPr lang="en-US" b="1" dirty="0"/>
              <a:t>9.81 m s</a:t>
            </a:r>
            <a:r>
              <a:rPr lang="en-US" b="1" baseline="30000" dirty="0"/>
              <a:t>–2</a:t>
            </a:r>
            <a:endParaRPr lang="en-NZ" b="1" baseline="30000" dirty="0"/>
          </a:p>
        </p:txBody>
      </p:sp>
      <p:grpSp>
        <p:nvGrpSpPr>
          <p:cNvPr id="18" name="Group 17"/>
          <p:cNvGrpSpPr/>
          <p:nvPr/>
        </p:nvGrpSpPr>
        <p:grpSpPr>
          <a:xfrm>
            <a:off x="5850358" y="1192313"/>
            <a:ext cx="2259853" cy="1940141"/>
            <a:chOff x="6754484" y="647783"/>
            <a:chExt cx="2259853" cy="1940141"/>
          </a:xfrm>
        </p:grpSpPr>
        <p:grpSp>
          <p:nvGrpSpPr>
            <p:cNvPr id="4" name="Group 2"/>
            <p:cNvGrpSpPr>
              <a:grpSpLocks/>
            </p:cNvGrpSpPr>
            <p:nvPr/>
          </p:nvGrpSpPr>
          <p:grpSpPr bwMode="auto">
            <a:xfrm>
              <a:off x="6754484" y="928867"/>
              <a:ext cx="1667864" cy="1659057"/>
              <a:chOff x="8241" y="222"/>
              <a:chExt cx="1816" cy="1828"/>
            </a:xfrm>
          </p:grpSpPr>
          <p:grpSp>
            <p:nvGrpSpPr>
              <p:cNvPr id="5" name="Group 3"/>
              <p:cNvGrpSpPr>
                <a:grpSpLocks/>
              </p:cNvGrpSpPr>
              <p:nvPr/>
            </p:nvGrpSpPr>
            <p:grpSpPr bwMode="auto">
              <a:xfrm>
                <a:off x="8246" y="239"/>
                <a:ext cx="1806" cy="1806"/>
                <a:chOff x="8246" y="239"/>
                <a:chExt cx="1806" cy="1806"/>
              </a:xfrm>
            </p:grpSpPr>
            <p:sp>
              <p:nvSpPr>
                <p:cNvPr id="14" name="Freeform 4"/>
                <p:cNvSpPr>
                  <a:spLocks/>
                </p:cNvSpPr>
                <p:nvPr/>
              </p:nvSpPr>
              <p:spPr bwMode="auto">
                <a:xfrm>
                  <a:off x="8246" y="239"/>
                  <a:ext cx="1806" cy="1806"/>
                </a:xfrm>
                <a:custGeom>
                  <a:avLst/>
                  <a:gdLst>
                    <a:gd name="T0" fmla="+- 0 10049 8246"/>
                    <a:gd name="T1" fmla="*/ T0 w 1806"/>
                    <a:gd name="T2" fmla="+- 0 1216 239"/>
                    <a:gd name="T3" fmla="*/ 1216 h 1806"/>
                    <a:gd name="T4" fmla="+- 0 10025 8246"/>
                    <a:gd name="T5" fmla="*/ T4 w 1806"/>
                    <a:gd name="T6" fmla="+- 0 1358 239"/>
                    <a:gd name="T7" fmla="*/ 1358 h 1806"/>
                    <a:gd name="T8" fmla="+- 0 9981 8246"/>
                    <a:gd name="T9" fmla="*/ T8 w 1806"/>
                    <a:gd name="T10" fmla="+- 0 1493 239"/>
                    <a:gd name="T11" fmla="*/ 1493 h 1806"/>
                    <a:gd name="T12" fmla="+- 0 9916 8246"/>
                    <a:gd name="T13" fmla="*/ T12 w 1806"/>
                    <a:gd name="T14" fmla="+- 0 1617 239"/>
                    <a:gd name="T15" fmla="*/ 1617 h 1806"/>
                    <a:gd name="T16" fmla="+- 0 9834 8246"/>
                    <a:gd name="T17" fmla="*/ T16 w 1806"/>
                    <a:gd name="T18" fmla="+- 0 1729 239"/>
                    <a:gd name="T19" fmla="*/ 1729 h 1806"/>
                    <a:gd name="T20" fmla="+- 0 9736 8246"/>
                    <a:gd name="T21" fmla="*/ T20 w 1806"/>
                    <a:gd name="T22" fmla="+- 0 1827 239"/>
                    <a:gd name="T23" fmla="*/ 1827 h 1806"/>
                    <a:gd name="T24" fmla="+- 0 9624 8246"/>
                    <a:gd name="T25" fmla="*/ T24 w 1806"/>
                    <a:gd name="T26" fmla="+- 0 1909 239"/>
                    <a:gd name="T27" fmla="*/ 1909 h 1806"/>
                    <a:gd name="T28" fmla="+- 0 9500 8246"/>
                    <a:gd name="T29" fmla="*/ T28 w 1806"/>
                    <a:gd name="T30" fmla="+- 0 1973 239"/>
                    <a:gd name="T31" fmla="*/ 1973 h 1806"/>
                    <a:gd name="T32" fmla="+- 0 9366 8246"/>
                    <a:gd name="T33" fmla="*/ T32 w 1806"/>
                    <a:gd name="T34" fmla="+- 0 2018 239"/>
                    <a:gd name="T35" fmla="*/ 2018 h 1806"/>
                    <a:gd name="T36" fmla="+- 0 9223 8246"/>
                    <a:gd name="T37" fmla="*/ T36 w 1806"/>
                    <a:gd name="T38" fmla="+- 0 2041 239"/>
                    <a:gd name="T39" fmla="*/ 2041 h 1806"/>
                    <a:gd name="T40" fmla="+- 0 9075 8246"/>
                    <a:gd name="T41" fmla="*/ T40 w 1806"/>
                    <a:gd name="T42" fmla="+- 0 2041 239"/>
                    <a:gd name="T43" fmla="*/ 2041 h 1806"/>
                    <a:gd name="T44" fmla="+- 0 8932 8246"/>
                    <a:gd name="T45" fmla="*/ T44 w 1806"/>
                    <a:gd name="T46" fmla="+- 0 2018 239"/>
                    <a:gd name="T47" fmla="*/ 2018 h 1806"/>
                    <a:gd name="T48" fmla="+- 0 8798 8246"/>
                    <a:gd name="T49" fmla="*/ T48 w 1806"/>
                    <a:gd name="T50" fmla="+- 0 1973 239"/>
                    <a:gd name="T51" fmla="*/ 1973 h 1806"/>
                    <a:gd name="T52" fmla="+- 0 8673 8246"/>
                    <a:gd name="T53" fmla="*/ T52 w 1806"/>
                    <a:gd name="T54" fmla="+- 0 1909 239"/>
                    <a:gd name="T55" fmla="*/ 1909 h 1806"/>
                    <a:gd name="T56" fmla="+- 0 8562 8246"/>
                    <a:gd name="T57" fmla="*/ T56 w 1806"/>
                    <a:gd name="T58" fmla="+- 0 1827 239"/>
                    <a:gd name="T59" fmla="*/ 1827 h 1806"/>
                    <a:gd name="T60" fmla="+- 0 8464 8246"/>
                    <a:gd name="T61" fmla="*/ T60 w 1806"/>
                    <a:gd name="T62" fmla="+- 0 1729 239"/>
                    <a:gd name="T63" fmla="*/ 1729 h 1806"/>
                    <a:gd name="T64" fmla="+- 0 8382 8246"/>
                    <a:gd name="T65" fmla="*/ T64 w 1806"/>
                    <a:gd name="T66" fmla="+- 0 1617 239"/>
                    <a:gd name="T67" fmla="*/ 1617 h 1806"/>
                    <a:gd name="T68" fmla="+- 0 8317 8246"/>
                    <a:gd name="T69" fmla="*/ T68 w 1806"/>
                    <a:gd name="T70" fmla="+- 0 1493 239"/>
                    <a:gd name="T71" fmla="*/ 1493 h 1806"/>
                    <a:gd name="T72" fmla="+- 0 8273 8246"/>
                    <a:gd name="T73" fmla="*/ T72 w 1806"/>
                    <a:gd name="T74" fmla="+- 0 1358 239"/>
                    <a:gd name="T75" fmla="*/ 1358 h 1806"/>
                    <a:gd name="T76" fmla="+- 0 8249 8246"/>
                    <a:gd name="T77" fmla="*/ T76 w 1806"/>
                    <a:gd name="T78" fmla="+- 0 1216 239"/>
                    <a:gd name="T79" fmla="*/ 1216 h 1806"/>
                    <a:gd name="T80" fmla="+- 0 8249 8246"/>
                    <a:gd name="T81" fmla="*/ T80 w 1806"/>
                    <a:gd name="T82" fmla="+- 0 1068 239"/>
                    <a:gd name="T83" fmla="*/ 1068 h 1806"/>
                    <a:gd name="T84" fmla="+- 0 8273 8246"/>
                    <a:gd name="T85" fmla="*/ T84 w 1806"/>
                    <a:gd name="T86" fmla="+- 0 925 239"/>
                    <a:gd name="T87" fmla="*/ 925 h 1806"/>
                    <a:gd name="T88" fmla="+- 0 8317 8246"/>
                    <a:gd name="T89" fmla="*/ T88 w 1806"/>
                    <a:gd name="T90" fmla="+- 0 790 239"/>
                    <a:gd name="T91" fmla="*/ 790 h 1806"/>
                    <a:gd name="T92" fmla="+- 0 8382 8246"/>
                    <a:gd name="T93" fmla="*/ T92 w 1806"/>
                    <a:gd name="T94" fmla="+- 0 666 239"/>
                    <a:gd name="T95" fmla="*/ 666 h 1806"/>
                    <a:gd name="T96" fmla="+- 0 8464 8246"/>
                    <a:gd name="T97" fmla="*/ T96 w 1806"/>
                    <a:gd name="T98" fmla="+- 0 554 239"/>
                    <a:gd name="T99" fmla="*/ 554 h 1806"/>
                    <a:gd name="T100" fmla="+- 0 8562 8246"/>
                    <a:gd name="T101" fmla="*/ T100 w 1806"/>
                    <a:gd name="T102" fmla="+- 0 456 239"/>
                    <a:gd name="T103" fmla="*/ 456 h 1806"/>
                    <a:gd name="T104" fmla="+- 0 8673 8246"/>
                    <a:gd name="T105" fmla="*/ T104 w 1806"/>
                    <a:gd name="T106" fmla="+- 0 374 239"/>
                    <a:gd name="T107" fmla="*/ 374 h 1806"/>
                    <a:gd name="T108" fmla="+- 0 8798 8246"/>
                    <a:gd name="T109" fmla="*/ T108 w 1806"/>
                    <a:gd name="T110" fmla="+- 0 310 239"/>
                    <a:gd name="T111" fmla="*/ 310 h 1806"/>
                    <a:gd name="T112" fmla="+- 0 8932 8246"/>
                    <a:gd name="T113" fmla="*/ T112 w 1806"/>
                    <a:gd name="T114" fmla="+- 0 265 239"/>
                    <a:gd name="T115" fmla="*/ 265 h 1806"/>
                    <a:gd name="T116" fmla="+- 0 9075 8246"/>
                    <a:gd name="T117" fmla="*/ T116 w 1806"/>
                    <a:gd name="T118" fmla="+- 0 242 239"/>
                    <a:gd name="T119" fmla="*/ 242 h 1806"/>
                    <a:gd name="T120" fmla="+- 0 9223 8246"/>
                    <a:gd name="T121" fmla="*/ T120 w 1806"/>
                    <a:gd name="T122" fmla="+- 0 242 239"/>
                    <a:gd name="T123" fmla="*/ 242 h 1806"/>
                    <a:gd name="T124" fmla="+- 0 9366 8246"/>
                    <a:gd name="T125" fmla="*/ T124 w 1806"/>
                    <a:gd name="T126" fmla="+- 0 265 239"/>
                    <a:gd name="T127" fmla="*/ 265 h 1806"/>
                    <a:gd name="T128" fmla="+- 0 9500 8246"/>
                    <a:gd name="T129" fmla="*/ T128 w 1806"/>
                    <a:gd name="T130" fmla="+- 0 310 239"/>
                    <a:gd name="T131" fmla="*/ 310 h 1806"/>
                    <a:gd name="T132" fmla="+- 0 9624 8246"/>
                    <a:gd name="T133" fmla="*/ T132 w 1806"/>
                    <a:gd name="T134" fmla="+- 0 374 239"/>
                    <a:gd name="T135" fmla="*/ 374 h 1806"/>
                    <a:gd name="T136" fmla="+- 0 9736 8246"/>
                    <a:gd name="T137" fmla="*/ T136 w 1806"/>
                    <a:gd name="T138" fmla="+- 0 456 239"/>
                    <a:gd name="T139" fmla="*/ 456 h 1806"/>
                    <a:gd name="T140" fmla="+- 0 9834 8246"/>
                    <a:gd name="T141" fmla="*/ T140 w 1806"/>
                    <a:gd name="T142" fmla="+- 0 554 239"/>
                    <a:gd name="T143" fmla="*/ 554 h 1806"/>
                    <a:gd name="T144" fmla="+- 0 9916 8246"/>
                    <a:gd name="T145" fmla="*/ T144 w 1806"/>
                    <a:gd name="T146" fmla="+- 0 666 239"/>
                    <a:gd name="T147" fmla="*/ 666 h 1806"/>
                    <a:gd name="T148" fmla="+- 0 9981 8246"/>
                    <a:gd name="T149" fmla="*/ T148 w 1806"/>
                    <a:gd name="T150" fmla="+- 0 790 239"/>
                    <a:gd name="T151" fmla="*/ 790 h 1806"/>
                    <a:gd name="T152" fmla="+- 0 10025 8246"/>
                    <a:gd name="T153" fmla="*/ T152 w 1806"/>
                    <a:gd name="T154" fmla="+- 0 925 239"/>
                    <a:gd name="T155" fmla="*/ 925 h 1806"/>
                    <a:gd name="T156" fmla="+- 0 10049 8246"/>
                    <a:gd name="T157" fmla="*/ T156 w 1806"/>
                    <a:gd name="T158" fmla="+- 0 1068 239"/>
                    <a:gd name="T159" fmla="*/ 1068 h 180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1806" h="1806">
                      <a:moveTo>
                        <a:pt x="1806" y="903"/>
                      </a:moveTo>
                      <a:lnTo>
                        <a:pt x="1803" y="977"/>
                      </a:lnTo>
                      <a:lnTo>
                        <a:pt x="1794" y="1049"/>
                      </a:lnTo>
                      <a:lnTo>
                        <a:pt x="1779" y="1119"/>
                      </a:lnTo>
                      <a:lnTo>
                        <a:pt x="1759" y="1188"/>
                      </a:lnTo>
                      <a:lnTo>
                        <a:pt x="1735" y="1254"/>
                      </a:lnTo>
                      <a:lnTo>
                        <a:pt x="1705" y="1317"/>
                      </a:lnTo>
                      <a:lnTo>
                        <a:pt x="1670" y="1378"/>
                      </a:lnTo>
                      <a:lnTo>
                        <a:pt x="1631" y="1436"/>
                      </a:lnTo>
                      <a:lnTo>
                        <a:pt x="1588" y="1490"/>
                      </a:lnTo>
                      <a:lnTo>
                        <a:pt x="1541" y="1541"/>
                      </a:lnTo>
                      <a:lnTo>
                        <a:pt x="1490" y="1588"/>
                      </a:lnTo>
                      <a:lnTo>
                        <a:pt x="1436" y="1631"/>
                      </a:lnTo>
                      <a:lnTo>
                        <a:pt x="1378" y="1670"/>
                      </a:lnTo>
                      <a:lnTo>
                        <a:pt x="1318" y="1704"/>
                      </a:lnTo>
                      <a:lnTo>
                        <a:pt x="1254" y="1734"/>
                      </a:lnTo>
                      <a:lnTo>
                        <a:pt x="1188" y="1759"/>
                      </a:lnTo>
                      <a:lnTo>
                        <a:pt x="1120" y="1779"/>
                      </a:lnTo>
                      <a:lnTo>
                        <a:pt x="1049" y="1793"/>
                      </a:lnTo>
                      <a:lnTo>
                        <a:pt x="977" y="1802"/>
                      </a:lnTo>
                      <a:lnTo>
                        <a:pt x="903" y="1805"/>
                      </a:lnTo>
                      <a:lnTo>
                        <a:pt x="829" y="1802"/>
                      </a:lnTo>
                      <a:lnTo>
                        <a:pt x="757" y="1793"/>
                      </a:lnTo>
                      <a:lnTo>
                        <a:pt x="686" y="1779"/>
                      </a:lnTo>
                      <a:lnTo>
                        <a:pt x="618" y="1759"/>
                      </a:lnTo>
                      <a:lnTo>
                        <a:pt x="552" y="1734"/>
                      </a:lnTo>
                      <a:lnTo>
                        <a:pt x="488" y="1704"/>
                      </a:lnTo>
                      <a:lnTo>
                        <a:pt x="427" y="1670"/>
                      </a:lnTo>
                      <a:lnTo>
                        <a:pt x="370" y="1631"/>
                      </a:lnTo>
                      <a:lnTo>
                        <a:pt x="316" y="1588"/>
                      </a:lnTo>
                      <a:lnTo>
                        <a:pt x="265" y="1541"/>
                      </a:lnTo>
                      <a:lnTo>
                        <a:pt x="218" y="1490"/>
                      </a:lnTo>
                      <a:lnTo>
                        <a:pt x="174" y="1436"/>
                      </a:lnTo>
                      <a:lnTo>
                        <a:pt x="136" y="1378"/>
                      </a:lnTo>
                      <a:lnTo>
                        <a:pt x="101" y="1317"/>
                      </a:lnTo>
                      <a:lnTo>
                        <a:pt x="71" y="1254"/>
                      </a:lnTo>
                      <a:lnTo>
                        <a:pt x="46" y="1188"/>
                      </a:lnTo>
                      <a:lnTo>
                        <a:pt x="27" y="1119"/>
                      </a:lnTo>
                      <a:lnTo>
                        <a:pt x="12" y="1049"/>
                      </a:lnTo>
                      <a:lnTo>
                        <a:pt x="3" y="977"/>
                      </a:lnTo>
                      <a:lnTo>
                        <a:pt x="0" y="903"/>
                      </a:lnTo>
                      <a:lnTo>
                        <a:pt x="3" y="829"/>
                      </a:lnTo>
                      <a:lnTo>
                        <a:pt x="12" y="756"/>
                      </a:lnTo>
                      <a:lnTo>
                        <a:pt x="27" y="686"/>
                      </a:lnTo>
                      <a:lnTo>
                        <a:pt x="46" y="617"/>
                      </a:lnTo>
                      <a:lnTo>
                        <a:pt x="71" y="551"/>
                      </a:lnTo>
                      <a:lnTo>
                        <a:pt x="101" y="488"/>
                      </a:lnTo>
                      <a:lnTo>
                        <a:pt x="136" y="427"/>
                      </a:lnTo>
                      <a:lnTo>
                        <a:pt x="174" y="370"/>
                      </a:lnTo>
                      <a:lnTo>
                        <a:pt x="218" y="315"/>
                      </a:lnTo>
                      <a:lnTo>
                        <a:pt x="265" y="264"/>
                      </a:lnTo>
                      <a:lnTo>
                        <a:pt x="316" y="217"/>
                      </a:lnTo>
                      <a:lnTo>
                        <a:pt x="370" y="174"/>
                      </a:lnTo>
                      <a:lnTo>
                        <a:pt x="427" y="135"/>
                      </a:lnTo>
                      <a:lnTo>
                        <a:pt x="488" y="101"/>
                      </a:lnTo>
                      <a:lnTo>
                        <a:pt x="552" y="71"/>
                      </a:lnTo>
                      <a:lnTo>
                        <a:pt x="618" y="46"/>
                      </a:lnTo>
                      <a:lnTo>
                        <a:pt x="686" y="26"/>
                      </a:lnTo>
                      <a:lnTo>
                        <a:pt x="757" y="12"/>
                      </a:lnTo>
                      <a:lnTo>
                        <a:pt x="829" y="3"/>
                      </a:lnTo>
                      <a:lnTo>
                        <a:pt x="903" y="0"/>
                      </a:lnTo>
                      <a:lnTo>
                        <a:pt x="977" y="3"/>
                      </a:lnTo>
                      <a:lnTo>
                        <a:pt x="1049" y="12"/>
                      </a:lnTo>
                      <a:lnTo>
                        <a:pt x="1120" y="26"/>
                      </a:lnTo>
                      <a:lnTo>
                        <a:pt x="1188" y="46"/>
                      </a:lnTo>
                      <a:lnTo>
                        <a:pt x="1254" y="71"/>
                      </a:lnTo>
                      <a:lnTo>
                        <a:pt x="1318" y="101"/>
                      </a:lnTo>
                      <a:lnTo>
                        <a:pt x="1378" y="135"/>
                      </a:lnTo>
                      <a:lnTo>
                        <a:pt x="1436" y="174"/>
                      </a:lnTo>
                      <a:lnTo>
                        <a:pt x="1490" y="217"/>
                      </a:lnTo>
                      <a:lnTo>
                        <a:pt x="1541" y="264"/>
                      </a:lnTo>
                      <a:lnTo>
                        <a:pt x="1588" y="315"/>
                      </a:lnTo>
                      <a:lnTo>
                        <a:pt x="1631" y="370"/>
                      </a:lnTo>
                      <a:lnTo>
                        <a:pt x="1670" y="427"/>
                      </a:lnTo>
                      <a:lnTo>
                        <a:pt x="1705" y="488"/>
                      </a:lnTo>
                      <a:lnTo>
                        <a:pt x="1735" y="551"/>
                      </a:lnTo>
                      <a:lnTo>
                        <a:pt x="1759" y="617"/>
                      </a:lnTo>
                      <a:lnTo>
                        <a:pt x="1779" y="686"/>
                      </a:lnTo>
                      <a:lnTo>
                        <a:pt x="1794" y="756"/>
                      </a:lnTo>
                      <a:lnTo>
                        <a:pt x="1803" y="829"/>
                      </a:lnTo>
                      <a:lnTo>
                        <a:pt x="1806" y="903"/>
                      </a:lnTo>
                      <a:close/>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5"/>
              <p:cNvGrpSpPr>
                <a:grpSpLocks/>
              </p:cNvGrpSpPr>
              <p:nvPr/>
            </p:nvGrpSpPr>
            <p:grpSpPr bwMode="auto">
              <a:xfrm>
                <a:off x="9149" y="350"/>
                <a:ext cx="434" cy="792"/>
                <a:chOff x="9149" y="350"/>
                <a:chExt cx="434" cy="792"/>
              </a:xfrm>
            </p:grpSpPr>
            <p:sp>
              <p:nvSpPr>
                <p:cNvPr id="13" name="Freeform 6"/>
                <p:cNvSpPr>
                  <a:spLocks/>
                </p:cNvSpPr>
                <p:nvPr/>
              </p:nvSpPr>
              <p:spPr bwMode="auto">
                <a:xfrm>
                  <a:off x="9149" y="350"/>
                  <a:ext cx="434" cy="792"/>
                </a:xfrm>
                <a:custGeom>
                  <a:avLst/>
                  <a:gdLst>
                    <a:gd name="T0" fmla="+- 0 9149 9149"/>
                    <a:gd name="T1" fmla="*/ T0 w 434"/>
                    <a:gd name="T2" fmla="+- 0 1142 350"/>
                    <a:gd name="T3" fmla="*/ 1142 h 792"/>
                    <a:gd name="T4" fmla="+- 0 9582 9149"/>
                    <a:gd name="T5" fmla="*/ T4 w 434"/>
                    <a:gd name="T6" fmla="+- 0 350 350"/>
                    <a:gd name="T7" fmla="*/ 350 h 792"/>
                  </a:gdLst>
                  <a:ahLst/>
                  <a:cxnLst>
                    <a:cxn ang="0">
                      <a:pos x="T1" y="T3"/>
                    </a:cxn>
                    <a:cxn ang="0">
                      <a:pos x="T5" y="T7"/>
                    </a:cxn>
                  </a:cxnLst>
                  <a:rect l="0" t="0" r="r" b="b"/>
                  <a:pathLst>
                    <a:path w="434" h="792">
                      <a:moveTo>
                        <a:pt x="0" y="792"/>
                      </a:moveTo>
                      <a:lnTo>
                        <a:pt x="433"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7"/>
              <p:cNvGrpSpPr>
                <a:grpSpLocks/>
              </p:cNvGrpSpPr>
              <p:nvPr/>
            </p:nvGrpSpPr>
            <p:grpSpPr bwMode="auto">
              <a:xfrm>
                <a:off x="9425" y="263"/>
                <a:ext cx="158" cy="87"/>
                <a:chOff x="9425" y="263"/>
                <a:chExt cx="158" cy="87"/>
              </a:xfrm>
            </p:grpSpPr>
            <p:sp>
              <p:nvSpPr>
                <p:cNvPr id="12" name="Freeform 8"/>
                <p:cNvSpPr>
                  <a:spLocks/>
                </p:cNvSpPr>
                <p:nvPr/>
              </p:nvSpPr>
              <p:spPr bwMode="auto">
                <a:xfrm>
                  <a:off x="9425" y="263"/>
                  <a:ext cx="158" cy="87"/>
                </a:xfrm>
                <a:custGeom>
                  <a:avLst/>
                  <a:gdLst>
                    <a:gd name="T0" fmla="+- 0 9582 9425"/>
                    <a:gd name="T1" fmla="*/ T0 w 158"/>
                    <a:gd name="T2" fmla="+- 0 349 263"/>
                    <a:gd name="T3" fmla="*/ 349 h 87"/>
                    <a:gd name="T4" fmla="+- 0 9425 9425"/>
                    <a:gd name="T5" fmla="*/ T4 w 158"/>
                    <a:gd name="T6" fmla="+- 0 263 263"/>
                    <a:gd name="T7" fmla="*/ 263 h 87"/>
                  </a:gdLst>
                  <a:ahLst/>
                  <a:cxnLst>
                    <a:cxn ang="0">
                      <a:pos x="T1" y="T3"/>
                    </a:cxn>
                    <a:cxn ang="0">
                      <a:pos x="T5" y="T7"/>
                    </a:cxn>
                  </a:cxnLst>
                  <a:rect l="0" t="0" r="r" b="b"/>
                  <a:pathLst>
                    <a:path w="158" h="87">
                      <a:moveTo>
                        <a:pt x="157" y="86"/>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9"/>
              <p:cNvGrpSpPr>
                <a:grpSpLocks/>
              </p:cNvGrpSpPr>
              <p:nvPr/>
            </p:nvGrpSpPr>
            <p:grpSpPr bwMode="auto">
              <a:xfrm>
                <a:off x="9362" y="227"/>
                <a:ext cx="100" cy="88"/>
                <a:chOff x="9362" y="227"/>
                <a:chExt cx="100" cy="88"/>
              </a:xfrm>
            </p:grpSpPr>
            <p:sp>
              <p:nvSpPr>
                <p:cNvPr id="11" name="Freeform 10"/>
                <p:cNvSpPr>
                  <a:spLocks/>
                </p:cNvSpPr>
                <p:nvPr/>
              </p:nvSpPr>
              <p:spPr bwMode="auto">
                <a:xfrm>
                  <a:off x="9362" y="227"/>
                  <a:ext cx="100" cy="88"/>
                </a:xfrm>
                <a:custGeom>
                  <a:avLst/>
                  <a:gdLst>
                    <a:gd name="T0" fmla="+- 0 9462 9362"/>
                    <a:gd name="T1" fmla="*/ T0 w 100"/>
                    <a:gd name="T2" fmla="+- 0 227 227"/>
                    <a:gd name="T3" fmla="*/ 227 h 88"/>
                    <a:gd name="T4" fmla="+- 0 9362 9362"/>
                    <a:gd name="T5" fmla="*/ T4 w 100"/>
                    <a:gd name="T6" fmla="+- 0 229 227"/>
                    <a:gd name="T7" fmla="*/ 229 h 88"/>
                    <a:gd name="T8" fmla="+- 0 9414 9362"/>
                    <a:gd name="T9" fmla="*/ T8 w 100"/>
                    <a:gd name="T10" fmla="+- 0 314 227"/>
                    <a:gd name="T11" fmla="*/ 314 h 88"/>
                    <a:gd name="T12" fmla="+- 0 9462 9362"/>
                    <a:gd name="T13" fmla="*/ T12 w 100"/>
                    <a:gd name="T14" fmla="+- 0 227 227"/>
                    <a:gd name="T15" fmla="*/ 227 h 88"/>
                  </a:gdLst>
                  <a:ahLst/>
                  <a:cxnLst>
                    <a:cxn ang="0">
                      <a:pos x="T1" y="T3"/>
                    </a:cxn>
                    <a:cxn ang="0">
                      <a:pos x="T5" y="T7"/>
                    </a:cxn>
                    <a:cxn ang="0">
                      <a:pos x="T9" y="T11"/>
                    </a:cxn>
                    <a:cxn ang="0">
                      <a:pos x="T13" y="T15"/>
                    </a:cxn>
                  </a:cxnLst>
                  <a:rect l="0" t="0" r="r" b="b"/>
                  <a:pathLst>
                    <a:path w="100" h="88">
                      <a:moveTo>
                        <a:pt x="100" y="0"/>
                      </a:moveTo>
                      <a:lnTo>
                        <a:pt x="0" y="2"/>
                      </a:lnTo>
                      <a:lnTo>
                        <a:pt x="52" y="87"/>
                      </a:lnTo>
                      <a:lnTo>
                        <a:pt x="10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1"/>
              <p:cNvGrpSpPr>
                <a:grpSpLocks/>
              </p:cNvGrpSpPr>
              <p:nvPr/>
            </p:nvGrpSpPr>
            <p:grpSpPr bwMode="auto">
              <a:xfrm>
                <a:off x="9559" y="326"/>
                <a:ext cx="47" cy="47"/>
                <a:chOff x="9559" y="326"/>
                <a:chExt cx="47" cy="47"/>
              </a:xfrm>
            </p:grpSpPr>
            <p:sp>
              <p:nvSpPr>
                <p:cNvPr id="10" name="Freeform 12"/>
                <p:cNvSpPr>
                  <a:spLocks/>
                </p:cNvSpPr>
                <p:nvPr/>
              </p:nvSpPr>
              <p:spPr bwMode="auto">
                <a:xfrm>
                  <a:off x="9559" y="326"/>
                  <a:ext cx="47" cy="47"/>
                </a:xfrm>
                <a:custGeom>
                  <a:avLst/>
                  <a:gdLst>
                    <a:gd name="T0" fmla="+- 0 9595 9559"/>
                    <a:gd name="T1" fmla="*/ T0 w 47"/>
                    <a:gd name="T2" fmla="+- 0 326 326"/>
                    <a:gd name="T3" fmla="*/ 326 h 47"/>
                    <a:gd name="T4" fmla="+- 0 9569 9559"/>
                    <a:gd name="T5" fmla="*/ T4 w 47"/>
                    <a:gd name="T6" fmla="+- 0 326 326"/>
                    <a:gd name="T7" fmla="*/ 326 h 47"/>
                    <a:gd name="T8" fmla="+- 0 9559 9559"/>
                    <a:gd name="T9" fmla="*/ T8 w 47"/>
                    <a:gd name="T10" fmla="+- 0 336 326"/>
                    <a:gd name="T11" fmla="*/ 336 h 47"/>
                    <a:gd name="T12" fmla="+- 0 9559 9559"/>
                    <a:gd name="T13" fmla="*/ T12 w 47"/>
                    <a:gd name="T14" fmla="+- 0 362 326"/>
                    <a:gd name="T15" fmla="*/ 362 h 47"/>
                    <a:gd name="T16" fmla="+- 0 9569 9559"/>
                    <a:gd name="T17" fmla="*/ T16 w 47"/>
                    <a:gd name="T18" fmla="+- 0 372 326"/>
                    <a:gd name="T19" fmla="*/ 372 h 47"/>
                    <a:gd name="T20" fmla="+- 0 9595 9559"/>
                    <a:gd name="T21" fmla="*/ T20 w 47"/>
                    <a:gd name="T22" fmla="+- 0 372 326"/>
                    <a:gd name="T23" fmla="*/ 372 h 47"/>
                    <a:gd name="T24" fmla="+- 0 9605 9559"/>
                    <a:gd name="T25" fmla="*/ T24 w 47"/>
                    <a:gd name="T26" fmla="+- 0 362 326"/>
                    <a:gd name="T27" fmla="*/ 362 h 47"/>
                    <a:gd name="T28" fmla="+- 0 9605 9559"/>
                    <a:gd name="T29" fmla="*/ T28 w 47"/>
                    <a:gd name="T30" fmla="+- 0 336 326"/>
                    <a:gd name="T31" fmla="*/ 336 h 47"/>
                    <a:gd name="T32" fmla="+- 0 9595 9559"/>
                    <a:gd name="T33" fmla="*/ T32 w 47"/>
                    <a:gd name="T34" fmla="+- 0 326 326"/>
                    <a:gd name="T35" fmla="*/ 326 h 4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 h="47">
                      <a:moveTo>
                        <a:pt x="36" y="0"/>
                      </a:moveTo>
                      <a:lnTo>
                        <a:pt x="10" y="0"/>
                      </a:lnTo>
                      <a:lnTo>
                        <a:pt x="0" y="10"/>
                      </a:lnTo>
                      <a:lnTo>
                        <a:pt x="0" y="36"/>
                      </a:lnTo>
                      <a:lnTo>
                        <a:pt x="10" y="46"/>
                      </a:lnTo>
                      <a:lnTo>
                        <a:pt x="36" y="46"/>
                      </a:lnTo>
                      <a:lnTo>
                        <a:pt x="46" y="36"/>
                      </a:lnTo>
                      <a:lnTo>
                        <a:pt x="46" y="10"/>
                      </a:lnTo>
                      <a:lnTo>
                        <a:pt x="3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15" name="Rectangle 14"/>
            <p:cNvSpPr/>
            <p:nvPr/>
          </p:nvSpPr>
          <p:spPr>
            <a:xfrm>
              <a:off x="7885502" y="647783"/>
              <a:ext cx="1128835" cy="369332"/>
            </a:xfrm>
            <a:prstGeom prst="rect">
              <a:avLst/>
            </a:prstGeom>
          </p:spPr>
          <p:txBody>
            <a:bodyPr wrap="none">
              <a:spAutoFit/>
            </a:bodyPr>
            <a:lstStyle/>
            <a:p>
              <a:r>
                <a:rPr lang="en-US" dirty="0"/>
                <a:t>4.00 m s</a:t>
              </a:r>
              <a:r>
                <a:rPr lang="en-US" baseline="30000" dirty="0"/>
                <a:t>–1</a:t>
              </a:r>
              <a:endParaRPr lang="en-NZ" baseline="30000" dirty="0"/>
            </a:p>
          </p:txBody>
        </p:sp>
        <p:sp>
          <p:nvSpPr>
            <p:cNvPr id="16" name="Rectangle 15"/>
            <p:cNvSpPr/>
            <p:nvPr/>
          </p:nvSpPr>
          <p:spPr>
            <a:xfrm>
              <a:off x="7003378" y="1217127"/>
              <a:ext cx="830677" cy="369332"/>
            </a:xfrm>
            <a:prstGeom prst="rect">
              <a:avLst/>
            </a:prstGeom>
          </p:spPr>
          <p:txBody>
            <a:bodyPr wrap="none">
              <a:spAutoFit/>
            </a:bodyPr>
            <a:lstStyle/>
            <a:p>
              <a:r>
                <a:rPr lang="en-US" dirty="0"/>
                <a:t>1.20 m</a:t>
              </a:r>
              <a:endParaRPr lang="en-NZ" dirty="0"/>
            </a:p>
          </p:txBody>
        </p:sp>
        <p:sp>
          <p:nvSpPr>
            <p:cNvPr id="17" name="Oval 16"/>
            <p:cNvSpPr/>
            <p:nvPr/>
          </p:nvSpPr>
          <p:spPr>
            <a:xfrm>
              <a:off x="7927675" y="992038"/>
              <a:ext cx="112143" cy="11214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9" name="Rectangle 18"/>
          <p:cNvSpPr/>
          <p:nvPr/>
        </p:nvSpPr>
        <p:spPr>
          <a:xfrm>
            <a:off x="505664" y="3676639"/>
            <a:ext cx="7867774" cy="646331"/>
          </a:xfrm>
          <a:prstGeom prst="rect">
            <a:avLst/>
          </a:prstGeom>
        </p:spPr>
        <p:txBody>
          <a:bodyPr wrap="square">
            <a:spAutoFit/>
          </a:bodyPr>
          <a:lstStyle/>
          <a:p>
            <a:pPr marL="342900" indent="-342900">
              <a:buAutoNum type="alphaLcParenBoth"/>
            </a:pPr>
            <a:r>
              <a:rPr lang="en-US" dirty="0" smtClean="0"/>
              <a:t>Calculate </a:t>
            </a:r>
            <a:r>
              <a:rPr lang="en-US" dirty="0"/>
              <a:t>the size of the centripetal force acting on the ball at the instant </a:t>
            </a:r>
            <a:r>
              <a:rPr lang="en-US" dirty="0" smtClean="0"/>
              <a:t>shown </a:t>
            </a:r>
            <a:r>
              <a:rPr lang="en-US" dirty="0"/>
              <a:t>in the </a:t>
            </a:r>
            <a:r>
              <a:rPr lang="en-US" dirty="0" smtClean="0"/>
              <a:t>diagram.</a:t>
            </a:r>
            <a:endParaRPr lang="en-NZ" dirty="0"/>
          </a:p>
        </p:txBody>
      </p:sp>
      <p:sp>
        <p:nvSpPr>
          <p:cNvPr id="20" name="Rectangle 19"/>
          <p:cNvSpPr/>
          <p:nvPr/>
        </p:nvSpPr>
        <p:spPr>
          <a:xfrm>
            <a:off x="551702" y="4775192"/>
            <a:ext cx="8222427" cy="369332"/>
          </a:xfrm>
          <a:prstGeom prst="rect">
            <a:avLst/>
          </a:prstGeom>
        </p:spPr>
        <p:txBody>
          <a:bodyPr wrap="square">
            <a:spAutoFit/>
          </a:bodyPr>
          <a:lstStyle/>
          <a:p>
            <a:r>
              <a:rPr lang="en-US" dirty="0" smtClean="0"/>
              <a:t>(b)   Explain </a:t>
            </a:r>
            <a:r>
              <a:rPr lang="en-US" dirty="0"/>
              <a:t>why the ball moves fastest at the bottom of the </a:t>
            </a:r>
            <a:r>
              <a:rPr lang="en-US" dirty="0" smtClean="0"/>
              <a:t>circle.</a:t>
            </a:r>
            <a:endParaRPr lang="en-NZ" dirty="0"/>
          </a:p>
        </p:txBody>
      </p:sp>
    </p:spTree>
    <p:extLst>
      <p:ext uri="{BB962C8B-B14F-4D97-AF65-F5344CB8AC3E}">
        <p14:creationId xmlns:p14="http://schemas.microsoft.com/office/powerpoint/2010/main" val="379794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906" y="505267"/>
            <a:ext cx="8245503" cy="2308324"/>
          </a:xfrm>
          <a:prstGeom prst="rect">
            <a:avLst/>
          </a:prstGeom>
        </p:spPr>
        <p:txBody>
          <a:bodyPr wrap="square">
            <a:spAutoFit/>
          </a:bodyPr>
          <a:lstStyle/>
          <a:p>
            <a:pPr marL="342900" lvl="0" indent="-342900">
              <a:buAutoNum type="alphaLcParenBoth" startAt="3"/>
            </a:pPr>
            <a:r>
              <a:rPr lang="en-US" dirty="0" smtClean="0"/>
              <a:t>Diagram </a:t>
            </a:r>
            <a:r>
              <a:rPr lang="en-US" dirty="0"/>
              <a:t>1 shows the gravitational force acting on the ball at the top and bottom </a:t>
            </a:r>
            <a:r>
              <a:rPr lang="en-US" dirty="0" smtClean="0"/>
              <a:t>of </a:t>
            </a:r>
            <a:r>
              <a:rPr lang="en-US" dirty="0"/>
              <a:t>the swing.</a:t>
            </a:r>
            <a:endParaRPr lang="en-NZ" dirty="0"/>
          </a:p>
          <a:p>
            <a:r>
              <a:rPr lang="en-US" dirty="0"/>
              <a:t> </a:t>
            </a:r>
            <a:endParaRPr lang="en-NZ" dirty="0"/>
          </a:p>
          <a:p>
            <a:pPr marL="400050" indent="-400050">
              <a:buAutoNum type="romanLcParenBoth"/>
            </a:pPr>
            <a:r>
              <a:rPr lang="en-US" dirty="0" smtClean="0"/>
              <a:t>Assuming </a:t>
            </a:r>
            <a:r>
              <a:rPr lang="en-US" dirty="0"/>
              <a:t>the tension force is non-zero at all points, draw vectors to show the </a:t>
            </a:r>
            <a:r>
              <a:rPr lang="en-US" dirty="0" smtClean="0"/>
              <a:t>relative </a:t>
            </a:r>
            <a:r>
              <a:rPr lang="en-US" dirty="0"/>
              <a:t>sizes of tension forces at the top and bottom</a:t>
            </a:r>
            <a:r>
              <a:rPr lang="en-US" dirty="0" smtClean="0"/>
              <a:t>.</a:t>
            </a:r>
          </a:p>
          <a:p>
            <a:endParaRPr lang="en-NZ" dirty="0"/>
          </a:p>
          <a:p>
            <a:r>
              <a:rPr lang="en-US" dirty="0"/>
              <a:t>(</a:t>
            </a:r>
            <a:r>
              <a:rPr lang="en-US" dirty="0" smtClean="0"/>
              <a:t>ii)   Using </a:t>
            </a:r>
            <a:r>
              <a:rPr lang="en-US" dirty="0"/>
              <a:t>the same scale, draw the </a:t>
            </a:r>
            <a:r>
              <a:rPr lang="en-US" b="1" dirty="0"/>
              <a:t>centripetal force</a:t>
            </a:r>
            <a:r>
              <a:rPr lang="en-US" dirty="0"/>
              <a:t>, on Diagram 2, at these two </a:t>
            </a:r>
            <a:r>
              <a:rPr lang="en-US" dirty="0" smtClean="0"/>
              <a:t> </a:t>
            </a:r>
          </a:p>
          <a:p>
            <a:r>
              <a:rPr lang="en-US" dirty="0"/>
              <a:t> </a:t>
            </a:r>
            <a:r>
              <a:rPr lang="en-US" dirty="0" smtClean="0"/>
              <a:t>       positions</a:t>
            </a:r>
            <a:r>
              <a:rPr lang="en-US" dirty="0"/>
              <a:t>. </a:t>
            </a:r>
            <a:endParaRPr lang="en-NZ" dirty="0"/>
          </a:p>
        </p:txBody>
      </p:sp>
      <p:sp>
        <p:nvSpPr>
          <p:cNvPr id="3" name="TextBox 2"/>
          <p:cNvSpPr txBox="1"/>
          <p:nvPr/>
        </p:nvSpPr>
        <p:spPr>
          <a:xfrm>
            <a:off x="164386" y="154112"/>
            <a:ext cx="2723694" cy="369332"/>
          </a:xfrm>
          <a:prstGeom prst="rect">
            <a:avLst/>
          </a:prstGeom>
          <a:noFill/>
        </p:spPr>
        <p:txBody>
          <a:bodyPr wrap="none" rtlCol="0">
            <a:spAutoFit/>
          </a:bodyPr>
          <a:lstStyle/>
          <a:p>
            <a:r>
              <a:rPr lang="en-NZ" b="1" dirty="0" smtClean="0"/>
              <a:t>QUESTION TWO </a:t>
            </a:r>
            <a:r>
              <a:rPr lang="en-NZ" dirty="0" smtClean="0"/>
              <a:t>continued</a:t>
            </a:r>
            <a:endParaRPr lang="en-NZ" dirty="0"/>
          </a:p>
        </p:txBody>
      </p:sp>
      <p:grpSp>
        <p:nvGrpSpPr>
          <p:cNvPr id="19" name="Group 17"/>
          <p:cNvGrpSpPr>
            <a:grpSpLocks/>
          </p:cNvGrpSpPr>
          <p:nvPr/>
        </p:nvGrpSpPr>
        <p:grpSpPr bwMode="auto">
          <a:xfrm>
            <a:off x="5728014" y="3548427"/>
            <a:ext cx="2252663" cy="2393950"/>
            <a:chOff x="6795" y="-3659"/>
            <a:chExt cx="3547" cy="3768"/>
          </a:xfrm>
        </p:grpSpPr>
        <p:grpSp>
          <p:nvGrpSpPr>
            <p:cNvPr id="20" name="Group 18"/>
            <p:cNvGrpSpPr>
              <a:grpSpLocks/>
            </p:cNvGrpSpPr>
            <p:nvPr/>
          </p:nvGrpSpPr>
          <p:grpSpPr bwMode="auto">
            <a:xfrm>
              <a:off x="6800" y="-3548"/>
              <a:ext cx="3537" cy="3537"/>
              <a:chOff x="6800" y="-3548"/>
              <a:chExt cx="3537" cy="3537"/>
            </a:xfrm>
          </p:grpSpPr>
          <p:sp>
            <p:nvSpPr>
              <p:cNvPr id="25" name="Freeform 19"/>
              <p:cNvSpPr>
                <a:spLocks/>
              </p:cNvSpPr>
              <p:nvPr/>
            </p:nvSpPr>
            <p:spPr bwMode="auto">
              <a:xfrm>
                <a:off x="6800" y="-3548"/>
                <a:ext cx="3537" cy="3537"/>
              </a:xfrm>
              <a:custGeom>
                <a:avLst/>
                <a:gdLst>
                  <a:gd name="T0" fmla="+- 0 10330 6800"/>
                  <a:gd name="T1" fmla="*/ T0 w 3537"/>
                  <a:gd name="T2" fmla="+- 0 -1634 -3548"/>
                  <a:gd name="T3" fmla="*/ -1634 h 3537"/>
                  <a:gd name="T4" fmla="+- 0 10285 6800"/>
                  <a:gd name="T5" fmla="*/ T4 w 3537"/>
                  <a:gd name="T6" fmla="+- 0 -1355 -3548"/>
                  <a:gd name="T7" fmla="*/ -1355 h 3537"/>
                  <a:gd name="T8" fmla="+- 0 10197 6800"/>
                  <a:gd name="T9" fmla="*/ T8 w 3537"/>
                  <a:gd name="T10" fmla="+- 0 -1091 -3548"/>
                  <a:gd name="T11" fmla="*/ -1091 h 3537"/>
                  <a:gd name="T12" fmla="+- 0 10071 6800"/>
                  <a:gd name="T13" fmla="*/ T12 w 3537"/>
                  <a:gd name="T14" fmla="+- 0 -848 -3548"/>
                  <a:gd name="T15" fmla="*/ -848 h 3537"/>
                  <a:gd name="T16" fmla="+- 0 9911 6800"/>
                  <a:gd name="T17" fmla="*/ T16 w 3537"/>
                  <a:gd name="T18" fmla="+- 0 -629 -3548"/>
                  <a:gd name="T19" fmla="*/ -629 h 3537"/>
                  <a:gd name="T20" fmla="+- 0 9719 6800"/>
                  <a:gd name="T21" fmla="*/ T20 w 3537"/>
                  <a:gd name="T22" fmla="+- 0 -437 -3548"/>
                  <a:gd name="T23" fmla="*/ -437 h 3537"/>
                  <a:gd name="T24" fmla="+- 0 9499 6800"/>
                  <a:gd name="T25" fmla="*/ T24 w 3537"/>
                  <a:gd name="T26" fmla="+- 0 -276 -3548"/>
                  <a:gd name="T27" fmla="*/ -276 h 3537"/>
                  <a:gd name="T28" fmla="+- 0 9256 6800"/>
                  <a:gd name="T29" fmla="*/ T28 w 3537"/>
                  <a:gd name="T30" fmla="+- 0 -150 -3548"/>
                  <a:gd name="T31" fmla="*/ -150 h 3537"/>
                  <a:gd name="T32" fmla="+- 0 8993 6800"/>
                  <a:gd name="T33" fmla="*/ T32 w 3537"/>
                  <a:gd name="T34" fmla="+- 0 -63 -3548"/>
                  <a:gd name="T35" fmla="*/ -63 h 3537"/>
                  <a:gd name="T36" fmla="+- 0 8713 6800"/>
                  <a:gd name="T37" fmla="*/ T36 w 3537"/>
                  <a:gd name="T38" fmla="+- 0 -17 -3548"/>
                  <a:gd name="T39" fmla="*/ -17 h 3537"/>
                  <a:gd name="T40" fmla="+- 0 8423 6800"/>
                  <a:gd name="T41" fmla="*/ T40 w 3537"/>
                  <a:gd name="T42" fmla="+- 0 -17 -3548"/>
                  <a:gd name="T43" fmla="*/ -17 h 3537"/>
                  <a:gd name="T44" fmla="+- 0 8143 6800"/>
                  <a:gd name="T45" fmla="*/ T44 w 3537"/>
                  <a:gd name="T46" fmla="+- 0 -63 -3548"/>
                  <a:gd name="T47" fmla="*/ -63 h 3537"/>
                  <a:gd name="T48" fmla="+- 0 7880 6800"/>
                  <a:gd name="T49" fmla="*/ T48 w 3537"/>
                  <a:gd name="T50" fmla="+- 0 -150 -3548"/>
                  <a:gd name="T51" fmla="*/ -150 h 3537"/>
                  <a:gd name="T52" fmla="+- 0 7637 6800"/>
                  <a:gd name="T53" fmla="*/ T52 w 3537"/>
                  <a:gd name="T54" fmla="+- 0 -276 -3548"/>
                  <a:gd name="T55" fmla="*/ -276 h 3537"/>
                  <a:gd name="T56" fmla="+- 0 7417 6800"/>
                  <a:gd name="T57" fmla="*/ T56 w 3537"/>
                  <a:gd name="T58" fmla="+- 0 -437 -3548"/>
                  <a:gd name="T59" fmla="*/ -437 h 3537"/>
                  <a:gd name="T60" fmla="+- 0 7226 6800"/>
                  <a:gd name="T61" fmla="*/ T60 w 3537"/>
                  <a:gd name="T62" fmla="+- 0 -629 -3548"/>
                  <a:gd name="T63" fmla="*/ -629 h 3537"/>
                  <a:gd name="T64" fmla="+- 0 7065 6800"/>
                  <a:gd name="T65" fmla="*/ T64 w 3537"/>
                  <a:gd name="T66" fmla="+- 0 -848 -3548"/>
                  <a:gd name="T67" fmla="*/ -848 h 3537"/>
                  <a:gd name="T68" fmla="+- 0 6939 6800"/>
                  <a:gd name="T69" fmla="*/ T68 w 3537"/>
                  <a:gd name="T70" fmla="+- 0 -1091 -3548"/>
                  <a:gd name="T71" fmla="*/ -1091 h 3537"/>
                  <a:gd name="T72" fmla="+- 0 6851 6800"/>
                  <a:gd name="T73" fmla="*/ T72 w 3537"/>
                  <a:gd name="T74" fmla="+- 0 -1355 -3548"/>
                  <a:gd name="T75" fmla="*/ -1355 h 3537"/>
                  <a:gd name="T76" fmla="+- 0 6806 6800"/>
                  <a:gd name="T77" fmla="*/ T76 w 3537"/>
                  <a:gd name="T78" fmla="+- 0 -1634 -3548"/>
                  <a:gd name="T79" fmla="*/ -1634 h 3537"/>
                  <a:gd name="T80" fmla="+- 0 6806 6800"/>
                  <a:gd name="T81" fmla="*/ T80 w 3537"/>
                  <a:gd name="T82" fmla="+- 0 -1924 -3548"/>
                  <a:gd name="T83" fmla="*/ -1924 h 3537"/>
                  <a:gd name="T84" fmla="+- 0 6851 6800"/>
                  <a:gd name="T85" fmla="*/ T84 w 3537"/>
                  <a:gd name="T86" fmla="+- 0 -2204 -3548"/>
                  <a:gd name="T87" fmla="*/ -2204 h 3537"/>
                  <a:gd name="T88" fmla="+- 0 6939 6800"/>
                  <a:gd name="T89" fmla="*/ T88 w 3537"/>
                  <a:gd name="T90" fmla="+- 0 -2468 -3548"/>
                  <a:gd name="T91" fmla="*/ -2468 h 3537"/>
                  <a:gd name="T92" fmla="+- 0 7065 6800"/>
                  <a:gd name="T93" fmla="*/ T92 w 3537"/>
                  <a:gd name="T94" fmla="+- 0 -2711 -3548"/>
                  <a:gd name="T95" fmla="*/ -2711 h 3537"/>
                  <a:gd name="T96" fmla="+- 0 7226 6800"/>
                  <a:gd name="T97" fmla="*/ T96 w 3537"/>
                  <a:gd name="T98" fmla="+- 0 -2930 -3548"/>
                  <a:gd name="T99" fmla="*/ -2930 h 3537"/>
                  <a:gd name="T100" fmla="+- 0 7417 6800"/>
                  <a:gd name="T101" fmla="*/ T100 w 3537"/>
                  <a:gd name="T102" fmla="+- 0 -3122 -3548"/>
                  <a:gd name="T103" fmla="*/ -3122 h 3537"/>
                  <a:gd name="T104" fmla="+- 0 7637 6800"/>
                  <a:gd name="T105" fmla="*/ T104 w 3537"/>
                  <a:gd name="T106" fmla="+- 0 -3283 -3548"/>
                  <a:gd name="T107" fmla="*/ -3283 h 3537"/>
                  <a:gd name="T108" fmla="+- 0 7880 6800"/>
                  <a:gd name="T109" fmla="*/ T108 w 3537"/>
                  <a:gd name="T110" fmla="+- 0 -3409 -3548"/>
                  <a:gd name="T111" fmla="*/ -3409 h 3537"/>
                  <a:gd name="T112" fmla="+- 0 8143 6800"/>
                  <a:gd name="T113" fmla="*/ T112 w 3537"/>
                  <a:gd name="T114" fmla="+- 0 -3496 -3548"/>
                  <a:gd name="T115" fmla="*/ -3496 h 3537"/>
                  <a:gd name="T116" fmla="+- 0 8423 6800"/>
                  <a:gd name="T117" fmla="*/ T116 w 3537"/>
                  <a:gd name="T118" fmla="+- 0 -3542 -3548"/>
                  <a:gd name="T119" fmla="*/ -3542 h 3537"/>
                  <a:gd name="T120" fmla="+- 0 8713 6800"/>
                  <a:gd name="T121" fmla="*/ T120 w 3537"/>
                  <a:gd name="T122" fmla="+- 0 -3542 -3548"/>
                  <a:gd name="T123" fmla="*/ -3542 h 3537"/>
                  <a:gd name="T124" fmla="+- 0 8993 6800"/>
                  <a:gd name="T125" fmla="*/ T124 w 3537"/>
                  <a:gd name="T126" fmla="+- 0 -3496 -3548"/>
                  <a:gd name="T127" fmla="*/ -3496 h 3537"/>
                  <a:gd name="T128" fmla="+- 0 9256 6800"/>
                  <a:gd name="T129" fmla="*/ T128 w 3537"/>
                  <a:gd name="T130" fmla="+- 0 -3409 -3548"/>
                  <a:gd name="T131" fmla="*/ -3409 h 3537"/>
                  <a:gd name="T132" fmla="+- 0 9499 6800"/>
                  <a:gd name="T133" fmla="*/ T132 w 3537"/>
                  <a:gd name="T134" fmla="+- 0 -3283 -3548"/>
                  <a:gd name="T135" fmla="*/ -3283 h 3537"/>
                  <a:gd name="T136" fmla="+- 0 9719 6800"/>
                  <a:gd name="T137" fmla="*/ T136 w 3537"/>
                  <a:gd name="T138" fmla="+- 0 -3122 -3548"/>
                  <a:gd name="T139" fmla="*/ -3122 h 3537"/>
                  <a:gd name="T140" fmla="+- 0 9911 6800"/>
                  <a:gd name="T141" fmla="*/ T140 w 3537"/>
                  <a:gd name="T142" fmla="+- 0 -2930 -3548"/>
                  <a:gd name="T143" fmla="*/ -2930 h 3537"/>
                  <a:gd name="T144" fmla="+- 0 10071 6800"/>
                  <a:gd name="T145" fmla="*/ T144 w 3537"/>
                  <a:gd name="T146" fmla="+- 0 -2711 -3548"/>
                  <a:gd name="T147" fmla="*/ -2711 h 3537"/>
                  <a:gd name="T148" fmla="+- 0 10197 6800"/>
                  <a:gd name="T149" fmla="*/ T148 w 3537"/>
                  <a:gd name="T150" fmla="+- 0 -2468 -3548"/>
                  <a:gd name="T151" fmla="*/ -2468 h 3537"/>
                  <a:gd name="T152" fmla="+- 0 10285 6800"/>
                  <a:gd name="T153" fmla="*/ T152 w 3537"/>
                  <a:gd name="T154" fmla="+- 0 -2204 -3548"/>
                  <a:gd name="T155" fmla="*/ -2204 h 3537"/>
                  <a:gd name="T156" fmla="+- 0 10330 6800"/>
                  <a:gd name="T157" fmla="*/ T156 w 3537"/>
                  <a:gd name="T158" fmla="+- 0 -1924 -3548"/>
                  <a:gd name="T159" fmla="*/ -1924 h 35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3537" h="3537">
                    <a:moveTo>
                      <a:pt x="3536" y="1769"/>
                    </a:moveTo>
                    <a:lnTo>
                      <a:pt x="3530" y="1914"/>
                    </a:lnTo>
                    <a:lnTo>
                      <a:pt x="3513" y="2055"/>
                    </a:lnTo>
                    <a:lnTo>
                      <a:pt x="3485" y="2193"/>
                    </a:lnTo>
                    <a:lnTo>
                      <a:pt x="3446" y="2327"/>
                    </a:lnTo>
                    <a:lnTo>
                      <a:pt x="3397" y="2457"/>
                    </a:lnTo>
                    <a:lnTo>
                      <a:pt x="3339" y="2581"/>
                    </a:lnTo>
                    <a:lnTo>
                      <a:pt x="3271" y="2700"/>
                    </a:lnTo>
                    <a:lnTo>
                      <a:pt x="3195" y="2813"/>
                    </a:lnTo>
                    <a:lnTo>
                      <a:pt x="3111" y="2919"/>
                    </a:lnTo>
                    <a:lnTo>
                      <a:pt x="3018" y="3019"/>
                    </a:lnTo>
                    <a:lnTo>
                      <a:pt x="2919" y="3111"/>
                    </a:lnTo>
                    <a:lnTo>
                      <a:pt x="2812" y="3196"/>
                    </a:lnTo>
                    <a:lnTo>
                      <a:pt x="2699" y="3272"/>
                    </a:lnTo>
                    <a:lnTo>
                      <a:pt x="2581" y="3339"/>
                    </a:lnTo>
                    <a:lnTo>
                      <a:pt x="2456" y="3398"/>
                    </a:lnTo>
                    <a:lnTo>
                      <a:pt x="2327" y="3447"/>
                    </a:lnTo>
                    <a:lnTo>
                      <a:pt x="2193" y="3485"/>
                    </a:lnTo>
                    <a:lnTo>
                      <a:pt x="2055" y="3514"/>
                    </a:lnTo>
                    <a:lnTo>
                      <a:pt x="1913" y="3531"/>
                    </a:lnTo>
                    <a:lnTo>
                      <a:pt x="1768" y="3537"/>
                    </a:lnTo>
                    <a:lnTo>
                      <a:pt x="1623" y="3531"/>
                    </a:lnTo>
                    <a:lnTo>
                      <a:pt x="1481" y="3514"/>
                    </a:lnTo>
                    <a:lnTo>
                      <a:pt x="1343" y="3485"/>
                    </a:lnTo>
                    <a:lnTo>
                      <a:pt x="1209" y="3447"/>
                    </a:lnTo>
                    <a:lnTo>
                      <a:pt x="1080" y="3398"/>
                    </a:lnTo>
                    <a:lnTo>
                      <a:pt x="955" y="3339"/>
                    </a:lnTo>
                    <a:lnTo>
                      <a:pt x="837" y="3272"/>
                    </a:lnTo>
                    <a:lnTo>
                      <a:pt x="724" y="3196"/>
                    </a:lnTo>
                    <a:lnTo>
                      <a:pt x="617" y="3111"/>
                    </a:lnTo>
                    <a:lnTo>
                      <a:pt x="518" y="3019"/>
                    </a:lnTo>
                    <a:lnTo>
                      <a:pt x="426" y="2919"/>
                    </a:lnTo>
                    <a:lnTo>
                      <a:pt x="341" y="2813"/>
                    </a:lnTo>
                    <a:lnTo>
                      <a:pt x="265" y="2700"/>
                    </a:lnTo>
                    <a:lnTo>
                      <a:pt x="197" y="2581"/>
                    </a:lnTo>
                    <a:lnTo>
                      <a:pt x="139" y="2457"/>
                    </a:lnTo>
                    <a:lnTo>
                      <a:pt x="90" y="2327"/>
                    </a:lnTo>
                    <a:lnTo>
                      <a:pt x="51" y="2193"/>
                    </a:lnTo>
                    <a:lnTo>
                      <a:pt x="23" y="2055"/>
                    </a:lnTo>
                    <a:lnTo>
                      <a:pt x="6" y="1914"/>
                    </a:lnTo>
                    <a:lnTo>
                      <a:pt x="0" y="1769"/>
                    </a:lnTo>
                    <a:lnTo>
                      <a:pt x="6" y="1624"/>
                    </a:lnTo>
                    <a:lnTo>
                      <a:pt x="23" y="1482"/>
                    </a:lnTo>
                    <a:lnTo>
                      <a:pt x="51" y="1344"/>
                    </a:lnTo>
                    <a:lnTo>
                      <a:pt x="90" y="1210"/>
                    </a:lnTo>
                    <a:lnTo>
                      <a:pt x="139" y="1080"/>
                    </a:lnTo>
                    <a:lnTo>
                      <a:pt x="197" y="956"/>
                    </a:lnTo>
                    <a:lnTo>
                      <a:pt x="265" y="837"/>
                    </a:lnTo>
                    <a:lnTo>
                      <a:pt x="341" y="724"/>
                    </a:lnTo>
                    <a:lnTo>
                      <a:pt x="426" y="618"/>
                    </a:lnTo>
                    <a:lnTo>
                      <a:pt x="518" y="518"/>
                    </a:lnTo>
                    <a:lnTo>
                      <a:pt x="617" y="426"/>
                    </a:lnTo>
                    <a:lnTo>
                      <a:pt x="724" y="342"/>
                    </a:lnTo>
                    <a:lnTo>
                      <a:pt x="837" y="265"/>
                    </a:lnTo>
                    <a:lnTo>
                      <a:pt x="955" y="198"/>
                    </a:lnTo>
                    <a:lnTo>
                      <a:pt x="1080" y="139"/>
                    </a:lnTo>
                    <a:lnTo>
                      <a:pt x="1209" y="91"/>
                    </a:lnTo>
                    <a:lnTo>
                      <a:pt x="1343" y="52"/>
                    </a:lnTo>
                    <a:lnTo>
                      <a:pt x="1481" y="24"/>
                    </a:lnTo>
                    <a:lnTo>
                      <a:pt x="1623" y="6"/>
                    </a:lnTo>
                    <a:lnTo>
                      <a:pt x="1768" y="0"/>
                    </a:lnTo>
                    <a:lnTo>
                      <a:pt x="1913" y="6"/>
                    </a:lnTo>
                    <a:lnTo>
                      <a:pt x="2055" y="24"/>
                    </a:lnTo>
                    <a:lnTo>
                      <a:pt x="2193" y="52"/>
                    </a:lnTo>
                    <a:lnTo>
                      <a:pt x="2327" y="91"/>
                    </a:lnTo>
                    <a:lnTo>
                      <a:pt x="2456" y="139"/>
                    </a:lnTo>
                    <a:lnTo>
                      <a:pt x="2581" y="198"/>
                    </a:lnTo>
                    <a:lnTo>
                      <a:pt x="2699" y="265"/>
                    </a:lnTo>
                    <a:lnTo>
                      <a:pt x="2812" y="342"/>
                    </a:lnTo>
                    <a:lnTo>
                      <a:pt x="2919" y="426"/>
                    </a:lnTo>
                    <a:lnTo>
                      <a:pt x="3018" y="518"/>
                    </a:lnTo>
                    <a:lnTo>
                      <a:pt x="3111" y="618"/>
                    </a:lnTo>
                    <a:lnTo>
                      <a:pt x="3195" y="724"/>
                    </a:lnTo>
                    <a:lnTo>
                      <a:pt x="3271" y="837"/>
                    </a:lnTo>
                    <a:lnTo>
                      <a:pt x="3339" y="956"/>
                    </a:lnTo>
                    <a:lnTo>
                      <a:pt x="3397" y="1080"/>
                    </a:lnTo>
                    <a:lnTo>
                      <a:pt x="3446" y="1210"/>
                    </a:lnTo>
                    <a:lnTo>
                      <a:pt x="3485" y="1344"/>
                    </a:lnTo>
                    <a:lnTo>
                      <a:pt x="3513" y="1482"/>
                    </a:lnTo>
                    <a:lnTo>
                      <a:pt x="3530" y="1624"/>
                    </a:lnTo>
                    <a:lnTo>
                      <a:pt x="3536" y="1769"/>
                    </a:lnTo>
                    <a:close/>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20"/>
            <p:cNvGrpSpPr>
              <a:grpSpLocks/>
            </p:cNvGrpSpPr>
            <p:nvPr/>
          </p:nvGrpSpPr>
          <p:grpSpPr bwMode="auto">
            <a:xfrm>
              <a:off x="8475" y="-3639"/>
              <a:ext cx="186" cy="184"/>
              <a:chOff x="8475" y="-3639"/>
              <a:chExt cx="186" cy="184"/>
            </a:xfrm>
          </p:grpSpPr>
          <p:sp>
            <p:nvSpPr>
              <p:cNvPr id="24" name="Freeform 21"/>
              <p:cNvSpPr>
                <a:spLocks/>
              </p:cNvSpPr>
              <p:nvPr/>
            </p:nvSpPr>
            <p:spPr bwMode="auto">
              <a:xfrm>
                <a:off x="8475" y="-3639"/>
                <a:ext cx="186" cy="184"/>
              </a:xfrm>
              <a:custGeom>
                <a:avLst/>
                <a:gdLst>
                  <a:gd name="T0" fmla="+- 0 8554 8475"/>
                  <a:gd name="T1" fmla="*/ T0 w 186"/>
                  <a:gd name="T2" fmla="+- 0 -3639 -3639"/>
                  <a:gd name="T3" fmla="*/ -3639 h 184"/>
                  <a:gd name="T4" fmla="+- 0 8498 8475"/>
                  <a:gd name="T5" fmla="*/ T4 w 186"/>
                  <a:gd name="T6" fmla="+- 0 -3608 -3639"/>
                  <a:gd name="T7" fmla="*/ -3608 h 184"/>
                  <a:gd name="T8" fmla="+- 0 8475 8475"/>
                  <a:gd name="T9" fmla="*/ T8 w 186"/>
                  <a:gd name="T10" fmla="+- 0 -3546 -3639"/>
                  <a:gd name="T11" fmla="*/ -3546 h 184"/>
                  <a:gd name="T12" fmla="+- 0 8478 8475"/>
                  <a:gd name="T13" fmla="*/ T12 w 186"/>
                  <a:gd name="T14" fmla="+- 0 -3525 -3639"/>
                  <a:gd name="T15" fmla="*/ -3525 h 184"/>
                  <a:gd name="T16" fmla="+- 0 8513 8475"/>
                  <a:gd name="T17" fmla="*/ T16 w 186"/>
                  <a:gd name="T18" fmla="+- 0 -3475 -3639"/>
                  <a:gd name="T19" fmla="*/ -3475 h 184"/>
                  <a:gd name="T20" fmla="+- 0 8581 8475"/>
                  <a:gd name="T21" fmla="*/ T20 w 186"/>
                  <a:gd name="T22" fmla="+- 0 -3456 -3639"/>
                  <a:gd name="T23" fmla="*/ -3456 h 184"/>
                  <a:gd name="T24" fmla="+- 0 8603 8475"/>
                  <a:gd name="T25" fmla="*/ T24 w 186"/>
                  <a:gd name="T26" fmla="+- 0 -3461 -3639"/>
                  <a:gd name="T27" fmla="*/ -3461 h 184"/>
                  <a:gd name="T28" fmla="+- 0 8650 8475"/>
                  <a:gd name="T29" fmla="*/ T28 w 186"/>
                  <a:gd name="T30" fmla="+- 0 -3504 -3639"/>
                  <a:gd name="T31" fmla="*/ -3504 h 184"/>
                  <a:gd name="T32" fmla="+- 0 8661 8475"/>
                  <a:gd name="T33" fmla="*/ T32 w 186"/>
                  <a:gd name="T34" fmla="+- 0 -3548 -3639"/>
                  <a:gd name="T35" fmla="*/ -3548 h 184"/>
                  <a:gd name="T36" fmla="+- 0 8661 8475"/>
                  <a:gd name="T37" fmla="*/ T36 w 186"/>
                  <a:gd name="T38" fmla="+- 0 -3551 -3639"/>
                  <a:gd name="T39" fmla="*/ -3551 h 184"/>
                  <a:gd name="T40" fmla="+- 0 8638 8475"/>
                  <a:gd name="T41" fmla="*/ T40 w 186"/>
                  <a:gd name="T42" fmla="+- 0 -3607 -3639"/>
                  <a:gd name="T43" fmla="*/ -3607 h 184"/>
                  <a:gd name="T44" fmla="+- 0 8580 8475"/>
                  <a:gd name="T45" fmla="*/ T44 w 186"/>
                  <a:gd name="T46" fmla="+- 0 -3638 -3639"/>
                  <a:gd name="T47" fmla="*/ -3638 h 184"/>
                  <a:gd name="T48" fmla="+- 0 8554 8475"/>
                  <a:gd name="T49" fmla="*/ T48 w 186"/>
                  <a:gd name="T50" fmla="+- 0 -3639 -3639"/>
                  <a:gd name="T51" fmla="*/ -3639 h 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86" h="184">
                    <a:moveTo>
                      <a:pt x="79" y="0"/>
                    </a:moveTo>
                    <a:lnTo>
                      <a:pt x="23" y="31"/>
                    </a:lnTo>
                    <a:lnTo>
                      <a:pt x="0" y="93"/>
                    </a:lnTo>
                    <a:lnTo>
                      <a:pt x="3" y="114"/>
                    </a:lnTo>
                    <a:lnTo>
                      <a:pt x="38" y="164"/>
                    </a:lnTo>
                    <a:lnTo>
                      <a:pt x="106" y="183"/>
                    </a:lnTo>
                    <a:lnTo>
                      <a:pt x="128" y="178"/>
                    </a:lnTo>
                    <a:lnTo>
                      <a:pt x="175" y="135"/>
                    </a:lnTo>
                    <a:lnTo>
                      <a:pt x="186" y="91"/>
                    </a:lnTo>
                    <a:lnTo>
                      <a:pt x="186" y="88"/>
                    </a:lnTo>
                    <a:lnTo>
                      <a:pt x="163" y="32"/>
                    </a:lnTo>
                    <a:lnTo>
                      <a:pt x="105" y="1"/>
                    </a:lnTo>
                    <a:lnTo>
                      <a:pt x="7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22"/>
            <p:cNvGrpSpPr>
              <a:grpSpLocks/>
            </p:cNvGrpSpPr>
            <p:nvPr/>
          </p:nvGrpSpPr>
          <p:grpSpPr bwMode="auto">
            <a:xfrm>
              <a:off x="8475" y="-96"/>
              <a:ext cx="186" cy="184"/>
              <a:chOff x="8475" y="-96"/>
              <a:chExt cx="186" cy="184"/>
            </a:xfrm>
          </p:grpSpPr>
          <p:sp>
            <p:nvSpPr>
              <p:cNvPr id="23" name="Freeform 23"/>
              <p:cNvSpPr>
                <a:spLocks/>
              </p:cNvSpPr>
              <p:nvPr/>
            </p:nvSpPr>
            <p:spPr bwMode="auto">
              <a:xfrm>
                <a:off x="8475" y="-96"/>
                <a:ext cx="186" cy="184"/>
              </a:xfrm>
              <a:custGeom>
                <a:avLst/>
                <a:gdLst>
                  <a:gd name="T0" fmla="+- 0 8554 8475"/>
                  <a:gd name="T1" fmla="*/ T0 w 186"/>
                  <a:gd name="T2" fmla="+- 0 -96 -96"/>
                  <a:gd name="T3" fmla="*/ -96 h 184"/>
                  <a:gd name="T4" fmla="+- 0 8498 8475"/>
                  <a:gd name="T5" fmla="*/ T4 w 186"/>
                  <a:gd name="T6" fmla="+- 0 -65 -96"/>
                  <a:gd name="T7" fmla="*/ -65 h 184"/>
                  <a:gd name="T8" fmla="+- 0 8475 8475"/>
                  <a:gd name="T9" fmla="*/ T8 w 186"/>
                  <a:gd name="T10" fmla="+- 0 -2 -96"/>
                  <a:gd name="T11" fmla="*/ -2 h 184"/>
                  <a:gd name="T12" fmla="+- 0 8478 8475"/>
                  <a:gd name="T13" fmla="*/ T12 w 186"/>
                  <a:gd name="T14" fmla="+- 0 19 -96"/>
                  <a:gd name="T15" fmla="*/ 19 h 184"/>
                  <a:gd name="T16" fmla="+- 0 8513 8475"/>
                  <a:gd name="T17" fmla="*/ T16 w 186"/>
                  <a:gd name="T18" fmla="+- 0 69 -96"/>
                  <a:gd name="T19" fmla="*/ 69 h 184"/>
                  <a:gd name="T20" fmla="+- 0 8581 8475"/>
                  <a:gd name="T21" fmla="*/ T20 w 186"/>
                  <a:gd name="T22" fmla="+- 0 88 -96"/>
                  <a:gd name="T23" fmla="*/ 88 h 184"/>
                  <a:gd name="T24" fmla="+- 0 8603 8475"/>
                  <a:gd name="T25" fmla="*/ T24 w 186"/>
                  <a:gd name="T26" fmla="+- 0 82 -96"/>
                  <a:gd name="T27" fmla="*/ 82 h 184"/>
                  <a:gd name="T28" fmla="+- 0 8650 8475"/>
                  <a:gd name="T29" fmla="*/ T28 w 186"/>
                  <a:gd name="T30" fmla="+- 0 39 -96"/>
                  <a:gd name="T31" fmla="*/ 39 h 184"/>
                  <a:gd name="T32" fmla="+- 0 8661 8475"/>
                  <a:gd name="T33" fmla="*/ T32 w 186"/>
                  <a:gd name="T34" fmla="+- 0 -4 -96"/>
                  <a:gd name="T35" fmla="*/ -4 h 184"/>
                  <a:gd name="T36" fmla="+- 0 8661 8475"/>
                  <a:gd name="T37" fmla="*/ T36 w 186"/>
                  <a:gd name="T38" fmla="+- 0 -7 -96"/>
                  <a:gd name="T39" fmla="*/ -7 h 184"/>
                  <a:gd name="T40" fmla="+- 0 8638 8475"/>
                  <a:gd name="T41" fmla="*/ T40 w 186"/>
                  <a:gd name="T42" fmla="+- 0 -64 -96"/>
                  <a:gd name="T43" fmla="*/ -64 h 184"/>
                  <a:gd name="T44" fmla="+- 0 8580 8475"/>
                  <a:gd name="T45" fmla="*/ T44 w 186"/>
                  <a:gd name="T46" fmla="+- 0 -94 -96"/>
                  <a:gd name="T47" fmla="*/ -94 h 184"/>
                  <a:gd name="T48" fmla="+- 0 8554 8475"/>
                  <a:gd name="T49" fmla="*/ T48 w 186"/>
                  <a:gd name="T50" fmla="+- 0 -96 -96"/>
                  <a:gd name="T51" fmla="*/ -96 h 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86" h="184">
                    <a:moveTo>
                      <a:pt x="79" y="0"/>
                    </a:moveTo>
                    <a:lnTo>
                      <a:pt x="23" y="31"/>
                    </a:lnTo>
                    <a:lnTo>
                      <a:pt x="0" y="94"/>
                    </a:lnTo>
                    <a:lnTo>
                      <a:pt x="3" y="115"/>
                    </a:lnTo>
                    <a:lnTo>
                      <a:pt x="38" y="165"/>
                    </a:lnTo>
                    <a:lnTo>
                      <a:pt x="106" y="184"/>
                    </a:lnTo>
                    <a:lnTo>
                      <a:pt x="128" y="178"/>
                    </a:lnTo>
                    <a:lnTo>
                      <a:pt x="175" y="135"/>
                    </a:lnTo>
                    <a:lnTo>
                      <a:pt x="186" y="92"/>
                    </a:lnTo>
                    <a:lnTo>
                      <a:pt x="186" y="89"/>
                    </a:lnTo>
                    <a:lnTo>
                      <a:pt x="163" y="32"/>
                    </a:lnTo>
                    <a:lnTo>
                      <a:pt x="105" y="2"/>
                    </a:lnTo>
                    <a:lnTo>
                      <a:pt x="7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26" name="Rectangle 25"/>
          <p:cNvSpPr/>
          <p:nvPr/>
        </p:nvSpPr>
        <p:spPr>
          <a:xfrm>
            <a:off x="3546524" y="3154636"/>
            <a:ext cx="1722716" cy="369332"/>
          </a:xfrm>
          <a:prstGeom prst="rect">
            <a:avLst/>
          </a:prstGeom>
        </p:spPr>
        <p:txBody>
          <a:bodyPr wrap="none">
            <a:spAutoFit/>
          </a:bodyPr>
          <a:lstStyle/>
          <a:p>
            <a:r>
              <a:rPr lang="en-US" dirty="0"/>
              <a:t>Top of the swing</a:t>
            </a:r>
            <a:endParaRPr lang="en-NZ" dirty="0"/>
          </a:p>
        </p:txBody>
      </p:sp>
      <p:sp>
        <p:nvSpPr>
          <p:cNvPr id="27" name="Rectangle 26"/>
          <p:cNvSpPr/>
          <p:nvPr/>
        </p:nvSpPr>
        <p:spPr>
          <a:xfrm>
            <a:off x="3399677" y="5874787"/>
            <a:ext cx="2088777" cy="369332"/>
          </a:xfrm>
          <a:prstGeom prst="rect">
            <a:avLst/>
          </a:prstGeom>
        </p:spPr>
        <p:txBody>
          <a:bodyPr wrap="none">
            <a:spAutoFit/>
          </a:bodyPr>
          <a:lstStyle/>
          <a:p>
            <a:r>
              <a:rPr lang="en-US" dirty="0"/>
              <a:t>Bottom of the swing</a:t>
            </a:r>
            <a:endParaRPr lang="en-NZ" dirty="0"/>
          </a:p>
        </p:txBody>
      </p:sp>
      <p:grpSp>
        <p:nvGrpSpPr>
          <p:cNvPr id="30" name="Group 29"/>
          <p:cNvGrpSpPr/>
          <p:nvPr/>
        </p:nvGrpSpPr>
        <p:grpSpPr>
          <a:xfrm>
            <a:off x="733244" y="3508817"/>
            <a:ext cx="2714514" cy="2694726"/>
            <a:chOff x="733244" y="3508817"/>
            <a:chExt cx="2714514" cy="2694726"/>
          </a:xfrm>
        </p:grpSpPr>
        <p:grpSp>
          <p:nvGrpSpPr>
            <p:cNvPr id="4" name="Group 2"/>
            <p:cNvGrpSpPr>
              <a:grpSpLocks/>
            </p:cNvGrpSpPr>
            <p:nvPr/>
          </p:nvGrpSpPr>
          <p:grpSpPr bwMode="auto">
            <a:xfrm>
              <a:off x="1195096" y="3508817"/>
              <a:ext cx="2252662" cy="2693988"/>
              <a:chOff x="1452" y="321"/>
              <a:chExt cx="3547" cy="4243"/>
            </a:xfrm>
          </p:grpSpPr>
          <p:grpSp>
            <p:nvGrpSpPr>
              <p:cNvPr id="5" name="Group 3"/>
              <p:cNvGrpSpPr>
                <a:grpSpLocks/>
              </p:cNvGrpSpPr>
              <p:nvPr/>
            </p:nvGrpSpPr>
            <p:grpSpPr bwMode="auto">
              <a:xfrm>
                <a:off x="3226" y="433"/>
                <a:ext cx="2" cy="424"/>
                <a:chOff x="3226" y="433"/>
                <a:chExt cx="2" cy="424"/>
              </a:xfrm>
            </p:grpSpPr>
            <p:sp>
              <p:nvSpPr>
                <p:cNvPr id="18" name="Freeform 4"/>
                <p:cNvSpPr>
                  <a:spLocks/>
                </p:cNvSpPr>
                <p:nvPr/>
              </p:nvSpPr>
              <p:spPr bwMode="auto">
                <a:xfrm>
                  <a:off x="3226" y="433"/>
                  <a:ext cx="2" cy="424"/>
                </a:xfrm>
                <a:custGeom>
                  <a:avLst/>
                  <a:gdLst>
                    <a:gd name="T0" fmla="+- 0 433 433"/>
                    <a:gd name="T1" fmla="*/ 433 h 424"/>
                    <a:gd name="T2" fmla="+- 0 856 433"/>
                    <a:gd name="T3" fmla="*/ 856 h 424"/>
                  </a:gdLst>
                  <a:ahLst/>
                  <a:cxnLst>
                    <a:cxn ang="0">
                      <a:pos x="0" y="T1"/>
                    </a:cxn>
                    <a:cxn ang="0">
                      <a:pos x="0" y="T3"/>
                    </a:cxn>
                  </a:cxnLst>
                  <a:rect l="0" t="0" r="r" b="b"/>
                  <a:pathLst>
                    <a:path h="424">
                      <a:moveTo>
                        <a:pt x="0" y="0"/>
                      </a:moveTo>
                      <a:lnTo>
                        <a:pt x="0" y="423"/>
                      </a:lnTo>
                    </a:path>
                  </a:pathLst>
                </a:custGeom>
                <a:noFill/>
                <a:ln w="25400">
                  <a:solidFill>
                    <a:srgbClr val="A7A9A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5"/>
              <p:cNvGrpSpPr>
                <a:grpSpLocks/>
              </p:cNvGrpSpPr>
              <p:nvPr/>
            </p:nvGrpSpPr>
            <p:grpSpPr bwMode="auto">
              <a:xfrm>
                <a:off x="3126" y="827"/>
                <a:ext cx="200" cy="173"/>
                <a:chOff x="3126" y="827"/>
                <a:chExt cx="200" cy="173"/>
              </a:xfrm>
            </p:grpSpPr>
            <p:sp>
              <p:nvSpPr>
                <p:cNvPr id="17" name="Freeform 6"/>
                <p:cNvSpPr>
                  <a:spLocks/>
                </p:cNvSpPr>
                <p:nvPr/>
              </p:nvSpPr>
              <p:spPr bwMode="auto">
                <a:xfrm>
                  <a:off x="3126" y="827"/>
                  <a:ext cx="200" cy="173"/>
                </a:xfrm>
                <a:custGeom>
                  <a:avLst/>
                  <a:gdLst>
                    <a:gd name="T0" fmla="+- 0 3326 3126"/>
                    <a:gd name="T1" fmla="*/ T0 w 200"/>
                    <a:gd name="T2" fmla="+- 0 827 827"/>
                    <a:gd name="T3" fmla="*/ 827 h 173"/>
                    <a:gd name="T4" fmla="+- 0 3126 3126"/>
                    <a:gd name="T5" fmla="*/ T4 w 200"/>
                    <a:gd name="T6" fmla="+- 0 827 827"/>
                    <a:gd name="T7" fmla="*/ 827 h 173"/>
                    <a:gd name="T8" fmla="+- 0 3226 3126"/>
                    <a:gd name="T9" fmla="*/ T8 w 200"/>
                    <a:gd name="T10" fmla="+- 0 1000 827"/>
                    <a:gd name="T11" fmla="*/ 1000 h 173"/>
                    <a:gd name="T12" fmla="+- 0 3326 3126"/>
                    <a:gd name="T13" fmla="*/ T12 w 200"/>
                    <a:gd name="T14" fmla="+- 0 827 827"/>
                    <a:gd name="T15" fmla="*/ 827 h 173"/>
                  </a:gdLst>
                  <a:ahLst/>
                  <a:cxnLst>
                    <a:cxn ang="0">
                      <a:pos x="T1" y="T3"/>
                    </a:cxn>
                    <a:cxn ang="0">
                      <a:pos x="T5" y="T7"/>
                    </a:cxn>
                    <a:cxn ang="0">
                      <a:pos x="T9" y="T11"/>
                    </a:cxn>
                    <a:cxn ang="0">
                      <a:pos x="T13" y="T15"/>
                    </a:cxn>
                  </a:cxnLst>
                  <a:rect l="0" t="0" r="r" b="b"/>
                  <a:pathLst>
                    <a:path w="200" h="173">
                      <a:moveTo>
                        <a:pt x="200" y="0"/>
                      </a:moveTo>
                      <a:lnTo>
                        <a:pt x="0" y="0"/>
                      </a:lnTo>
                      <a:lnTo>
                        <a:pt x="100" y="173"/>
                      </a:lnTo>
                      <a:lnTo>
                        <a:pt x="200" y="0"/>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7"/>
              <p:cNvGrpSpPr>
                <a:grpSpLocks/>
              </p:cNvGrpSpPr>
              <p:nvPr/>
            </p:nvGrpSpPr>
            <p:grpSpPr bwMode="auto">
              <a:xfrm>
                <a:off x="3226" y="3976"/>
                <a:ext cx="2" cy="424"/>
                <a:chOff x="3226" y="3976"/>
                <a:chExt cx="2" cy="424"/>
              </a:xfrm>
            </p:grpSpPr>
            <p:sp>
              <p:nvSpPr>
                <p:cNvPr id="16" name="Freeform 8"/>
                <p:cNvSpPr>
                  <a:spLocks/>
                </p:cNvSpPr>
                <p:nvPr/>
              </p:nvSpPr>
              <p:spPr bwMode="auto">
                <a:xfrm>
                  <a:off x="3226" y="3976"/>
                  <a:ext cx="2" cy="424"/>
                </a:xfrm>
                <a:custGeom>
                  <a:avLst/>
                  <a:gdLst>
                    <a:gd name="T0" fmla="+- 0 3976 3976"/>
                    <a:gd name="T1" fmla="*/ 3976 h 424"/>
                    <a:gd name="T2" fmla="+- 0 4400 3976"/>
                    <a:gd name="T3" fmla="*/ 4400 h 424"/>
                  </a:gdLst>
                  <a:ahLst/>
                  <a:cxnLst>
                    <a:cxn ang="0">
                      <a:pos x="0" y="T1"/>
                    </a:cxn>
                    <a:cxn ang="0">
                      <a:pos x="0" y="T3"/>
                    </a:cxn>
                  </a:cxnLst>
                  <a:rect l="0" t="0" r="r" b="b"/>
                  <a:pathLst>
                    <a:path h="424">
                      <a:moveTo>
                        <a:pt x="0" y="0"/>
                      </a:moveTo>
                      <a:lnTo>
                        <a:pt x="0" y="424"/>
                      </a:lnTo>
                    </a:path>
                  </a:pathLst>
                </a:custGeom>
                <a:noFill/>
                <a:ln w="25400">
                  <a:solidFill>
                    <a:srgbClr val="A7A9A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9"/>
              <p:cNvGrpSpPr>
                <a:grpSpLocks/>
              </p:cNvGrpSpPr>
              <p:nvPr/>
            </p:nvGrpSpPr>
            <p:grpSpPr bwMode="auto">
              <a:xfrm>
                <a:off x="3126" y="4371"/>
                <a:ext cx="200" cy="173"/>
                <a:chOff x="3126" y="4371"/>
                <a:chExt cx="200" cy="173"/>
              </a:xfrm>
            </p:grpSpPr>
            <p:sp>
              <p:nvSpPr>
                <p:cNvPr id="15" name="Freeform 10"/>
                <p:cNvSpPr>
                  <a:spLocks/>
                </p:cNvSpPr>
                <p:nvPr/>
              </p:nvSpPr>
              <p:spPr bwMode="auto">
                <a:xfrm>
                  <a:off x="3126" y="4371"/>
                  <a:ext cx="200" cy="173"/>
                </a:xfrm>
                <a:custGeom>
                  <a:avLst/>
                  <a:gdLst>
                    <a:gd name="T0" fmla="+- 0 3326 3126"/>
                    <a:gd name="T1" fmla="*/ T0 w 200"/>
                    <a:gd name="T2" fmla="+- 0 4371 4371"/>
                    <a:gd name="T3" fmla="*/ 4371 h 173"/>
                    <a:gd name="T4" fmla="+- 0 3126 3126"/>
                    <a:gd name="T5" fmla="*/ T4 w 200"/>
                    <a:gd name="T6" fmla="+- 0 4371 4371"/>
                    <a:gd name="T7" fmla="*/ 4371 h 173"/>
                    <a:gd name="T8" fmla="+- 0 3226 3126"/>
                    <a:gd name="T9" fmla="*/ T8 w 200"/>
                    <a:gd name="T10" fmla="+- 0 4543 4371"/>
                    <a:gd name="T11" fmla="*/ 4543 h 173"/>
                    <a:gd name="T12" fmla="+- 0 3326 3126"/>
                    <a:gd name="T13" fmla="*/ T12 w 200"/>
                    <a:gd name="T14" fmla="+- 0 4371 4371"/>
                    <a:gd name="T15" fmla="*/ 4371 h 173"/>
                  </a:gdLst>
                  <a:ahLst/>
                  <a:cxnLst>
                    <a:cxn ang="0">
                      <a:pos x="T1" y="T3"/>
                    </a:cxn>
                    <a:cxn ang="0">
                      <a:pos x="T5" y="T7"/>
                    </a:cxn>
                    <a:cxn ang="0">
                      <a:pos x="T9" y="T11"/>
                    </a:cxn>
                    <a:cxn ang="0">
                      <a:pos x="T13" y="T15"/>
                    </a:cxn>
                  </a:cxnLst>
                  <a:rect l="0" t="0" r="r" b="b"/>
                  <a:pathLst>
                    <a:path w="200" h="173">
                      <a:moveTo>
                        <a:pt x="200" y="0"/>
                      </a:moveTo>
                      <a:lnTo>
                        <a:pt x="0" y="0"/>
                      </a:lnTo>
                      <a:lnTo>
                        <a:pt x="100" y="172"/>
                      </a:lnTo>
                      <a:lnTo>
                        <a:pt x="200" y="0"/>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1"/>
              <p:cNvGrpSpPr>
                <a:grpSpLocks/>
              </p:cNvGrpSpPr>
              <p:nvPr/>
            </p:nvGrpSpPr>
            <p:grpSpPr bwMode="auto">
              <a:xfrm>
                <a:off x="1457" y="433"/>
                <a:ext cx="3537" cy="3537"/>
                <a:chOff x="1457" y="433"/>
                <a:chExt cx="3537" cy="3537"/>
              </a:xfrm>
            </p:grpSpPr>
            <p:sp>
              <p:nvSpPr>
                <p:cNvPr id="14" name="Freeform 12"/>
                <p:cNvSpPr>
                  <a:spLocks/>
                </p:cNvSpPr>
                <p:nvPr/>
              </p:nvSpPr>
              <p:spPr bwMode="auto">
                <a:xfrm>
                  <a:off x="1457" y="433"/>
                  <a:ext cx="3537" cy="3537"/>
                </a:xfrm>
                <a:custGeom>
                  <a:avLst/>
                  <a:gdLst>
                    <a:gd name="T0" fmla="+- 0 4988 1457"/>
                    <a:gd name="T1" fmla="*/ T0 w 3537"/>
                    <a:gd name="T2" fmla="+- 0 2346 433"/>
                    <a:gd name="T3" fmla="*/ 2346 h 3537"/>
                    <a:gd name="T4" fmla="+- 0 4942 1457"/>
                    <a:gd name="T5" fmla="*/ T4 w 3537"/>
                    <a:gd name="T6" fmla="+- 0 2626 433"/>
                    <a:gd name="T7" fmla="*/ 2626 h 3537"/>
                    <a:gd name="T8" fmla="+- 0 4855 1457"/>
                    <a:gd name="T9" fmla="*/ T8 w 3537"/>
                    <a:gd name="T10" fmla="+- 0 2889 433"/>
                    <a:gd name="T11" fmla="*/ 2889 h 3537"/>
                    <a:gd name="T12" fmla="+- 0 4729 1457"/>
                    <a:gd name="T13" fmla="*/ T12 w 3537"/>
                    <a:gd name="T14" fmla="+- 0 3133 433"/>
                    <a:gd name="T15" fmla="*/ 3133 h 3537"/>
                    <a:gd name="T16" fmla="+- 0 4568 1457"/>
                    <a:gd name="T17" fmla="*/ T16 w 3537"/>
                    <a:gd name="T18" fmla="+- 0 3352 433"/>
                    <a:gd name="T19" fmla="*/ 3352 h 3537"/>
                    <a:gd name="T20" fmla="+- 0 4376 1457"/>
                    <a:gd name="T21" fmla="*/ T20 w 3537"/>
                    <a:gd name="T22" fmla="+- 0 3544 433"/>
                    <a:gd name="T23" fmla="*/ 3544 h 3537"/>
                    <a:gd name="T24" fmla="+- 0 4157 1457"/>
                    <a:gd name="T25" fmla="*/ T24 w 3537"/>
                    <a:gd name="T26" fmla="+- 0 3704 433"/>
                    <a:gd name="T27" fmla="*/ 3704 h 3537"/>
                    <a:gd name="T28" fmla="+- 0 3914 1457"/>
                    <a:gd name="T29" fmla="*/ T28 w 3537"/>
                    <a:gd name="T30" fmla="+- 0 3830 433"/>
                    <a:gd name="T31" fmla="*/ 3830 h 3537"/>
                    <a:gd name="T32" fmla="+- 0 3650 1457"/>
                    <a:gd name="T33" fmla="*/ T32 w 3537"/>
                    <a:gd name="T34" fmla="+- 0 3918 433"/>
                    <a:gd name="T35" fmla="*/ 3918 h 3537"/>
                    <a:gd name="T36" fmla="+- 0 3371 1457"/>
                    <a:gd name="T37" fmla="*/ T36 w 3537"/>
                    <a:gd name="T38" fmla="+- 0 3963 433"/>
                    <a:gd name="T39" fmla="*/ 3963 h 3537"/>
                    <a:gd name="T40" fmla="+- 0 3081 1457"/>
                    <a:gd name="T41" fmla="*/ T40 w 3537"/>
                    <a:gd name="T42" fmla="+- 0 3963 433"/>
                    <a:gd name="T43" fmla="*/ 3963 h 3537"/>
                    <a:gd name="T44" fmla="+- 0 2801 1457"/>
                    <a:gd name="T45" fmla="*/ T44 w 3537"/>
                    <a:gd name="T46" fmla="+- 0 3918 433"/>
                    <a:gd name="T47" fmla="*/ 3918 h 3537"/>
                    <a:gd name="T48" fmla="+- 0 2537 1457"/>
                    <a:gd name="T49" fmla="*/ T48 w 3537"/>
                    <a:gd name="T50" fmla="+- 0 3830 433"/>
                    <a:gd name="T51" fmla="*/ 3830 h 3537"/>
                    <a:gd name="T52" fmla="+- 0 2294 1457"/>
                    <a:gd name="T53" fmla="*/ T52 w 3537"/>
                    <a:gd name="T54" fmla="+- 0 3704 433"/>
                    <a:gd name="T55" fmla="*/ 3704 h 3537"/>
                    <a:gd name="T56" fmla="+- 0 2075 1457"/>
                    <a:gd name="T57" fmla="*/ T56 w 3537"/>
                    <a:gd name="T58" fmla="+- 0 3544 433"/>
                    <a:gd name="T59" fmla="*/ 3544 h 3537"/>
                    <a:gd name="T60" fmla="+- 0 1883 1457"/>
                    <a:gd name="T61" fmla="*/ T60 w 3537"/>
                    <a:gd name="T62" fmla="+- 0 3352 433"/>
                    <a:gd name="T63" fmla="*/ 3352 h 3537"/>
                    <a:gd name="T64" fmla="+- 0 1722 1457"/>
                    <a:gd name="T65" fmla="*/ T64 w 3537"/>
                    <a:gd name="T66" fmla="+- 0 3133 433"/>
                    <a:gd name="T67" fmla="*/ 3133 h 3537"/>
                    <a:gd name="T68" fmla="+- 0 1596 1457"/>
                    <a:gd name="T69" fmla="*/ T68 w 3537"/>
                    <a:gd name="T70" fmla="+- 0 2889 433"/>
                    <a:gd name="T71" fmla="*/ 2889 h 3537"/>
                    <a:gd name="T72" fmla="+- 0 1509 1457"/>
                    <a:gd name="T73" fmla="*/ T72 w 3537"/>
                    <a:gd name="T74" fmla="+- 0 2626 433"/>
                    <a:gd name="T75" fmla="*/ 2626 h 3537"/>
                    <a:gd name="T76" fmla="+- 0 1463 1457"/>
                    <a:gd name="T77" fmla="*/ T76 w 3537"/>
                    <a:gd name="T78" fmla="+- 0 2346 433"/>
                    <a:gd name="T79" fmla="*/ 2346 h 3537"/>
                    <a:gd name="T80" fmla="+- 0 1463 1457"/>
                    <a:gd name="T81" fmla="*/ T80 w 3537"/>
                    <a:gd name="T82" fmla="+- 0 2056 433"/>
                    <a:gd name="T83" fmla="*/ 2056 h 3537"/>
                    <a:gd name="T84" fmla="+- 0 1509 1457"/>
                    <a:gd name="T85" fmla="*/ T84 w 3537"/>
                    <a:gd name="T86" fmla="+- 0 1776 433"/>
                    <a:gd name="T87" fmla="*/ 1776 h 3537"/>
                    <a:gd name="T88" fmla="+- 0 1596 1457"/>
                    <a:gd name="T89" fmla="*/ T88 w 3537"/>
                    <a:gd name="T90" fmla="+- 0 1513 433"/>
                    <a:gd name="T91" fmla="*/ 1513 h 3537"/>
                    <a:gd name="T92" fmla="+- 0 1722 1457"/>
                    <a:gd name="T93" fmla="*/ T92 w 3537"/>
                    <a:gd name="T94" fmla="+- 0 1270 433"/>
                    <a:gd name="T95" fmla="*/ 1270 h 3537"/>
                    <a:gd name="T96" fmla="+- 0 1883 1457"/>
                    <a:gd name="T97" fmla="*/ T96 w 3537"/>
                    <a:gd name="T98" fmla="+- 0 1050 433"/>
                    <a:gd name="T99" fmla="*/ 1050 h 3537"/>
                    <a:gd name="T100" fmla="+- 0 2075 1457"/>
                    <a:gd name="T101" fmla="*/ T100 w 3537"/>
                    <a:gd name="T102" fmla="+- 0 859 433"/>
                    <a:gd name="T103" fmla="*/ 859 h 3537"/>
                    <a:gd name="T104" fmla="+- 0 2294 1457"/>
                    <a:gd name="T105" fmla="*/ T104 w 3537"/>
                    <a:gd name="T106" fmla="+- 0 698 433"/>
                    <a:gd name="T107" fmla="*/ 698 h 3537"/>
                    <a:gd name="T108" fmla="+- 0 2537 1457"/>
                    <a:gd name="T109" fmla="*/ T108 w 3537"/>
                    <a:gd name="T110" fmla="+- 0 572 433"/>
                    <a:gd name="T111" fmla="*/ 572 h 3537"/>
                    <a:gd name="T112" fmla="+- 0 2801 1457"/>
                    <a:gd name="T113" fmla="*/ T112 w 3537"/>
                    <a:gd name="T114" fmla="+- 0 484 433"/>
                    <a:gd name="T115" fmla="*/ 484 h 3537"/>
                    <a:gd name="T116" fmla="+- 0 3081 1457"/>
                    <a:gd name="T117" fmla="*/ T116 w 3537"/>
                    <a:gd name="T118" fmla="+- 0 439 433"/>
                    <a:gd name="T119" fmla="*/ 439 h 3537"/>
                    <a:gd name="T120" fmla="+- 0 3371 1457"/>
                    <a:gd name="T121" fmla="*/ T120 w 3537"/>
                    <a:gd name="T122" fmla="+- 0 439 433"/>
                    <a:gd name="T123" fmla="*/ 439 h 3537"/>
                    <a:gd name="T124" fmla="+- 0 3650 1457"/>
                    <a:gd name="T125" fmla="*/ T124 w 3537"/>
                    <a:gd name="T126" fmla="+- 0 484 433"/>
                    <a:gd name="T127" fmla="*/ 484 h 3537"/>
                    <a:gd name="T128" fmla="+- 0 3914 1457"/>
                    <a:gd name="T129" fmla="*/ T128 w 3537"/>
                    <a:gd name="T130" fmla="+- 0 572 433"/>
                    <a:gd name="T131" fmla="*/ 572 h 3537"/>
                    <a:gd name="T132" fmla="+- 0 4157 1457"/>
                    <a:gd name="T133" fmla="*/ T132 w 3537"/>
                    <a:gd name="T134" fmla="+- 0 698 433"/>
                    <a:gd name="T135" fmla="*/ 698 h 3537"/>
                    <a:gd name="T136" fmla="+- 0 4376 1457"/>
                    <a:gd name="T137" fmla="*/ T136 w 3537"/>
                    <a:gd name="T138" fmla="+- 0 859 433"/>
                    <a:gd name="T139" fmla="*/ 859 h 3537"/>
                    <a:gd name="T140" fmla="+- 0 4568 1457"/>
                    <a:gd name="T141" fmla="*/ T140 w 3537"/>
                    <a:gd name="T142" fmla="+- 0 1050 433"/>
                    <a:gd name="T143" fmla="*/ 1050 h 3537"/>
                    <a:gd name="T144" fmla="+- 0 4729 1457"/>
                    <a:gd name="T145" fmla="*/ T144 w 3537"/>
                    <a:gd name="T146" fmla="+- 0 1270 433"/>
                    <a:gd name="T147" fmla="*/ 1270 h 3537"/>
                    <a:gd name="T148" fmla="+- 0 4855 1457"/>
                    <a:gd name="T149" fmla="*/ T148 w 3537"/>
                    <a:gd name="T150" fmla="+- 0 1513 433"/>
                    <a:gd name="T151" fmla="*/ 1513 h 3537"/>
                    <a:gd name="T152" fmla="+- 0 4942 1457"/>
                    <a:gd name="T153" fmla="*/ T152 w 3537"/>
                    <a:gd name="T154" fmla="+- 0 1776 433"/>
                    <a:gd name="T155" fmla="*/ 1776 h 3537"/>
                    <a:gd name="T156" fmla="+- 0 4988 1457"/>
                    <a:gd name="T157" fmla="*/ T156 w 3537"/>
                    <a:gd name="T158" fmla="+- 0 2056 433"/>
                    <a:gd name="T159" fmla="*/ 2056 h 35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3537" h="3537">
                      <a:moveTo>
                        <a:pt x="3537" y="1768"/>
                      </a:moveTo>
                      <a:lnTo>
                        <a:pt x="3531" y="1913"/>
                      </a:lnTo>
                      <a:lnTo>
                        <a:pt x="3514" y="2055"/>
                      </a:lnTo>
                      <a:lnTo>
                        <a:pt x="3485" y="2193"/>
                      </a:lnTo>
                      <a:lnTo>
                        <a:pt x="3447" y="2327"/>
                      </a:lnTo>
                      <a:lnTo>
                        <a:pt x="3398" y="2456"/>
                      </a:lnTo>
                      <a:lnTo>
                        <a:pt x="3339" y="2581"/>
                      </a:lnTo>
                      <a:lnTo>
                        <a:pt x="3272" y="2700"/>
                      </a:lnTo>
                      <a:lnTo>
                        <a:pt x="3196" y="2812"/>
                      </a:lnTo>
                      <a:lnTo>
                        <a:pt x="3111" y="2919"/>
                      </a:lnTo>
                      <a:lnTo>
                        <a:pt x="3019" y="3018"/>
                      </a:lnTo>
                      <a:lnTo>
                        <a:pt x="2919" y="3111"/>
                      </a:lnTo>
                      <a:lnTo>
                        <a:pt x="2813" y="3195"/>
                      </a:lnTo>
                      <a:lnTo>
                        <a:pt x="2700" y="3271"/>
                      </a:lnTo>
                      <a:lnTo>
                        <a:pt x="2581" y="3339"/>
                      </a:lnTo>
                      <a:lnTo>
                        <a:pt x="2457" y="3397"/>
                      </a:lnTo>
                      <a:lnTo>
                        <a:pt x="2327" y="3446"/>
                      </a:lnTo>
                      <a:lnTo>
                        <a:pt x="2193" y="3485"/>
                      </a:lnTo>
                      <a:lnTo>
                        <a:pt x="2055" y="3513"/>
                      </a:lnTo>
                      <a:lnTo>
                        <a:pt x="1914" y="3530"/>
                      </a:lnTo>
                      <a:lnTo>
                        <a:pt x="1769" y="3536"/>
                      </a:lnTo>
                      <a:lnTo>
                        <a:pt x="1624" y="3530"/>
                      </a:lnTo>
                      <a:lnTo>
                        <a:pt x="1482" y="3513"/>
                      </a:lnTo>
                      <a:lnTo>
                        <a:pt x="1344" y="3485"/>
                      </a:lnTo>
                      <a:lnTo>
                        <a:pt x="1210" y="3446"/>
                      </a:lnTo>
                      <a:lnTo>
                        <a:pt x="1080" y="3397"/>
                      </a:lnTo>
                      <a:lnTo>
                        <a:pt x="956" y="3339"/>
                      </a:lnTo>
                      <a:lnTo>
                        <a:pt x="837" y="3271"/>
                      </a:lnTo>
                      <a:lnTo>
                        <a:pt x="724" y="3195"/>
                      </a:lnTo>
                      <a:lnTo>
                        <a:pt x="618" y="3111"/>
                      </a:lnTo>
                      <a:lnTo>
                        <a:pt x="518" y="3018"/>
                      </a:lnTo>
                      <a:lnTo>
                        <a:pt x="426" y="2919"/>
                      </a:lnTo>
                      <a:lnTo>
                        <a:pt x="342" y="2812"/>
                      </a:lnTo>
                      <a:lnTo>
                        <a:pt x="265" y="2700"/>
                      </a:lnTo>
                      <a:lnTo>
                        <a:pt x="198" y="2581"/>
                      </a:lnTo>
                      <a:lnTo>
                        <a:pt x="139" y="2456"/>
                      </a:lnTo>
                      <a:lnTo>
                        <a:pt x="91" y="2327"/>
                      </a:lnTo>
                      <a:lnTo>
                        <a:pt x="52" y="2193"/>
                      </a:lnTo>
                      <a:lnTo>
                        <a:pt x="24" y="2055"/>
                      </a:lnTo>
                      <a:lnTo>
                        <a:pt x="6" y="1913"/>
                      </a:lnTo>
                      <a:lnTo>
                        <a:pt x="0" y="1768"/>
                      </a:lnTo>
                      <a:lnTo>
                        <a:pt x="6" y="1623"/>
                      </a:lnTo>
                      <a:lnTo>
                        <a:pt x="24" y="1481"/>
                      </a:lnTo>
                      <a:lnTo>
                        <a:pt x="52" y="1343"/>
                      </a:lnTo>
                      <a:lnTo>
                        <a:pt x="91" y="1209"/>
                      </a:lnTo>
                      <a:lnTo>
                        <a:pt x="139" y="1080"/>
                      </a:lnTo>
                      <a:lnTo>
                        <a:pt x="198" y="956"/>
                      </a:lnTo>
                      <a:lnTo>
                        <a:pt x="265" y="837"/>
                      </a:lnTo>
                      <a:lnTo>
                        <a:pt x="342" y="724"/>
                      </a:lnTo>
                      <a:lnTo>
                        <a:pt x="426" y="617"/>
                      </a:lnTo>
                      <a:lnTo>
                        <a:pt x="518" y="518"/>
                      </a:lnTo>
                      <a:lnTo>
                        <a:pt x="618" y="426"/>
                      </a:lnTo>
                      <a:lnTo>
                        <a:pt x="724" y="341"/>
                      </a:lnTo>
                      <a:lnTo>
                        <a:pt x="837" y="265"/>
                      </a:lnTo>
                      <a:lnTo>
                        <a:pt x="956" y="197"/>
                      </a:lnTo>
                      <a:lnTo>
                        <a:pt x="1080" y="139"/>
                      </a:lnTo>
                      <a:lnTo>
                        <a:pt x="1210" y="90"/>
                      </a:lnTo>
                      <a:lnTo>
                        <a:pt x="1344" y="51"/>
                      </a:lnTo>
                      <a:lnTo>
                        <a:pt x="1482" y="23"/>
                      </a:lnTo>
                      <a:lnTo>
                        <a:pt x="1624" y="6"/>
                      </a:lnTo>
                      <a:lnTo>
                        <a:pt x="1769" y="0"/>
                      </a:lnTo>
                      <a:lnTo>
                        <a:pt x="1914" y="6"/>
                      </a:lnTo>
                      <a:lnTo>
                        <a:pt x="2055" y="23"/>
                      </a:lnTo>
                      <a:lnTo>
                        <a:pt x="2193" y="51"/>
                      </a:lnTo>
                      <a:lnTo>
                        <a:pt x="2327" y="90"/>
                      </a:lnTo>
                      <a:lnTo>
                        <a:pt x="2457" y="139"/>
                      </a:lnTo>
                      <a:lnTo>
                        <a:pt x="2581" y="197"/>
                      </a:lnTo>
                      <a:lnTo>
                        <a:pt x="2700" y="265"/>
                      </a:lnTo>
                      <a:lnTo>
                        <a:pt x="2813" y="341"/>
                      </a:lnTo>
                      <a:lnTo>
                        <a:pt x="2919" y="426"/>
                      </a:lnTo>
                      <a:lnTo>
                        <a:pt x="3019" y="518"/>
                      </a:lnTo>
                      <a:lnTo>
                        <a:pt x="3111" y="617"/>
                      </a:lnTo>
                      <a:lnTo>
                        <a:pt x="3196" y="724"/>
                      </a:lnTo>
                      <a:lnTo>
                        <a:pt x="3272" y="837"/>
                      </a:lnTo>
                      <a:lnTo>
                        <a:pt x="3339" y="956"/>
                      </a:lnTo>
                      <a:lnTo>
                        <a:pt x="3398" y="1080"/>
                      </a:lnTo>
                      <a:lnTo>
                        <a:pt x="3447" y="1209"/>
                      </a:lnTo>
                      <a:lnTo>
                        <a:pt x="3485" y="1343"/>
                      </a:lnTo>
                      <a:lnTo>
                        <a:pt x="3514" y="1481"/>
                      </a:lnTo>
                      <a:lnTo>
                        <a:pt x="3531" y="1623"/>
                      </a:lnTo>
                      <a:lnTo>
                        <a:pt x="3537" y="1768"/>
                      </a:lnTo>
                      <a:close/>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3"/>
              <p:cNvGrpSpPr>
                <a:grpSpLocks/>
              </p:cNvGrpSpPr>
              <p:nvPr/>
            </p:nvGrpSpPr>
            <p:grpSpPr bwMode="auto">
              <a:xfrm>
                <a:off x="3133" y="341"/>
                <a:ext cx="186" cy="184"/>
                <a:chOff x="3133" y="341"/>
                <a:chExt cx="186" cy="184"/>
              </a:xfrm>
            </p:grpSpPr>
            <p:sp>
              <p:nvSpPr>
                <p:cNvPr id="13" name="Freeform 14"/>
                <p:cNvSpPr>
                  <a:spLocks/>
                </p:cNvSpPr>
                <p:nvPr/>
              </p:nvSpPr>
              <p:spPr bwMode="auto">
                <a:xfrm>
                  <a:off x="3133" y="341"/>
                  <a:ext cx="186" cy="184"/>
                </a:xfrm>
                <a:custGeom>
                  <a:avLst/>
                  <a:gdLst>
                    <a:gd name="T0" fmla="+- 0 3211 3133"/>
                    <a:gd name="T1" fmla="*/ T0 w 186"/>
                    <a:gd name="T2" fmla="+- 0 341 341"/>
                    <a:gd name="T3" fmla="*/ 341 h 184"/>
                    <a:gd name="T4" fmla="+- 0 3155 3133"/>
                    <a:gd name="T5" fmla="*/ T4 w 186"/>
                    <a:gd name="T6" fmla="+- 0 373 341"/>
                    <a:gd name="T7" fmla="*/ 373 h 184"/>
                    <a:gd name="T8" fmla="+- 0 3133 3133"/>
                    <a:gd name="T9" fmla="*/ T8 w 186"/>
                    <a:gd name="T10" fmla="+- 0 435 341"/>
                    <a:gd name="T11" fmla="*/ 435 h 184"/>
                    <a:gd name="T12" fmla="+- 0 3135 3133"/>
                    <a:gd name="T13" fmla="*/ T12 w 186"/>
                    <a:gd name="T14" fmla="+- 0 456 341"/>
                    <a:gd name="T15" fmla="*/ 456 h 184"/>
                    <a:gd name="T16" fmla="+- 0 3170 3133"/>
                    <a:gd name="T17" fmla="*/ T16 w 186"/>
                    <a:gd name="T18" fmla="+- 0 506 341"/>
                    <a:gd name="T19" fmla="*/ 506 h 184"/>
                    <a:gd name="T20" fmla="+- 0 3239 3133"/>
                    <a:gd name="T21" fmla="*/ T20 w 186"/>
                    <a:gd name="T22" fmla="+- 0 525 341"/>
                    <a:gd name="T23" fmla="*/ 525 h 184"/>
                    <a:gd name="T24" fmla="+- 0 3260 3133"/>
                    <a:gd name="T25" fmla="*/ T24 w 186"/>
                    <a:gd name="T26" fmla="+- 0 519 341"/>
                    <a:gd name="T27" fmla="*/ 519 h 184"/>
                    <a:gd name="T28" fmla="+- 0 3308 3133"/>
                    <a:gd name="T29" fmla="*/ T28 w 186"/>
                    <a:gd name="T30" fmla="+- 0 476 341"/>
                    <a:gd name="T31" fmla="*/ 476 h 184"/>
                    <a:gd name="T32" fmla="+- 0 3319 3133"/>
                    <a:gd name="T33" fmla="*/ T32 w 186"/>
                    <a:gd name="T34" fmla="+- 0 433 341"/>
                    <a:gd name="T35" fmla="*/ 433 h 184"/>
                    <a:gd name="T36" fmla="+- 0 3318 3133"/>
                    <a:gd name="T37" fmla="*/ T36 w 186"/>
                    <a:gd name="T38" fmla="+- 0 430 341"/>
                    <a:gd name="T39" fmla="*/ 430 h 184"/>
                    <a:gd name="T40" fmla="+- 0 3296 3133"/>
                    <a:gd name="T41" fmla="*/ T40 w 186"/>
                    <a:gd name="T42" fmla="+- 0 374 341"/>
                    <a:gd name="T43" fmla="*/ 374 h 184"/>
                    <a:gd name="T44" fmla="+- 0 3237 3133"/>
                    <a:gd name="T45" fmla="*/ T44 w 186"/>
                    <a:gd name="T46" fmla="+- 0 343 341"/>
                    <a:gd name="T47" fmla="*/ 343 h 184"/>
                    <a:gd name="T48" fmla="+- 0 3211 3133"/>
                    <a:gd name="T49" fmla="*/ T48 w 186"/>
                    <a:gd name="T50" fmla="+- 0 341 341"/>
                    <a:gd name="T51" fmla="*/ 341 h 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86" h="184">
                      <a:moveTo>
                        <a:pt x="78" y="0"/>
                      </a:moveTo>
                      <a:lnTo>
                        <a:pt x="22" y="32"/>
                      </a:lnTo>
                      <a:lnTo>
                        <a:pt x="0" y="94"/>
                      </a:lnTo>
                      <a:lnTo>
                        <a:pt x="2" y="115"/>
                      </a:lnTo>
                      <a:lnTo>
                        <a:pt x="37" y="165"/>
                      </a:lnTo>
                      <a:lnTo>
                        <a:pt x="106" y="184"/>
                      </a:lnTo>
                      <a:lnTo>
                        <a:pt x="127" y="178"/>
                      </a:lnTo>
                      <a:lnTo>
                        <a:pt x="175" y="135"/>
                      </a:lnTo>
                      <a:lnTo>
                        <a:pt x="186" y="92"/>
                      </a:lnTo>
                      <a:lnTo>
                        <a:pt x="185" y="89"/>
                      </a:lnTo>
                      <a:lnTo>
                        <a:pt x="163" y="33"/>
                      </a:lnTo>
                      <a:lnTo>
                        <a:pt x="104" y="2"/>
                      </a:lnTo>
                      <a:lnTo>
                        <a:pt x="7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5"/>
              <p:cNvGrpSpPr>
                <a:grpSpLocks/>
              </p:cNvGrpSpPr>
              <p:nvPr/>
            </p:nvGrpSpPr>
            <p:grpSpPr bwMode="auto">
              <a:xfrm>
                <a:off x="3133" y="3885"/>
                <a:ext cx="186" cy="184"/>
                <a:chOff x="3133" y="3885"/>
                <a:chExt cx="186" cy="184"/>
              </a:xfrm>
            </p:grpSpPr>
            <p:sp>
              <p:nvSpPr>
                <p:cNvPr id="12" name="Freeform 16"/>
                <p:cNvSpPr>
                  <a:spLocks/>
                </p:cNvSpPr>
                <p:nvPr/>
              </p:nvSpPr>
              <p:spPr bwMode="auto">
                <a:xfrm>
                  <a:off x="3133" y="3885"/>
                  <a:ext cx="186" cy="184"/>
                </a:xfrm>
                <a:custGeom>
                  <a:avLst/>
                  <a:gdLst>
                    <a:gd name="T0" fmla="+- 0 3211 3133"/>
                    <a:gd name="T1" fmla="*/ T0 w 186"/>
                    <a:gd name="T2" fmla="+- 0 3885 3885"/>
                    <a:gd name="T3" fmla="*/ 3885 h 184"/>
                    <a:gd name="T4" fmla="+- 0 3155 3133"/>
                    <a:gd name="T5" fmla="*/ T4 w 186"/>
                    <a:gd name="T6" fmla="+- 0 3916 3885"/>
                    <a:gd name="T7" fmla="*/ 3916 h 184"/>
                    <a:gd name="T8" fmla="+- 0 3133 3133"/>
                    <a:gd name="T9" fmla="*/ T8 w 186"/>
                    <a:gd name="T10" fmla="+- 0 3978 3885"/>
                    <a:gd name="T11" fmla="*/ 3978 h 184"/>
                    <a:gd name="T12" fmla="+- 0 3135 3133"/>
                    <a:gd name="T13" fmla="*/ T12 w 186"/>
                    <a:gd name="T14" fmla="+- 0 3999 3885"/>
                    <a:gd name="T15" fmla="*/ 3999 h 184"/>
                    <a:gd name="T16" fmla="+- 0 3171 3133"/>
                    <a:gd name="T17" fmla="*/ T16 w 186"/>
                    <a:gd name="T18" fmla="+- 0 4049 3885"/>
                    <a:gd name="T19" fmla="*/ 4049 h 184"/>
                    <a:gd name="T20" fmla="+- 0 3239 3133"/>
                    <a:gd name="T21" fmla="*/ T20 w 186"/>
                    <a:gd name="T22" fmla="+- 0 4068 3885"/>
                    <a:gd name="T23" fmla="*/ 4068 h 184"/>
                    <a:gd name="T24" fmla="+- 0 3260 3133"/>
                    <a:gd name="T25" fmla="*/ T24 w 186"/>
                    <a:gd name="T26" fmla="+- 0 4063 3885"/>
                    <a:gd name="T27" fmla="*/ 4063 h 184"/>
                    <a:gd name="T28" fmla="+- 0 3308 3133"/>
                    <a:gd name="T29" fmla="*/ T28 w 186"/>
                    <a:gd name="T30" fmla="+- 0 4020 3885"/>
                    <a:gd name="T31" fmla="*/ 4020 h 184"/>
                    <a:gd name="T32" fmla="+- 0 3319 3133"/>
                    <a:gd name="T33" fmla="*/ T32 w 186"/>
                    <a:gd name="T34" fmla="+- 0 3976 3885"/>
                    <a:gd name="T35" fmla="*/ 3976 h 184"/>
                    <a:gd name="T36" fmla="+- 0 3318 3133"/>
                    <a:gd name="T37" fmla="*/ T36 w 186"/>
                    <a:gd name="T38" fmla="+- 0 3973 3885"/>
                    <a:gd name="T39" fmla="*/ 3973 h 184"/>
                    <a:gd name="T40" fmla="+- 0 3296 3133"/>
                    <a:gd name="T41" fmla="*/ T40 w 186"/>
                    <a:gd name="T42" fmla="+- 0 3917 3885"/>
                    <a:gd name="T43" fmla="*/ 3917 h 184"/>
                    <a:gd name="T44" fmla="+- 0 3237 3133"/>
                    <a:gd name="T45" fmla="*/ T44 w 186"/>
                    <a:gd name="T46" fmla="+- 0 3887 3885"/>
                    <a:gd name="T47" fmla="*/ 3887 h 184"/>
                    <a:gd name="T48" fmla="+- 0 3211 3133"/>
                    <a:gd name="T49" fmla="*/ T48 w 186"/>
                    <a:gd name="T50" fmla="+- 0 3885 3885"/>
                    <a:gd name="T51" fmla="*/ 3885 h 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86" h="184">
                      <a:moveTo>
                        <a:pt x="78" y="0"/>
                      </a:moveTo>
                      <a:lnTo>
                        <a:pt x="22" y="31"/>
                      </a:lnTo>
                      <a:lnTo>
                        <a:pt x="0" y="93"/>
                      </a:lnTo>
                      <a:lnTo>
                        <a:pt x="2" y="114"/>
                      </a:lnTo>
                      <a:lnTo>
                        <a:pt x="38" y="164"/>
                      </a:lnTo>
                      <a:lnTo>
                        <a:pt x="106" y="183"/>
                      </a:lnTo>
                      <a:lnTo>
                        <a:pt x="127" y="178"/>
                      </a:lnTo>
                      <a:lnTo>
                        <a:pt x="175" y="135"/>
                      </a:lnTo>
                      <a:lnTo>
                        <a:pt x="186" y="91"/>
                      </a:lnTo>
                      <a:lnTo>
                        <a:pt x="185" y="88"/>
                      </a:lnTo>
                      <a:lnTo>
                        <a:pt x="163" y="32"/>
                      </a:lnTo>
                      <a:lnTo>
                        <a:pt x="104" y="2"/>
                      </a:lnTo>
                      <a:lnTo>
                        <a:pt x="7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28" name="Rectangle 27"/>
            <p:cNvSpPr/>
            <p:nvPr/>
          </p:nvSpPr>
          <p:spPr>
            <a:xfrm>
              <a:off x="733244" y="3683889"/>
              <a:ext cx="1530227" cy="307777"/>
            </a:xfrm>
            <a:prstGeom prst="rect">
              <a:avLst/>
            </a:prstGeom>
          </p:spPr>
          <p:txBody>
            <a:bodyPr wrap="none">
              <a:spAutoFit/>
            </a:bodyPr>
            <a:lstStyle/>
            <a:p>
              <a:r>
                <a:rPr lang="en-US" sz="1400" i="1" dirty="0"/>
                <a:t>gravitational force</a:t>
              </a:r>
              <a:endParaRPr lang="en-NZ" sz="1400" i="1" dirty="0"/>
            </a:p>
          </p:txBody>
        </p:sp>
        <p:sp>
          <p:nvSpPr>
            <p:cNvPr id="29" name="Rectangle 28"/>
            <p:cNvSpPr/>
            <p:nvPr/>
          </p:nvSpPr>
          <p:spPr>
            <a:xfrm>
              <a:off x="788531" y="5895766"/>
              <a:ext cx="1530227" cy="307777"/>
            </a:xfrm>
            <a:prstGeom prst="rect">
              <a:avLst/>
            </a:prstGeom>
          </p:spPr>
          <p:txBody>
            <a:bodyPr wrap="none">
              <a:spAutoFit/>
            </a:bodyPr>
            <a:lstStyle/>
            <a:p>
              <a:r>
                <a:rPr lang="en-US" sz="1400" i="1" dirty="0"/>
                <a:t>gravitational force</a:t>
              </a:r>
              <a:endParaRPr lang="en-NZ" sz="1400" i="1" dirty="0"/>
            </a:p>
          </p:txBody>
        </p:sp>
      </p:grpSp>
      <p:sp>
        <p:nvSpPr>
          <p:cNvPr id="31" name="TextBox 30"/>
          <p:cNvSpPr txBox="1"/>
          <p:nvPr/>
        </p:nvSpPr>
        <p:spPr>
          <a:xfrm>
            <a:off x="445273" y="3061252"/>
            <a:ext cx="1140120" cy="369332"/>
          </a:xfrm>
          <a:prstGeom prst="rect">
            <a:avLst/>
          </a:prstGeom>
          <a:noFill/>
        </p:spPr>
        <p:txBody>
          <a:bodyPr wrap="none" rtlCol="0">
            <a:spAutoFit/>
          </a:bodyPr>
          <a:lstStyle/>
          <a:p>
            <a:r>
              <a:rPr lang="en-NZ" dirty="0" smtClean="0"/>
              <a:t>Diagram 1</a:t>
            </a:r>
            <a:endParaRPr lang="en-NZ" dirty="0"/>
          </a:p>
        </p:txBody>
      </p:sp>
      <p:sp>
        <p:nvSpPr>
          <p:cNvPr id="32" name="TextBox 31"/>
          <p:cNvSpPr txBox="1"/>
          <p:nvPr/>
        </p:nvSpPr>
        <p:spPr>
          <a:xfrm>
            <a:off x="7507357" y="3006918"/>
            <a:ext cx="1140120" cy="369332"/>
          </a:xfrm>
          <a:prstGeom prst="rect">
            <a:avLst/>
          </a:prstGeom>
          <a:noFill/>
        </p:spPr>
        <p:txBody>
          <a:bodyPr wrap="none" rtlCol="0">
            <a:spAutoFit/>
          </a:bodyPr>
          <a:lstStyle/>
          <a:p>
            <a:r>
              <a:rPr lang="en-NZ" dirty="0" smtClean="0"/>
              <a:t>Diagram 2</a:t>
            </a:r>
            <a:endParaRPr lang="en-NZ" dirty="0"/>
          </a:p>
        </p:txBody>
      </p:sp>
    </p:spTree>
    <p:extLst>
      <p:ext uri="{BB962C8B-B14F-4D97-AF65-F5344CB8AC3E}">
        <p14:creationId xmlns:p14="http://schemas.microsoft.com/office/powerpoint/2010/main" val="2912649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563" y="635102"/>
            <a:ext cx="8763857" cy="646331"/>
          </a:xfrm>
          <a:prstGeom prst="rect">
            <a:avLst/>
          </a:prstGeom>
        </p:spPr>
        <p:txBody>
          <a:bodyPr wrap="square">
            <a:spAutoFit/>
          </a:bodyPr>
          <a:lstStyle/>
          <a:p>
            <a:pPr marL="342900" lvl="0" indent="-342900">
              <a:buAutoNum type="alphaLcParenBoth" startAt="4"/>
            </a:pPr>
            <a:r>
              <a:rPr lang="en-US" dirty="0" smtClean="0"/>
              <a:t>Show </a:t>
            </a:r>
            <a:r>
              <a:rPr lang="en-US" dirty="0"/>
              <a:t>that the minimum speed the ball must have during its circular motion </a:t>
            </a:r>
            <a:r>
              <a:rPr lang="en-US" dirty="0" smtClean="0"/>
              <a:t>is </a:t>
            </a:r>
            <a:r>
              <a:rPr lang="en-US" b="1" dirty="0" smtClean="0"/>
              <a:t>3.43 </a:t>
            </a:r>
            <a:r>
              <a:rPr lang="en-US" b="1" dirty="0"/>
              <a:t>m s</a:t>
            </a:r>
            <a:r>
              <a:rPr lang="en-US" b="1" baseline="30000" dirty="0"/>
              <a:t>-1</a:t>
            </a:r>
            <a:r>
              <a:rPr lang="en-US" b="1" dirty="0"/>
              <a:t> </a:t>
            </a:r>
            <a:r>
              <a:rPr lang="en-US" dirty="0"/>
              <a:t>at the top.</a:t>
            </a:r>
            <a:endParaRPr lang="en-NZ" dirty="0"/>
          </a:p>
        </p:txBody>
      </p:sp>
      <p:sp>
        <p:nvSpPr>
          <p:cNvPr id="3" name="TextBox 2"/>
          <p:cNvSpPr txBox="1"/>
          <p:nvPr/>
        </p:nvSpPr>
        <p:spPr>
          <a:xfrm>
            <a:off x="164386" y="154112"/>
            <a:ext cx="2723694" cy="369332"/>
          </a:xfrm>
          <a:prstGeom prst="rect">
            <a:avLst/>
          </a:prstGeom>
          <a:noFill/>
        </p:spPr>
        <p:txBody>
          <a:bodyPr wrap="none" rtlCol="0">
            <a:spAutoFit/>
          </a:bodyPr>
          <a:lstStyle/>
          <a:p>
            <a:r>
              <a:rPr lang="en-NZ" b="1" dirty="0" smtClean="0"/>
              <a:t>QUESTION TWO </a:t>
            </a:r>
            <a:r>
              <a:rPr lang="en-NZ" dirty="0" smtClean="0"/>
              <a:t>continued</a:t>
            </a:r>
            <a:endParaRPr lang="en-NZ" dirty="0"/>
          </a:p>
        </p:txBody>
      </p:sp>
      <p:sp>
        <p:nvSpPr>
          <p:cNvPr id="4" name="Rectangle 3"/>
          <p:cNvSpPr/>
          <p:nvPr/>
        </p:nvSpPr>
        <p:spPr>
          <a:xfrm>
            <a:off x="774272" y="1260137"/>
            <a:ext cx="2067104" cy="369332"/>
          </a:xfrm>
          <a:prstGeom prst="rect">
            <a:avLst/>
          </a:prstGeom>
        </p:spPr>
        <p:txBody>
          <a:bodyPr wrap="none">
            <a:spAutoFit/>
          </a:bodyPr>
          <a:lstStyle/>
          <a:p>
            <a:r>
              <a:rPr lang="en-US" dirty="0"/>
              <a:t>Explain your answer</a:t>
            </a:r>
            <a:endParaRPr lang="en-NZ" dirty="0"/>
          </a:p>
        </p:txBody>
      </p:sp>
      <p:sp>
        <p:nvSpPr>
          <p:cNvPr id="5" name="Rectangle 4"/>
          <p:cNvSpPr/>
          <p:nvPr/>
        </p:nvSpPr>
        <p:spPr>
          <a:xfrm>
            <a:off x="245124" y="3039995"/>
            <a:ext cx="5386056" cy="646331"/>
          </a:xfrm>
          <a:prstGeom prst="rect">
            <a:avLst/>
          </a:prstGeom>
        </p:spPr>
        <p:txBody>
          <a:bodyPr wrap="square">
            <a:spAutoFit/>
          </a:bodyPr>
          <a:lstStyle/>
          <a:p>
            <a:pPr marL="342900" indent="-342900">
              <a:buAutoNum type="alphaLcParenBoth" startAt="5"/>
            </a:pPr>
            <a:r>
              <a:rPr lang="en-US" dirty="0" smtClean="0"/>
              <a:t>The </a:t>
            </a:r>
            <a:r>
              <a:rPr lang="en-US" dirty="0"/>
              <a:t>ball drops to its minimum speed of </a:t>
            </a:r>
            <a:r>
              <a:rPr lang="en-US" b="1" dirty="0"/>
              <a:t>3.43 m s</a:t>
            </a:r>
            <a:r>
              <a:rPr lang="en-US" b="1" baseline="30000" dirty="0"/>
              <a:t>–1</a:t>
            </a:r>
            <a:r>
              <a:rPr lang="en-US" b="1" dirty="0"/>
              <a:t> </a:t>
            </a:r>
            <a:r>
              <a:rPr lang="en-US" dirty="0" smtClean="0"/>
              <a:t>at </a:t>
            </a:r>
            <a:r>
              <a:rPr lang="en-US" dirty="0"/>
              <a:t>the top of the circle</a:t>
            </a:r>
            <a:endParaRPr lang="en-NZ" dirty="0"/>
          </a:p>
        </p:txBody>
      </p:sp>
      <p:sp>
        <p:nvSpPr>
          <p:cNvPr id="6" name="Rectangle 5"/>
          <p:cNvSpPr/>
          <p:nvPr/>
        </p:nvSpPr>
        <p:spPr>
          <a:xfrm>
            <a:off x="503262" y="4192185"/>
            <a:ext cx="5691798" cy="646331"/>
          </a:xfrm>
          <a:prstGeom prst="rect">
            <a:avLst/>
          </a:prstGeom>
        </p:spPr>
        <p:txBody>
          <a:bodyPr wrap="square">
            <a:spAutoFit/>
          </a:bodyPr>
          <a:lstStyle/>
          <a:p>
            <a:r>
              <a:rPr lang="en-US" dirty="0"/>
              <a:t>Using conservation of energy, show that the angle at which the tangential speed of the ball is </a:t>
            </a:r>
            <a:r>
              <a:rPr lang="en-US" b="1" dirty="0"/>
              <a:t>4.00 m s</a:t>
            </a:r>
            <a:r>
              <a:rPr lang="en-US" b="1" baseline="30000" dirty="0"/>
              <a:t>–1</a:t>
            </a:r>
            <a:r>
              <a:rPr lang="en-US" dirty="0"/>
              <a:t>, is </a:t>
            </a:r>
            <a:r>
              <a:rPr lang="el-GR" b="1" dirty="0" smtClean="0"/>
              <a:t>θ</a:t>
            </a:r>
            <a:r>
              <a:rPr lang="en-US" b="1" i="1" dirty="0" smtClean="0"/>
              <a:t> </a:t>
            </a:r>
            <a:r>
              <a:rPr lang="en-US" b="1" dirty="0"/>
              <a:t>= 34.9°.</a:t>
            </a:r>
            <a:endParaRPr lang="en-NZ" b="1" dirty="0"/>
          </a:p>
        </p:txBody>
      </p:sp>
      <p:grpSp>
        <p:nvGrpSpPr>
          <p:cNvPr id="29" name="Group 28"/>
          <p:cNvGrpSpPr/>
          <p:nvPr/>
        </p:nvGrpSpPr>
        <p:grpSpPr>
          <a:xfrm>
            <a:off x="6179820" y="2208770"/>
            <a:ext cx="2680833" cy="2325130"/>
            <a:chOff x="6250280" y="2833610"/>
            <a:chExt cx="2259853" cy="1940141"/>
          </a:xfrm>
        </p:grpSpPr>
        <p:sp>
          <p:nvSpPr>
            <p:cNvPr id="11" name="Oval 10"/>
            <p:cNvSpPr/>
            <p:nvPr/>
          </p:nvSpPr>
          <p:spPr>
            <a:xfrm>
              <a:off x="7415851" y="3177865"/>
              <a:ext cx="112143" cy="11214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28" name="Group 27"/>
            <p:cNvGrpSpPr/>
            <p:nvPr/>
          </p:nvGrpSpPr>
          <p:grpSpPr>
            <a:xfrm>
              <a:off x="6250280" y="2833610"/>
              <a:ext cx="2259853" cy="1940141"/>
              <a:chOff x="5953100" y="2147810"/>
              <a:chExt cx="2259853" cy="1940141"/>
            </a:xfrm>
          </p:grpSpPr>
          <p:sp>
            <p:nvSpPr>
              <p:cNvPr id="25" name="Arc 24"/>
              <p:cNvSpPr/>
              <p:nvPr/>
            </p:nvSpPr>
            <p:spPr>
              <a:xfrm>
                <a:off x="6621780" y="2827020"/>
                <a:ext cx="350520" cy="201929"/>
              </a:xfrm>
              <a:prstGeom prst="arc">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grpSp>
            <p:nvGrpSpPr>
              <p:cNvPr id="27" name="Group 26"/>
              <p:cNvGrpSpPr/>
              <p:nvPr/>
            </p:nvGrpSpPr>
            <p:grpSpPr>
              <a:xfrm>
                <a:off x="5953100" y="2147810"/>
                <a:ext cx="2259853" cy="1940141"/>
                <a:chOff x="5953100" y="2147810"/>
                <a:chExt cx="2259853" cy="1940141"/>
              </a:xfrm>
            </p:grpSpPr>
            <p:grpSp>
              <p:nvGrpSpPr>
                <p:cNvPr id="8" name="Group 2"/>
                <p:cNvGrpSpPr>
                  <a:grpSpLocks/>
                </p:cNvGrpSpPr>
                <p:nvPr/>
              </p:nvGrpSpPr>
              <p:grpSpPr bwMode="auto">
                <a:xfrm>
                  <a:off x="5953100" y="2428894"/>
                  <a:ext cx="1667864" cy="1659057"/>
                  <a:chOff x="8241" y="222"/>
                  <a:chExt cx="1816" cy="1828"/>
                </a:xfrm>
              </p:grpSpPr>
              <p:grpSp>
                <p:nvGrpSpPr>
                  <p:cNvPr id="12" name="Group 3"/>
                  <p:cNvGrpSpPr>
                    <a:grpSpLocks/>
                  </p:cNvGrpSpPr>
                  <p:nvPr/>
                </p:nvGrpSpPr>
                <p:grpSpPr bwMode="auto">
                  <a:xfrm>
                    <a:off x="8246" y="239"/>
                    <a:ext cx="1806" cy="1806"/>
                    <a:chOff x="8246" y="239"/>
                    <a:chExt cx="1806" cy="1806"/>
                  </a:xfrm>
                </p:grpSpPr>
                <p:sp>
                  <p:nvSpPr>
                    <p:cNvPr id="21" name="Freeform 4"/>
                    <p:cNvSpPr>
                      <a:spLocks/>
                    </p:cNvSpPr>
                    <p:nvPr/>
                  </p:nvSpPr>
                  <p:spPr bwMode="auto">
                    <a:xfrm>
                      <a:off x="8246" y="239"/>
                      <a:ext cx="1806" cy="1806"/>
                    </a:xfrm>
                    <a:custGeom>
                      <a:avLst/>
                      <a:gdLst>
                        <a:gd name="T0" fmla="+- 0 10049 8246"/>
                        <a:gd name="T1" fmla="*/ T0 w 1806"/>
                        <a:gd name="T2" fmla="+- 0 1216 239"/>
                        <a:gd name="T3" fmla="*/ 1216 h 1806"/>
                        <a:gd name="T4" fmla="+- 0 10025 8246"/>
                        <a:gd name="T5" fmla="*/ T4 w 1806"/>
                        <a:gd name="T6" fmla="+- 0 1358 239"/>
                        <a:gd name="T7" fmla="*/ 1358 h 1806"/>
                        <a:gd name="T8" fmla="+- 0 9981 8246"/>
                        <a:gd name="T9" fmla="*/ T8 w 1806"/>
                        <a:gd name="T10" fmla="+- 0 1493 239"/>
                        <a:gd name="T11" fmla="*/ 1493 h 1806"/>
                        <a:gd name="T12" fmla="+- 0 9916 8246"/>
                        <a:gd name="T13" fmla="*/ T12 w 1806"/>
                        <a:gd name="T14" fmla="+- 0 1617 239"/>
                        <a:gd name="T15" fmla="*/ 1617 h 1806"/>
                        <a:gd name="T16" fmla="+- 0 9834 8246"/>
                        <a:gd name="T17" fmla="*/ T16 w 1806"/>
                        <a:gd name="T18" fmla="+- 0 1729 239"/>
                        <a:gd name="T19" fmla="*/ 1729 h 1806"/>
                        <a:gd name="T20" fmla="+- 0 9736 8246"/>
                        <a:gd name="T21" fmla="*/ T20 w 1806"/>
                        <a:gd name="T22" fmla="+- 0 1827 239"/>
                        <a:gd name="T23" fmla="*/ 1827 h 1806"/>
                        <a:gd name="T24" fmla="+- 0 9624 8246"/>
                        <a:gd name="T25" fmla="*/ T24 w 1806"/>
                        <a:gd name="T26" fmla="+- 0 1909 239"/>
                        <a:gd name="T27" fmla="*/ 1909 h 1806"/>
                        <a:gd name="T28" fmla="+- 0 9500 8246"/>
                        <a:gd name="T29" fmla="*/ T28 w 1806"/>
                        <a:gd name="T30" fmla="+- 0 1973 239"/>
                        <a:gd name="T31" fmla="*/ 1973 h 1806"/>
                        <a:gd name="T32" fmla="+- 0 9366 8246"/>
                        <a:gd name="T33" fmla="*/ T32 w 1806"/>
                        <a:gd name="T34" fmla="+- 0 2018 239"/>
                        <a:gd name="T35" fmla="*/ 2018 h 1806"/>
                        <a:gd name="T36" fmla="+- 0 9223 8246"/>
                        <a:gd name="T37" fmla="*/ T36 w 1806"/>
                        <a:gd name="T38" fmla="+- 0 2041 239"/>
                        <a:gd name="T39" fmla="*/ 2041 h 1806"/>
                        <a:gd name="T40" fmla="+- 0 9075 8246"/>
                        <a:gd name="T41" fmla="*/ T40 w 1806"/>
                        <a:gd name="T42" fmla="+- 0 2041 239"/>
                        <a:gd name="T43" fmla="*/ 2041 h 1806"/>
                        <a:gd name="T44" fmla="+- 0 8932 8246"/>
                        <a:gd name="T45" fmla="*/ T44 w 1806"/>
                        <a:gd name="T46" fmla="+- 0 2018 239"/>
                        <a:gd name="T47" fmla="*/ 2018 h 1806"/>
                        <a:gd name="T48" fmla="+- 0 8798 8246"/>
                        <a:gd name="T49" fmla="*/ T48 w 1806"/>
                        <a:gd name="T50" fmla="+- 0 1973 239"/>
                        <a:gd name="T51" fmla="*/ 1973 h 1806"/>
                        <a:gd name="T52" fmla="+- 0 8673 8246"/>
                        <a:gd name="T53" fmla="*/ T52 w 1806"/>
                        <a:gd name="T54" fmla="+- 0 1909 239"/>
                        <a:gd name="T55" fmla="*/ 1909 h 1806"/>
                        <a:gd name="T56" fmla="+- 0 8562 8246"/>
                        <a:gd name="T57" fmla="*/ T56 w 1806"/>
                        <a:gd name="T58" fmla="+- 0 1827 239"/>
                        <a:gd name="T59" fmla="*/ 1827 h 1806"/>
                        <a:gd name="T60" fmla="+- 0 8464 8246"/>
                        <a:gd name="T61" fmla="*/ T60 w 1806"/>
                        <a:gd name="T62" fmla="+- 0 1729 239"/>
                        <a:gd name="T63" fmla="*/ 1729 h 1806"/>
                        <a:gd name="T64" fmla="+- 0 8382 8246"/>
                        <a:gd name="T65" fmla="*/ T64 w 1806"/>
                        <a:gd name="T66" fmla="+- 0 1617 239"/>
                        <a:gd name="T67" fmla="*/ 1617 h 1806"/>
                        <a:gd name="T68" fmla="+- 0 8317 8246"/>
                        <a:gd name="T69" fmla="*/ T68 w 1806"/>
                        <a:gd name="T70" fmla="+- 0 1493 239"/>
                        <a:gd name="T71" fmla="*/ 1493 h 1806"/>
                        <a:gd name="T72" fmla="+- 0 8273 8246"/>
                        <a:gd name="T73" fmla="*/ T72 w 1806"/>
                        <a:gd name="T74" fmla="+- 0 1358 239"/>
                        <a:gd name="T75" fmla="*/ 1358 h 1806"/>
                        <a:gd name="T76" fmla="+- 0 8249 8246"/>
                        <a:gd name="T77" fmla="*/ T76 w 1806"/>
                        <a:gd name="T78" fmla="+- 0 1216 239"/>
                        <a:gd name="T79" fmla="*/ 1216 h 1806"/>
                        <a:gd name="T80" fmla="+- 0 8249 8246"/>
                        <a:gd name="T81" fmla="*/ T80 w 1806"/>
                        <a:gd name="T82" fmla="+- 0 1068 239"/>
                        <a:gd name="T83" fmla="*/ 1068 h 1806"/>
                        <a:gd name="T84" fmla="+- 0 8273 8246"/>
                        <a:gd name="T85" fmla="*/ T84 w 1806"/>
                        <a:gd name="T86" fmla="+- 0 925 239"/>
                        <a:gd name="T87" fmla="*/ 925 h 1806"/>
                        <a:gd name="T88" fmla="+- 0 8317 8246"/>
                        <a:gd name="T89" fmla="*/ T88 w 1806"/>
                        <a:gd name="T90" fmla="+- 0 790 239"/>
                        <a:gd name="T91" fmla="*/ 790 h 1806"/>
                        <a:gd name="T92" fmla="+- 0 8382 8246"/>
                        <a:gd name="T93" fmla="*/ T92 w 1806"/>
                        <a:gd name="T94" fmla="+- 0 666 239"/>
                        <a:gd name="T95" fmla="*/ 666 h 1806"/>
                        <a:gd name="T96" fmla="+- 0 8464 8246"/>
                        <a:gd name="T97" fmla="*/ T96 w 1806"/>
                        <a:gd name="T98" fmla="+- 0 554 239"/>
                        <a:gd name="T99" fmla="*/ 554 h 1806"/>
                        <a:gd name="T100" fmla="+- 0 8562 8246"/>
                        <a:gd name="T101" fmla="*/ T100 w 1806"/>
                        <a:gd name="T102" fmla="+- 0 456 239"/>
                        <a:gd name="T103" fmla="*/ 456 h 1806"/>
                        <a:gd name="T104" fmla="+- 0 8673 8246"/>
                        <a:gd name="T105" fmla="*/ T104 w 1806"/>
                        <a:gd name="T106" fmla="+- 0 374 239"/>
                        <a:gd name="T107" fmla="*/ 374 h 1806"/>
                        <a:gd name="T108" fmla="+- 0 8798 8246"/>
                        <a:gd name="T109" fmla="*/ T108 w 1806"/>
                        <a:gd name="T110" fmla="+- 0 310 239"/>
                        <a:gd name="T111" fmla="*/ 310 h 1806"/>
                        <a:gd name="T112" fmla="+- 0 8932 8246"/>
                        <a:gd name="T113" fmla="*/ T112 w 1806"/>
                        <a:gd name="T114" fmla="+- 0 265 239"/>
                        <a:gd name="T115" fmla="*/ 265 h 1806"/>
                        <a:gd name="T116" fmla="+- 0 9075 8246"/>
                        <a:gd name="T117" fmla="*/ T116 w 1806"/>
                        <a:gd name="T118" fmla="+- 0 242 239"/>
                        <a:gd name="T119" fmla="*/ 242 h 1806"/>
                        <a:gd name="T120" fmla="+- 0 9223 8246"/>
                        <a:gd name="T121" fmla="*/ T120 w 1806"/>
                        <a:gd name="T122" fmla="+- 0 242 239"/>
                        <a:gd name="T123" fmla="*/ 242 h 1806"/>
                        <a:gd name="T124" fmla="+- 0 9366 8246"/>
                        <a:gd name="T125" fmla="*/ T124 w 1806"/>
                        <a:gd name="T126" fmla="+- 0 265 239"/>
                        <a:gd name="T127" fmla="*/ 265 h 1806"/>
                        <a:gd name="T128" fmla="+- 0 9500 8246"/>
                        <a:gd name="T129" fmla="*/ T128 w 1806"/>
                        <a:gd name="T130" fmla="+- 0 310 239"/>
                        <a:gd name="T131" fmla="*/ 310 h 1806"/>
                        <a:gd name="T132" fmla="+- 0 9624 8246"/>
                        <a:gd name="T133" fmla="*/ T132 w 1806"/>
                        <a:gd name="T134" fmla="+- 0 374 239"/>
                        <a:gd name="T135" fmla="*/ 374 h 1806"/>
                        <a:gd name="T136" fmla="+- 0 9736 8246"/>
                        <a:gd name="T137" fmla="*/ T136 w 1806"/>
                        <a:gd name="T138" fmla="+- 0 456 239"/>
                        <a:gd name="T139" fmla="*/ 456 h 1806"/>
                        <a:gd name="T140" fmla="+- 0 9834 8246"/>
                        <a:gd name="T141" fmla="*/ T140 w 1806"/>
                        <a:gd name="T142" fmla="+- 0 554 239"/>
                        <a:gd name="T143" fmla="*/ 554 h 1806"/>
                        <a:gd name="T144" fmla="+- 0 9916 8246"/>
                        <a:gd name="T145" fmla="*/ T144 w 1806"/>
                        <a:gd name="T146" fmla="+- 0 666 239"/>
                        <a:gd name="T147" fmla="*/ 666 h 1806"/>
                        <a:gd name="T148" fmla="+- 0 9981 8246"/>
                        <a:gd name="T149" fmla="*/ T148 w 1806"/>
                        <a:gd name="T150" fmla="+- 0 790 239"/>
                        <a:gd name="T151" fmla="*/ 790 h 1806"/>
                        <a:gd name="T152" fmla="+- 0 10025 8246"/>
                        <a:gd name="T153" fmla="*/ T152 w 1806"/>
                        <a:gd name="T154" fmla="+- 0 925 239"/>
                        <a:gd name="T155" fmla="*/ 925 h 1806"/>
                        <a:gd name="T156" fmla="+- 0 10049 8246"/>
                        <a:gd name="T157" fmla="*/ T156 w 1806"/>
                        <a:gd name="T158" fmla="+- 0 1068 239"/>
                        <a:gd name="T159" fmla="*/ 1068 h 180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1806" h="1806">
                          <a:moveTo>
                            <a:pt x="1806" y="903"/>
                          </a:moveTo>
                          <a:lnTo>
                            <a:pt x="1803" y="977"/>
                          </a:lnTo>
                          <a:lnTo>
                            <a:pt x="1794" y="1049"/>
                          </a:lnTo>
                          <a:lnTo>
                            <a:pt x="1779" y="1119"/>
                          </a:lnTo>
                          <a:lnTo>
                            <a:pt x="1759" y="1188"/>
                          </a:lnTo>
                          <a:lnTo>
                            <a:pt x="1735" y="1254"/>
                          </a:lnTo>
                          <a:lnTo>
                            <a:pt x="1705" y="1317"/>
                          </a:lnTo>
                          <a:lnTo>
                            <a:pt x="1670" y="1378"/>
                          </a:lnTo>
                          <a:lnTo>
                            <a:pt x="1631" y="1436"/>
                          </a:lnTo>
                          <a:lnTo>
                            <a:pt x="1588" y="1490"/>
                          </a:lnTo>
                          <a:lnTo>
                            <a:pt x="1541" y="1541"/>
                          </a:lnTo>
                          <a:lnTo>
                            <a:pt x="1490" y="1588"/>
                          </a:lnTo>
                          <a:lnTo>
                            <a:pt x="1436" y="1631"/>
                          </a:lnTo>
                          <a:lnTo>
                            <a:pt x="1378" y="1670"/>
                          </a:lnTo>
                          <a:lnTo>
                            <a:pt x="1318" y="1704"/>
                          </a:lnTo>
                          <a:lnTo>
                            <a:pt x="1254" y="1734"/>
                          </a:lnTo>
                          <a:lnTo>
                            <a:pt x="1188" y="1759"/>
                          </a:lnTo>
                          <a:lnTo>
                            <a:pt x="1120" y="1779"/>
                          </a:lnTo>
                          <a:lnTo>
                            <a:pt x="1049" y="1793"/>
                          </a:lnTo>
                          <a:lnTo>
                            <a:pt x="977" y="1802"/>
                          </a:lnTo>
                          <a:lnTo>
                            <a:pt x="903" y="1805"/>
                          </a:lnTo>
                          <a:lnTo>
                            <a:pt x="829" y="1802"/>
                          </a:lnTo>
                          <a:lnTo>
                            <a:pt x="757" y="1793"/>
                          </a:lnTo>
                          <a:lnTo>
                            <a:pt x="686" y="1779"/>
                          </a:lnTo>
                          <a:lnTo>
                            <a:pt x="618" y="1759"/>
                          </a:lnTo>
                          <a:lnTo>
                            <a:pt x="552" y="1734"/>
                          </a:lnTo>
                          <a:lnTo>
                            <a:pt x="488" y="1704"/>
                          </a:lnTo>
                          <a:lnTo>
                            <a:pt x="427" y="1670"/>
                          </a:lnTo>
                          <a:lnTo>
                            <a:pt x="370" y="1631"/>
                          </a:lnTo>
                          <a:lnTo>
                            <a:pt x="316" y="1588"/>
                          </a:lnTo>
                          <a:lnTo>
                            <a:pt x="265" y="1541"/>
                          </a:lnTo>
                          <a:lnTo>
                            <a:pt x="218" y="1490"/>
                          </a:lnTo>
                          <a:lnTo>
                            <a:pt x="174" y="1436"/>
                          </a:lnTo>
                          <a:lnTo>
                            <a:pt x="136" y="1378"/>
                          </a:lnTo>
                          <a:lnTo>
                            <a:pt x="101" y="1317"/>
                          </a:lnTo>
                          <a:lnTo>
                            <a:pt x="71" y="1254"/>
                          </a:lnTo>
                          <a:lnTo>
                            <a:pt x="46" y="1188"/>
                          </a:lnTo>
                          <a:lnTo>
                            <a:pt x="27" y="1119"/>
                          </a:lnTo>
                          <a:lnTo>
                            <a:pt x="12" y="1049"/>
                          </a:lnTo>
                          <a:lnTo>
                            <a:pt x="3" y="977"/>
                          </a:lnTo>
                          <a:lnTo>
                            <a:pt x="0" y="903"/>
                          </a:lnTo>
                          <a:lnTo>
                            <a:pt x="3" y="829"/>
                          </a:lnTo>
                          <a:lnTo>
                            <a:pt x="12" y="756"/>
                          </a:lnTo>
                          <a:lnTo>
                            <a:pt x="27" y="686"/>
                          </a:lnTo>
                          <a:lnTo>
                            <a:pt x="46" y="617"/>
                          </a:lnTo>
                          <a:lnTo>
                            <a:pt x="71" y="551"/>
                          </a:lnTo>
                          <a:lnTo>
                            <a:pt x="101" y="488"/>
                          </a:lnTo>
                          <a:lnTo>
                            <a:pt x="136" y="427"/>
                          </a:lnTo>
                          <a:lnTo>
                            <a:pt x="174" y="370"/>
                          </a:lnTo>
                          <a:lnTo>
                            <a:pt x="218" y="315"/>
                          </a:lnTo>
                          <a:lnTo>
                            <a:pt x="265" y="264"/>
                          </a:lnTo>
                          <a:lnTo>
                            <a:pt x="316" y="217"/>
                          </a:lnTo>
                          <a:lnTo>
                            <a:pt x="370" y="174"/>
                          </a:lnTo>
                          <a:lnTo>
                            <a:pt x="427" y="135"/>
                          </a:lnTo>
                          <a:lnTo>
                            <a:pt x="488" y="101"/>
                          </a:lnTo>
                          <a:lnTo>
                            <a:pt x="552" y="71"/>
                          </a:lnTo>
                          <a:lnTo>
                            <a:pt x="618" y="46"/>
                          </a:lnTo>
                          <a:lnTo>
                            <a:pt x="686" y="26"/>
                          </a:lnTo>
                          <a:lnTo>
                            <a:pt x="757" y="12"/>
                          </a:lnTo>
                          <a:lnTo>
                            <a:pt x="829" y="3"/>
                          </a:lnTo>
                          <a:lnTo>
                            <a:pt x="903" y="0"/>
                          </a:lnTo>
                          <a:lnTo>
                            <a:pt x="977" y="3"/>
                          </a:lnTo>
                          <a:lnTo>
                            <a:pt x="1049" y="12"/>
                          </a:lnTo>
                          <a:lnTo>
                            <a:pt x="1120" y="26"/>
                          </a:lnTo>
                          <a:lnTo>
                            <a:pt x="1188" y="46"/>
                          </a:lnTo>
                          <a:lnTo>
                            <a:pt x="1254" y="71"/>
                          </a:lnTo>
                          <a:lnTo>
                            <a:pt x="1318" y="101"/>
                          </a:lnTo>
                          <a:lnTo>
                            <a:pt x="1378" y="135"/>
                          </a:lnTo>
                          <a:lnTo>
                            <a:pt x="1436" y="174"/>
                          </a:lnTo>
                          <a:lnTo>
                            <a:pt x="1490" y="217"/>
                          </a:lnTo>
                          <a:lnTo>
                            <a:pt x="1541" y="264"/>
                          </a:lnTo>
                          <a:lnTo>
                            <a:pt x="1588" y="315"/>
                          </a:lnTo>
                          <a:lnTo>
                            <a:pt x="1631" y="370"/>
                          </a:lnTo>
                          <a:lnTo>
                            <a:pt x="1670" y="427"/>
                          </a:lnTo>
                          <a:lnTo>
                            <a:pt x="1705" y="488"/>
                          </a:lnTo>
                          <a:lnTo>
                            <a:pt x="1735" y="551"/>
                          </a:lnTo>
                          <a:lnTo>
                            <a:pt x="1759" y="617"/>
                          </a:lnTo>
                          <a:lnTo>
                            <a:pt x="1779" y="686"/>
                          </a:lnTo>
                          <a:lnTo>
                            <a:pt x="1794" y="756"/>
                          </a:lnTo>
                          <a:lnTo>
                            <a:pt x="1803" y="829"/>
                          </a:lnTo>
                          <a:lnTo>
                            <a:pt x="1806" y="903"/>
                          </a:lnTo>
                          <a:close/>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2"/>
                  <p:cNvGrpSpPr>
                    <a:grpSpLocks/>
                  </p:cNvGrpSpPr>
                  <p:nvPr/>
                </p:nvGrpSpPr>
                <p:grpSpPr bwMode="auto">
                  <a:xfrm>
                    <a:off x="9149" y="350"/>
                    <a:ext cx="434" cy="792"/>
                    <a:chOff x="9149" y="350"/>
                    <a:chExt cx="434" cy="792"/>
                  </a:xfrm>
                </p:grpSpPr>
                <p:sp>
                  <p:nvSpPr>
                    <p:cNvPr id="20" name="Freeform 6"/>
                    <p:cNvSpPr>
                      <a:spLocks/>
                    </p:cNvSpPr>
                    <p:nvPr/>
                  </p:nvSpPr>
                  <p:spPr bwMode="auto">
                    <a:xfrm>
                      <a:off x="9149" y="350"/>
                      <a:ext cx="434" cy="792"/>
                    </a:xfrm>
                    <a:custGeom>
                      <a:avLst/>
                      <a:gdLst>
                        <a:gd name="T0" fmla="+- 0 9149 9149"/>
                        <a:gd name="T1" fmla="*/ T0 w 434"/>
                        <a:gd name="T2" fmla="+- 0 1142 350"/>
                        <a:gd name="T3" fmla="*/ 1142 h 792"/>
                        <a:gd name="T4" fmla="+- 0 9582 9149"/>
                        <a:gd name="T5" fmla="*/ T4 w 434"/>
                        <a:gd name="T6" fmla="+- 0 350 350"/>
                        <a:gd name="T7" fmla="*/ 350 h 792"/>
                      </a:gdLst>
                      <a:ahLst/>
                      <a:cxnLst>
                        <a:cxn ang="0">
                          <a:pos x="T1" y="T3"/>
                        </a:cxn>
                        <a:cxn ang="0">
                          <a:pos x="T5" y="T7"/>
                        </a:cxn>
                      </a:cxnLst>
                      <a:rect l="0" t="0" r="r" b="b"/>
                      <a:pathLst>
                        <a:path w="434" h="792">
                          <a:moveTo>
                            <a:pt x="0" y="792"/>
                          </a:moveTo>
                          <a:lnTo>
                            <a:pt x="433"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7"/>
                  <p:cNvGrpSpPr>
                    <a:grpSpLocks/>
                  </p:cNvGrpSpPr>
                  <p:nvPr/>
                </p:nvGrpSpPr>
                <p:grpSpPr bwMode="auto">
                  <a:xfrm>
                    <a:off x="9425" y="263"/>
                    <a:ext cx="158" cy="87"/>
                    <a:chOff x="9425" y="263"/>
                    <a:chExt cx="158" cy="87"/>
                  </a:xfrm>
                </p:grpSpPr>
                <p:sp>
                  <p:nvSpPr>
                    <p:cNvPr id="19" name="Freeform 8"/>
                    <p:cNvSpPr>
                      <a:spLocks/>
                    </p:cNvSpPr>
                    <p:nvPr/>
                  </p:nvSpPr>
                  <p:spPr bwMode="auto">
                    <a:xfrm>
                      <a:off x="9425" y="263"/>
                      <a:ext cx="158" cy="87"/>
                    </a:xfrm>
                    <a:custGeom>
                      <a:avLst/>
                      <a:gdLst>
                        <a:gd name="T0" fmla="+- 0 9582 9425"/>
                        <a:gd name="T1" fmla="*/ T0 w 158"/>
                        <a:gd name="T2" fmla="+- 0 349 263"/>
                        <a:gd name="T3" fmla="*/ 349 h 87"/>
                        <a:gd name="T4" fmla="+- 0 9425 9425"/>
                        <a:gd name="T5" fmla="*/ T4 w 158"/>
                        <a:gd name="T6" fmla="+- 0 263 263"/>
                        <a:gd name="T7" fmla="*/ 263 h 87"/>
                      </a:gdLst>
                      <a:ahLst/>
                      <a:cxnLst>
                        <a:cxn ang="0">
                          <a:pos x="T1" y="T3"/>
                        </a:cxn>
                        <a:cxn ang="0">
                          <a:pos x="T5" y="T7"/>
                        </a:cxn>
                      </a:cxnLst>
                      <a:rect l="0" t="0" r="r" b="b"/>
                      <a:pathLst>
                        <a:path w="158" h="87">
                          <a:moveTo>
                            <a:pt x="157" y="86"/>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9"/>
                  <p:cNvGrpSpPr>
                    <a:grpSpLocks/>
                  </p:cNvGrpSpPr>
                  <p:nvPr/>
                </p:nvGrpSpPr>
                <p:grpSpPr bwMode="auto">
                  <a:xfrm>
                    <a:off x="9362" y="227"/>
                    <a:ext cx="100" cy="88"/>
                    <a:chOff x="9362" y="227"/>
                    <a:chExt cx="100" cy="88"/>
                  </a:xfrm>
                </p:grpSpPr>
                <p:sp>
                  <p:nvSpPr>
                    <p:cNvPr id="18" name="Freeform 17"/>
                    <p:cNvSpPr>
                      <a:spLocks/>
                    </p:cNvSpPr>
                    <p:nvPr/>
                  </p:nvSpPr>
                  <p:spPr bwMode="auto">
                    <a:xfrm>
                      <a:off x="9362" y="227"/>
                      <a:ext cx="100" cy="88"/>
                    </a:xfrm>
                    <a:custGeom>
                      <a:avLst/>
                      <a:gdLst>
                        <a:gd name="T0" fmla="+- 0 9462 9362"/>
                        <a:gd name="T1" fmla="*/ T0 w 100"/>
                        <a:gd name="T2" fmla="+- 0 227 227"/>
                        <a:gd name="T3" fmla="*/ 227 h 88"/>
                        <a:gd name="T4" fmla="+- 0 9362 9362"/>
                        <a:gd name="T5" fmla="*/ T4 w 100"/>
                        <a:gd name="T6" fmla="+- 0 229 227"/>
                        <a:gd name="T7" fmla="*/ 229 h 88"/>
                        <a:gd name="T8" fmla="+- 0 9414 9362"/>
                        <a:gd name="T9" fmla="*/ T8 w 100"/>
                        <a:gd name="T10" fmla="+- 0 314 227"/>
                        <a:gd name="T11" fmla="*/ 314 h 88"/>
                        <a:gd name="T12" fmla="+- 0 9462 9362"/>
                        <a:gd name="T13" fmla="*/ T12 w 100"/>
                        <a:gd name="T14" fmla="+- 0 227 227"/>
                        <a:gd name="T15" fmla="*/ 227 h 88"/>
                      </a:gdLst>
                      <a:ahLst/>
                      <a:cxnLst>
                        <a:cxn ang="0">
                          <a:pos x="T1" y="T3"/>
                        </a:cxn>
                        <a:cxn ang="0">
                          <a:pos x="T5" y="T7"/>
                        </a:cxn>
                        <a:cxn ang="0">
                          <a:pos x="T9" y="T11"/>
                        </a:cxn>
                        <a:cxn ang="0">
                          <a:pos x="T13" y="T15"/>
                        </a:cxn>
                      </a:cxnLst>
                      <a:rect l="0" t="0" r="r" b="b"/>
                      <a:pathLst>
                        <a:path w="100" h="88">
                          <a:moveTo>
                            <a:pt x="100" y="0"/>
                          </a:moveTo>
                          <a:lnTo>
                            <a:pt x="0" y="2"/>
                          </a:lnTo>
                          <a:lnTo>
                            <a:pt x="52" y="87"/>
                          </a:lnTo>
                          <a:lnTo>
                            <a:pt x="10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1"/>
                  <p:cNvGrpSpPr>
                    <a:grpSpLocks/>
                  </p:cNvGrpSpPr>
                  <p:nvPr/>
                </p:nvGrpSpPr>
                <p:grpSpPr bwMode="auto">
                  <a:xfrm>
                    <a:off x="9559" y="326"/>
                    <a:ext cx="47" cy="47"/>
                    <a:chOff x="9559" y="326"/>
                    <a:chExt cx="47" cy="47"/>
                  </a:xfrm>
                </p:grpSpPr>
                <p:sp>
                  <p:nvSpPr>
                    <p:cNvPr id="17" name="Freeform 12"/>
                    <p:cNvSpPr>
                      <a:spLocks/>
                    </p:cNvSpPr>
                    <p:nvPr/>
                  </p:nvSpPr>
                  <p:spPr bwMode="auto">
                    <a:xfrm>
                      <a:off x="9559" y="326"/>
                      <a:ext cx="47" cy="47"/>
                    </a:xfrm>
                    <a:custGeom>
                      <a:avLst/>
                      <a:gdLst>
                        <a:gd name="T0" fmla="+- 0 9595 9559"/>
                        <a:gd name="T1" fmla="*/ T0 w 47"/>
                        <a:gd name="T2" fmla="+- 0 326 326"/>
                        <a:gd name="T3" fmla="*/ 326 h 47"/>
                        <a:gd name="T4" fmla="+- 0 9569 9559"/>
                        <a:gd name="T5" fmla="*/ T4 w 47"/>
                        <a:gd name="T6" fmla="+- 0 326 326"/>
                        <a:gd name="T7" fmla="*/ 326 h 47"/>
                        <a:gd name="T8" fmla="+- 0 9559 9559"/>
                        <a:gd name="T9" fmla="*/ T8 w 47"/>
                        <a:gd name="T10" fmla="+- 0 336 326"/>
                        <a:gd name="T11" fmla="*/ 336 h 47"/>
                        <a:gd name="T12" fmla="+- 0 9559 9559"/>
                        <a:gd name="T13" fmla="*/ T12 w 47"/>
                        <a:gd name="T14" fmla="+- 0 362 326"/>
                        <a:gd name="T15" fmla="*/ 362 h 47"/>
                        <a:gd name="T16" fmla="+- 0 9569 9559"/>
                        <a:gd name="T17" fmla="*/ T16 w 47"/>
                        <a:gd name="T18" fmla="+- 0 372 326"/>
                        <a:gd name="T19" fmla="*/ 372 h 47"/>
                        <a:gd name="T20" fmla="+- 0 9595 9559"/>
                        <a:gd name="T21" fmla="*/ T20 w 47"/>
                        <a:gd name="T22" fmla="+- 0 372 326"/>
                        <a:gd name="T23" fmla="*/ 372 h 47"/>
                        <a:gd name="T24" fmla="+- 0 9605 9559"/>
                        <a:gd name="T25" fmla="*/ T24 w 47"/>
                        <a:gd name="T26" fmla="+- 0 362 326"/>
                        <a:gd name="T27" fmla="*/ 362 h 47"/>
                        <a:gd name="T28" fmla="+- 0 9605 9559"/>
                        <a:gd name="T29" fmla="*/ T28 w 47"/>
                        <a:gd name="T30" fmla="+- 0 336 326"/>
                        <a:gd name="T31" fmla="*/ 336 h 47"/>
                        <a:gd name="T32" fmla="+- 0 9595 9559"/>
                        <a:gd name="T33" fmla="*/ T32 w 47"/>
                        <a:gd name="T34" fmla="+- 0 326 326"/>
                        <a:gd name="T35" fmla="*/ 326 h 4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 h="47">
                          <a:moveTo>
                            <a:pt x="36" y="0"/>
                          </a:moveTo>
                          <a:lnTo>
                            <a:pt x="10" y="0"/>
                          </a:lnTo>
                          <a:lnTo>
                            <a:pt x="0" y="10"/>
                          </a:lnTo>
                          <a:lnTo>
                            <a:pt x="0" y="36"/>
                          </a:lnTo>
                          <a:lnTo>
                            <a:pt x="10" y="46"/>
                          </a:lnTo>
                          <a:lnTo>
                            <a:pt x="36" y="46"/>
                          </a:lnTo>
                          <a:lnTo>
                            <a:pt x="46" y="36"/>
                          </a:lnTo>
                          <a:lnTo>
                            <a:pt x="46" y="10"/>
                          </a:lnTo>
                          <a:lnTo>
                            <a:pt x="3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9" name="Rectangle 8"/>
                <p:cNvSpPr/>
                <p:nvPr/>
              </p:nvSpPr>
              <p:spPr>
                <a:xfrm>
                  <a:off x="7084118" y="2147810"/>
                  <a:ext cx="1128835" cy="369332"/>
                </a:xfrm>
                <a:prstGeom prst="rect">
                  <a:avLst/>
                </a:prstGeom>
              </p:spPr>
              <p:txBody>
                <a:bodyPr wrap="none">
                  <a:spAutoFit/>
                </a:bodyPr>
                <a:lstStyle/>
                <a:p>
                  <a:r>
                    <a:rPr lang="en-US" dirty="0"/>
                    <a:t>4.00 m s</a:t>
                  </a:r>
                  <a:r>
                    <a:rPr lang="en-US" baseline="30000" dirty="0"/>
                    <a:t>–1</a:t>
                  </a:r>
                  <a:endParaRPr lang="en-NZ" baseline="30000" dirty="0"/>
                </a:p>
              </p:txBody>
            </p:sp>
            <p:sp>
              <p:nvSpPr>
                <p:cNvPr id="10" name="Rectangle 9"/>
                <p:cNvSpPr/>
                <p:nvPr/>
              </p:nvSpPr>
              <p:spPr>
                <a:xfrm>
                  <a:off x="7070803" y="2876549"/>
                  <a:ext cx="1033067" cy="369332"/>
                </a:xfrm>
                <a:prstGeom prst="rect">
                  <a:avLst/>
                </a:prstGeom>
                <a:solidFill>
                  <a:schemeClr val="bg1"/>
                </a:solidFill>
              </p:spPr>
              <p:txBody>
                <a:bodyPr wrap="square">
                  <a:spAutoFit/>
                </a:bodyPr>
                <a:lstStyle/>
                <a:p>
                  <a:r>
                    <a:rPr lang="en-US" dirty="0"/>
                    <a:t>1.20 m</a:t>
                  </a:r>
                  <a:endParaRPr lang="en-NZ" dirty="0"/>
                </a:p>
              </p:txBody>
            </p:sp>
            <p:cxnSp>
              <p:nvCxnSpPr>
                <p:cNvPr id="23" name="Straight Connector 22"/>
                <p:cNvCxnSpPr/>
                <p:nvPr/>
              </p:nvCxnSpPr>
              <p:spPr>
                <a:xfrm flipV="1">
                  <a:off x="6785610" y="2453640"/>
                  <a:ext cx="3810" cy="8001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6751320" y="2567940"/>
                      <a:ext cx="35259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i="1" smtClean="0">
                                <a:solidFill>
                                  <a:srgbClr val="FF0000"/>
                                </a:solidFill>
                                <a:latin typeface="Cambria Math"/>
                                <a:ea typeface="Cambria Math"/>
                              </a:rPr>
                              <m:t>𝜃</m:t>
                            </m:r>
                          </m:oMath>
                        </m:oMathPara>
                      </a14:m>
                      <a:endParaRPr lang="en-NZ" sz="1600" dirty="0">
                        <a:solidFill>
                          <a:srgbClr val="FF000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6751320" y="2567940"/>
                      <a:ext cx="352596" cy="338554"/>
                    </a:xfrm>
                    <a:prstGeom prst="rect">
                      <a:avLst/>
                    </a:prstGeom>
                    <a:blipFill rotWithShape="1">
                      <a:blip r:embed="rId2"/>
                      <a:stretch>
                        <a:fillRect/>
                      </a:stretch>
                    </a:blipFill>
                  </p:spPr>
                  <p:txBody>
                    <a:bodyPr/>
                    <a:lstStyle/>
                    <a:p>
                      <a:r>
                        <a:rPr lang="en-NZ">
                          <a:noFill/>
                        </a:rPr>
                        <a:t> </a:t>
                      </a:r>
                    </a:p>
                  </p:txBody>
                </p:sp>
              </mc:Fallback>
            </mc:AlternateContent>
          </p:grpSp>
        </p:grpSp>
      </p:grpSp>
      <p:sp>
        <p:nvSpPr>
          <p:cNvPr id="30" name="Rectangle 29"/>
          <p:cNvSpPr/>
          <p:nvPr/>
        </p:nvSpPr>
        <p:spPr>
          <a:xfrm>
            <a:off x="3799848" y="6161154"/>
            <a:ext cx="4961999" cy="369332"/>
          </a:xfrm>
          <a:prstGeom prst="rect">
            <a:avLst/>
          </a:prstGeom>
        </p:spPr>
        <p:txBody>
          <a:bodyPr wrap="none">
            <a:spAutoFit/>
          </a:bodyPr>
          <a:lstStyle/>
          <a:p>
            <a:r>
              <a:rPr lang="en-NZ" i="1" dirty="0">
                <a:solidFill>
                  <a:srgbClr val="FF0000"/>
                </a:solidFill>
              </a:rPr>
              <a:t>Solutions to Question </a:t>
            </a:r>
            <a:r>
              <a:rPr lang="en-NZ" i="1" dirty="0" smtClean="0">
                <a:solidFill>
                  <a:srgbClr val="FF0000"/>
                </a:solidFill>
              </a:rPr>
              <a:t>TWO follow on the next slide:</a:t>
            </a:r>
            <a:endParaRPr lang="en-NZ" i="1" dirty="0">
              <a:solidFill>
                <a:srgbClr val="FF0000"/>
              </a:solidFill>
            </a:endParaRPr>
          </a:p>
        </p:txBody>
      </p:sp>
    </p:spTree>
    <p:extLst>
      <p:ext uri="{BB962C8B-B14F-4D97-AF65-F5344CB8AC3E}">
        <p14:creationId xmlns:p14="http://schemas.microsoft.com/office/powerpoint/2010/main" val="88595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2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03455420"/>
              </p:ext>
            </p:extLst>
          </p:nvPr>
        </p:nvGraphicFramePr>
        <p:xfrm>
          <a:off x="185195" y="717630"/>
          <a:ext cx="8819910" cy="5282865"/>
        </p:xfrm>
        <a:graphic>
          <a:graphicData uri="http://schemas.openxmlformats.org/drawingml/2006/table">
            <a:tbl>
              <a:tblPr>
                <a:tableStyleId>{5C22544A-7EE6-4342-B048-85BDC9FD1C3A}</a:tableStyleId>
              </a:tblPr>
              <a:tblGrid>
                <a:gridCol w="2821702"/>
                <a:gridCol w="2835316"/>
                <a:gridCol w="3162892"/>
              </a:tblGrid>
              <a:tr h="406973">
                <a:tc>
                  <a:txBody>
                    <a:bodyPr/>
                    <a:lstStyle/>
                    <a:p>
                      <a:pPr algn="ctr">
                        <a:spcAft>
                          <a:spcPts val="300"/>
                        </a:spcAft>
                      </a:pPr>
                      <a:r>
                        <a:rPr lang="en-NZ" sz="1800" b="1" dirty="0">
                          <a:solidFill>
                            <a:schemeClr val="tx1"/>
                          </a:solidFill>
                          <a:effectLst/>
                          <a:latin typeface="+mj-lt"/>
                        </a:rPr>
                        <a:t>Evidence</a:t>
                      </a:r>
                      <a:endParaRPr lang="en-NZ" sz="1800" b="1" dirty="0">
                        <a:solidFill>
                          <a:schemeClr val="tx1"/>
                        </a:solidFill>
                        <a:effectLst/>
                        <a:latin typeface="+mj-lt"/>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latin typeface="+mj-lt"/>
                        </a:rPr>
                        <a:t>Achievement</a:t>
                      </a:r>
                      <a:endParaRPr lang="en-NZ" sz="1800" b="1" dirty="0">
                        <a:solidFill>
                          <a:schemeClr val="tx1"/>
                        </a:solidFill>
                        <a:effectLst/>
                        <a:latin typeface="+mj-lt"/>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latin typeface="+mj-lt"/>
                        </a:rPr>
                        <a:t>Merit</a:t>
                      </a:r>
                      <a:endParaRPr lang="en-NZ" sz="1800" b="1" dirty="0">
                        <a:solidFill>
                          <a:schemeClr val="tx1"/>
                        </a:solidFill>
                        <a:effectLst/>
                        <a:latin typeface="+mj-lt"/>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6172">
                <a:tc>
                  <a:txBody>
                    <a:bodyPr/>
                    <a:lstStyle/>
                    <a:p>
                      <a:pPr>
                        <a:spcAft>
                          <a:spcPts val="300"/>
                        </a:spcAft>
                      </a:pPr>
                      <a:endParaRPr lang="en-NZ" sz="1600" dirty="0">
                        <a:solidFill>
                          <a:schemeClr val="tx1"/>
                        </a:solidFill>
                        <a:effectLst/>
                        <a:latin typeface="+mn-lt"/>
                        <a:ea typeface="MS Mincho"/>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latin typeface="+mn-lt"/>
                        </a:rPr>
                        <a:t>Correct answer OR correct working (equation and substitution)</a:t>
                      </a:r>
                      <a:endParaRPr lang="en-NZ" sz="1600" dirty="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7950" indent="-107950">
                        <a:spcAft>
                          <a:spcPts val="0"/>
                        </a:spcAft>
                        <a:tabLst>
                          <a:tab pos="107950" algn="l"/>
                          <a:tab pos="457200" algn="l"/>
                        </a:tabLst>
                      </a:pPr>
                      <a:r>
                        <a:rPr lang="en-NZ" sz="1600" dirty="0">
                          <a:solidFill>
                            <a:schemeClr val="tx1"/>
                          </a:solidFill>
                          <a:effectLst/>
                          <a:latin typeface="+mn-lt"/>
                        </a:rPr>
                        <a:t> </a:t>
                      </a:r>
                      <a:endParaRPr lang="en-NZ" sz="1600" dirty="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2167">
                <a:tc>
                  <a:txBody>
                    <a:bodyPr/>
                    <a:lstStyle/>
                    <a:p>
                      <a:pPr>
                        <a:spcAft>
                          <a:spcPts val="300"/>
                        </a:spcAft>
                      </a:pPr>
                      <a:endParaRPr lang="en-NZ" sz="1600" dirty="0" smtClean="0">
                        <a:solidFill>
                          <a:schemeClr val="tx1"/>
                        </a:solidFill>
                        <a:effectLst/>
                      </a:endParaRPr>
                    </a:p>
                    <a:p>
                      <a:pPr>
                        <a:spcAft>
                          <a:spcPts val="300"/>
                        </a:spcAft>
                      </a:pPr>
                      <a:endParaRPr lang="en-NZ" sz="1600" dirty="0" smtClean="0">
                        <a:solidFill>
                          <a:schemeClr val="tx1"/>
                        </a:solidFill>
                        <a:effectLst/>
                      </a:endParaRPr>
                    </a:p>
                    <a:p>
                      <a:pPr>
                        <a:spcAft>
                          <a:spcPts val="300"/>
                        </a:spcAft>
                      </a:pPr>
                      <a:r>
                        <a:rPr lang="en-NZ" sz="1600" dirty="0" smtClean="0">
                          <a:solidFill>
                            <a:schemeClr val="tx1"/>
                          </a:solidFill>
                          <a:effectLst/>
                        </a:rPr>
                        <a:t>The </a:t>
                      </a:r>
                      <a:r>
                        <a:rPr lang="en-NZ" sz="1600" dirty="0">
                          <a:solidFill>
                            <a:schemeClr val="tx1"/>
                          </a:solidFill>
                          <a:effectLst/>
                        </a:rPr>
                        <a:t>total amount of kinetic and gravitational potential energy of the ball is conserved</a:t>
                      </a:r>
                      <a:r>
                        <a:rPr lang="en-NZ" sz="1600" dirty="0" smtClean="0">
                          <a:solidFill>
                            <a:schemeClr val="tx1"/>
                          </a:solidFill>
                          <a:effectLst/>
                        </a:rPr>
                        <a:t>.  </a:t>
                      </a:r>
                      <a:r>
                        <a:rPr lang="en-NZ" sz="1600" dirty="0">
                          <a:solidFill>
                            <a:schemeClr val="tx1"/>
                          </a:solidFill>
                          <a:effectLst/>
                        </a:rPr>
                        <a:t>As the ball goes down the gravitational potential energy is changed into kinetic energy. </a:t>
                      </a:r>
                      <a:r>
                        <a:rPr lang="en-NZ" sz="1600" dirty="0" smtClean="0">
                          <a:solidFill>
                            <a:schemeClr val="tx1"/>
                          </a:solidFill>
                          <a:effectLst/>
                        </a:rPr>
                        <a:t> At </a:t>
                      </a:r>
                      <a:r>
                        <a:rPr lang="en-NZ" sz="1600" dirty="0">
                          <a:solidFill>
                            <a:schemeClr val="tx1"/>
                          </a:solidFill>
                          <a:effectLst/>
                        </a:rPr>
                        <a:t>the bottom of the circle the ball has the least gravitational energy so it has the greatest amount of kinetic energy, therefore it must be moving fastest here.</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Maximum/high speed linked to maximum/high kinetic energy.</a:t>
                      </a:r>
                    </a:p>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Gravitational force/weight has sped the ball up as it goes down</a:t>
                      </a:r>
                    </a:p>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Centripetal force/Net force is greater at the bottom, so velocity is higher</a:t>
                      </a:r>
                    </a:p>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Gravitational potential energy at the top is converted to kinetic energy.</a:t>
                      </a:r>
                    </a:p>
                    <a:p>
                      <a:pPr marL="107950" indent="-107950">
                        <a:spcAft>
                          <a:spcPts val="0"/>
                        </a:spcAft>
                        <a:tabLst>
                          <a:tab pos="107950" algn="l"/>
                          <a:tab pos="457200" algn="l"/>
                        </a:tabLst>
                      </a:pPr>
                      <a:r>
                        <a:rPr lang="en-NZ" sz="1600" dirty="0">
                          <a:solidFill>
                            <a:schemeClr val="tx1"/>
                          </a:solidFill>
                          <a:effectLst/>
                        </a:rPr>
                        <a:t>OR</a:t>
                      </a:r>
                    </a:p>
                    <a:p>
                      <a:pPr marL="107950" indent="-107950">
                        <a:spcAft>
                          <a:spcPts val="0"/>
                        </a:spcAft>
                        <a:tabLst>
                          <a:tab pos="107950" algn="l"/>
                          <a:tab pos="457200" algn="l"/>
                        </a:tabLst>
                      </a:pPr>
                      <a:r>
                        <a:rPr lang="en-NZ" sz="1600" dirty="0">
                          <a:solidFill>
                            <a:schemeClr val="tx1"/>
                          </a:solidFill>
                          <a:effectLst/>
                        </a:rPr>
                        <a:t>Statement of conservation of energy, and mentions GPE and KE.  </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Gravitational potential energy at the top is CHANGED into kinetic energy at the bottom so it goes faster.</a:t>
                      </a:r>
                    </a:p>
                    <a:p>
                      <a:pPr marL="0" indent="0">
                        <a:spcAft>
                          <a:spcPts val="0"/>
                        </a:spcAft>
                        <a:buFont typeface="Wingdings" panose="05000000000000000000" pitchFamily="2" charset="2"/>
                        <a:buNone/>
                        <a:tabLst>
                          <a:tab pos="107950" algn="l"/>
                          <a:tab pos="457200" algn="l"/>
                        </a:tabLst>
                      </a:pPr>
                      <a:r>
                        <a:rPr lang="en-NZ" sz="1600" dirty="0">
                          <a:solidFill>
                            <a:schemeClr val="tx1"/>
                          </a:solidFill>
                          <a:effectLst/>
                        </a:rPr>
                        <a:t>OR</a:t>
                      </a:r>
                    </a:p>
                    <a:p>
                      <a:pPr marL="0" indent="0">
                        <a:spcAft>
                          <a:spcPts val="0"/>
                        </a:spcAft>
                        <a:buFont typeface="Wingdings" panose="05000000000000000000" pitchFamily="2" charset="2"/>
                        <a:buNone/>
                        <a:tabLst>
                          <a:tab pos="107950" algn="l"/>
                          <a:tab pos="457200" algn="l"/>
                        </a:tabLst>
                      </a:pPr>
                      <a:r>
                        <a:rPr lang="en-NZ" sz="1600" dirty="0">
                          <a:solidFill>
                            <a:schemeClr val="tx1"/>
                          </a:solidFill>
                          <a:effectLst/>
                        </a:rPr>
                        <a:t>Energy is conserved. At the bottom the gravitational potential energy is the smallest, so the kinetic energy is the largest, therefore it goes faster at this point. </a:t>
                      </a:r>
                      <a:endParaRPr lang="en-NZ" sz="1600" dirty="0" smtClean="0">
                        <a:solidFill>
                          <a:schemeClr val="tx1"/>
                        </a:solidFill>
                        <a:effectLst/>
                      </a:endParaRPr>
                    </a:p>
                    <a:p>
                      <a:pPr marL="0" indent="0">
                        <a:spcAft>
                          <a:spcPts val="0"/>
                        </a:spcAft>
                        <a:buFont typeface="Wingdings" panose="05000000000000000000" pitchFamily="2" charset="2"/>
                        <a:buNone/>
                        <a:tabLst>
                          <a:tab pos="107950" algn="l"/>
                          <a:tab pos="457200" algn="l"/>
                        </a:tabLst>
                      </a:pPr>
                      <a:endParaRPr lang="en-NZ" sz="1600" dirty="0">
                        <a:solidFill>
                          <a:schemeClr val="tx1"/>
                        </a:solidFill>
                        <a:effectLst/>
                      </a:endParaRPr>
                    </a:p>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There is a tangential force which accelerates the ball as it goes down</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986184642"/>
              </p:ext>
            </p:extLst>
          </p:nvPr>
        </p:nvGraphicFramePr>
        <p:xfrm>
          <a:off x="376180" y="1119660"/>
          <a:ext cx="2448044" cy="836461"/>
        </p:xfrm>
        <a:graphic>
          <a:graphicData uri="http://schemas.openxmlformats.org/presentationml/2006/ole">
            <mc:AlternateContent xmlns:mc="http://schemas.openxmlformats.org/markup-compatibility/2006">
              <mc:Choice xmlns:v="urn:schemas-microsoft-com:vml" Requires="v">
                <p:oleObj spid="_x0000_s3091" r:id="rId3" imgW="1801080" imgH="365400" progId="Equation.DSMT4">
                  <p:embed/>
                </p:oleObj>
              </mc:Choice>
              <mc:Fallback>
                <p:oleObj r:id="rId3" imgW="1801080" imgH="3654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180" y="1119660"/>
                        <a:ext cx="2448044" cy="836461"/>
                      </a:xfrm>
                      <a:prstGeom prst="rect">
                        <a:avLst/>
                      </a:prstGeom>
                      <a:noFill/>
                    </p:spPr>
                  </p:pic>
                </p:oleObj>
              </mc:Fallback>
            </mc:AlternateContent>
          </a:graphicData>
        </a:graphic>
      </p:graphicFrame>
      <p:sp>
        <p:nvSpPr>
          <p:cNvPr id="4" name="TextBox 3"/>
          <p:cNvSpPr txBox="1"/>
          <p:nvPr/>
        </p:nvSpPr>
        <p:spPr>
          <a:xfrm>
            <a:off x="224259" y="283001"/>
            <a:ext cx="5693033" cy="369332"/>
          </a:xfrm>
          <a:prstGeom prst="rect">
            <a:avLst/>
          </a:prstGeom>
          <a:noFill/>
        </p:spPr>
        <p:txBody>
          <a:bodyPr wrap="none" rtlCol="0">
            <a:spAutoFit/>
          </a:bodyPr>
          <a:lstStyle/>
          <a:p>
            <a:r>
              <a:rPr lang="en-NZ" b="1" dirty="0" smtClean="0"/>
              <a:t>Schedule taken from NZQA for Question TWO (a)  and  (b)</a:t>
            </a:r>
            <a:endParaRPr lang="en-NZ" b="1" dirty="0"/>
          </a:p>
        </p:txBody>
      </p:sp>
      <p:sp>
        <p:nvSpPr>
          <p:cNvPr id="5" name="TextBox 4"/>
          <p:cNvSpPr txBox="1"/>
          <p:nvPr/>
        </p:nvSpPr>
        <p:spPr>
          <a:xfrm>
            <a:off x="5833640" y="1215342"/>
            <a:ext cx="2419109" cy="646331"/>
          </a:xfrm>
          <a:prstGeom prst="rect">
            <a:avLst/>
          </a:prstGeom>
          <a:solidFill>
            <a:schemeClr val="bg1"/>
          </a:solidFill>
        </p:spPr>
        <p:txBody>
          <a:bodyPr wrap="square" rtlCol="0">
            <a:spAutoFit/>
          </a:bodyPr>
          <a:lstStyle/>
          <a:p>
            <a:pPr algn="ctr"/>
            <a:r>
              <a:rPr lang="en-NZ" dirty="0" smtClean="0">
                <a:solidFill>
                  <a:srgbClr val="FF0000"/>
                </a:solidFill>
                <a:latin typeface="Comic Sans MS" panose="030F0702030302020204" pitchFamily="66" charset="0"/>
              </a:rPr>
              <a:t>One “ACHIEVE” mark here</a:t>
            </a:r>
            <a:endParaRPr lang="en-NZ" dirty="0">
              <a:solidFill>
                <a:srgbClr val="FF0000"/>
              </a:solidFill>
              <a:latin typeface="Comic Sans MS" panose="030F0702030302020204" pitchFamily="66" charset="0"/>
            </a:endParaRPr>
          </a:p>
        </p:txBody>
      </p:sp>
      <p:sp>
        <p:nvSpPr>
          <p:cNvPr id="6" name="TextBox 5"/>
          <p:cNvSpPr txBox="1"/>
          <p:nvPr/>
        </p:nvSpPr>
        <p:spPr>
          <a:xfrm>
            <a:off x="789006" y="5974465"/>
            <a:ext cx="2822294" cy="646331"/>
          </a:xfrm>
          <a:prstGeom prst="rect">
            <a:avLst/>
          </a:prstGeom>
          <a:solidFill>
            <a:schemeClr val="bg1"/>
          </a:solidFill>
        </p:spPr>
        <p:txBody>
          <a:bodyPr wrap="square" rtlCol="0">
            <a:spAutoFit/>
          </a:bodyPr>
          <a:lstStyle/>
          <a:p>
            <a:pPr algn="ctr"/>
            <a:r>
              <a:rPr lang="en-NZ" dirty="0" smtClean="0">
                <a:solidFill>
                  <a:srgbClr val="FF0000"/>
                </a:solidFill>
                <a:latin typeface="Comic Sans MS" panose="030F0702030302020204" pitchFamily="66" charset="0"/>
              </a:rPr>
              <a:t>Possibly 3or 4 “ACHIEVE” points here</a:t>
            </a:r>
            <a:endParaRPr lang="en-NZ" dirty="0">
              <a:solidFill>
                <a:srgbClr val="FF0000"/>
              </a:solidFill>
              <a:latin typeface="Comic Sans MS" panose="030F0702030302020204" pitchFamily="66" charset="0"/>
            </a:endParaRPr>
          </a:p>
        </p:txBody>
      </p:sp>
      <p:sp>
        <p:nvSpPr>
          <p:cNvPr id="7" name="TextBox 6"/>
          <p:cNvSpPr txBox="1"/>
          <p:nvPr/>
        </p:nvSpPr>
        <p:spPr>
          <a:xfrm>
            <a:off x="6342928" y="5729468"/>
            <a:ext cx="2106592" cy="646331"/>
          </a:xfrm>
          <a:prstGeom prst="rect">
            <a:avLst/>
          </a:prstGeom>
          <a:solidFill>
            <a:schemeClr val="bg1"/>
          </a:solidFill>
        </p:spPr>
        <p:txBody>
          <a:bodyPr wrap="square" rtlCol="0">
            <a:spAutoFit/>
          </a:bodyPr>
          <a:lstStyle/>
          <a:p>
            <a:pPr algn="ctr"/>
            <a:r>
              <a:rPr lang="en-NZ" dirty="0" smtClean="0">
                <a:solidFill>
                  <a:srgbClr val="CC0099"/>
                </a:solidFill>
                <a:latin typeface="Comic Sans MS" panose="030F0702030302020204" pitchFamily="66" charset="0"/>
              </a:rPr>
              <a:t>Two “MERIT” points here</a:t>
            </a:r>
            <a:endParaRPr lang="en-NZ" dirty="0">
              <a:solidFill>
                <a:srgbClr val="CC0099"/>
              </a:solidFill>
              <a:latin typeface="Comic Sans MS" panose="030F0702030302020204" pitchFamily="66" charset="0"/>
            </a:endParaRPr>
          </a:p>
        </p:txBody>
      </p:sp>
      <p:sp>
        <p:nvSpPr>
          <p:cNvPr id="8" name="TextBox 7"/>
          <p:cNvSpPr txBox="1"/>
          <p:nvPr/>
        </p:nvSpPr>
        <p:spPr>
          <a:xfrm>
            <a:off x="0" y="1053296"/>
            <a:ext cx="442750" cy="369332"/>
          </a:xfrm>
          <a:prstGeom prst="rect">
            <a:avLst/>
          </a:prstGeom>
          <a:solidFill>
            <a:schemeClr val="bg1"/>
          </a:solidFill>
        </p:spPr>
        <p:txBody>
          <a:bodyPr wrap="none" rtlCol="0">
            <a:spAutoFit/>
          </a:bodyPr>
          <a:lstStyle/>
          <a:p>
            <a:r>
              <a:rPr lang="en-NZ" b="1" dirty="0" smtClean="0">
                <a:solidFill>
                  <a:srgbClr val="FF0000"/>
                </a:solidFill>
              </a:rPr>
              <a:t>(a)</a:t>
            </a:r>
            <a:endParaRPr lang="en-NZ" b="1" dirty="0">
              <a:solidFill>
                <a:srgbClr val="FF0000"/>
              </a:solidFill>
            </a:endParaRPr>
          </a:p>
        </p:txBody>
      </p:sp>
      <p:sp>
        <p:nvSpPr>
          <p:cNvPr id="10" name="TextBox 9"/>
          <p:cNvSpPr txBox="1"/>
          <p:nvPr/>
        </p:nvSpPr>
        <p:spPr>
          <a:xfrm>
            <a:off x="163975" y="2108522"/>
            <a:ext cx="452368" cy="369332"/>
          </a:xfrm>
          <a:prstGeom prst="rect">
            <a:avLst/>
          </a:prstGeom>
          <a:solidFill>
            <a:schemeClr val="bg1"/>
          </a:solidFill>
        </p:spPr>
        <p:txBody>
          <a:bodyPr wrap="none" rtlCol="0">
            <a:spAutoFit/>
          </a:bodyPr>
          <a:lstStyle/>
          <a:p>
            <a:r>
              <a:rPr lang="en-NZ" b="1" dirty="0" smtClean="0">
                <a:solidFill>
                  <a:srgbClr val="FF0000"/>
                </a:solidFill>
              </a:rPr>
              <a:t>(b)</a:t>
            </a:r>
            <a:endParaRPr lang="en-NZ" b="1" dirty="0">
              <a:solidFill>
                <a:srgbClr val="FF0000"/>
              </a:solidFill>
            </a:endParaRPr>
          </a:p>
        </p:txBody>
      </p:sp>
      <p:cxnSp>
        <p:nvCxnSpPr>
          <p:cNvPr id="11" name="Straight Connector 10"/>
          <p:cNvCxnSpPr/>
          <p:nvPr/>
        </p:nvCxnSpPr>
        <p:spPr>
          <a:xfrm flipV="1">
            <a:off x="6042660" y="4541520"/>
            <a:ext cx="2735580" cy="22860"/>
          </a:xfrm>
          <a:prstGeom prst="line">
            <a:avLst/>
          </a:prstGeom>
          <a:ln>
            <a:solidFill>
              <a:srgbClr val="0000CC"/>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2248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anvas 1"/>
          <p:cNvGrpSpPr/>
          <p:nvPr/>
        </p:nvGrpSpPr>
        <p:grpSpPr>
          <a:xfrm>
            <a:off x="3298786" y="1967696"/>
            <a:ext cx="4980040" cy="2796753"/>
            <a:chOff x="0" y="0"/>
            <a:chExt cx="2410460" cy="1451195"/>
          </a:xfrm>
        </p:grpSpPr>
        <p:sp>
          <p:nvSpPr>
            <p:cNvPr id="3" name="Rectangle 2"/>
            <p:cNvSpPr/>
            <p:nvPr/>
          </p:nvSpPr>
          <p:spPr>
            <a:xfrm>
              <a:off x="0" y="0"/>
              <a:ext cx="2410460" cy="1450975"/>
            </a:xfrm>
            <a:prstGeom prst="rect">
              <a:avLst/>
            </a:prstGeom>
          </p:spPr>
        </p:sp>
        <p:pic>
          <p:nvPicPr>
            <p:cNvPr id="4" name="Picture 3"/>
            <p:cNvPicPr/>
            <p:nvPr/>
          </p:nvPicPr>
          <p:blipFill rotWithShape="1">
            <a:blip r:embed="rId2">
              <a:extLst>
                <a:ext uri="{28A0092B-C50C-407E-A947-70E740481C1C}">
                  <a14:useLocalDpi xmlns:a14="http://schemas.microsoft.com/office/drawing/2010/main" val="0"/>
                </a:ext>
              </a:extLst>
            </a:blip>
            <a:srcRect l="-1" r="11" b="51918"/>
            <a:stretch/>
          </p:blipFill>
          <p:spPr bwMode="auto">
            <a:xfrm>
              <a:off x="179983" y="36009"/>
              <a:ext cx="1009553" cy="1415186"/>
            </a:xfrm>
            <a:prstGeom prst="rect">
              <a:avLst/>
            </a:prstGeom>
            <a:noFill/>
            <a:ln>
              <a:noFill/>
            </a:ln>
          </p:spPr>
        </p:pic>
        <p:sp>
          <p:nvSpPr>
            <p:cNvPr id="5" name="Rectangle 4"/>
            <p:cNvSpPr/>
            <p:nvPr/>
          </p:nvSpPr>
          <p:spPr>
            <a:xfrm>
              <a:off x="628650" y="694219"/>
              <a:ext cx="76200" cy="438150"/>
            </a:xfrm>
            <a:prstGeom prst="rect">
              <a:avLst/>
            </a:prstGeom>
            <a:solidFill>
              <a:sysClr val="window" lastClr="FFFFFF"/>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cxnSp>
          <p:nvCxnSpPr>
            <p:cNvPr id="6" name="Straight Arrow Connector 5"/>
            <p:cNvCxnSpPr/>
            <p:nvPr/>
          </p:nvCxnSpPr>
          <p:spPr>
            <a:xfrm flipV="1">
              <a:off x="676275" y="560868"/>
              <a:ext cx="0" cy="628412"/>
            </a:xfrm>
            <a:prstGeom prst="straightConnector1">
              <a:avLst/>
            </a:prstGeom>
            <a:noFill/>
            <a:ln w="28575" cap="flat" cmpd="sng" algn="ctr">
              <a:solidFill>
                <a:sysClr val="windowText" lastClr="000000"/>
              </a:solidFill>
              <a:prstDash val="solid"/>
              <a:tailEnd type="triangle" w="lg" len="lg"/>
            </a:ln>
            <a:effectLst/>
          </p:spPr>
        </p:cxnSp>
        <p:pic>
          <p:nvPicPr>
            <p:cNvPr id="7" name="Picture 6"/>
            <p:cNvPicPr/>
            <p:nvPr/>
          </p:nvPicPr>
          <p:blipFill rotWithShape="1">
            <a:blip r:embed="rId2">
              <a:extLst>
                <a:ext uri="{28A0092B-C50C-407E-A947-70E740481C1C}">
                  <a14:useLocalDpi xmlns:a14="http://schemas.microsoft.com/office/drawing/2010/main" val="0"/>
                </a:ext>
              </a:extLst>
            </a:blip>
            <a:srcRect l="-9" t="53721" r="19" b="18"/>
            <a:stretch/>
          </p:blipFill>
          <p:spPr bwMode="auto">
            <a:xfrm>
              <a:off x="1284570" y="0"/>
              <a:ext cx="1009553" cy="1361287"/>
            </a:xfrm>
            <a:prstGeom prst="rect">
              <a:avLst/>
            </a:prstGeom>
            <a:noFill/>
            <a:ln>
              <a:noFill/>
            </a:ln>
          </p:spPr>
        </p:pic>
        <p:sp>
          <p:nvSpPr>
            <p:cNvPr id="8" name="Rectangle 7"/>
            <p:cNvSpPr/>
            <p:nvPr/>
          </p:nvSpPr>
          <p:spPr>
            <a:xfrm>
              <a:off x="623456" y="1213727"/>
              <a:ext cx="122892" cy="149561"/>
            </a:xfrm>
            <a:prstGeom prst="rect">
              <a:avLst/>
            </a:prstGeom>
            <a:solidFill>
              <a:sysClr val="window" lastClr="FFFFFF"/>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9" name="Rectangle 8"/>
            <p:cNvSpPr/>
            <p:nvPr/>
          </p:nvSpPr>
          <p:spPr>
            <a:xfrm>
              <a:off x="628607" y="241000"/>
              <a:ext cx="122555" cy="169027"/>
            </a:xfrm>
            <a:prstGeom prst="rect">
              <a:avLst/>
            </a:prstGeom>
            <a:solidFill>
              <a:sysClr val="window" lastClr="FFFFFF"/>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NZ" sz="1200">
                  <a:effectLst/>
                  <a:latin typeface="Times New Roman"/>
                  <a:ea typeface="Times New Roman"/>
                </a:rPr>
                <a:t> </a:t>
              </a:r>
              <a:endParaRPr lang="en-NZ" sz="1200">
                <a:effectLst/>
                <a:latin typeface="Times New Roman"/>
                <a:ea typeface="Calibri"/>
              </a:endParaRPr>
            </a:p>
          </p:txBody>
        </p:sp>
        <p:cxnSp>
          <p:nvCxnSpPr>
            <p:cNvPr id="10" name="Straight Arrow Connector 9"/>
            <p:cNvCxnSpPr/>
            <p:nvPr/>
          </p:nvCxnSpPr>
          <p:spPr>
            <a:xfrm>
              <a:off x="680905" y="236840"/>
              <a:ext cx="0" cy="139765"/>
            </a:xfrm>
            <a:prstGeom prst="straightConnector1">
              <a:avLst/>
            </a:prstGeom>
            <a:noFill/>
            <a:ln w="28575" cap="flat" cmpd="sng" algn="ctr">
              <a:solidFill>
                <a:sysClr val="windowText" lastClr="000000"/>
              </a:solidFill>
              <a:prstDash val="solid"/>
              <a:tailEnd type="triangle" w="lg" len="lg"/>
            </a:ln>
            <a:effectLst/>
          </p:spPr>
        </p:cxnSp>
      </p:grpSp>
      <p:sp>
        <p:nvSpPr>
          <p:cNvPr id="11" name="Rectangle 10"/>
          <p:cNvSpPr/>
          <p:nvPr/>
        </p:nvSpPr>
        <p:spPr>
          <a:xfrm>
            <a:off x="351019" y="119169"/>
            <a:ext cx="1874231" cy="461665"/>
          </a:xfrm>
          <a:prstGeom prst="rect">
            <a:avLst/>
          </a:prstGeom>
        </p:spPr>
        <p:txBody>
          <a:bodyPr wrap="none">
            <a:spAutoFit/>
          </a:bodyPr>
          <a:lstStyle/>
          <a:p>
            <a:r>
              <a:rPr lang="en-NZ" sz="2400" b="1" dirty="0"/>
              <a:t>(c</a:t>
            </a:r>
            <a:r>
              <a:rPr lang="en-NZ" sz="2400" b="1" dirty="0" smtClean="0"/>
              <a:t>) (</a:t>
            </a:r>
            <a:r>
              <a:rPr lang="en-NZ" sz="2400" b="1" dirty="0" err="1"/>
              <a:t>i</a:t>
            </a:r>
            <a:r>
              <a:rPr lang="en-NZ" sz="2400" b="1" dirty="0" smtClean="0"/>
              <a:t>)  and (ii)</a:t>
            </a:r>
            <a:endParaRPr lang="en-NZ" sz="2400" b="1" dirty="0"/>
          </a:p>
        </p:txBody>
      </p:sp>
      <p:sp>
        <p:nvSpPr>
          <p:cNvPr id="12" name="TextBox 11"/>
          <p:cNvSpPr txBox="1"/>
          <p:nvPr/>
        </p:nvSpPr>
        <p:spPr>
          <a:xfrm>
            <a:off x="231495" y="1307939"/>
            <a:ext cx="5254905" cy="830997"/>
          </a:xfrm>
          <a:prstGeom prst="rect">
            <a:avLst/>
          </a:prstGeom>
          <a:noFill/>
        </p:spPr>
        <p:txBody>
          <a:bodyPr wrap="square" rtlCol="0">
            <a:spAutoFit/>
          </a:bodyPr>
          <a:lstStyle/>
          <a:p>
            <a:r>
              <a:rPr lang="en-NZ" sz="1600" dirty="0" smtClean="0">
                <a:solidFill>
                  <a:srgbClr val="FF0000"/>
                </a:solidFill>
              </a:rPr>
              <a:t>At </a:t>
            </a:r>
            <a:r>
              <a:rPr lang="en-NZ" sz="1600" dirty="0">
                <a:solidFill>
                  <a:srgbClr val="FF0000"/>
                </a:solidFill>
              </a:rPr>
              <a:t>the top of the swing</a:t>
            </a:r>
            <a:r>
              <a:rPr lang="en-NZ" sz="1600" dirty="0" smtClean="0">
                <a:solidFill>
                  <a:srgbClr val="FF0000"/>
                </a:solidFill>
              </a:rPr>
              <a:t> we have to put in a small tension force directed towards the centre.  This adds to gravity to give the centripetal force.</a:t>
            </a:r>
            <a:endParaRPr lang="en-NZ" sz="1600" dirty="0">
              <a:solidFill>
                <a:srgbClr val="FF0000"/>
              </a:solidFill>
            </a:endParaRPr>
          </a:p>
        </p:txBody>
      </p:sp>
      <p:sp>
        <p:nvSpPr>
          <p:cNvPr id="13" name="Rectangle 12"/>
          <p:cNvSpPr/>
          <p:nvPr/>
        </p:nvSpPr>
        <p:spPr>
          <a:xfrm>
            <a:off x="266218" y="663973"/>
            <a:ext cx="8403219" cy="646331"/>
          </a:xfrm>
          <a:prstGeom prst="rect">
            <a:avLst/>
          </a:prstGeom>
        </p:spPr>
        <p:txBody>
          <a:bodyPr wrap="square">
            <a:spAutoFit/>
          </a:bodyPr>
          <a:lstStyle/>
          <a:p>
            <a:r>
              <a:rPr lang="en-US" b="1" dirty="0">
                <a:solidFill>
                  <a:srgbClr val="FF0000"/>
                </a:solidFill>
              </a:rPr>
              <a:t>Assuming the tension force is non-zero at all points, draw vectors to show the relative sizes of tension forces at the top and bottom.</a:t>
            </a:r>
            <a:endParaRPr lang="en-NZ" b="1" dirty="0">
              <a:solidFill>
                <a:srgbClr val="FF0000"/>
              </a:solidFill>
            </a:endParaRPr>
          </a:p>
        </p:txBody>
      </p:sp>
      <p:sp>
        <p:nvSpPr>
          <p:cNvPr id="14" name="TextBox 13"/>
          <p:cNvSpPr txBox="1"/>
          <p:nvPr/>
        </p:nvSpPr>
        <p:spPr>
          <a:xfrm>
            <a:off x="254645" y="2789499"/>
            <a:ext cx="3183036" cy="1323439"/>
          </a:xfrm>
          <a:prstGeom prst="rect">
            <a:avLst/>
          </a:prstGeom>
          <a:noFill/>
        </p:spPr>
        <p:txBody>
          <a:bodyPr wrap="square" rtlCol="0">
            <a:spAutoFit/>
          </a:bodyPr>
          <a:lstStyle/>
          <a:p>
            <a:r>
              <a:rPr lang="en-NZ" sz="1600" dirty="0" smtClean="0">
                <a:solidFill>
                  <a:srgbClr val="FF0000"/>
                </a:solidFill>
              </a:rPr>
              <a:t>At the bottom of the swing the tension is much bigger. It both counteracts the force of gravity and provides an upwards  centripetal force.</a:t>
            </a:r>
            <a:endParaRPr lang="en-NZ" sz="1600" dirty="0">
              <a:solidFill>
                <a:srgbClr val="FF0000"/>
              </a:solidFill>
            </a:endParaRPr>
          </a:p>
        </p:txBody>
      </p:sp>
      <p:sp>
        <p:nvSpPr>
          <p:cNvPr id="15" name="Rectangle 14"/>
          <p:cNvSpPr/>
          <p:nvPr/>
        </p:nvSpPr>
        <p:spPr>
          <a:xfrm>
            <a:off x="196769" y="4598968"/>
            <a:ext cx="5509549" cy="646331"/>
          </a:xfrm>
          <a:prstGeom prst="rect">
            <a:avLst/>
          </a:prstGeom>
        </p:spPr>
        <p:txBody>
          <a:bodyPr wrap="square">
            <a:spAutoFit/>
          </a:bodyPr>
          <a:lstStyle/>
          <a:p>
            <a:r>
              <a:rPr lang="en-US" b="1" dirty="0">
                <a:solidFill>
                  <a:srgbClr val="0000CC"/>
                </a:solidFill>
              </a:rPr>
              <a:t>Using the same scale, draw the centripetal force, on Diagram 2, at these two positions</a:t>
            </a:r>
            <a:endParaRPr lang="en-NZ" b="1" dirty="0">
              <a:solidFill>
                <a:srgbClr val="0000CC"/>
              </a:solidFill>
            </a:endParaRPr>
          </a:p>
        </p:txBody>
      </p:sp>
      <p:sp>
        <p:nvSpPr>
          <p:cNvPr id="16" name="TextBox 15"/>
          <p:cNvSpPr txBox="1"/>
          <p:nvPr/>
        </p:nvSpPr>
        <p:spPr>
          <a:xfrm>
            <a:off x="5335929" y="1122745"/>
            <a:ext cx="3727048" cy="584775"/>
          </a:xfrm>
          <a:prstGeom prst="rect">
            <a:avLst/>
          </a:prstGeom>
          <a:noFill/>
        </p:spPr>
        <p:txBody>
          <a:bodyPr wrap="square" rtlCol="0">
            <a:spAutoFit/>
          </a:bodyPr>
          <a:lstStyle/>
          <a:p>
            <a:r>
              <a:rPr lang="en-NZ" sz="1600" dirty="0" smtClean="0">
                <a:solidFill>
                  <a:srgbClr val="0000CC"/>
                </a:solidFill>
              </a:rPr>
              <a:t>The centripetal force at the top is the small tension force plus the force of gravity.</a:t>
            </a:r>
            <a:endParaRPr lang="en-NZ" sz="1600" dirty="0">
              <a:solidFill>
                <a:srgbClr val="0000CC"/>
              </a:solidFill>
            </a:endParaRPr>
          </a:p>
        </p:txBody>
      </p:sp>
      <p:sp>
        <p:nvSpPr>
          <p:cNvPr id="17" name="TextBox 16"/>
          <p:cNvSpPr txBox="1"/>
          <p:nvPr/>
        </p:nvSpPr>
        <p:spPr>
          <a:xfrm>
            <a:off x="4977114" y="5071641"/>
            <a:ext cx="3935394" cy="584775"/>
          </a:xfrm>
          <a:prstGeom prst="rect">
            <a:avLst/>
          </a:prstGeom>
          <a:noFill/>
        </p:spPr>
        <p:txBody>
          <a:bodyPr wrap="square" rtlCol="0">
            <a:spAutoFit/>
          </a:bodyPr>
          <a:lstStyle/>
          <a:p>
            <a:r>
              <a:rPr lang="en-NZ" sz="1600" dirty="0" smtClean="0">
                <a:solidFill>
                  <a:srgbClr val="0000CC"/>
                </a:solidFill>
              </a:rPr>
              <a:t>The centripetal force at the bottom is the large tension force minus the force of gravity.</a:t>
            </a:r>
            <a:endParaRPr lang="en-NZ" sz="1600" dirty="0">
              <a:solidFill>
                <a:srgbClr val="0000CC"/>
              </a:solidFill>
            </a:endParaRPr>
          </a:p>
        </p:txBody>
      </p:sp>
      <p:cxnSp>
        <p:nvCxnSpPr>
          <p:cNvPr id="19" name="Straight Arrow Connector 18"/>
          <p:cNvCxnSpPr/>
          <p:nvPr/>
        </p:nvCxnSpPr>
        <p:spPr>
          <a:xfrm>
            <a:off x="2858948" y="1944547"/>
            <a:ext cx="1701478" cy="393539"/>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333509" y="3611302"/>
            <a:ext cx="1169043" cy="69447"/>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423949" y="1701479"/>
            <a:ext cx="428264" cy="636607"/>
          </a:xfrm>
          <a:prstGeom prst="straightConnector1">
            <a:avLst/>
          </a:prstGeom>
          <a:ln w="38100">
            <a:solidFill>
              <a:srgbClr val="0000CC"/>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6204030" y="4132163"/>
            <a:ext cx="601884" cy="868100"/>
          </a:xfrm>
          <a:prstGeom prst="straightConnector1">
            <a:avLst/>
          </a:prstGeom>
          <a:ln w="38100">
            <a:solidFill>
              <a:srgbClr val="0000CC"/>
            </a:solidFill>
            <a:tailEnd type="stealth" w="lg"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282633" y="5934141"/>
            <a:ext cx="4386805" cy="523220"/>
          </a:xfrm>
          <a:prstGeom prst="rect">
            <a:avLst/>
          </a:prstGeom>
          <a:solidFill>
            <a:schemeClr val="bg1"/>
          </a:solidFill>
        </p:spPr>
        <p:txBody>
          <a:bodyPr wrap="square" rtlCol="0">
            <a:spAutoFit/>
          </a:bodyPr>
          <a:lstStyle/>
          <a:p>
            <a:r>
              <a:rPr lang="en-NZ" sz="1400" b="1" dirty="0" smtClean="0">
                <a:solidFill>
                  <a:srgbClr val="FF0000"/>
                </a:solidFill>
                <a:latin typeface="Comic Sans MS" panose="030F0702030302020204" pitchFamily="66" charset="0"/>
              </a:rPr>
              <a:t>The next page adapted from the NZQA schedule shows how they award the marks ……</a:t>
            </a:r>
            <a:endParaRPr lang="en-NZ" sz="1400"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37234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2000"/>
                                        <p:tgtEl>
                                          <p:spTgt spid="13"/>
                                        </p:tgtEl>
                                      </p:cBhvr>
                                    </p:animEffect>
                                  </p:childTnLst>
                                </p:cTn>
                              </p:par>
                            </p:childTnLst>
                          </p:cTn>
                        </p:par>
                        <p:par>
                          <p:cTn id="8" fill="hold">
                            <p:stCondLst>
                              <p:cond delay="2000"/>
                            </p:stCondLst>
                            <p:childTnLst>
                              <p:par>
                                <p:cTn id="9" presetID="10" presetClass="entr" presetSubtype="0"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par>
                          <p:cTn id="12" fill="hold">
                            <p:stCondLst>
                              <p:cond delay="5000"/>
                            </p:stCondLst>
                            <p:childTnLst>
                              <p:par>
                                <p:cTn id="13" presetID="10" presetClass="entr" presetSubtype="0" fill="hold" grpId="0" nodeType="afterEffect">
                                  <p:stCondLst>
                                    <p:cond delay="100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500"/>
                                        <p:tgtEl>
                                          <p:spTgt spid="12"/>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1000"/>
                                        <p:tgtEl>
                                          <p:spTgt spid="19"/>
                                        </p:tgtEl>
                                      </p:cBhvr>
                                    </p:animEffect>
                                  </p:childTnLst>
                                </p:cTn>
                              </p:par>
                            </p:childTnLst>
                          </p:cTn>
                        </p:par>
                        <p:par>
                          <p:cTn id="20" fill="hold">
                            <p:stCondLst>
                              <p:cond delay="9000"/>
                            </p:stCondLst>
                            <p:childTnLst>
                              <p:par>
                                <p:cTn id="21" presetID="10" presetClass="entr" presetSubtype="0" fill="hold" grpId="0" nodeType="afterEffect">
                                  <p:stCondLst>
                                    <p:cond delay="200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000"/>
                                        <p:tgtEl>
                                          <p:spTgt spid="14"/>
                                        </p:tgtEl>
                                      </p:cBhvr>
                                    </p:animEffect>
                                  </p:childTnLst>
                                </p:cTn>
                              </p:par>
                            </p:childTnLst>
                          </p:cTn>
                        </p:par>
                        <p:par>
                          <p:cTn id="24" fill="hold">
                            <p:stCondLst>
                              <p:cond delay="13000"/>
                            </p:stCondLst>
                            <p:childTnLst>
                              <p:par>
                                <p:cTn id="25" presetID="22" presetClass="entr" presetSubtype="8"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1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1500"/>
                                        <p:tgtEl>
                                          <p:spTgt spid="15"/>
                                        </p:tgtEl>
                                      </p:cBhvr>
                                    </p:animEffect>
                                  </p:childTnLst>
                                </p:cTn>
                              </p:par>
                            </p:childTnLst>
                          </p:cTn>
                        </p:par>
                        <p:par>
                          <p:cTn id="33" fill="hold">
                            <p:stCondLst>
                              <p:cond delay="1500"/>
                            </p:stCondLst>
                            <p:childTnLst>
                              <p:par>
                                <p:cTn id="34" presetID="10" presetClass="entr" presetSubtype="0" fill="hold" grpId="0" nodeType="afterEffect">
                                  <p:stCondLst>
                                    <p:cond delay="150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500"/>
                                        <p:tgtEl>
                                          <p:spTgt spid="17"/>
                                        </p:tgtEl>
                                      </p:cBhvr>
                                    </p:animEffect>
                                  </p:childTnLst>
                                </p:cTn>
                              </p:par>
                            </p:childTnLst>
                          </p:cTn>
                        </p:par>
                        <p:par>
                          <p:cTn id="37" fill="hold">
                            <p:stCondLst>
                              <p:cond delay="4500"/>
                            </p:stCondLst>
                            <p:childTnLst>
                              <p:par>
                                <p:cTn id="38" presetID="22" presetClass="entr" presetSubtype="4" fill="hold"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down)">
                                      <p:cBhvr>
                                        <p:cTn id="40" dur="1500"/>
                                        <p:tgtEl>
                                          <p:spTgt spid="22"/>
                                        </p:tgtEl>
                                      </p:cBhvr>
                                    </p:animEffect>
                                  </p:childTnLst>
                                </p:cTn>
                              </p:par>
                            </p:childTnLst>
                          </p:cTn>
                        </p:par>
                        <p:par>
                          <p:cTn id="41" fill="hold">
                            <p:stCondLst>
                              <p:cond delay="6000"/>
                            </p:stCondLst>
                            <p:childTnLst>
                              <p:par>
                                <p:cTn id="42" presetID="10" presetClass="entr" presetSubtype="0" fill="hold" grpId="0" nodeType="afterEffect">
                                  <p:stCondLst>
                                    <p:cond delay="200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3000"/>
                                        <p:tgtEl>
                                          <p:spTgt spid="16"/>
                                        </p:tgtEl>
                                      </p:cBhvr>
                                    </p:animEffect>
                                  </p:childTnLst>
                                </p:cTn>
                              </p:par>
                            </p:childTnLst>
                          </p:cTn>
                        </p:par>
                        <p:par>
                          <p:cTn id="45" fill="hold">
                            <p:stCondLst>
                              <p:cond delay="11000"/>
                            </p:stCondLst>
                            <p:childTnLst>
                              <p:par>
                                <p:cTn id="46" presetID="22" presetClass="entr" presetSubtype="1" fill="hold" nodeType="afterEffect">
                                  <p:stCondLst>
                                    <p:cond delay="1000"/>
                                  </p:stCondLst>
                                  <p:childTnLst>
                                    <p:set>
                                      <p:cBhvr>
                                        <p:cTn id="47" dur="1" fill="hold">
                                          <p:stCondLst>
                                            <p:cond delay="0"/>
                                          </p:stCondLst>
                                        </p:cTn>
                                        <p:tgtEl>
                                          <p:spTgt spid="21"/>
                                        </p:tgtEl>
                                        <p:attrNameLst>
                                          <p:attrName>style.visibility</p:attrName>
                                        </p:attrNameLst>
                                      </p:cBhvr>
                                      <p:to>
                                        <p:strVal val="visible"/>
                                      </p:to>
                                    </p:set>
                                    <p:animEffect transition="in" filter="wipe(up)">
                                      <p:cBhvr>
                                        <p:cTn id="48" dur="1500"/>
                                        <p:tgtEl>
                                          <p:spTgt spid="21"/>
                                        </p:tgtEl>
                                      </p:cBhvr>
                                    </p:animEffect>
                                  </p:childTnLst>
                                </p:cTn>
                              </p:par>
                            </p:childTnLst>
                          </p:cTn>
                        </p:par>
                        <p:par>
                          <p:cTn id="49" fill="hold">
                            <p:stCondLst>
                              <p:cond delay="13500"/>
                            </p:stCondLst>
                            <p:childTnLst>
                              <p:par>
                                <p:cTn id="50" presetID="22" presetClass="entr" presetSubtype="8" fill="hold" grpId="0" nodeType="afterEffect">
                                  <p:stCondLst>
                                    <p:cond delay="200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2000"/>
                                        <p:tgtEl>
                                          <p:spTgt spid="23"/>
                                        </p:tgtEl>
                                      </p:cBhvr>
                                    </p:animEffect>
                                  </p:childTnLst>
                                </p:cTn>
                              </p:par>
                            </p:childTnLst>
                          </p:cTn>
                        </p:par>
                        <p:par>
                          <p:cTn id="53" fill="hold">
                            <p:stCondLst>
                              <p:cond delay="17500"/>
                            </p:stCondLst>
                            <p:childTnLst>
                              <p:par>
                                <p:cTn id="54" presetID="22" presetClass="entr" presetSubtype="1" fill="hold" grpId="1" nodeType="afterEffect">
                                  <p:stCondLst>
                                    <p:cond delay="2000"/>
                                  </p:stCondLst>
                                  <p:childTnLst>
                                    <p:set>
                                      <p:cBhvr>
                                        <p:cTn id="55" dur="1" fill="hold">
                                          <p:stCondLst>
                                            <p:cond delay="0"/>
                                          </p:stCondLst>
                                        </p:cTn>
                                        <p:tgtEl>
                                          <p:spTgt spid="23"/>
                                        </p:tgtEl>
                                        <p:attrNameLst>
                                          <p:attrName>style.visibility</p:attrName>
                                        </p:attrNameLst>
                                      </p:cBhvr>
                                      <p:to>
                                        <p:strVal val="visible"/>
                                      </p:to>
                                    </p:set>
                                    <p:animEffect transition="in" filter="wipe(up)">
                                      <p:cBhvr>
                                        <p:cTn id="56" dur="1500"/>
                                        <p:tgtEl>
                                          <p:spTgt spid="23"/>
                                        </p:tgtEl>
                                      </p:cBhvr>
                                    </p:animEffect>
                                  </p:childTnLst>
                                </p:cTn>
                              </p:par>
                            </p:childTnLst>
                          </p:cTn>
                        </p:par>
                        <p:par>
                          <p:cTn id="57" fill="hold">
                            <p:stCondLst>
                              <p:cond delay="21000"/>
                            </p:stCondLst>
                            <p:childTnLst>
                              <p:par>
                                <p:cTn id="58" presetID="22" presetClass="entr" presetSubtype="8" fill="hold" grpId="2"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left)">
                                      <p:cBhvr>
                                        <p:cTn id="60"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23" grpId="0" animBg="1"/>
      <p:bldP spid="23" grpId="1" animBg="1"/>
      <p:bldP spid="23"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anvas 1"/>
          <p:cNvGrpSpPr/>
          <p:nvPr/>
        </p:nvGrpSpPr>
        <p:grpSpPr>
          <a:xfrm>
            <a:off x="1585732" y="439837"/>
            <a:ext cx="4896090" cy="2696902"/>
            <a:chOff x="0" y="0"/>
            <a:chExt cx="2410460" cy="1451195"/>
          </a:xfrm>
        </p:grpSpPr>
        <p:sp>
          <p:nvSpPr>
            <p:cNvPr id="3" name="Rectangle 2"/>
            <p:cNvSpPr/>
            <p:nvPr/>
          </p:nvSpPr>
          <p:spPr>
            <a:xfrm>
              <a:off x="0" y="0"/>
              <a:ext cx="2410460" cy="1450975"/>
            </a:xfrm>
            <a:prstGeom prst="rect">
              <a:avLst/>
            </a:prstGeom>
          </p:spPr>
        </p:sp>
        <p:pic>
          <p:nvPicPr>
            <p:cNvPr id="4" name="Picture 3"/>
            <p:cNvPicPr/>
            <p:nvPr/>
          </p:nvPicPr>
          <p:blipFill rotWithShape="1">
            <a:blip r:embed="rId2">
              <a:extLst>
                <a:ext uri="{28A0092B-C50C-407E-A947-70E740481C1C}">
                  <a14:useLocalDpi xmlns:a14="http://schemas.microsoft.com/office/drawing/2010/main" val="0"/>
                </a:ext>
              </a:extLst>
            </a:blip>
            <a:srcRect l="-1" r="11" b="51918"/>
            <a:stretch/>
          </p:blipFill>
          <p:spPr bwMode="auto">
            <a:xfrm>
              <a:off x="179983" y="36009"/>
              <a:ext cx="1009553" cy="1415186"/>
            </a:xfrm>
            <a:prstGeom prst="rect">
              <a:avLst/>
            </a:prstGeom>
            <a:noFill/>
            <a:ln>
              <a:noFill/>
            </a:ln>
          </p:spPr>
        </p:pic>
        <p:sp>
          <p:nvSpPr>
            <p:cNvPr id="5" name="Rectangle 4"/>
            <p:cNvSpPr/>
            <p:nvPr/>
          </p:nvSpPr>
          <p:spPr>
            <a:xfrm>
              <a:off x="628650" y="694219"/>
              <a:ext cx="76200" cy="438150"/>
            </a:xfrm>
            <a:prstGeom prst="rect">
              <a:avLst/>
            </a:prstGeom>
            <a:solidFill>
              <a:sysClr val="window" lastClr="FFFFFF"/>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cxnSp>
          <p:nvCxnSpPr>
            <p:cNvPr id="6" name="Straight Arrow Connector 5"/>
            <p:cNvCxnSpPr/>
            <p:nvPr/>
          </p:nvCxnSpPr>
          <p:spPr>
            <a:xfrm flipV="1">
              <a:off x="676275" y="560868"/>
              <a:ext cx="0" cy="628412"/>
            </a:xfrm>
            <a:prstGeom prst="straightConnector1">
              <a:avLst/>
            </a:prstGeom>
            <a:noFill/>
            <a:ln w="28575" cap="flat" cmpd="sng" algn="ctr">
              <a:solidFill>
                <a:sysClr val="windowText" lastClr="000000"/>
              </a:solidFill>
              <a:prstDash val="solid"/>
              <a:tailEnd type="triangle" w="lg" len="lg"/>
            </a:ln>
            <a:effectLst/>
          </p:spPr>
        </p:cxnSp>
        <p:pic>
          <p:nvPicPr>
            <p:cNvPr id="7" name="Picture 6"/>
            <p:cNvPicPr/>
            <p:nvPr/>
          </p:nvPicPr>
          <p:blipFill rotWithShape="1">
            <a:blip r:embed="rId2">
              <a:extLst>
                <a:ext uri="{28A0092B-C50C-407E-A947-70E740481C1C}">
                  <a14:useLocalDpi xmlns:a14="http://schemas.microsoft.com/office/drawing/2010/main" val="0"/>
                </a:ext>
              </a:extLst>
            </a:blip>
            <a:srcRect l="-9" t="53721" r="19" b="18"/>
            <a:stretch/>
          </p:blipFill>
          <p:spPr bwMode="auto">
            <a:xfrm>
              <a:off x="1284570" y="0"/>
              <a:ext cx="1009553" cy="1361287"/>
            </a:xfrm>
            <a:prstGeom prst="rect">
              <a:avLst/>
            </a:prstGeom>
            <a:noFill/>
            <a:ln>
              <a:noFill/>
            </a:ln>
          </p:spPr>
        </p:pic>
        <p:sp>
          <p:nvSpPr>
            <p:cNvPr id="8" name="Rectangle 7"/>
            <p:cNvSpPr/>
            <p:nvPr/>
          </p:nvSpPr>
          <p:spPr>
            <a:xfrm>
              <a:off x="623456" y="1213727"/>
              <a:ext cx="122892" cy="149561"/>
            </a:xfrm>
            <a:prstGeom prst="rect">
              <a:avLst/>
            </a:prstGeom>
            <a:solidFill>
              <a:sysClr val="window" lastClr="FFFFFF"/>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9" name="Rectangle 8"/>
            <p:cNvSpPr/>
            <p:nvPr/>
          </p:nvSpPr>
          <p:spPr>
            <a:xfrm>
              <a:off x="628607" y="241000"/>
              <a:ext cx="122555" cy="169027"/>
            </a:xfrm>
            <a:prstGeom prst="rect">
              <a:avLst/>
            </a:prstGeom>
            <a:solidFill>
              <a:sysClr val="window" lastClr="FFFFFF"/>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NZ" sz="1200">
                  <a:effectLst/>
                  <a:latin typeface="Times New Roman"/>
                  <a:ea typeface="Times New Roman"/>
                </a:rPr>
                <a:t> </a:t>
              </a:r>
              <a:endParaRPr lang="en-NZ" sz="1200">
                <a:effectLst/>
                <a:latin typeface="Times New Roman"/>
                <a:ea typeface="Calibri"/>
              </a:endParaRPr>
            </a:p>
          </p:txBody>
        </p:sp>
        <p:cxnSp>
          <p:nvCxnSpPr>
            <p:cNvPr id="10" name="Straight Arrow Connector 9"/>
            <p:cNvCxnSpPr/>
            <p:nvPr/>
          </p:nvCxnSpPr>
          <p:spPr>
            <a:xfrm>
              <a:off x="680905" y="236840"/>
              <a:ext cx="0" cy="139765"/>
            </a:xfrm>
            <a:prstGeom prst="straightConnector1">
              <a:avLst/>
            </a:prstGeom>
            <a:noFill/>
            <a:ln w="28575" cap="flat" cmpd="sng" algn="ctr">
              <a:solidFill>
                <a:sysClr val="windowText" lastClr="000000"/>
              </a:solidFill>
              <a:prstDash val="solid"/>
              <a:tailEnd type="triangle" w="lg" len="lg"/>
            </a:ln>
            <a:effectLst/>
          </p:spPr>
        </p:cxnSp>
      </p:grpSp>
      <p:sp>
        <p:nvSpPr>
          <p:cNvPr id="11" name="TextBox 10"/>
          <p:cNvSpPr txBox="1"/>
          <p:nvPr/>
        </p:nvSpPr>
        <p:spPr>
          <a:xfrm>
            <a:off x="486137" y="358814"/>
            <a:ext cx="2047933" cy="369332"/>
          </a:xfrm>
          <a:prstGeom prst="rect">
            <a:avLst/>
          </a:prstGeom>
          <a:noFill/>
        </p:spPr>
        <p:txBody>
          <a:bodyPr wrap="none" rtlCol="0">
            <a:spAutoFit/>
          </a:bodyPr>
          <a:lstStyle/>
          <a:p>
            <a:r>
              <a:rPr lang="en-NZ" b="1" dirty="0" smtClean="0"/>
              <a:t>(c) (</a:t>
            </a:r>
            <a:r>
              <a:rPr lang="en-NZ" b="1" dirty="0" err="1" smtClean="0"/>
              <a:t>i</a:t>
            </a:r>
            <a:r>
              <a:rPr lang="en-NZ" b="1" dirty="0" smtClean="0"/>
              <a:t>)  Tension force</a:t>
            </a:r>
            <a:endParaRPr lang="en-NZ" b="1" dirty="0"/>
          </a:p>
        </p:txBody>
      </p:sp>
      <p:sp>
        <p:nvSpPr>
          <p:cNvPr id="12" name="TextBox 11"/>
          <p:cNvSpPr txBox="1"/>
          <p:nvPr/>
        </p:nvSpPr>
        <p:spPr>
          <a:xfrm>
            <a:off x="6344855" y="997351"/>
            <a:ext cx="2438616" cy="369332"/>
          </a:xfrm>
          <a:prstGeom prst="rect">
            <a:avLst/>
          </a:prstGeom>
          <a:noFill/>
        </p:spPr>
        <p:txBody>
          <a:bodyPr wrap="none" rtlCol="0">
            <a:spAutoFit/>
          </a:bodyPr>
          <a:lstStyle/>
          <a:p>
            <a:r>
              <a:rPr lang="en-NZ" b="1" dirty="0" smtClean="0"/>
              <a:t>(c) (ii)  Centripetal force</a:t>
            </a:r>
            <a:endParaRPr lang="en-NZ" b="1" dirty="0"/>
          </a:p>
        </p:txBody>
      </p:sp>
      <p:sp>
        <p:nvSpPr>
          <p:cNvPr id="13" name="Rectangle 12"/>
          <p:cNvSpPr/>
          <p:nvPr/>
        </p:nvSpPr>
        <p:spPr>
          <a:xfrm>
            <a:off x="179404" y="3269469"/>
            <a:ext cx="4925029" cy="1569660"/>
          </a:xfrm>
          <a:prstGeom prst="rect">
            <a:avLst/>
          </a:prstGeom>
          <a:ln w="19050">
            <a:solidFill>
              <a:srgbClr val="FF0000"/>
            </a:solidFill>
          </a:ln>
        </p:spPr>
        <p:txBody>
          <a:bodyPr wrap="square">
            <a:spAutoFit/>
          </a:bodyPr>
          <a:lstStyle/>
          <a:p>
            <a:pPr marL="285750" lvl="0" indent="-285750">
              <a:buFont typeface="Wingdings" panose="05000000000000000000" pitchFamily="2" charset="2"/>
              <a:buChar char="v"/>
            </a:pPr>
            <a:r>
              <a:rPr lang="en-NZ" sz="1600" dirty="0"/>
              <a:t>THREE vectors in correct directions</a:t>
            </a:r>
            <a:r>
              <a:rPr lang="en-NZ" sz="1600" dirty="0" smtClean="0"/>
              <a:t>.</a:t>
            </a:r>
          </a:p>
          <a:p>
            <a:pPr lvl="0"/>
            <a:endParaRPr lang="en-NZ" sz="1600" dirty="0"/>
          </a:p>
          <a:p>
            <a:pPr marL="285750" lvl="0" indent="-285750">
              <a:buFont typeface="Wingdings" panose="05000000000000000000" pitchFamily="2" charset="2"/>
              <a:buChar char="v"/>
            </a:pPr>
            <a:r>
              <a:rPr lang="en-NZ" sz="1600" dirty="0" smtClean="0"/>
              <a:t>Tension </a:t>
            </a:r>
            <a:r>
              <a:rPr lang="en-NZ" sz="1600" dirty="0"/>
              <a:t>in correct directions, </a:t>
            </a:r>
            <a:r>
              <a:rPr lang="en-NZ" sz="1600" dirty="0" smtClean="0"/>
              <a:t>(larger </a:t>
            </a:r>
            <a:r>
              <a:rPr lang="en-NZ" sz="1600" dirty="0"/>
              <a:t>at the bottom</a:t>
            </a:r>
            <a:r>
              <a:rPr lang="en-NZ" sz="1600" i="1" dirty="0" smtClean="0"/>
              <a:t>.</a:t>
            </a:r>
            <a:r>
              <a:rPr lang="en-NZ" sz="1600" dirty="0" smtClean="0"/>
              <a:t>)</a:t>
            </a:r>
            <a:endParaRPr lang="en-NZ" sz="1600" dirty="0"/>
          </a:p>
          <a:p>
            <a:r>
              <a:rPr lang="en-NZ" sz="1600" dirty="0"/>
              <a:t>OR</a:t>
            </a:r>
          </a:p>
          <a:p>
            <a:r>
              <a:rPr lang="en-NZ" sz="1600" dirty="0"/>
              <a:t>Centripetal force in correct directions, </a:t>
            </a:r>
            <a:r>
              <a:rPr lang="en-NZ" sz="1600" dirty="0" smtClean="0"/>
              <a:t>(larger </a:t>
            </a:r>
            <a:r>
              <a:rPr lang="en-NZ" sz="1600" dirty="0"/>
              <a:t>at the bottom). </a:t>
            </a:r>
          </a:p>
        </p:txBody>
      </p:sp>
      <p:sp>
        <p:nvSpPr>
          <p:cNvPr id="14" name="TextBox 13"/>
          <p:cNvSpPr txBox="1"/>
          <p:nvPr/>
        </p:nvSpPr>
        <p:spPr>
          <a:xfrm>
            <a:off x="185195" y="2882097"/>
            <a:ext cx="1504964" cy="369332"/>
          </a:xfrm>
          <a:prstGeom prst="rect">
            <a:avLst/>
          </a:prstGeom>
          <a:noFill/>
        </p:spPr>
        <p:txBody>
          <a:bodyPr wrap="none" rtlCol="0">
            <a:spAutoFit/>
          </a:bodyPr>
          <a:lstStyle/>
          <a:p>
            <a:r>
              <a:rPr lang="en-NZ" b="1" dirty="0" smtClean="0"/>
              <a:t>Achievement:</a:t>
            </a:r>
            <a:endParaRPr lang="en-NZ" b="1" dirty="0"/>
          </a:p>
        </p:txBody>
      </p:sp>
      <p:sp>
        <p:nvSpPr>
          <p:cNvPr id="15" name="Rectangle 14"/>
          <p:cNvSpPr/>
          <p:nvPr/>
        </p:nvSpPr>
        <p:spPr>
          <a:xfrm>
            <a:off x="5416950" y="3569219"/>
            <a:ext cx="3559215" cy="830997"/>
          </a:xfrm>
          <a:prstGeom prst="rect">
            <a:avLst/>
          </a:prstGeom>
          <a:ln w="19050">
            <a:solidFill>
              <a:srgbClr val="CC0099"/>
            </a:solidFill>
          </a:ln>
        </p:spPr>
        <p:txBody>
          <a:bodyPr wrap="square">
            <a:spAutoFit/>
          </a:bodyPr>
          <a:lstStyle/>
          <a:p>
            <a:pPr lvl="0"/>
            <a:r>
              <a:rPr lang="en-NZ" sz="1600" dirty="0"/>
              <a:t>All vectors in correct directions and (tension OR centripetal force) shown as larger at bottom.</a:t>
            </a:r>
          </a:p>
        </p:txBody>
      </p:sp>
      <p:sp>
        <p:nvSpPr>
          <p:cNvPr id="16" name="TextBox 15"/>
          <p:cNvSpPr txBox="1"/>
          <p:nvPr/>
        </p:nvSpPr>
        <p:spPr>
          <a:xfrm>
            <a:off x="6018836" y="3194614"/>
            <a:ext cx="784189" cy="369332"/>
          </a:xfrm>
          <a:prstGeom prst="rect">
            <a:avLst/>
          </a:prstGeom>
          <a:noFill/>
        </p:spPr>
        <p:txBody>
          <a:bodyPr wrap="none" rtlCol="0">
            <a:spAutoFit/>
          </a:bodyPr>
          <a:lstStyle/>
          <a:p>
            <a:r>
              <a:rPr lang="en-NZ" b="1" dirty="0" smtClean="0"/>
              <a:t>Merit:</a:t>
            </a:r>
            <a:endParaRPr lang="en-NZ" b="1" dirty="0"/>
          </a:p>
        </p:txBody>
      </p:sp>
      <p:sp>
        <p:nvSpPr>
          <p:cNvPr id="17" name="TextBox 16"/>
          <p:cNvSpPr txBox="1"/>
          <p:nvPr/>
        </p:nvSpPr>
        <p:spPr>
          <a:xfrm>
            <a:off x="3796496" y="4618299"/>
            <a:ext cx="1360181" cy="400110"/>
          </a:xfrm>
          <a:prstGeom prst="rect">
            <a:avLst/>
          </a:prstGeom>
          <a:solidFill>
            <a:schemeClr val="bg1"/>
          </a:solidFill>
        </p:spPr>
        <p:txBody>
          <a:bodyPr wrap="none" rtlCol="0">
            <a:spAutoFit/>
          </a:bodyPr>
          <a:lstStyle/>
          <a:p>
            <a:r>
              <a:rPr lang="en-NZ" sz="2000" b="1" dirty="0" smtClean="0"/>
              <a:t>Excellence:</a:t>
            </a:r>
            <a:endParaRPr lang="en-NZ" sz="2000" b="1" dirty="0"/>
          </a:p>
        </p:txBody>
      </p:sp>
      <p:sp>
        <p:nvSpPr>
          <p:cNvPr id="18" name="Rectangle 17"/>
          <p:cNvSpPr/>
          <p:nvPr/>
        </p:nvSpPr>
        <p:spPr>
          <a:xfrm>
            <a:off x="3860158" y="5018968"/>
            <a:ext cx="5156521" cy="1569660"/>
          </a:xfrm>
          <a:prstGeom prst="rect">
            <a:avLst/>
          </a:prstGeom>
          <a:ln w="19050">
            <a:solidFill>
              <a:srgbClr val="00B050"/>
            </a:solidFill>
          </a:ln>
        </p:spPr>
        <p:txBody>
          <a:bodyPr wrap="square">
            <a:spAutoFit/>
          </a:bodyPr>
          <a:lstStyle/>
          <a:p>
            <a:pPr lvl="0"/>
            <a:r>
              <a:rPr lang="en-NZ" sz="1600" dirty="0"/>
              <a:t>All vectors in correct directions AND</a:t>
            </a:r>
          </a:p>
          <a:p>
            <a:r>
              <a:rPr lang="en-NZ" sz="1600" dirty="0"/>
              <a:t>- tension larger at bottom than top</a:t>
            </a:r>
          </a:p>
          <a:p>
            <a:r>
              <a:rPr lang="en-NZ" sz="1600" dirty="0"/>
              <a:t>- centripetal force larger at bottom than top</a:t>
            </a:r>
          </a:p>
          <a:p>
            <a:r>
              <a:rPr lang="en-NZ" sz="1600" dirty="0"/>
              <a:t>- centripetal force at top is larger than tension or gravity</a:t>
            </a:r>
          </a:p>
          <a:p>
            <a:r>
              <a:rPr lang="en-NZ" sz="1600" dirty="0"/>
              <a:t>- centripetal force at bottom is smaller than tension force at the bottom.</a:t>
            </a:r>
          </a:p>
        </p:txBody>
      </p:sp>
      <p:sp>
        <p:nvSpPr>
          <p:cNvPr id="19" name="TextBox 18"/>
          <p:cNvSpPr txBox="1"/>
          <p:nvPr/>
        </p:nvSpPr>
        <p:spPr>
          <a:xfrm>
            <a:off x="428263" y="4803494"/>
            <a:ext cx="2430684" cy="584775"/>
          </a:xfrm>
          <a:prstGeom prst="rect">
            <a:avLst/>
          </a:prstGeom>
          <a:solidFill>
            <a:schemeClr val="bg1"/>
          </a:solidFill>
        </p:spPr>
        <p:txBody>
          <a:bodyPr wrap="square" rtlCol="0">
            <a:spAutoFit/>
          </a:bodyPr>
          <a:lstStyle/>
          <a:p>
            <a:pPr algn="ctr"/>
            <a:r>
              <a:rPr lang="en-NZ" sz="1600" dirty="0" smtClean="0">
                <a:solidFill>
                  <a:srgbClr val="FF0000"/>
                </a:solidFill>
                <a:latin typeface="Comic Sans MS" panose="030F0702030302020204" pitchFamily="66" charset="0"/>
              </a:rPr>
              <a:t>Two possible “ACHIEVE” marks here</a:t>
            </a:r>
            <a:endParaRPr lang="en-NZ" sz="1600" dirty="0">
              <a:solidFill>
                <a:srgbClr val="FF0000"/>
              </a:solidFill>
              <a:latin typeface="Comic Sans MS" panose="030F0702030302020204" pitchFamily="66" charset="0"/>
            </a:endParaRPr>
          </a:p>
        </p:txBody>
      </p:sp>
      <p:sp>
        <p:nvSpPr>
          <p:cNvPr id="20" name="TextBox 19"/>
          <p:cNvSpPr txBox="1"/>
          <p:nvPr/>
        </p:nvSpPr>
        <p:spPr>
          <a:xfrm>
            <a:off x="7016186" y="4296136"/>
            <a:ext cx="1884745" cy="584775"/>
          </a:xfrm>
          <a:prstGeom prst="rect">
            <a:avLst/>
          </a:prstGeom>
          <a:solidFill>
            <a:schemeClr val="bg1"/>
          </a:solidFill>
        </p:spPr>
        <p:txBody>
          <a:bodyPr wrap="square" rtlCol="0">
            <a:spAutoFit/>
          </a:bodyPr>
          <a:lstStyle/>
          <a:p>
            <a:pPr algn="ctr"/>
            <a:r>
              <a:rPr lang="en-NZ" sz="1600" dirty="0" smtClean="0">
                <a:solidFill>
                  <a:srgbClr val="CC0099"/>
                </a:solidFill>
                <a:latin typeface="Comic Sans MS" panose="030F0702030302020204" pitchFamily="66" charset="0"/>
              </a:rPr>
              <a:t>One “MERIT” mark</a:t>
            </a:r>
            <a:endParaRPr lang="en-NZ" sz="1600" dirty="0">
              <a:solidFill>
                <a:srgbClr val="CC0099"/>
              </a:solidFill>
              <a:latin typeface="Comic Sans MS" panose="030F0702030302020204" pitchFamily="66" charset="0"/>
            </a:endParaRPr>
          </a:p>
        </p:txBody>
      </p:sp>
      <p:sp>
        <p:nvSpPr>
          <p:cNvPr id="21" name="TextBox 20"/>
          <p:cNvSpPr txBox="1"/>
          <p:nvPr/>
        </p:nvSpPr>
        <p:spPr>
          <a:xfrm>
            <a:off x="5683170" y="6380550"/>
            <a:ext cx="2624436" cy="338554"/>
          </a:xfrm>
          <a:prstGeom prst="rect">
            <a:avLst/>
          </a:prstGeom>
          <a:solidFill>
            <a:schemeClr val="bg1"/>
          </a:solidFill>
        </p:spPr>
        <p:txBody>
          <a:bodyPr wrap="none" rtlCol="0">
            <a:spAutoFit/>
          </a:bodyPr>
          <a:lstStyle/>
          <a:p>
            <a:r>
              <a:rPr lang="en-NZ" sz="1600" dirty="0" smtClean="0">
                <a:solidFill>
                  <a:srgbClr val="00B050"/>
                </a:solidFill>
                <a:latin typeface="Comic Sans MS" panose="030F0702030302020204" pitchFamily="66" charset="0"/>
              </a:rPr>
              <a:t>One “EXCELLENCE” mark</a:t>
            </a:r>
            <a:endParaRPr lang="en-NZ" sz="16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309553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30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2000"/>
                                        <p:tgtEl>
                                          <p:spTgt spid="14"/>
                                        </p:tgtEl>
                                      </p:cBhvr>
                                    </p:animEffect>
                                  </p:childTnLst>
                                </p:cTn>
                              </p:par>
                            </p:childTnLst>
                          </p:cTn>
                        </p:par>
                        <p:par>
                          <p:cTn id="12" fill="hold">
                            <p:stCondLst>
                              <p:cond delay="5000"/>
                            </p:stCondLst>
                            <p:childTnLst>
                              <p:par>
                                <p:cTn id="13" presetID="22"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2500"/>
                                        <p:tgtEl>
                                          <p:spTgt spid="13"/>
                                        </p:tgtEl>
                                      </p:cBhvr>
                                    </p:animEffect>
                                  </p:childTnLst>
                                </p:cTn>
                              </p:par>
                            </p:childTnLst>
                          </p:cTn>
                        </p:par>
                        <p:par>
                          <p:cTn id="16" fill="hold">
                            <p:stCondLst>
                              <p:cond delay="7500"/>
                            </p:stCondLst>
                            <p:childTnLst>
                              <p:par>
                                <p:cTn id="17" presetID="26" presetClass="entr" presetSubtype="0" fill="hold" grpId="0" nodeType="afterEffect">
                                  <p:stCondLst>
                                    <p:cond delay="200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80">
                                          <p:stCondLst>
                                            <p:cond delay="0"/>
                                          </p:stCondLst>
                                        </p:cTn>
                                        <p:tgtEl>
                                          <p:spTgt spid="19"/>
                                        </p:tgtEl>
                                      </p:cBhvr>
                                    </p:animEffect>
                                    <p:anim calcmode="lin" valueType="num">
                                      <p:cBhvr>
                                        <p:cTn id="2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5" dur="26">
                                          <p:stCondLst>
                                            <p:cond delay="650"/>
                                          </p:stCondLst>
                                        </p:cTn>
                                        <p:tgtEl>
                                          <p:spTgt spid="19"/>
                                        </p:tgtEl>
                                      </p:cBhvr>
                                      <p:to x="100000" y="60000"/>
                                    </p:animScale>
                                    <p:animScale>
                                      <p:cBhvr>
                                        <p:cTn id="26" dur="166" decel="50000">
                                          <p:stCondLst>
                                            <p:cond delay="676"/>
                                          </p:stCondLst>
                                        </p:cTn>
                                        <p:tgtEl>
                                          <p:spTgt spid="19"/>
                                        </p:tgtEl>
                                      </p:cBhvr>
                                      <p:to x="100000" y="100000"/>
                                    </p:animScale>
                                    <p:animScale>
                                      <p:cBhvr>
                                        <p:cTn id="27" dur="26">
                                          <p:stCondLst>
                                            <p:cond delay="1312"/>
                                          </p:stCondLst>
                                        </p:cTn>
                                        <p:tgtEl>
                                          <p:spTgt spid="19"/>
                                        </p:tgtEl>
                                      </p:cBhvr>
                                      <p:to x="100000" y="80000"/>
                                    </p:animScale>
                                    <p:animScale>
                                      <p:cBhvr>
                                        <p:cTn id="28" dur="166" decel="50000">
                                          <p:stCondLst>
                                            <p:cond delay="1338"/>
                                          </p:stCondLst>
                                        </p:cTn>
                                        <p:tgtEl>
                                          <p:spTgt spid="19"/>
                                        </p:tgtEl>
                                      </p:cBhvr>
                                      <p:to x="100000" y="100000"/>
                                    </p:animScale>
                                    <p:animScale>
                                      <p:cBhvr>
                                        <p:cTn id="29" dur="26">
                                          <p:stCondLst>
                                            <p:cond delay="1642"/>
                                          </p:stCondLst>
                                        </p:cTn>
                                        <p:tgtEl>
                                          <p:spTgt spid="19"/>
                                        </p:tgtEl>
                                      </p:cBhvr>
                                      <p:to x="100000" y="90000"/>
                                    </p:animScale>
                                    <p:animScale>
                                      <p:cBhvr>
                                        <p:cTn id="30" dur="166" decel="50000">
                                          <p:stCondLst>
                                            <p:cond delay="1668"/>
                                          </p:stCondLst>
                                        </p:cTn>
                                        <p:tgtEl>
                                          <p:spTgt spid="19"/>
                                        </p:tgtEl>
                                      </p:cBhvr>
                                      <p:to x="100000" y="100000"/>
                                    </p:animScale>
                                    <p:animScale>
                                      <p:cBhvr>
                                        <p:cTn id="31" dur="26">
                                          <p:stCondLst>
                                            <p:cond delay="1808"/>
                                          </p:stCondLst>
                                        </p:cTn>
                                        <p:tgtEl>
                                          <p:spTgt spid="19"/>
                                        </p:tgtEl>
                                      </p:cBhvr>
                                      <p:to x="100000" y="95000"/>
                                    </p:animScale>
                                    <p:animScale>
                                      <p:cBhvr>
                                        <p:cTn id="32" dur="166" decel="50000">
                                          <p:stCondLst>
                                            <p:cond delay="1834"/>
                                          </p:stCondLst>
                                        </p:cTn>
                                        <p:tgtEl>
                                          <p:spTgt spid="19"/>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2000" fill="hold"/>
                                        <p:tgtEl>
                                          <p:spTgt spid="16"/>
                                        </p:tgtEl>
                                        <p:attrNameLst>
                                          <p:attrName>ppt_x</p:attrName>
                                        </p:attrNameLst>
                                      </p:cBhvr>
                                      <p:tavLst>
                                        <p:tav tm="0">
                                          <p:val>
                                            <p:strVal val="1+#ppt_w/2"/>
                                          </p:val>
                                        </p:tav>
                                        <p:tav tm="100000">
                                          <p:val>
                                            <p:strVal val="#ppt_x"/>
                                          </p:val>
                                        </p:tav>
                                      </p:tavLst>
                                    </p:anim>
                                    <p:anim calcmode="lin" valueType="num">
                                      <p:cBhvr additive="base">
                                        <p:cTn id="38" dur="2000" fill="hold"/>
                                        <p:tgtEl>
                                          <p:spTgt spid="16"/>
                                        </p:tgtEl>
                                        <p:attrNameLst>
                                          <p:attrName>ppt_y</p:attrName>
                                        </p:attrNameLst>
                                      </p:cBhvr>
                                      <p:tavLst>
                                        <p:tav tm="0">
                                          <p:val>
                                            <p:strVal val="0-#ppt_h/2"/>
                                          </p:val>
                                        </p:tav>
                                        <p:tav tm="100000">
                                          <p:val>
                                            <p:strVal val="#ppt_y"/>
                                          </p:val>
                                        </p:tav>
                                      </p:tavLst>
                                    </p:anim>
                                  </p:childTnLst>
                                </p:cTn>
                              </p:par>
                            </p:childTnLst>
                          </p:cTn>
                        </p:par>
                        <p:par>
                          <p:cTn id="39" fill="hold">
                            <p:stCondLst>
                              <p:cond delay="2000"/>
                            </p:stCondLst>
                            <p:childTnLst>
                              <p:par>
                                <p:cTn id="40" presetID="10" presetClass="entr" presetSubtype="0" fill="hold" grpId="0" nodeType="afterEffect">
                                  <p:stCondLst>
                                    <p:cond delay="100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2000"/>
                                        <p:tgtEl>
                                          <p:spTgt spid="15"/>
                                        </p:tgtEl>
                                      </p:cBhvr>
                                    </p:animEffect>
                                  </p:childTnLst>
                                </p:cTn>
                              </p:par>
                            </p:childTnLst>
                          </p:cTn>
                        </p:par>
                        <p:par>
                          <p:cTn id="43" fill="hold">
                            <p:stCondLst>
                              <p:cond delay="5000"/>
                            </p:stCondLst>
                            <p:childTnLst>
                              <p:par>
                                <p:cTn id="44" presetID="26" presetClass="entr" presetSubtype="0" fill="hold" grpId="0" nodeType="afterEffect">
                                  <p:stCondLst>
                                    <p:cond delay="2000"/>
                                  </p:stCondLst>
                                  <p:childTnLst>
                                    <p:set>
                                      <p:cBhvr>
                                        <p:cTn id="45" dur="1" fill="hold">
                                          <p:stCondLst>
                                            <p:cond delay="0"/>
                                          </p:stCondLst>
                                        </p:cTn>
                                        <p:tgtEl>
                                          <p:spTgt spid="20"/>
                                        </p:tgtEl>
                                        <p:attrNameLst>
                                          <p:attrName>style.visibility</p:attrName>
                                        </p:attrNameLst>
                                      </p:cBhvr>
                                      <p:to>
                                        <p:strVal val="visible"/>
                                      </p:to>
                                    </p:set>
                                    <p:animEffect transition="in" filter="wipe(down)">
                                      <p:cBhvr>
                                        <p:cTn id="46" dur="580">
                                          <p:stCondLst>
                                            <p:cond delay="0"/>
                                          </p:stCondLst>
                                        </p:cTn>
                                        <p:tgtEl>
                                          <p:spTgt spid="20"/>
                                        </p:tgtEl>
                                      </p:cBhvr>
                                    </p:animEffect>
                                    <p:anim calcmode="lin" valueType="num">
                                      <p:cBhvr>
                                        <p:cTn id="47"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52" dur="26">
                                          <p:stCondLst>
                                            <p:cond delay="650"/>
                                          </p:stCondLst>
                                        </p:cTn>
                                        <p:tgtEl>
                                          <p:spTgt spid="20"/>
                                        </p:tgtEl>
                                      </p:cBhvr>
                                      <p:to x="100000" y="60000"/>
                                    </p:animScale>
                                    <p:animScale>
                                      <p:cBhvr>
                                        <p:cTn id="53" dur="166" decel="50000">
                                          <p:stCondLst>
                                            <p:cond delay="676"/>
                                          </p:stCondLst>
                                        </p:cTn>
                                        <p:tgtEl>
                                          <p:spTgt spid="20"/>
                                        </p:tgtEl>
                                      </p:cBhvr>
                                      <p:to x="100000" y="100000"/>
                                    </p:animScale>
                                    <p:animScale>
                                      <p:cBhvr>
                                        <p:cTn id="54" dur="26">
                                          <p:stCondLst>
                                            <p:cond delay="1312"/>
                                          </p:stCondLst>
                                        </p:cTn>
                                        <p:tgtEl>
                                          <p:spTgt spid="20"/>
                                        </p:tgtEl>
                                      </p:cBhvr>
                                      <p:to x="100000" y="80000"/>
                                    </p:animScale>
                                    <p:animScale>
                                      <p:cBhvr>
                                        <p:cTn id="55" dur="166" decel="50000">
                                          <p:stCondLst>
                                            <p:cond delay="1338"/>
                                          </p:stCondLst>
                                        </p:cTn>
                                        <p:tgtEl>
                                          <p:spTgt spid="20"/>
                                        </p:tgtEl>
                                      </p:cBhvr>
                                      <p:to x="100000" y="100000"/>
                                    </p:animScale>
                                    <p:animScale>
                                      <p:cBhvr>
                                        <p:cTn id="56" dur="26">
                                          <p:stCondLst>
                                            <p:cond delay="1642"/>
                                          </p:stCondLst>
                                        </p:cTn>
                                        <p:tgtEl>
                                          <p:spTgt spid="20"/>
                                        </p:tgtEl>
                                      </p:cBhvr>
                                      <p:to x="100000" y="90000"/>
                                    </p:animScale>
                                    <p:animScale>
                                      <p:cBhvr>
                                        <p:cTn id="57" dur="166" decel="50000">
                                          <p:stCondLst>
                                            <p:cond delay="1668"/>
                                          </p:stCondLst>
                                        </p:cTn>
                                        <p:tgtEl>
                                          <p:spTgt spid="20"/>
                                        </p:tgtEl>
                                      </p:cBhvr>
                                      <p:to x="100000" y="100000"/>
                                    </p:animScale>
                                    <p:animScale>
                                      <p:cBhvr>
                                        <p:cTn id="58" dur="26">
                                          <p:stCondLst>
                                            <p:cond delay="1808"/>
                                          </p:stCondLst>
                                        </p:cTn>
                                        <p:tgtEl>
                                          <p:spTgt spid="20"/>
                                        </p:tgtEl>
                                      </p:cBhvr>
                                      <p:to x="100000" y="95000"/>
                                    </p:animScale>
                                    <p:animScale>
                                      <p:cBhvr>
                                        <p:cTn id="59" dur="166" decel="50000">
                                          <p:stCondLst>
                                            <p:cond delay="1834"/>
                                          </p:stCondLst>
                                        </p:cTn>
                                        <p:tgtEl>
                                          <p:spTgt spid="20"/>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p:cTn id="64" dur="1500" fill="hold"/>
                                        <p:tgtEl>
                                          <p:spTgt spid="17"/>
                                        </p:tgtEl>
                                        <p:attrNameLst>
                                          <p:attrName>ppt_w</p:attrName>
                                        </p:attrNameLst>
                                      </p:cBhvr>
                                      <p:tavLst>
                                        <p:tav tm="0">
                                          <p:val>
                                            <p:fltVal val="0"/>
                                          </p:val>
                                        </p:tav>
                                        <p:tav tm="100000">
                                          <p:val>
                                            <p:strVal val="#ppt_w"/>
                                          </p:val>
                                        </p:tav>
                                      </p:tavLst>
                                    </p:anim>
                                    <p:anim calcmode="lin" valueType="num">
                                      <p:cBhvr>
                                        <p:cTn id="65" dur="1500" fill="hold"/>
                                        <p:tgtEl>
                                          <p:spTgt spid="17"/>
                                        </p:tgtEl>
                                        <p:attrNameLst>
                                          <p:attrName>ppt_h</p:attrName>
                                        </p:attrNameLst>
                                      </p:cBhvr>
                                      <p:tavLst>
                                        <p:tav tm="0">
                                          <p:val>
                                            <p:fltVal val="0"/>
                                          </p:val>
                                        </p:tav>
                                        <p:tav tm="100000">
                                          <p:val>
                                            <p:strVal val="#ppt_h"/>
                                          </p:val>
                                        </p:tav>
                                      </p:tavLst>
                                    </p:anim>
                                    <p:anim calcmode="lin" valueType="num">
                                      <p:cBhvr>
                                        <p:cTn id="66" dur="1500" fill="hold"/>
                                        <p:tgtEl>
                                          <p:spTgt spid="17"/>
                                        </p:tgtEl>
                                        <p:attrNameLst>
                                          <p:attrName>style.rotation</p:attrName>
                                        </p:attrNameLst>
                                      </p:cBhvr>
                                      <p:tavLst>
                                        <p:tav tm="0">
                                          <p:val>
                                            <p:fltVal val="90"/>
                                          </p:val>
                                        </p:tav>
                                        <p:tav tm="100000">
                                          <p:val>
                                            <p:fltVal val="0"/>
                                          </p:val>
                                        </p:tav>
                                      </p:tavLst>
                                    </p:anim>
                                    <p:animEffect transition="in" filter="fade">
                                      <p:cBhvr>
                                        <p:cTn id="67" dur="1500"/>
                                        <p:tgtEl>
                                          <p:spTgt spid="17"/>
                                        </p:tgtEl>
                                      </p:cBhvr>
                                    </p:animEffect>
                                  </p:childTnLst>
                                </p:cTn>
                              </p:par>
                            </p:childTnLst>
                          </p:cTn>
                        </p:par>
                        <p:par>
                          <p:cTn id="68" fill="hold">
                            <p:stCondLst>
                              <p:cond delay="1500"/>
                            </p:stCondLst>
                            <p:childTnLst>
                              <p:par>
                                <p:cTn id="69" presetID="22" presetClass="entr" presetSubtype="1"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wipe(up)">
                                      <p:cBhvr>
                                        <p:cTn id="71" dur="3000"/>
                                        <p:tgtEl>
                                          <p:spTgt spid="18"/>
                                        </p:tgtEl>
                                      </p:cBhvr>
                                    </p:animEffect>
                                  </p:childTnLst>
                                </p:cTn>
                              </p:par>
                            </p:childTnLst>
                          </p:cTn>
                        </p:par>
                        <p:par>
                          <p:cTn id="72" fill="hold">
                            <p:stCondLst>
                              <p:cond delay="4500"/>
                            </p:stCondLst>
                            <p:childTnLst>
                              <p:par>
                                <p:cTn id="73" presetID="10" presetClass="entr" presetSubtype="0" fill="hold" grpId="0" nodeType="afterEffect">
                                  <p:stCondLst>
                                    <p:cond delay="2000"/>
                                  </p:stCondLst>
                                  <p:childTnLst>
                                    <p:set>
                                      <p:cBhvr>
                                        <p:cTn id="74" dur="1" fill="hold">
                                          <p:stCondLst>
                                            <p:cond delay="0"/>
                                          </p:stCondLst>
                                        </p:cTn>
                                        <p:tgtEl>
                                          <p:spTgt spid="21"/>
                                        </p:tgtEl>
                                        <p:attrNameLst>
                                          <p:attrName>style.visibility</p:attrName>
                                        </p:attrNameLst>
                                      </p:cBhvr>
                                      <p:to>
                                        <p:strVal val="visible"/>
                                      </p:to>
                                    </p:set>
                                    <p:animEffect transition="in" filter="fade">
                                      <p:cBhvr>
                                        <p:cTn id="75" dur="1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p:bldP spid="17" grpId="0" animBg="1"/>
      <p:bldP spid="18" grpId="0" animBg="1"/>
      <p:bldP spid="19" grpId="0" animBg="1"/>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642" y="115748"/>
            <a:ext cx="6099859" cy="1754326"/>
          </a:xfrm>
          <a:prstGeom prst="rect">
            <a:avLst/>
          </a:prstGeom>
          <a:noFill/>
        </p:spPr>
        <p:txBody>
          <a:bodyPr wrap="square" rtlCol="0">
            <a:spAutoFit/>
          </a:bodyPr>
          <a:lstStyle/>
          <a:p>
            <a:pPr marL="342900" lvl="0" indent="-342900">
              <a:buAutoNum type="alphaLcParenBoth" startAt="4"/>
            </a:pPr>
            <a:r>
              <a:rPr lang="en-US" dirty="0" smtClean="0"/>
              <a:t>Show </a:t>
            </a:r>
            <a:r>
              <a:rPr lang="en-US" dirty="0"/>
              <a:t>that the minimum speed the ball must have </a:t>
            </a:r>
            <a:r>
              <a:rPr lang="en-US" dirty="0" smtClean="0"/>
              <a:t>during </a:t>
            </a:r>
            <a:r>
              <a:rPr lang="en-US" dirty="0"/>
              <a:t>its circular motion is </a:t>
            </a:r>
            <a:r>
              <a:rPr lang="en-US" b="1" dirty="0"/>
              <a:t>3.43 m s</a:t>
            </a:r>
            <a:r>
              <a:rPr lang="en-US" b="1" baseline="30000" dirty="0"/>
              <a:t>-1</a:t>
            </a:r>
            <a:r>
              <a:rPr lang="en-US" b="1" dirty="0"/>
              <a:t> </a:t>
            </a:r>
            <a:r>
              <a:rPr lang="en-US" dirty="0"/>
              <a:t>at the top</a:t>
            </a:r>
            <a:r>
              <a:rPr lang="en-US" dirty="0" smtClean="0"/>
              <a:t>. </a:t>
            </a:r>
          </a:p>
          <a:p>
            <a:pPr lvl="0"/>
            <a:r>
              <a:rPr lang="en-US" dirty="0"/>
              <a:t> </a:t>
            </a:r>
            <a:r>
              <a:rPr lang="en-US" dirty="0" smtClean="0"/>
              <a:t>      Explain your answer.</a:t>
            </a:r>
          </a:p>
          <a:p>
            <a:pPr lvl="0"/>
            <a:endParaRPr lang="en-US" dirty="0" smtClean="0"/>
          </a:p>
          <a:p>
            <a:pPr lvl="0"/>
            <a:r>
              <a:rPr lang="en-US" b="1" dirty="0" smtClean="0"/>
              <a:t>Answer:</a:t>
            </a:r>
            <a:endParaRPr lang="en-NZ" b="1" dirty="0"/>
          </a:p>
          <a:p>
            <a:endParaRPr lang="en-NZ"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23" name="Group 22"/>
          <p:cNvGrpSpPr/>
          <p:nvPr/>
        </p:nvGrpSpPr>
        <p:grpSpPr>
          <a:xfrm>
            <a:off x="266217" y="1493133"/>
            <a:ext cx="8646289" cy="2153731"/>
            <a:chOff x="266217" y="1493133"/>
            <a:chExt cx="8646289" cy="2153731"/>
          </a:xfrm>
        </p:grpSpPr>
        <mc:AlternateContent xmlns:mc="http://schemas.openxmlformats.org/markup-compatibility/2006" xmlns:a14="http://schemas.microsoft.com/office/drawing/2010/main">
          <mc:Choice Requires="a14">
            <p:graphicFrame>
              <p:nvGraphicFramePr>
                <p:cNvPr id="14" name="Object 13"/>
                <p:cNvGraphicFramePr>
                  <a:graphicFrameLocks noChangeAspect="1"/>
                </p:cNvGraphicFramePr>
                <p:nvPr>
                  <p:extLst>
                    <p:ext uri="{D42A27DB-BD31-4B8C-83A1-F6EECF244321}">
                      <p14:modId xmlns:p14="http://schemas.microsoft.com/office/powerpoint/2010/main" val="324288720"/>
                    </p:ext>
                  </p:extLst>
                </p:nvPr>
              </p:nvGraphicFramePr>
              <p:xfrm>
                <a:off x="4275688" y="2789498"/>
                <a:ext cx="1199137" cy="856527"/>
              </p:xfrm>
              <a:graphic>
                <a:graphicData uri="http://schemas.openxmlformats.org/presentationml/2006/ole">
                  <mc:AlternateContent>
                    <mc:Choice xmlns:v="urn:schemas-microsoft-com:vml" Requires="v">
                      <p:oleObj spid="_x0000_s4132" r:id="rId3" imgW="520920" imgH="365400" progId="Equation.DSMT4">
                        <p:embed/>
                      </p:oleObj>
                    </mc:Choice>
                    <mc:Fallback>
                      <p:oleObj r:id="rId3" imgW="520920" imgH="365400" progId="Equation.DSMT4">
                        <p:embed/>
                        <p:pic>
                          <p:nvPicPr>
                            <p:cNvPr id="0" name="Object 8"/>
                            <p:cNvPicPr>
                              <a:picLocks noChangeAspect="1" noChangeArrowheads="1"/>
                            </p:cNvPicPr>
                            <p:nvPr/>
                          </p:nvPicPr>
                          <p:blipFill>
                            <a:blip r:embed="rId4">
                              <a:extLst>
                                <a:ext uri="{28A0092B-C50C-407E-A947-70E740481C1C}">
                                  <a14:useLocalDpi val="0"/>
                                </a:ext>
                              </a:extLst>
                            </a:blip>
                            <a:srcRect/>
                            <a:stretch>
                              <a:fillRect/>
                            </a:stretch>
                          </p:blipFill>
                          <p:spPr bwMode="auto">
                            <a:xfrm>
                              <a:off x="4275688" y="2789498"/>
                              <a:ext cx="1199137" cy="856527"/>
                            </a:xfrm>
                            <a:prstGeom prst="rect">
                              <a:avLst/>
                            </a:prstGeom>
                            <a:noFill/>
                          </p:spPr>
                        </p:pic>
                      </p:oleObj>
                    </mc:Fallback>
                  </mc:AlternateContent>
                </a:graphicData>
              </a:graphic>
            </p:graphicFrame>
          </mc:Choice>
          <mc:Fallback xmlns="">
            <p:graphicFrame>
              <p:nvGraphicFramePr>
                <p:cNvPr id="14" name="Object 13"/>
                <p:cNvGraphicFramePr>
                  <a:graphicFrameLocks noChangeAspect="1"/>
                </p:cNvGraphicFramePr>
                <p:nvPr>
                  <p:extLst>
                    <p:ext uri="{D42A27DB-BD31-4B8C-83A1-F6EECF244321}">
                      <p14:modId xmlns:p14="http://schemas.microsoft.com/office/powerpoint/2010/main" val="324288720"/>
                    </p:ext>
                  </p:extLst>
                </p:nvPr>
              </p:nvGraphicFramePr>
              <p:xfrm>
                <a:off x="4275688" y="2789498"/>
                <a:ext cx="1199137" cy="856527"/>
              </p:xfrm>
              <a:graphic>
                <a:graphicData uri="http://schemas.openxmlformats.org/presentationml/2006/ole">
                  <mc:AlternateContent>
                    <mc:Choice xmlns:v="urn:schemas-microsoft-com:vml" Requires="v">
                      <p:oleObj spid="_x0000_s4124" r:id="rId5" imgW="520920" imgH="365400" progId="Equation.DSMT4">
                        <p:embed/>
                      </p:oleObj>
                    </mc:Choice>
                    <mc:Fallback>
                      <p:oleObj r:id="rId5" imgW="520920" imgH="3654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5688" y="2789498"/>
                              <a:ext cx="1199137" cy="856527"/>
                            </a:xfrm>
                            <a:prstGeom prst="rect">
                              <a:avLst/>
                            </a:prstGeom>
                            <a:noFill/>
                          </p:spPr>
                        </p:pic>
                      </p:oleObj>
                    </mc:Fallback>
                  </mc:AlternateContent>
                </a:graphicData>
              </a:graphic>
            </p:graphicFrame>
          </mc:Fallback>
        </mc:AlternateContent>
        <mc:AlternateContent xmlns:mc="http://schemas.openxmlformats.org/markup-compatibility/2006" xmlns:a14="http://schemas.microsoft.com/office/drawing/2010/main">
          <mc:Choice Requires="a14">
            <p:sp>
              <p:nvSpPr>
                <p:cNvPr id="16" name="TextBox 15"/>
                <p:cNvSpPr txBox="1"/>
                <p:nvPr/>
              </p:nvSpPr>
              <p:spPr>
                <a:xfrm>
                  <a:off x="266217" y="1493133"/>
                  <a:ext cx="8646289" cy="2153731"/>
                </a:xfrm>
                <a:prstGeom prst="rect">
                  <a:avLst/>
                </a:prstGeom>
                <a:noFill/>
              </p:spPr>
              <p:txBody>
                <a:bodyPr wrap="square" rtlCol="0">
                  <a:spAutoFit/>
                </a:bodyPr>
                <a:lstStyle/>
                <a:p>
                  <a:r>
                    <a:rPr lang="en-NZ" dirty="0" smtClean="0"/>
                    <a:t>At the top of the swing the ball has maximum gravitational potential energy, minimum kinetic energy and is travelling slowest. The minimum speed at which it JUST goes over the top of the circle is when:</a:t>
                  </a:r>
                </a:p>
                <a:p>
                  <a:r>
                    <a:rPr lang="en-NZ" dirty="0" smtClean="0"/>
                    <a:t>Tension in the string is zero and all the centripetal force is provided by gravity. Any slower and the ball cannot go over the top of the loop.</a:t>
                  </a:r>
                </a:p>
                <a:p>
                  <a:endParaRPr lang="en-NZ" dirty="0"/>
                </a:p>
                <a:p>
                  <a:r>
                    <a:rPr lang="en-NZ" dirty="0" smtClean="0"/>
                    <a:t>At this point     </a:t>
                  </a:r>
                  <a14:m>
                    <m:oMath xmlns:m="http://schemas.openxmlformats.org/officeDocument/2006/math">
                      <m:sSub>
                        <m:sSubPr>
                          <m:ctrlPr>
                            <a:rPr lang="en-NZ" sz="2400" i="1" smtClean="0">
                              <a:latin typeface="Cambria Math"/>
                            </a:rPr>
                          </m:ctrlPr>
                        </m:sSubPr>
                        <m:e>
                          <m:r>
                            <a:rPr lang="en-NZ" sz="2400" b="0" i="1" smtClean="0">
                              <a:latin typeface="Cambria Math"/>
                            </a:rPr>
                            <m:t>𝐹</m:t>
                          </m:r>
                        </m:e>
                        <m:sub>
                          <m:r>
                            <a:rPr lang="en-NZ" sz="2400" b="0" i="1" smtClean="0">
                              <a:latin typeface="Cambria Math"/>
                            </a:rPr>
                            <m:t>𝑔</m:t>
                          </m:r>
                        </m:sub>
                      </m:sSub>
                      <m:r>
                        <a:rPr lang="en-NZ" sz="2400" b="0" i="1" smtClean="0">
                          <a:latin typeface="Cambria Math"/>
                        </a:rPr>
                        <m:t>=</m:t>
                      </m:r>
                      <m:sSub>
                        <m:sSubPr>
                          <m:ctrlPr>
                            <a:rPr lang="en-NZ" sz="2400" b="0" i="1" smtClean="0">
                              <a:latin typeface="Cambria Math"/>
                            </a:rPr>
                          </m:ctrlPr>
                        </m:sSubPr>
                        <m:e>
                          <m:r>
                            <a:rPr lang="en-NZ" sz="2400" b="0" i="1" smtClean="0">
                              <a:latin typeface="Cambria Math"/>
                            </a:rPr>
                            <m:t>𝐹</m:t>
                          </m:r>
                        </m:e>
                        <m:sub>
                          <m:r>
                            <a:rPr lang="en-NZ" sz="2400" b="0" i="1" smtClean="0">
                              <a:latin typeface="Cambria Math"/>
                            </a:rPr>
                            <m:t>𝑐</m:t>
                          </m:r>
                        </m:sub>
                      </m:sSub>
                    </m:oMath>
                  </a14:m>
                  <a:r>
                    <a:rPr lang="en-NZ" sz="2400" dirty="0" smtClean="0"/>
                    <a:t>  . </a:t>
                  </a:r>
                  <a:r>
                    <a:rPr lang="en-NZ" dirty="0" smtClean="0"/>
                    <a:t>We are given                             so we can put these together</a:t>
                  </a:r>
                  <a:endParaRPr lang="en-NZ"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217" y="1493133"/>
                  <a:ext cx="8646289" cy="2153731"/>
                </a:xfrm>
                <a:prstGeom prst="rect">
                  <a:avLst/>
                </a:prstGeom>
                <a:blipFill rotWithShape="1">
                  <a:blip r:embed="rId7"/>
                  <a:stretch>
                    <a:fillRect l="-635" t="-1416" r="-423" b="-4533"/>
                  </a:stretch>
                </a:blipFill>
              </p:spPr>
              <p:txBody>
                <a:bodyPr/>
                <a:lstStyle/>
                <a:p>
                  <a:r>
                    <a:rPr lang="en-NZ">
                      <a:noFill/>
                    </a:rPr>
                    <a:t> </a:t>
                  </a:r>
                </a:p>
              </p:txBody>
            </p:sp>
          </mc:Fallback>
        </mc:AlternateContent>
      </p:grpSp>
      <mc:AlternateContent xmlns:mc="http://schemas.openxmlformats.org/markup-compatibility/2006" xmlns:a14="http://schemas.microsoft.com/office/drawing/2010/main">
        <mc:Choice Requires="a14">
          <p:sp>
            <p:nvSpPr>
              <p:cNvPr id="17" name="TextBox 16"/>
              <p:cNvSpPr txBox="1"/>
              <p:nvPr/>
            </p:nvSpPr>
            <p:spPr>
              <a:xfrm>
                <a:off x="272003" y="3935390"/>
                <a:ext cx="2042933"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NZ" sz="2000" b="0" i="1" smtClean="0">
                          <a:latin typeface="Cambria Math"/>
                        </a:rPr>
                        <m:t>𝑚𝑔</m:t>
                      </m:r>
                      <m:r>
                        <a:rPr lang="en-NZ" sz="2000" b="0" i="1" smtClean="0">
                          <a:latin typeface="Cambria Math"/>
                        </a:rPr>
                        <m:t>= </m:t>
                      </m:r>
                      <m:f>
                        <m:fPr>
                          <m:ctrlPr>
                            <a:rPr lang="en-NZ" sz="2000" b="0" i="1" smtClean="0">
                              <a:latin typeface="Cambria Math"/>
                            </a:rPr>
                          </m:ctrlPr>
                        </m:fPr>
                        <m:num>
                          <m:r>
                            <a:rPr lang="en-NZ" sz="2000" b="0" i="1" smtClean="0">
                              <a:latin typeface="Cambria Math"/>
                            </a:rPr>
                            <m:t>𝑚</m:t>
                          </m:r>
                          <m:sSup>
                            <m:sSupPr>
                              <m:ctrlPr>
                                <a:rPr lang="en-NZ" sz="2000" b="0" i="1" smtClean="0">
                                  <a:latin typeface="Cambria Math"/>
                                </a:rPr>
                              </m:ctrlPr>
                            </m:sSupPr>
                            <m:e>
                              <m:r>
                                <a:rPr lang="en-NZ" sz="2000" b="0" i="1" smtClean="0">
                                  <a:latin typeface="Cambria Math"/>
                                </a:rPr>
                                <m:t>𝑣</m:t>
                              </m:r>
                            </m:e>
                            <m:sup>
                              <m:r>
                                <a:rPr lang="en-NZ" sz="2000" b="0" i="1" smtClean="0">
                                  <a:latin typeface="Cambria Math"/>
                                </a:rPr>
                                <m:t>2</m:t>
                              </m:r>
                            </m:sup>
                          </m:sSup>
                        </m:num>
                        <m:den>
                          <m:r>
                            <a:rPr lang="en-NZ" sz="2000" b="0" i="1" smtClean="0">
                              <a:latin typeface="Cambria Math"/>
                            </a:rPr>
                            <m:t>𝑟</m:t>
                          </m:r>
                        </m:den>
                      </m:f>
                    </m:oMath>
                  </m:oMathPara>
                </a14:m>
                <a:endParaRPr lang="en-NZ" sz="2000" dirty="0"/>
              </a:p>
            </p:txBody>
          </p:sp>
        </mc:Choice>
        <mc:Fallback xmlns="">
          <p:sp>
            <p:nvSpPr>
              <p:cNvPr id="17" name="TextBox 16"/>
              <p:cNvSpPr txBox="1">
                <a:spLocks noRot="1" noChangeAspect="1" noMove="1" noResize="1" noEditPoints="1" noAdjustHandles="1" noChangeArrowheads="1" noChangeShapeType="1" noTextEdit="1"/>
              </p:cNvSpPr>
              <p:nvPr/>
            </p:nvSpPr>
            <p:spPr>
              <a:xfrm>
                <a:off x="272003" y="3935390"/>
                <a:ext cx="2042933" cy="707886"/>
              </a:xfrm>
              <a:prstGeom prst="rect">
                <a:avLst/>
              </a:prstGeom>
              <a:blipFill rotWithShape="1">
                <a:blip r:embed="rId8"/>
                <a:stretch>
                  <a:fillRect/>
                </a:stretch>
              </a:blipFill>
            </p:spPr>
            <p:txBody>
              <a:bodyPr/>
              <a:lstStyle/>
              <a:p>
                <a:r>
                  <a:rPr lang="en-NZ">
                    <a:noFill/>
                  </a:rPr>
                  <a:t> </a:t>
                </a:r>
              </a:p>
            </p:txBody>
          </p:sp>
        </mc:Fallback>
      </mc:AlternateContent>
      <p:sp>
        <p:nvSpPr>
          <p:cNvPr id="18" name="TextBox 17"/>
          <p:cNvSpPr txBox="1"/>
          <p:nvPr/>
        </p:nvSpPr>
        <p:spPr>
          <a:xfrm>
            <a:off x="2372811" y="3784922"/>
            <a:ext cx="2685326" cy="923330"/>
          </a:xfrm>
          <a:prstGeom prst="rect">
            <a:avLst/>
          </a:prstGeom>
          <a:noFill/>
        </p:spPr>
        <p:txBody>
          <a:bodyPr wrap="square" rtlCol="0">
            <a:spAutoFit/>
          </a:bodyPr>
          <a:lstStyle/>
          <a:p>
            <a:r>
              <a:rPr lang="en-NZ" dirty="0" smtClean="0"/>
              <a:t>We can now solve since:</a:t>
            </a:r>
          </a:p>
          <a:p>
            <a:r>
              <a:rPr lang="en-NZ" dirty="0" smtClean="0"/>
              <a:t>m = 0.25 kg; r = 1.20 m; </a:t>
            </a:r>
          </a:p>
          <a:p>
            <a:r>
              <a:rPr lang="en-NZ" dirty="0" smtClean="0"/>
              <a:t>g = 9.81 ms</a:t>
            </a:r>
            <a:r>
              <a:rPr lang="en-NZ" baseline="30000" dirty="0" smtClean="0"/>
              <a:t>-2</a:t>
            </a:r>
            <a:endParaRPr lang="en-NZ" dirty="0"/>
          </a:p>
        </p:txBody>
      </p:sp>
      <mc:AlternateContent xmlns:mc="http://schemas.openxmlformats.org/markup-compatibility/2006" xmlns:a14="http://schemas.microsoft.com/office/drawing/2010/main">
        <mc:Choice Requires="a14">
          <p:sp>
            <p:nvSpPr>
              <p:cNvPr id="19" name="TextBox 18"/>
              <p:cNvSpPr txBox="1"/>
              <p:nvPr/>
            </p:nvSpPr>
            <p:spPr>
              <a:xfrm>
                <a:off x="711843" y="5092860"/>
                <a:ext cx="1012778"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2000" b="0" i="1" smtClean="0">
                          <a:latin typeface="Cambria Math"/>
                        </a:rPr>
                        <m:t>𝑔</m:t>
                      </m:r>
                      <m:r>
                        <a:rPr lang="en-NZ" sz="2000" b="0" i="1" smtClean="0">
                          <a:latin typeface="Cambria Math"/>
                        </a:rPr>
                        <m:t>=</m:t>
                      </m:r>
                      <m:f>
                        <m:fPr>
                          <m:ctrlPr>
                            <a:rPr lang="en-NZ" sz="2000" b="0" i="1" smtClean="0">
                              <a:latin typeface="Cambria Math"/>
                            </a:rPr>
                          </m:ctrlPr>
                        </m:fPr>
                        <m:num>
                          <m:sSup>
                            <m:sSupPr>
                              <m:ctrlPr>
                                <a:rPr lang="en-NZ" sz="2000" b="0" i="1" smtClean="0">
                                  <a:latin typeface="Cambria Math"/>
                                </a:rPr>
                              </m:ctrlPr>
                            </m:sSupPr>
                            <m:e>
                              <m:r>
                                <a:rPr lang="en-NZ" sz="2000" b="0" i="1" smtClean="0">
                                  <a:latin typeface="Cambria Math"/>
                                </a:rPr>
                                <m:t>𝑣</m:t>
                              </m:r>
                            </m:e>
                            <m:sup>
                              <m:r>
                                <a:rPr lang="en-NZ" sz="2000" b="0" i="1" smtClean="0">
                                  <a:latin typeface="Cambria Math"/>
                                </a:rPr>
                                <m:t>2</m:t>
                              </m:r>
                            </m:sup>
                          </m:sSup>
                        </m:num>
                        <m:den>
                          <m:r>
                            <a:rPr lang="en-NZ" sz="2000" b="0" i="1" smtClean="0">
                              <a:latin typeface="Cambria Math"/>
                            </a:rPr>
                            <m:t>𝑟</m:t>
                          </m:r>
                        </m:den>
                      </m:f>
                    </m:oMath>
                  </m:oMathPara>
                </a14:m>
                <a:endParaRPr lang="en-NZ"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711843" y="5092860"/>
                <a:ext cx="1012778" cy="707886"/>
              </a:xfrm>
              <a:prstGeom prst="rect">
                <a:avLst/>
              </a:prstGeom>
              <a:blipFill rotWithShape="1">
                <a:blip r:embed="rId9"/>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677120" y="5787341"/>
                <a:ext cx="1175899" cy="4011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2000" b="0" i="1" smtClean="0">
                          <a:latin typeface="Cambria Math"/>
                        </a:rPr>
                        <m:t>𝑣</m:t>
                      </m:r>
                      <m:r>
                        <a:rPr lang="en-NZ" sz="2000" b="0" i="1" smtClean="0">
                          <a:latin typeface="Cambria Math"/>
                        </a:rPr>
                        <m:t>=</m:t>
                      </m:r>
                      <m:rad>
                        <m:radPr>
                          <m:degHide m:val="on"/>
                          <m:ctrlPr>
                            <a:rPr lang="en-NZ" sz="2000" b="0" i="1" smtClean="0">
                              <a:latin typeface="Cambria Math"/>
                            </a:rPr>
                          </m:ctrlPr>
                        </m:radPr>
                        <m:deg/>
                        <m:e>
                          <m:r>
                            <a:rPr lang="en-NZ" sz="2000" b="0" i="1" smtClean="0">
                              <a:latin typeface="Cambria Math"/>
                            </a:rPr>
                            <m:t>𝑟𝑔</m:t>
                          </m:r>
                        </m:e>
                      </m:rad>
                    </m:oMath>
                  </m:oMathPara>
                </a14:m>
                <a:endParaRPr lang="en-NZ" sz="2000" dirty="0"/>
              </a:p>
            </p:txBody>
          </p:sp>
        </mc:Choice>
        <mc:Fallback xmlns="">
          <p:sp>
            <p:nvSpPr>
              <p:cNvPr id="20" name="TextBox 19"/>
              <p:cNvSpPr txBox="1">
                <a:spLocks noRot="1" noChangeAspect="1" noMove="1" noResize="1" noEditPoints="1" noAdjustHandles="1" noChangeArrowheads="1" noChangeShapeType="1" noTextEdit="1"/>
              </p:cNvSpPr>
              <p:nvPr/>
            </p:nvSpPr>
            <p:spPr>
              <a:xfrm>
                <a:off x="677120" y="5787341"/>
                <a:ext cx="1175899" cy="401135"/>
              </a:xfrm>
              <a:prstGeom prst="rect">
                <a:avLst/>
              </a:prstGeom>
              <a:blipFill rotWithShape="1">
                <a:blip r:embed="rId10"/>
                <a:stretch>
                  <a:fillRect b="-6061"/>
                </a:stretch>
              </a:blipFill>
            </p:spPr>
            <p:txBody>
              <a:bodyPr/>
              <a:lstStyle/>
              <a:p>
                <a:r>
                  <a:rPr lang="en-NZ">
                    <a:noFill/>
                  </a:rPr>
                  <a:t> </a:t>
                </a:r>
              </a:p>
            </p:txBody>
          </p:sp>
        </mc:Fallback>
      </mc:AlternateContent>
      <p:sp>
        <p:nvSpPr>
          <p:cNvPr id="21" name="TextBox 20"/>
          <p:cNvSpPr txBox="1"/>
          <p:nvPr/>
        </p:nvSpPr>
        <p:spPr>
          <a:xfrm>
            <a:off x="381964" y="4757194"/>
            <a:ext cx="1237583" cy="369332"/>
          </a:xfrm>
          <a:prstGeom prst="rect">
            <a:avLst/>
          </a:prstGeom>
          <a:noFill/>
        </p:spPr>
        <p:txBody>
          <a:bodyPr wrap="none" rtlCol="0">
            <a:spAutoFit/>
          </a:bodyPr>
          <a:lstStyle/>
          <a:p>
            <a:r>
              <a:rPr lang="en-NZ" i="1" dirty="0" smtClean="0"/>
              <a:t>OR simplify</a:t>
            </a:r>
            <a:endParaRPr lang="en-NZ" i="1" dirty="0"/>
          </a:p>
        </p:txBody>
      </p:sp>
      <p:sp>
        <p:nvSpPr>
          <p:cNvPr id="22" name="TextBox 21"/>
          <p:cNvSpPr txBox="1"/>
          <p:nvPr/>
        </p:nvSpPr>
        <p:spPr>
          <a:xfrm>
            <a:off x="659758" y="6238754"/>
            <a:ext cx="2999539" cy="461665"/>
          </a:xfrm>
          <a:prstGeom prst="rect">
            <a:avLst/>
          </a:prstGeom>
          <a:noFill/>
        </p:spPr>
        <p:txBody>
          <a:bodyPr wrap="none" rtlCol="0">
            <a:spAutoFit/>
          </a:bodyPr>
          <a:lstStyle/>
          <a:p>
            <a:r>
              <a:rPr lang="en-NZ" sz="2400" b="1" dirty="0" smtClean="0"/>
              <a:t>v = 3.4310  = 3.43 ms</a:t>
            </a:r>
            <a:r>
              <a:rPr lang="en-NZ" sz="2400" b="1" baseline="30000" dirty="0" smtClean="0"/>
              <a:t>-1</a:t>
            </a:r>
            <a:endParaRPr lang="en-NZ" sz="2400" b="1" dirty="0"/>
          </a:p>
        </p:txBody>
      </p:sp>
      <p:sp>
        <p:nvSpPr>
          <p:cNvPr id="24" name="TextBox 23"/>
          <p:cNvSpPr txBox="1"/>
          <p:nvPr/>
        </p:nvSpPr>
        <p:spPr>
          <a:xfrm>
            <a:off x="5058138" y="3680750"/>
            <a:ext cx="3912242" cy="2308324"/>
          </a:xfrm>
          <a:prstGeom prst="rect">
            <a:avLst/>
          </a:prstGeom>
          <a:solidFill>
            <a:schemeClr val="bg1"/>
          </a:solidFill>
          <a:ln w="19050">
            <a:solidFill>
              <a:srgbClr val="FF0000"/>
            </a:solidFill>
          </a:ln>
        </p:spPr>
        <p:txBody>
          <a:bodyPr wrap="square" rtlCol="0">
            <a:spAutoFit/>
          </a:bodyPr>
          <a:lstStyle/>
          <a:p>
            <a:r>
              <a:rPr lang="en-NZ" dirty="0" smtClean="0">
                <a:solidFill>
                  <a:srgbClr val="C00000"/>
                </a:solidFill>
              </a:rPr>
              <a:t>Although this is an Excellence question a </a:t>
            </a:r>
            <a:r>
              <a:rPr lang="en-NZ" dirty="0">
                <a:solidFill>
                  <a:srgbClr val="C00000"/>
                </a:solidFill>
              </a:rPr>
              <a:t>fair stab at </a:t>
            </a:r>
            <a:r>
              <a:rPr lang="en-NZ" dirty="0" smtClean="0">
                <a:solidFill>
                  <a:srgbClr val="C00000"/>
                </a:solidFill>
              </a:rPr>
              <a:t>key bits can </a:t>
            </a:r>
            <a:r>
              <a:rPr lang="en-NZ" dirty="0">
                <a:solidFill>
                  <a:srgbClr val="C00000"/>
                </a:solidFill>
              </a:rPr>
              <a:t>score </a:t>
            </a:r>
            <a:r>
              <a:rPr lang="en-NZ" dirty="0" smtClean="0">
                <a:solidFill>
                  <a:srgbClr val="C00000"/>
                </a:solidFill>
              </a:rPr>
              <a:t>good </a:t>
            </a:r>
            <a:r>
              <a:rPr lang="en-NZ" dirty="0">
                <a:solidFill>
                  <a:srgbClr val="C00000"/>
                </a:solidFill>
              </a:rPr>
              <a:t>Achieve marks</a:t>
            </a:r>
            <a:r>
              <a:rPr lang="en-NZ" dirty="0" smtClean="0">
                <a:solidFill>
                  <a:srgbClr val="C00000"/>
                </a:solidFill>
              </a:rPr>
              <a:t>.</a:t>
            </a:r>
          </a:p>
          <a:p>
            <a:r>
              <a:rPr lang="en-NZ" dirty="0" smtClean="0">
                <a:solidFill>
                  <a:srgbClr val="CC0099"/>
                </a:solidFill>
              </a:rPr>
              <a:t>A clear explanation of gravity providing F</a:t>
            </a:r>
            <a:r>
              <a:rPr lang="en-NZ" baseline="-25000" dirty="0" smtClean="0">
                <a:solidFill>
                  <a:srgbClr val="CC0099"/>
                </a:solidFill>
              </a:rPr>
              <a:t>c</a:t>
            </a:r>
            <a:r>
              <a:rPr lang="en-NZ" dirty="0" smtClean="0">
                <a:solidFill>
                  <a:srgbClr val="CC0099"/>
                </a:solidFill>
              </a:rPr>
              <a:t> can get Merit and so will a good attempt at solving.</a:t>
            </a:r>
            <a:r>
              <a:rPr lang="en-NZ" dirty="0">
                <a:solidFill>
                  <a:srgbClr val="CC0099"/>
                </a:solidFill>
              </a:rPr>
              <a:t> </a:t>
            </a:r>
            <a:endParaRPr lang="en-NZ" dirty="0" smtClean="0">
              <a:solidFill>
                <a:srgbClr val="CC0099"/>
              </a:solidFill>
            </a:endParaRPr>
          </a:p>
          <a:p>
            <a:r>
              <a:rPr lang="en-NZ" dirty="0" smtClean="0">
                <a:solidFill>
                  <a:srgbClr val="009644"/>
                </a:solidFill>
              </a:rPr>
              <a:t>It gets </a:t>
            </a:r>
            <a:r>
              <a:rPr lang="en-NZ" dirty="0">
                <a:solidFill>
                  <a:srgbClr val="009644"/>
                </a:solidFill>
              </a:rPr>
              <a:t>Excellence for a well explained correct answer. </a:t>
            </a:r>
          </a:p>
        </p:txBody>
      </p:sp>
      <p:sp>
        <p:nvSpPr>
          <p:cNvPr id="25" name="TextBox 24"/>
          <p:cNvSpPr txBox="1"/>
          <p:nvPr/>
        </p:nvSpPr>
        <p:spPr>
          <a:xfrm>
            <a:off x="4027990" y="6149585"/>
            <a:ext cx="4977113" cy="584775"/>
          </a:xfrm>
          <a:prstGeom prst="rect">
            <a:avLst/>
          </a:prstGeom>
          <a:noFill/>
        </p:spPr>
        <p:txBody>
          <a:bodyPr wrap="square" rtlCol="0">
            <a:spAutoFit/>
          </a:bodyPr>
          <a:lstStyle/>
          <a:p>
            <a:r>
              <a:rPr lang="en-NZ" sz="1600" b="1" dirty="0" smtClean="0">
                <a:solidFill>
                  <a:srgbClr val="FF0000"/>
                </a:solidFill>
                <a:latin typeface="Comic Sans MS" panose="030F0702030302020204" pitchFamily="66" charset="0"/>
              </a:rPr>
              <a:t>The next page adapted from the NZQA schedule shows how they award the marks ……</a:t>
            </a:r>
            <a:endParaRPr lang="en-NZ" sz="1600"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82904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up)">
                                      <p:cBhvr>
                                        <p:cTn id="12" dur="2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1500"/>
                                  </p:stCondLst>
                                  <p:childTnLst>
                                    <p:set>
                                      <p:cBhvr>
                                        <p:cTn id="21" dur="1" fill="hold">
                                          <p:stCondLst>
                                            <p:cond delay="0"/>
                                          </p:stCondLst>
                                        </p:cTn>
                                        <p:tgtEl>
                                          <p:spTgt spid="18"/>
                                        </p:tgtEl>
                                        <p:attrNameLst>
                                          <p:attrName>style.visibility</p:attrName>
                                        </p:attrNameLst>
                                      </p:cBhvr>
                                      <p:to>
                                        <p:strVal val="visible"/>
                                      </p:to>
                                    </p:set>
                                    <p:animEffect transition="in" filter="wipe(up)">
                                      <p:cBhvr>
                                        <p:cTn id="22" dur="1750"/>
                                        <p:tgtEl>
                                          <p:spTgt spid="18"/>
                                        </p:tgtEl>
                                      </p:cBhvr>
                                    </p:animEffect>
                                  </p:childTnLst>
                                </p:cTn>
                              </p:par>
                            </p:childTnLst>
                          </p:cTn>
                        </p:par>
                        <p:par>
                          <p:cTn id="23" fill="hold">
                            <p:stCondLst>
                              <p:cond delay="3250"/>
                            </p:stCondLst>
                            <p:childTnLst>
                              <p:par>
                                <p:cTn id="24" presetID="2" presetClass="entr" presetSubtype="8" fill="hold" grpId="0" nodeType="afterEffect">
                                  <p:stCondLst>
                                    <p:cond delay="200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1250" fill="hold"/>
                                        <p:tgtEl>
                                          <p:spTgt spid="21"/>
                                        </p:tgtEl>
                                        <p:attrNameLst>
                                          <p:attrName>ppt_x</p:attrName>
                                        </p:attrNameLst>
                                      </p:cBhvr>
                                      <p:tavLst>
                                        <p:tav tm="0">
                                          <p:val>
                                            <p:strVal val="0-#ppt_w/2"/>
                                          </p:val>
                                        </p:tav>
                                        <p:tav tm="100000">
                                          <p:val>
                                            <p:strVal val="#ppt_x"/>
                                          </p:val>
                                        </p:tav>
                                      </p:tavLst>
                                    </p:anim>
                                    <p:anim calcmode="lin" valueType="num">
                                      <p:cBhvr additive="base">
                                        <p:cTn id="27" dur="12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80">
                                          <p:stCondLst>
                                            <p:cond delay="0"/>
                                          </p:stCondLst>
                                        </p:cTn>
                                        <p:tgtEl>
                                          <p:spTgt spid="22"/>
                                        </p:tgtEl>
                                      </p:cBhvr>
                                    </p:animEffect>
                                    <p:anim calcmode="lin" valueType="num">
                                      <p:cBhvr>
                                        <p:cTn id="43"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8" dur="26">
                                          <p:stCondLst>
                                            <p:cond delay="650"/>
                                          </p:stCondLst>
                                        </p:cTn>
                                        <p:tgtEl>
                                          <p:spTgt spid="22"/>
                                        </p:tgtEl>
                                      </p:cBhvr>
                                      <p:to x="100000" y="60000"/>
                                    </p:animScale>
                                    <p:animScale>
                                      <p:cBhvr>
                                        <p:cTn id="49" dur="166" decel="50000">
                                          <p:stCondLst>
                                            <p:cond delay="676"/>
                                          </p:stCondLst>
                                        </p:cTn>
                                        <p:tgtEl>
                                          <p:spTgt spid="22"/>
                                        </p:tgtEl>
                                      </p:cBhvr>
                                      <p:to x="100000" y="100000"/>
                                    </p:animScale>
                                    <p:animScale>
                                      <p:cBhvr>
                                        <p:cTn id="50" dur="26">
                                          <p:stCondLst>
                                            <p:cond delay="1312"/>
                                          </p:stCondLst>
                                        </p:cTn>
                                        <p:tgtEl>
                                          <p:spTgt spid="22"/>
                                        </p:tgtEl>
                                      </p:cBhvr>
                                      <p:to x="100000" y="80000"/>
                                    </p:animScale>
                                    <p:animScale>
                                      <p:cBhvr>
                                        <p:cTn id="51" dur="166" decel="50000">
                                          <p:stCondLst>
                                            <p:cond delay="1338"/>
                                          </p:stCondLst>
                                        </p:cTn>
                                        <p:tgtEl>
                                          <p:spTgt spid="22"/>
                                        </p:tgtEl>
                                      </p:cBhvr>
                                      <p:to x="100000" y="100000"/>
                                    </p:animScale>
                                    <p:animScale>
                                      <p:cBhvr>
                                        <p:cTn id="52" dur="26">
                                          <p:stCondLst>
                                            <p:cond delay="1642"/>
                                          </p:stCondLst>
                                        </p:cTn>
                                        <p:tgtEl>
                                          <p:spTgt spid="22"/>
                                        </p:tgtEl>
                                      </p:cBhvr>
                                      <p:to x="100000" y="90000"/>
                                    </p:animScale>
                                    <p:animScale>
                                      <p:cBhvr>
                                        <p:cTn id="53" dur="166" decel="50000">
                                          <p:stCondLst>
                                            <p:cond delay="1668"/>
                                          </p:stCondLst>
                                        </p:cTn>
                                        <p:tgtEl>
                                          <p:spTgt spid="22"/>
                                        </p:tgtEl>
                                      </p:cBhvr>
                                      <p:to x="100000" y="100000"/>
                                    </p:animScale>
                                    <p:animScale>
                                      <p:cBhvr>
                                        <p:cTn id="54" dur="26">
                                          <p:stCondLst>
                                            <p:cond delay="1808"/>
                                          </p:stCondLst>
                                        </p:cTn>
                                        <p:tgtEl>
                                          <p:spTgt spid="22"/>
                                        </p:tgtEl>
                                      </p:cBhvr>
                                      <p:to x="100000" y="95000"/>
                                    </p:animScale>
                                    <p:animScale>
                                      <p:cBhvr>
                                        <p:cTn id="55" dur="166" decel="50000">
                                          <p:stCondLst>
                                            <p:cond delay="1834"/>
                                          </p:stCondLst>
                                        </p:cTn>
                                        <p:tgtEl>
                                          <p:spTgt spid="22"/>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up)">
                                      <p:cBhvr>
                                        <p:cTn id="60" dur="3000"/>
                                        <p:tgtEl>
                                          <p:spTgt spid="24"/>
                                        </p:tgtEl>
                                      </p:cBhvr>
                                    </p:animEffect>
                                  </p:childTnLst>
                                </p:cTn>
                              </p:par>
                            </p:childTnLst>
                          </p:cTn>
                        </p:par>
                        <p:par>
                          <p:cTn id="61" fill="hold">
                            <p:stCondLst>
                              <p:cond delay="3000"/>
                            </p:stCondLst>
                            <p:childTnLst>
                              <p:par>
                                <p:cTn id="62" presetID="22" presetClass="entr" presetSubtype="8" fill="hold" grpId="0" nodeType="afterEffect">
                                  <p:stCondLst>
                                    <p:cond delay="2000"/>
                                  </p:stCondLst>
                                  <p:childTnLst>
                                    <p:set>
                                      <p:cBhvr>
                                        <p:cTn id="63" dur="1" fill="hold">
                                          <p:stCondLst>
                                            <p:cond delay="0"/>
                                          </p:stCondLst>
                                        </p:cTn>
                                        <p:tgtEl>
                                          <p:spTgt spid="25"/>
                                        </p:tgtEl>
                                        <p:attrNameLst>
                                          <p:attrName>style.visibility</p:attrName>
                                        </p:attrNameLst>
                                      </p:cBhvr>
                                      <p:to>
                                        <p:strVal val="visible"/>
                                      </p:to>
                                    </p:set>
                                    <p:animEffect transition="in" filter="wipe(left)">
                                      <p:cBhvr>
                                        <p:cTn id="64"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19" grpId="0"/>
      <p:bldP spid="20" grpId="0"/>
      <p:bldP spid="21" grpId="0"/>
      <p:bldP spid="22" grpId="0"/>
      <p:bldP spid="24" grpId="0" animBg="1"/>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2600" y="1649012"/>
            <a:ext cx="3507128" cy="2308324"/>
          </a:xfrm>
          <a:prstGeom prst="rect">
            <a:avLst/>
          </a:prstGeom>
        </p:spPr>
        <p:txBody>
          <a:bodyPr wrap="square">
            <a:spAutoFit/>
          </a:bodyPr>
          <a:lstStyle/>
          <a:p>
            <a:r>
              <a:rPr lang="en-NZ" sz="1600" dirty="0"/>
              <a:t>At the top of the circle, where the speed is least, the centripetal force is the sum of the gravity force and the tension </a:t>
            </a:r>
            <a:r>
              <a:rPr lang="en-NZ" sz="1600" dirty="0" smtClean="0"/>
              <a:t>force.</a:t>
            </a:r>
          </a:p>
          <a:p>
            <a:endParaRPr lang="en-NZ" sz="1600" dirty="0" smtClean="0"/>
          </a:p>
          <a:p>
            <a:r>
              <a:rPr lang="en-NZ" sz="1600" dirty="0" smtClean="0"/>
              <a:t>The </a:t>
            </a:r>
            <a:r>
              <a:rPr lang="en-NZ" sz="1600" dirty="0"/>
              <a:t>minimum centripetal force is therefore when the tension force is zero and so the centripetal force is provided by the gravity force.</a:t>
            </a:r>
          </a:p>
        </p:txBody>
      </p:sp>
      <p:sp>
        <p:nvSpPr>
          <p:cNvPr id="6" name="TextBox 5"/>
          <p:cNvSpPr txBox="1"/>
          <p:nvPr/>
        </p:nvSpPr>
        <p:spPr>
          <a:xfrm>
            <a:off x="231494" y="937550"/>
            <a:ext cx="2013995" cy="707886"/>
          </a:xfrm>
          <a:prstGeom prst="rect">
            <a:avLst/>
          </a:prstGeom>
          <a:noFill/>
        </p:spPr>
        <p:txBody>
          <a:bodyPr wrap="square" rtlCol="0">
            <a:spAutoFit/>
          </a:bodyPr>
          <a:lstStyle/>
          <a:p>
            <a:pPr algn="ctr"/>
            <a:r>
              <a:rPr lang="en-NZ" sz="2000" b="1" dirty="0" smtClean="0">
                <a:latin typeface="+mj-lt"/>
              </a:rPr>
              <a:t>NZQA  Evidence statement:</a:t>
            </a:r>
            <a:endParaRPr lang="en-NZ" sz="2000" b="1"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426738285"/>
              </p:ext>
            </p:extLst>
          </p:nvPr>
        </p:nvGraphicFramePr>
        <p:xfrm>
          <a:off x="220220" y="4014085"/>
          <a:ext cx="3282950" cy="2293938"/>
        </p:xfrm>
        <a:graphic>
          <a:graphicData uri="http://schemas.openxmlformats.org/presentationml/2006/ole">
            <mc:AlternateContent xmlns:mc="http://schemas.openxmlformats.org/markup-compatibility/2006">
              <mc:Choice xmlns:v="urn:schemas-microsoft-com:vml" Requires="v">
                <p:oleObj spid="_x0000_s5159" r:id="rId3" imgW="1755360" imgH="1215720" progId="Equation.DSMT4">
                  <p:embed/>
                </p:oleObj>
              </mc:Choice>
              <mc:Fallback>
                <p:oleObj r:id="rId3" imgW="1755360" imgH="121572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220" y="4014085"/>
                        <a:ext cx="3282950" cy="229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0" name="Group 19"/>
          <p:cNvGrpSpPr/>
          <p:nvPr/>
        </p:nvGrpSpPr>
        <p:grpSpPr>
          <a:xfrm>
            <a:off x="3750197" y="162046"/>
            <a:ext cx="4890304" cy="2475015"/>
            <a:chOff x="3750197" y="162046"/>
            <a:chExt cx="4890304" cy="2475015"/>
          </a:xfrm>
        </p:grpSpPr>
        <p:sp>
          <p:nvSpPr>
            <p:cNvPr id="8" name="TextBox 7"/>
            <p:cNvSpPr txBox="1"/>
            <p:nvPr/>
          </p:nvSpPr>
          <p:spPr>
            <a:xfrm>
              <a:off x="3750197" y="162046"/>
              <a:ext cx="1096326" cy="400110"/>
            </a:xfrm>
            <a:prstGeom prst="rect">
              <a:avLst/>
            </a:prstGeom>
            <a:noFill/>
          </p:spPr>
          <p:txBody>
            <a:bodyPr wrap="none" rtlCol="0">
              <a:spAutoFit/>
            </a:bodyPr>
            <a:lstStyle/>
            <a:p>
              <a:r>
                <a:rPr lang="en-NZ" sz="2000" b="1" dirty="0" smtClean="0">
                  <a:latin typeface="+mj-lt"/>
                </a:rPr>
                <a:t>Achieve:</a:t>
              </a:r>
              <a:endParaRPr lang="en-NZ" sz="2000" b="1" dirty="0">
                <a:latin typeface="+mj-lt"/>
              </a:endParaRPr>
            </a:p>
          </p:txBody>
        </p:sp>
        <mc:AlternateContent xmlns:mc="http://schemas.openxmlformats.org/markup-compatibility/2006" xmlns:a14="http://schemas.microsoft.com/office/drawing/2010/main">
          <mc:Choice Requires="a14">
            <p:sp>
              <p:nvSpPr>
                <p:cNvPr id="9" name="Rectangle 8"/>
                <p:cNvSpPr/>
                <p:nvPr/>
              </p:nvSpPr>
              <p:spPr>
                <a:xfrm>
                  <a:off x="4068501" y="478778"/>
                  <a:ext cx="4572000" cy="2158283"/>
                </a:xfrm>
                <a:prstGeom prst="rect">
                  <a:avLst/>
                </a:prstGeom>
              </p:spPr>
              <p:txBody>
                <a:bodyPr>
                  <a:spAutoFit/>
                </a:bodyPr>
                <a:lstStyle/>
                <a:p>
                  <a:pPr marL="285750" lvl="0" indent="-285750">
                    <a:buFont typeface="Wingdings" panose="05000000000000000000" pitchFamily="2" charset="2"/>
                    <a:buChar char="v"/>
                  </a:pPr>
                  <a:r>
                    <a:rPr lang="en-NZ" sz="1600" dirty="0" smtClean="0"/>
                    <a:t>Equates </a:t>
                  </a:r>
                  <a:r>
                    <a:rPr lang="en-NZ" sz="1600" b="1" i="1" dirty="0" err="1">
                      <a:latin typeface="Times New Roman" panose="02020603050405020304" pitchFamily="18" charset="0"/>
                      <a:cs typeface="Times New Roman" panose="02020603050405020304" pitchFamily="18" charset="0"/>
                    </a:rPr>
                    <a:t>Fg</a:t>
                  </a:r>
                  <a:r>
                    <a:rPr lang="en-NZ" sz="1600" dirty="0"/>
                    <a:t> to </a:t>
                  </a:r>
                  <a:r>
                    <a:rPr lang="en-NZ" sz="1600" b="1" i="1" dirty="0">
                      <a:latin typeface="Times New Roman" panose="02020603050405020304" pitchFamily="18" charset="0"/>
                      <a:cs typeface="Times New Roman" panose="02020603050405020304" pitchFamily="18" charset="0"/>
                    </a:rPr>
                    <a:t>Fc</a:t>
                  </a:r>
                  <a:r>
                    <a:rPr lang="en-NZ" sz="1600" dirty="0"/>
                    <a:t> (words, symbols or equations, </a:t>
                  </a:r>
                  <a:r>
                    <a:rPr lang="en-NZ" sz="1600" b="1" i="1" dirty="0">
                      <a:latin typeface="Times New Roman" panose="02020603050405020304" pitchFamily="18" charset="0"/>
                      <a:cs typeface="Times New Roman" panose="02020603050405020304" pitchFamily="18" charset="0"/>
                    </a:rPr>
                    <a:t>Fc </a:t>
                  </a:r>
                  <a:r>
                    <a:rPr lang="en-NZ" sz="1600" dirty="0" smtClean="0"/>
                    <a:t>=</a:t>
                  </a:r>
                  <a:r>
                    <a:rPr lang="en-NZ" sz="1600" dirty="0"/>
                    <a:t>9.81×0.25 is sufficient</a:t>
                  </a:r>
                  <a:r>
                    <a:rPr lang="en-NZ" sz="1600" dirty="0" smtClean="0"/>
                    <a:t>)</a:t>
                  </a:r>
                </a:p>
                <a:p>
                  <a:pPr marL="285750" indent="-285750">
                    <a:buFont typeface="Wingdings" panose="05000000000000000000" pitchFamily="2" charset="2"/>
                    <a:buChar char="v"/>
                  </a:pPr>
                  <a:r>
                    <a:rPr lang="en-NZ" sz="1600" dirty="0"/>
                    <a:t>Tension force is </a:t>
                  </a:r>
                  <a:r>
                    <a:rPr lang="en-NZ" sz="1600" dirty="0" smtClean="0"/>
                    <a:t>zero</a:t>
                  </a:r>
                </a:p>
                <a:p>
                  <a:pPr marL="285750" lvl="0" indent="-285750">
                    <a:buFont typeface="Wingdings" panose="05000000000000000000" pitchFamily="2" charset="2"/>
                    <a:buChar char="v"/>
                  </a:pPr>
                  <a:r>
                    <a:rPr lang="en-NZ" sz="1600" dirty="0" smtClean="0"/>
                    <a:t>Rearranges to </a:t>
                  </a:r>
                  <a:r>
                    <a:rPr lang="en-NZ" sz="1600" dirty="0"/>
                    <a:t>get </a:t>
                  </a:r>
                  <a:r>
                    <a:rPr lang="en-NZ" sz="1600" i="1" dirty="0" smtClean="0"/>
                    <a:t>v.</a:t>
                  </a:r>
                </a:p>
                <a:p>
                  <a:pPr lvl="0"/>
                  <a:endParaRPr lang="en-NZ" sz="1600" i="1" dirty="0" smtClean="0"/>
                </a:p>
                <a:p>
                  <a:pPr marL="285750" lvl="0" indent="-285750">
                    <a:buFont typeface="Wingdings" panose="05000000000000000000" pitchFamily="2" charset="2"/>
                    <a:buChar char="v"/>
                  </a:pPr>
                  <a:r>
                    <a:rPr lang="en-NZ" sz="1600" dirty="0" smtClean="0"/>
                    <a:t>Uses </a:t>
                  </a:r>
                  <a14:m>
                    <m:oMath xmlns:m="http://schemas.openxmlformats.org/officeDocument/2006/math">
                      <m:r>
                        <a:rPr lang="en-NZ" b="0" i="0" smtClean="0">
                          <a:latin typeface="Cambria Math"/>
                        </a:rPr>
                        <m:t>  </m:t>
                      </m:r>
                      <m:r>
                        <a:rPr lang="en-NZ" b="0" i="1" smtClean="0">
                          <a:latin typeface="Cambria Math"/>
                        </a:rPr>
                        <m:t>𝑣</m:t>
                      </m:r>
                      <m:r>
                        <a:rPr lang="en-NZ" b="0" i="1" smtClean="0">
                          <a:latin typeface="Cambria Math"/>
                        </a:rPr>
                        <m:t>=</m:t>
                      </m:r>
                      <m:rad>
                        <m:radPr>
                          <m:degHide m:val="on"/>
                          <m:ctrlPr>
                            <a:rPr lang="en-NZ" b="0" i="1" smtClean="0">
                              <a:latin typeface="Cambria Math"/>
                            </a:rPr>
                          </m:ctrlPr>
                        </m:radPr>
                        <m:deg/>
                        <m:e>
                          <m:r>
                            <a:rPr lang="en-NZ" b="0" i="1" smtClean="0">
                              <a:latin typeface="Cambria Math"/>
                            </a:rPr>
                            <m:t>𝑟𝑔</m:t>
                          </m:r>
                        </m:e>
                      </m:rad>
                    </m:oMath>
                  </a14:m>
                  <a:r>
                    <a:rPr lang="en-NZ" sz="1600" dirty="0" smtClean="0"/>
                    <a:t>   to </a:t>
                  </a:r>
                  <a:r>
                    <a:rPr lang="en-NZ" sz="1600" dirty="0"/>
                    <a:t>get correct speed.</a:t>
                  </a:r>
                </a:p>
                <a:p>
                  <a:r>
                    <a:rPr lang="en-NZ" dirty="0"/>
                    <a:t> </a:t>
                  </a:r>
                </a:p>
                <a:p>
                  <a:pPr lvl="0"/>
                  <a:endParaRPr lang="en-NZ" dirty="0"/>
                </a:p>
              </p:txBody>
            </p:sp>
          </mc:Choice>
          <mc:Fallback xmlns="">
            <p:sp>
              <p:nvSpPr>
                <p:cNvPr id="9" name="Rectangle 8"/>
                <p:cNvSpPr>
                  <a:spLocks noRot="1" noChangeAspect="1" noMove="1" noResize="1" noEditPoints="1" noAdjustHandles="1" noChangeArrowheads="1" noChangeShapeType="1" noTextEdit="1"/>
                </p:cNvSpPr>
                <p:nvPr/>
              </p:nvSpPr>
              <p:spPr>
                <a:xfrm>
                  <a:off x="4068501" y="478778"/>
                  <a:ext cx="4572000" cy="2158283"/>
                </a:xfrm>
                <a:prstGeom prst="rect">
                  <a:avLst/>
                </a:prstGeom>
                <a:blipFill rotWithShape="1">
                  <a:blip r:embed="rId5"/>
                  <a:stretch>
                    <a:fillRect l="-400" t="-113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graphicFrame>
              <p:nvGraphicFramePr>
                <p:cNvPr id="10" name="Object 9"/>
                <p:cNvGraphicFramePr>
                  <a:graphicFrameLocks noChangeAspect="1"/>
                </p:cNvGraphicFramePr>
                <p:nvPr>
                  <p:extLst>
                    <p:ext uri="{D42A27DB-BD31-4B8C-83A1-F6EECF244321}">
                      <p14:modId xmlns:p14="http://schemas.microsoft.com/office/powerpoint/2010/main" val="2822030887"/>
                    </p:ext>
                  </p:extLst>
                </p:nvPr>
              </p:nvGraphicFramePr>
              <p:xfrm>
                <a:off x="6303862" y="1030148"/>
                <a:ext cx="629373" cy="676078"/>
              </p:xfrm>
              <a:graphic>
                <a:graphicData uri="http://schemas.openxmlformats.org/presentationml/2006/ole">
                  <mc:AlternateContent>
                    <mc:Choice xmlns:v="urn:schemas-microsoft-com:vml" Requires="v">
                      <p:oleObj spid="_x0000_s5160" r:id="rId6" imgW="520920" imgH="365400" progId="Equation.DSMT4">
                        <p:embed/>
                      </p:oleObj>
                    </mc:Choice>
                    <mc:Fallback>
                      <p:oleObj r:id="rId6" imgW="520920" imgH="365400" progId="Equation.DSMT4">
                        <p:embed/>
                        <p:pic>
                          <p:nvPicPr>
                            <p:cNvPr id="0" name="Object 13"/>
                            <p:cNvPicPr>
                              <a:picLocks noChangeAspect="1" noChangeArrowheads="1"/>
                            </p:cNvPicPr>
                            <p:nvPr/>
                          </p:nvPicPr>
                          <p:blipFill>
                            <a:blip r:embed="rId7">
                              <a:extLst>
                                <a:ext uri="{28A0092B-C50C-407E-A947-70E740481C1C}">
                                  <a14:useLocalDpi val="0"/>
                                </a:ext>
                              </a:extLst>
                            </a:blip>
                            <a:srcRect/>
                            <a:stretch>
                              <a:fillRect/>
                            </a:stretch>
                          </p:blipFill>
                          <p:spPr bwMode="auto">
                            <a:xfrm>
                              <a:off x="6303862" y="1030148"/>
                              <a:ext cx="629373" cy="676078"/>
                            </a:xfrm>
                            <a:prstGeom prst="rect">
                              <a:avLst/>
                            </a:prstGeom>
                            <a:noFill/>
                            <a:ln>
                              <a:noFill/>
                            </a:ln>
                          </p:spPr>
                        </p:pic>
                      </p:oleObj>
                    </mc:Fallback>
                  </mc:AlternateContent>
                </a:graphicData>
              </a:graphic>
            </p:graphicFrame>
          </mc:Choice>
          <mc:Fallback xmlns="">
            <p:graphicFrame>
              <p:nvGraphicFramePr>
                <p:cNvPr id="10" name="Object 9"/>
                <p:cNvGraphicFramePr>
                  <a:graphicFrameLocks noChangeAspect="1"/>
                </p:cNvGraphicFramePr>
                <p:nvPr>
                  <p:extLst>
                    <p:ext uri="{D42A27DB-BD31-4B8C-83A1-F6EECF244321}">
                      <p14:modId xmlns:p14="http://schemas.microsoft.com/office/powerpoint/2010/main" val="2822030887"/>
                    </p:ext>
                  </p:extLst>
                </p:nvPr>
              </p:nvGraphicFramePr>
              <p:xfrm>
                <a:off x="6303862" y="1030148"/>
                <a:ext cx="629373" cy="676078"/>
              </p:xfrm>
              <a:graphic>
                <a:graphicData uri="http://schemas.openxmlformats.org/presentationml/2006/ole">
                  <mc:AlternateContent>
                    <mc:Choice xmlns:v="urn:schemas-microsoft-com:vml" Requires="v">
                      <p:oleObj spid="_x0000_s5144" r:id="rId8" imgW="520920" imgH="365400" progId="Equation.DSMT4">
                        <p:embed/>
                      </p:oleObj>
                    </mc:Choice>
                    <mc:Fallback>
                      <p:oleObj r:id="rId8" imgW="520920" imgH="365400" progId="Equation.DSMT4">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3862" y="1030148"/>
                              <a:ext cx="629373" cy="676078"/>
                            </a:xfrm>
                            <a:prstGeom prst="rect">
                              <a:avLst/>
                            </a:prstGeom>
                            <a:noFill/>
                            <a:ln>
                              <a:noFill/>
                            </a:ln>
                          </p:spPr>
                        </p:pic>
                      </p:oleObj>
                    </mc:Fallback>
                  </mc:AlternateContent>
                </a:graphicData>
              </a:graphic>
            </p:graphicFrame>
          </mc:Fallback>
        </mc:AlternateContent>
      </p:grpSp>
      <p:cxnSp>
        <p:nvCxnSpPr>
          <p:cNvPr id="15" name="Straight Connector 14"/>
          <p:cNvCxnSpPr/>
          <p:nvPr/>
        </p:nvCxnSpPr>
        <p:spPr>
          <a:xfrm>
            <a:off x="3703900" y="104172"/>
            <a:ext cx="34723" cy="6169306"/>
          </a:xfrm>
          <a:prstGeom prst="line">
            <a:avLst/>
          </a:prstGeom>
          <a:ln w="19050">
            <a:solidFill>
              <a:srgbClr val="CC0099"/>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19646" y="2488556"/>
            <a:ext cx="5046561" cy="2369880"/>
          </a:xfrm>
          <a:prstGeom prst="rect">
            <a:avLst/>
          </a:prstGeom>
          <a:noFill/>
        </p:spPr>
        <p:txBody>
          <a:bodyPr wrap="square" rtlCol="0">
            <a:spAutoFit/>
          </a:bodyPr>
          <a:lstStyle/>
          <a:p>
            <a:pPr lvl="0"/>
            <a:r>
              <a:rPr lang="en-NZ" b="1" dirty="0" smtClean="0"/>
              <a:t>Merit</a:t>
            </a:r>
          </a:p>
          <a:p>
            <a:pPr marL="285750" lvl="0" indent="-285750">
              <a:buFont typeface="Wingdings" panose="05000000000000000000" pitchFamily="2" charset="2"/>
              <a:buChar char="v"/>
            </a:pPr>
            <a:r>
              <a:rPr lang="en-NZ" sz="1600" dirty="0" smtClean="0"/>
              <a:t>Only </a:t>
            </a:r>
            <a:r>
              <a:rPr lang="en-NZ" sz="1600" dirty="0"/>
              <a:t>force acting is the gravitational force OR gravitational force IS the centripetal force OR tension </a:t>
            </a:r>
            <a:r>
              <a:rPr lang="en-NZ" sz="1600" dirty="0" smtClean="0"/>
              <a:t>force = 0 </a:t>
            </a:r>
            <a:r>
              <a:rPr lang="en-NZ" sz="1600" dirty="0"/>
              <a:t>therefore centripetal force = gravitational </a:t>
            </a:r>
            <a:r>
              <a:rPr lang="en-NZ" sz="1600" dirty="0" smtClean="0"/>
              <a:t>force</a:t>
            </a:r>
          </a:p>
          <a:p>
            <a:pPr lvl="0"/>
            <a:endParaRPr lang="en-NZ" sz="1600" dirty="0" smtClean="0"/>
          </a:p>
          <a:p>
            <a:pPr marL="285750" lvl="0" indent="-285750">
              <a:buFont typeface="Wingdings" panose="05000000000000000000" pitchFamily="2" charset="2"/>
              <a:buChar char="v"/>
            </a:pPr>
            <a:r>
              <a:rPr lang="en-NZ" sz="1600" dirty="0" smtClean="0"/>
              <a:t>Some </a:t>
            </a:r>
            <a:r>
              <a:rPr lang="en-NZ" sz="1600" dirty="0"/>
              <a:t>correct working shown (equation OR substitution).</a:t>
            </a:r>
          </a:p>
          <a:p>
            <a:endParaRPr lang="en-NZ" b="1" dirty="0"/>
          </a:p>
        </p:txBody>
      </p:sp>
      <p:sp>
        <p:nvSpPr>
          <p:cNvPr id="19" name="Rectangle 18"/>
          <p:cNvSpPr/>
          <p:nvPr/>
        </p:nvSpPr>
        <p:spPr>
          <a:xfrm>
            <a:off x="3964330" y="4548088"/>
            <a:ext cx="4311570" cy="1631216"/>
          </a:xfrm>
          <a:prstGeom prst="rect">
            <a:avLst/>
          </a:prstGeom>
        </p:spPr>
        <p:txBody>
          <a:bodyPr wrap="square">
            <a:spAutoFit/>
          </a:bodyPr>
          <a:lstStyle/>
          <a:p>
            <a:pPr lvl="0"/>
            <a:r>
              <a:rPr lang="en-NZ" sz="2000" b="1" dirty="0" smtClean="0">
                <a:latin typeface="+mj-lt"/>
              </a:rPr>
              <a:t>Excellence: </a:t>
            </a:r>
          </a:p>
          <a:p>
            <a:pPr lvl="0"/>
            <a:r>
              <a:rPr lang="en-NZ" sz="1600" dirty="0" smtClean="0"/>
              <a:t>Correct </a:t>
            </a:r>
            <a:r>
              <a:rPr lang="en-NZ" sz="1600" dirty="0"/>
              <a:t>working (equation AND substitution</a:t>
            </a:r>
            <a:r>
              <a:rPr lang="en-NZ" sz="1600" dirty="0" smtClean="0"/>
              <a:t>). </a:t>
            </a:r>
          </a:p>
          <a:p>
            <a:pPr lvl="0"/>
            <a:r>
              <a:rPr lang="en-NZ" sz="1600" dirty="0" smtClean="0"/>
              <a:t>AND  gravitational </a:t>
            </a:r>
            <a:r>
              <a:rPr lang="en-NZ" sz="1600" dirty="0"/>
              <a:t>force IS the centripetal force.</a:t>
            </a:r>
            <a:br>
              <a:rPr lang="en-NZ" sz="1600" dirty="0"/>
            </a:br>
            <a:r>
              <a:rPr lang="en-NZ" sz="1600" dirty="0"/>
              <a:t>OR tension force = 0, therefore </a:t>
            </a:r>
            <a:endParaRPr lang="en-NZ" sz="1600" dirty="0" smtClean="0"/>
          </a:p>
          <a:p>
            <a:pPr lvl="0"/>
            <a:r>
              <a:rPr lang="en-NZ" sz="1600" dirty="0" smtClean="0"/>
              <a:t>centripetal </a:t>
            </a:r>
            <a:r>
              <a:rPr lang="en-NZ" sz="1600" dirty="0"/>
              <a:t>force = gravitational force.</a:t>
            </a:r>
          </a:p>
          <a:p>
            <a:r>
              <a:rPr lang="en-NZ" sz="1600" b="1" dirty="0">
                <a:solidFill>
                  <a:srgbClr val="0000CC"/>
                </a:solidFill>
              </a:rPr>
              <a:t>Note: stating </a:t>
            </a:r>
            <a:r>
              <a:rPr lang="en-NZ" sz="1600" b="1" i="1" dirty="0">
                <a:solidFill>
                  <a:srgbClr val="0000CC"/>
                </a:solidFill>
              </a:rPr>
              <a:t>F</a:t>
            </a:r>
            <a:r>
              <a:rPr lang="en-NZ" sz="1600" b="1" baseline="-25000" dirty="0">
                <a:solidFill>
                  <a:srgbClr val="0000CC"/>
                </a:solidFill>
              </a:rPr>
              <a:t>c</a:t>
            </a:r>
            <a:r>
              <a:rPr lang="en-NZ" sz="1600" b="1" dirty="0">
                <a:solidFill>
                  <a:srgbClr val="0000CC"/>
                </a:solidFill>
              </a:rPr>
              <a:t> = </a:t>
            </a:r>
            <a:r>
              <a:rPr lang="en-NZ" sz="1600" b="1" i="1" dirty="0" err="1">
                <a:solidFill>
                  <a:srgbClr val="0000CC"/>
                </a:solidFill>
              </a:rPr>
              <a:t>F</a:t>
            </a:r>
            <a:r>
              <a:rPr lang="en-NZ" sz="1600" b="1" baseline="-25000" dirty="0" err="1">
                <a:solidFill>
                  <a:srgbClr val="0000CC"/>
                </a:solidFill>
              </a:rPr>
              <a:t>g</a:t>
            </a:r>
            <a:r>
              <a:rPr lang="en-NZ" sz="1600" b="1" dirty="0">
                <a:solidFill>
                  <a:srgbClr val="0000CC"/>
                </a:solidFill>
              </a:rPr>
              <a:t> is not the same as </a:t>
            </a:r>
            <a:r>
              <a:rPr lang="en-NZ" sz="1600" b="1" i="1" dirty="0">
                <a:solidFill>
                  <a:srgbClr val="0000CC"/>
                </a:solidFill>
              </a:rPr>
              <a:t>F</a:t>
            </a:r>
            <a:r>
              <a:rPr lang="en-NZ" sz="1600" b="1" baseline="-25000" dirty="0">
                <a:solidFill>
                  <a:srgbClr val="0000CC"/>
                </a:solidFill>
              </a:rPr>
              <a:t>c</a:t>
            </a:r>
            <a:r>
              <a:rPr lang="en-NZ" sz="1600" b="1" dirty="0">
                <a:solidFill>
                  <a:srgbClr val="0000CC"/>
                </a:solidFill>
              </a:rPr>
              <a:t> IS </a:t>
            </a:r>
            <a:r>
              <a:rPr lang="en-NZ" sz="1600" b="1" i="1" dirty="0" err="1">
                <a:solidFill>
                  <a:srgbClr val="0000CC"/>
                </a:solidFill>
              </a:rPr>
              <a:t>F</a:t>
            </a:r>
            <a:r>
              <a:rPr lang="en-NZ" sz="1600" b="1" baseline="-25000" dirty="0" err="1">
                <a:solidFill>
                  <a:srgbClr val="0000CC"/>
                </a:solidFill>
              </a:rPr>
              <a:t>g</a:t>
            </a:r>
            <a:r>
              <a:rPr lang="en-NZ" sz="1600" b="1" dirty="0">
                <a:solidFill>
                  <a:srgbClr val="0000CC"/>
                </a:solidFill>
              </a:rPr>
              <a:t>.</a:t>
            </a:r>
          </a:p>
        </p:txBody>
      </p:sp>
      <p:sp>
        <p:nvSpPr>
          <p:cNvPr id="21" name="TextBox 20"/>
          <p:cNvSpPr txBox="1"/>
          <p:nvPr/>
        </p:nvSpPr>
        <p:spPr>
          <a:xfrm>
            <a:off x="5598843" y="2037146"/>
            <a:ext cx="3278939" cy="584775"/>
          </a:xfrm>
          <a:prstGeom prst="rect">
            <a:avLst/>
          </a:prstGeom>
          <a:noFill/>
        </p:spPr>
        <p:txBody>
          <a:bodyPr wrap="square" rtlCol="0">
            <a:spAutoFit/>
          </a:bodyPr>
          <a:lstStyle/>
          <a:p>
            <a:pPr algn="ctr"/>
            <a:r>
              <a:rPr lang="en-NZ" sz="1600" dirty="0" smtClean="0">
                <a:solidFill>
                  <a:srgbClr val="FF0000"/>
                </a:solidFill>
                <a:latin typeface="Comic Sans MS" panose="030F0702030302020204" pitchFamily="66" charset="0"/>
              </a:rPr>
              <a:t>Out of 4 bullet points could get 2 or 3 “ACHIEVE” marks here.</a:t>
            </a:r>
            <a:endParaRPr lang="en-NZ" sz="1600" dirty="0">
              <a:solidFill>
                <a:srgbClr val="FF0000"/>
              </a:solidFill>
              <a:latin typeface="Comic Sans MS" panose="030F0702030302020204" pitchFamily="66" charset="0"/>
            </a:endParaRPr>
          </a:p>
        </p:txBody>
      </p:sp>
      <p:sp>
        <p:nvSpPr>
          <p:cNvPr id="22" name="TextBox 21"/>
          <p:cNvSpPr txBox="1"/>
          <p:nvPr/>
        </p:nvSpPr>
        <p:spPr>
          <a:xfrm>
            <a:off x="6295254" y="3624805"/>
            <a:ext cx="2547804" cy="338554"/>
          </a:xfrm>
          <a:prstGeom prst="rect">
            <a:avLst/>
          </a:prstGeom>
          <a:noFill/>
        </p:spPr>
        <p:txBody>
          <a:bodyPr wrap="square" rtlCol="0">
            <a:spAutoFit/>
          </a:bodyPr>
          <a:lstStyle/>
          <a:p>
            <a:pPr algn="ctr"/>
            <a:r>
              <a:rPr lang="en-NZ" sz="1600" dirty="0" smtClean="0">
                <a:solidFill>
                  <a:srgbClr val="FF0000"/>
                </a:solidFill>
                <a:latin typeface="Comic Sans MS" panose="030F0702030302020204" pitchFamily="66" charset="0"/>
              </a:rPr>
              <a:t>2 “MERIT” marks here.</a:t>
            </a:r>
            <a:endParaRPr lang="en-NZ" sz="1600" dirty="0">
              <a:solidFill>
                <a:srgbClr val="FF0000"/>
              </a:solidFill>
              <a:latin typeface="Comic Sans MS" panose="030F0702030302020204" pitchFamily="66" charset="0"/>
            </a:endParaRPr>
          </a:p>
        </p:txBody>
      </p:sp>
      <p:sp>
        <p:nvSpPr>
          <p:cNvPr id="23" name="TextBox 22"/>
          <p:cNvSpPr txBox="1"/>
          <p:nvPr/>
        </p:nvSpPr>
        <p:spPr>
          <a:xfrm>
            <a:off x="6146712" y="6169052"/>
            <a:ext cx="2547804" cy="584775"/>
          </a:xfrm>
          <a:prstGeom prst="rect">
            <a:avLst/>
          </a:prstGeom>
          <a:noFill/>
        </p:spPr>
        <p:txBody>
          <a:bodyPr wrap="square" rtlCol="0">
            <a:spAutoFit/>
          </a:bodyPr>
          <a:lstStyle/>
          <a:p>
            <a:pPr algn="ctr"/>
            <a:r>
              <a:rPr lang="en-NZ" sz="1600" dirty="0" smtClean="0">
                <a:solidFill>
                  <a:srgbClr val="FF0000"/>
                </a:solidFill>
                <a:latin typeface="Comic Sans MS" panose="030F0702030302020204" pitchFamily="66" charset="0"/>
              </a:rPr>
              <a:t>Only ONE  “EXCELLENCE” mark</a:t>
            </a:r>
            <a:endParaRPr lang="en-NZ" sz="1600" dirty="0">
              <a:solidFill>
                <a:srgbClr val="FF0000"/>
              </a:solidFill>
              <a:latin typeface="Comic Sans MS" panose="030F0702030302020204" pitchFamily="66" charset="0"/>
            </a:endParaRPr>
          </a:p>
        </p:txBody>
      </p:sp>
      <p:sp>
        <p:nvSpPr>
          <p:cNvPr id="26" name="TextBox 25"/>
          <p:cNvSpPr txBox="1"/>
          <p:nvPr/>
        </p:nvSpPr>
        <p:spPr>
          <a:xfrm>
            <a:off x="244998" y="140827"/>
            <a:ext cx="3204257" cy="707886"/>
          </a:xfrm>
          <a:prstGeom prst="rect">
            <a:avLst/>
          </a:prstGeom>
          <a:noFill/>
        </p:spPr>
        <p:txBody>
          <a:bodyPr wrap="square" rtlCol="0">
            <a:spAutoFit/>
          </a:bodyPr>
          <a:lstStyle/>
          <a:p>
            <a:pPr algn="ctr"/>
            <a:r>
              <a:rPr lang="en-NZ" sz="2000" b="1" dirty="0" smtClean="0">
                <a:latin typeface="+mj-lt"/>
              </a:rPr>
              <a:t>NZQA  Assessment Schedule rearranged:</a:t>
            </a:r>
            <a:endParaRPr lang="en-NZ" sz="2000" b="1" dirty="0">
              <a:latin typeface="+mj-lt"/>
            </a:endParaRPr>
          </a:p>
        </p:txBody>
      </p:sp>
    </p:spTree>
    <p:extLst>
      <p:ext uri="{BB962C8B-B14F-4D97-AF65-F5344CB8AC3E}">
        <p14:creationId xmlns:p14="http://schemas.microsoft.com/office/powerpoint/2010/main" val="302411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250"/>
                                        <p:tgtEl>
                                          <p:spTgt spid="6"/>
                                        </p:tgtEl>
                                      </p:cBhvr>
                                    </p:animEffect>
                                  </p:childTnLst>
                                </p:cTn>
                              </p:par>
                            </p:childTnLst>
                          </p:cTn>
                        </p:par>
                        <p:par>
                          <p:cTn id="12" fill="hold">
                            <p:stCondLst>
                              <p:cond delay="2750"/>
                            </p:stCondLst>
                            <p:childTnLst>
                              <p:par>
                                <p:cTn id="13" presetID="2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4000"/>
                                        <p:tgtEl>
                                          <p:spTgt spid="5"/>
                                        </p:tgtEl>
                                      </p:cBhvr>
                                    </p:animEffect>
                                  </p:childTnLst>
                                </p:cTn>
                              </p:par>
                            </p:childTnLst>
                          </p:cTn>
                        </p:par>
                        <p:par>
                          <p:cTn id="16" fill="hold">
                            <p:stCondLst>
                              <p:cond delay="6750"/>
                            </p:stCondLst>
                            <p:childTnLst>
                              <p:par>
                                <p:cTn id="17" presetID="22" presetClass="entr" presetSubtype="1" fill="hold" nodeType="afterEffect">
                                  <p:stCondLst>
                                    <p:cond delay="100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4000"/>
                                        <p:tgtEl>
                                          <p:spTgt spid="7"/>
                                        </p:tgtEl>
                                      </p:cBhvr>
                                    </p:animEffect>
                                  </p:childTnLst>
                                </p:cTn>
                              </p:par>
                            </p:childTnLst>
                          </p:cTn>
                        </p:par>
                        <p:par>
                          <p:cTn id="20" fill="hold">
                            <p:stCondLst>
                              <p:cond delay="11750"/>
                            </p:stCondLst>
                            <p:childTnLst>
                              <p:par>
                                <p:cTn id="21" presetID="22" presetClass="entr" presetSubtype="1" fill="hold" nodeType="afterEffect">
                                  <p:stCondLst>
                                    <p:cond delay="1000"/>
                                  </p:stCondLst>
                                  <p:childTnLst>
                                    <p:set>
                                      <p:cBhvr>
                                        <p:cTn id="22" dur="1" fill="hold">
                                          <p:stCondLst>
                                            <p:cond delay="0"/>
                                          </p:stCondLst>
                                        </p:cTn>
                                        <p:tgtEl>
                                          <p:spTgt spid="20"/>
                                        </p:tgtEl>
                                        <p:attrNameLst>
                                          <p:attrName>style.visibility</p:attrName>
                                        </p:attrNameLst>
                                      </p:cBhvr>
                                      <p:to>
                                        <p:strVal val="visible"/>
                                      </p:to>
                                    </p:set>
                                    <p:animEffect transition="in" filter="wipe(up)">
                                      <p:cBhvr>
                                        <p:cTn id="23" dur="30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1500" fill="hold"/>
                                        <p:tgtEl>
                                          <p:spTgt spid="21"/>
                                        </p:tgtEl>
                                        <p:attrNameLst>
                                          <p:attrName>ppt_x</p:attrName>
                                        </p:attrNameLst>
                                      </p:cBhvr>
                                      <p:tavLst>
                                        <p:tav tm="0">
                                          <p:val>
                                            <p:strVal val="1+#ppt_w/2"/>
                                          </p:val>
                                        </p:tav>
                                        <p:tav tm="100000">
                                          <p:val>
                                            <p:strVal val="#ppt_x"/>
                                          </p:val>
                                        </p:tav>
                                      </p:tavLst>
                                    </p:anim>
                                    <p:anim calcmode="lin" valueType="num">
                                      <p:cBhvr additive="base">
                                        <p:cTn id="29" dur="1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up)">
                                      <p:cBhvr>
                                        <p:cTn id="34" dur="3000"/>
                                        <p:tgtEl>
                                          <p:spTgt spid="18"/>
                                        </p:tgtEl>
                                      </p:cBhvr>
                                    </p:animEffect>
                                  </p:childTnLst>
                                </p:cTn>
                              </p:par>
                            </p:childTnLst>
                          </p:cTn>
                        </p:par>
                        <p:par>
                          <p:cTn id="35" fill="hold">
                            <p:stCondLst>
                              <p:cond delay="3000"/>
                            </p:stCondLst>
                            <p:childTnLst>
                              <p:par>
                                <p:cTn id="36" presetID="2" presetClass="entr" presetSubtype="2" fill="hold" grpId="0" nodeType="afterEffect">
                                  <p:stCondLst>
                                    <p:cond delay="100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1500" fill="hold"/>
                                        <p:tgtEl>
                                          <p:spTgt spid="22"/>
                                        </p:tgtEl>
                                        <p:attrNameLst>
                                          <p:attrName>ppt_x</p:attrName>
                                        </p:attrNameLst>
                                      </p:cBhvr>
                                      <p:tavLst>
                                        <p:tav tm="0">
                                          <p:val>
                                            <p:strVal val="1+#ppt_w/2"/>
                                          </p:val>
                                        </p:tav>
                                        <p:tav tm="100000">
                                          <p:val>
                                            <p:strVal val="#ppt_x"/>
                                          </p:val>
                                        </p:tav>
                                      </p:tavLst>
                                    </p:anim>
                                    <p:anim calcmode="lin" valueType="num">
                                      <p:cBhvr additive="base">
                                        <p:cTn id="39" dur="1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up)">
                                      <p:cBhvr>
                                        <p:cTn id="44" dur="3000"/>
                                        <p:tgtEl>
                                          <p:spTgt spid="19"/>
                                        </p:tgtEl>
                                      </p:cBhvr>
                                    </p:animEffect>
                                  </p:childTnLst>
                                </p:cTn>
                              </p:par>
                            </p:childTnLst>
                          </p:cTn>
                        </p:par>
                        <p:par>
                          <p:cTn id="45" fill="hold">
                            <p:stCondLst>
                              <p:cond delay="3000"/>
                            </p:stCondLst>
                            <p:childTnLst>
                              <p:par>
                                <p:cTn id="46" presetID="26" presetClass="entr" presetSubtype="0" fill="hold" grpId="0" nodeType="afterEffect">
                                  <p:stCondLst>
                                    <p:cond delay="1000"/>
                                  </p:stCondLst>
                                  <p:childTnLst>
                                    <p:set>
                                      <p:cBhvr>
                                        <p:cTn id="47" dur="1" fill="hold">
                                          <p:stCondLst>
                                            <p:cond delay="0"/>
                                          </p:stCondLst>
                                        </p:cTn>
                                        <p:tgtEl>
                                          <p:spTgt spid="23"/>
                                        </p:tgtEl>
                                        <p:attrNameLst>
                                          <p:attrName>style.visibility</p:attrName>
                                        </p:attrNameLst>
                                      </p:cBhvr>
                                      <p:to>
                                        <p:strVal val="visible"/>
                                      </p:to>
                                    </p:set>
                                    <p:animEffect transition="in" filter="wipe(down)">
                                      <p:cBhvr>
                                        <p:cTn id="48" dur="580">
                                          <p:stCondLst>
                                            <p:cond delay="0"/>
                                          </p:stCondLst>
                                        </p:cTn>
                                        <p:tgtEl>
                                          <p:spTgt spid="23"/>
                                        </p:tgtEl>
                                      </p:cBhvr>
                                    </p:animEffect>
                                    <p:anim calcmode="lin" valueType="num">
                                      <p:cBhvr>
                                        <p:cTn id="49"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54" dur="26">
                                          <p:stCondLst>
                                            <p:cond delay="650"/>
                                          </p:stCondLst>
                                        </p:cTn>
                                        <p:tgtEl>
                                          <p:spTgt spid="23"/>
                                        </p:tgtEl>
                                      </p:cBhvr>
                                      <p:to x="100000" y="60000"/>
                                    </p:animScale>
                                    <p:animScale>
                                      <p:cBhvr>
                                        <p:cTn id="55" dur="166" decel="50000">
                                          <p:stCondLst>
                                            <p:cond delay="676"/>
                                          </p:stCondLst>
                                        </p:cTn>
                                        <p:tgtEl>
                                          <p:spTgt spid="23"/>
                                        </p:tgtEl>
                                      </p:cBhvr>
                                      <p:to x="100000" y="100000"/>
                                    </p:animScale>
                                    <p:animScale>
                                      <p:cBhvr>
                                        <p:cTn id="56" dur="26">
                                          <p:stCondLst>
                                            <p:cond delay="1312"/>
                                          </p:stCondLst>
                                        </p:cTn>
                                        <p:tgtEl>
                                          <p:spTgt spid="23"/>
                                        </p:tgtEl>
                                      </p:cBhvr>
                                      <p:to x="100000" y="80000"/>
                                    </p:animScale>
                                    <p:animScale>
                                      <p:cBhvr>
                                        <p:cTn id="57" dur="166" decel="50000">
                                          <p:stCondLst>
                                            <p:cond delay="1338"/>
                                          </p:stCondLst>
                                        </p:cTn>
                                        <p:tgtEl>
                                          <p:spTgt spid="23"/>
                                        </p:tgtEl>
                                      </p:cBhvr>
                                      <p:to x="100000" y="100000"/>
                                    </p:animScale>
                                    <p:animScale>
                                      <p:cBhvr>
                                        <p:cTn id="58" dur="26">
                                          <p:stCondLst>
                                            <p:cond delay="1642"/>
                                          </p:stCondLst>
                                        </p:cTn>
                                        <p:tgtEl>
                                          <p:spTgt spid="23"/>
                                        </p:tgtEl>
                                      </p:cBhvr>
                                      <p:to x="100000" y="90000"/>
                                    </p:animScale>
                                    <p:animScale>
                                      <p:cBhvr>
                                        <p:cTn id="59" dur="166" decel="50000">
                                          <p:stCondLst>
                                            <p:cond delay="1668"/>
                                          </p:stCondLst>
                                        </p:cTn>
                                        <p:tgtEl>
                                          <p:spTgt spid="23"/>
                                        </p:tgtEl>
                                      </p:cBhvr>
                                      <p:to x="100000" y="100000"/>
                                    </p:animScale>
                                    <p:animScale>
                                      <p:cBhvr>
                                        <p:cTn id="60" dur="26">
                                          <p:stCondLst>
                                            <p:cond delay="1808"/>
                                          </p:stCondLst>
                                        </p:cTn>
                                        <p:tgtEl>
                                          <p:spTgt spid="23"/>
                                        </p:tgtEl>
                                      </p:cBhvr>
                                      <p:to x="100000" y="95000"/>
                                    </p:animScale>
                                    <p:animScale>
                                      <p:cBhvr>
                                        <p:cTn id="61" dur="166" decel="50000">
                                          <p:stCondLst>
                                            <p:cond delay="1834"/>
                                          </p:stCondLst>
                                        </p:cTn>
                                        <p:tgtEl>
                                          <p:spTgt spid="2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8" grpId="0"/>
      <p:bldP spid="19" grpId="0"/>
      <p:bldP spid="21" grpId="0"/>
      <p:bldP spid="22" grpId="0"/>
      <p:bldP spid="23" grpId="0"/>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710" y="928124"/>
            <a:ext cx="5691798" cy="646331"/>
          </a:xfrm>
          <a:prstGeom prst="rect">
            <a:avLst/>
          </a:prstGeom>
        </p:spPr>
        <p:txBody>
          <a:bodyPr wrap="square">
            <a:spAutoFit/>
          </a:bodyPr>
          <a:lstStyle/>
          <a:p>
            <a:r>
              <a:rPr lang="en-US" dirty="0"/>
              <a:t>Using conservation of energy, show that the angle at which the tangential speed of the ball is </a:t>
            </a:r>
            <a:r>
              <a:rPr lang="en-US" b="1" dirty="0"/>
              <a:t>4.00 m s</a:t>
            </a:r>
            <a:r>
              <a:rPr lang="en-US" b="1" baseline="30000" dirty="0"/>
              <a:t>–1</a:t>
            </a:r>
            <a:r>
              <a:rPr lang="en-US" dirty="0"/>
              <a:t>, is </a:t>
            </a:r>
            <a:r>
              <a:rPr lang="el-GR" b="1" dirty="0" smtClean="0"/>
              <a:t>θ</a:t>
            </a:r>
            <a:r>
              <a:rPr lang="en-US" b="1" i="1" dirty="0" smtClean="0"/>
              <a:t> </a:t>
            </a:r>
            <a:r>
              <a:rPr lang="en-US" b="1" dirty="0"/>
              <a:t>= 34.9°.</a:t>
            </a:r>
            <a:endParaRPr lang="en-NZ" b="1" dirty="0"/>
          </a:p>
        </p:txBody>
      </p:sp>
      <p:sp>
        <p:nvSpPr>
          <p:cNvPr id="3" name="Rectangle 2"/>
          <p:cNvSpPr/>
          <p:nvPr/>
        </p:nvSpPr>
        <p:spPr>
          <a:xfrm>
            <a:off x="279848" y="262071"/>
            <a:ext cx="5386056" cy="646331"/>
          </a:xfrm>
          <a:prstGeom prst="rect">
            <a:avLst/>
          </a:prstGeom>
        </p:spPr>
        <p:txBody>
          <a:bodyPr wrap="square">
            <a:spAutoFit/>
          </a:bodyPr>
          <a:lstStyle/>
          <a:p>
            <a:pPr marL="342900" indent="-342900">
              <a:buAutoNum type="alphaLcParenBoth" startAt="5"/>
            </a:pPr>
            <a:r>
              <a:rPr lang="en-US" dirty="0" smtClean="0"/>
              <a:t>The </a:t>
            </a:r>
            <a:r>
              <a:rPr lang="en-US" dirty="0"/>
              <a:t>ball drops to its minimum speed of </a:t>
            </a:r>
            <a:r>
              <a:rPr lang="en-US" b="1" dirty="0"/>
              <a:t>3.43 m s</a:t>
            </a:r>
            <a:r>
              <a:rPr lang="en-US" b="1" baseline="30000" dirty="0"/>
              <a:t>–1</a:t>
            </a:r>
            <a:r>
              <a:rPr lang="en-US" b="1" dirty="0"/>
              <a:t> </a:t>
            </a:r>
            <a:r>
              <a:rPr lang="en-US" dirty="0" smtClean="0"/>
              <a:t>at </a:t>
            </a:r>
            <a:r>
              <a:rPr lang="en-US" dirty="0"/>
              <a:t>the top of the circle</a:t>
            </a:r>
            <a:endParaRPr lang="en-NZ" dirty="0"/>
          </a:p>
        </p:txBody>
      </p:sp>
      <p:grpSp>
        <p:nvGrpSpPr>
          <p:cNvPr id="4" name="Group 3"/>
          <p:cNvGrpSpPr/>
          <p:nvPr/>
        </p:nvGrpSpPr>
        <p:grpSpPr>
          <a:xfrm>
            <a:off x="6463167" y="160052"/>
            <a:ext cx="2680833" cy="2325130"/>
            <a:chOff x="6250280" y="2833610"/>
            <a:chExt cx="2259853" cy="1940141"/>
          </a:xfrm>
        </p:grpSpPr>
        <p:sp>
          <p:nvSpPr>
            <p:cNvPr id="5" name="Oval 4"/>
            <p:cNvSpPr/>
            <p:nvPr/>
          </p:nvSpPr>
          <p:spPr>
            <a:xfrm>
              <a:off x="7415851" y="3177865"/>
              <a:ext cx="112143" cy="11214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6" name="Group 5"/>
            <p:cNvGrpSpPr/>
            <p:nvPr/>
          </p:nvGrpSpPr>
          <p:grpSpPr>
            <a:xfrm>
              <a:off x="6250280" y="2833610"/>
              <a:ext cx="2259853" cy="1940141"/>
              <a:chOff x="5953100" y="2147810"/>
              <a:chExt cx="2259853" cy="1940141"/>
            </a:xfrm>
          </p:grpSpPr>
          <p:sp>
            <p:nvSpPr>
              <p:cNvPr id="7" name="Arc 6"/>
              <p:cNvSpPr/>
              <p:nvPr/>
            </p:nvSpPr>
            <p:spPr>
              <a:xfrm>
                <a:off x="6621780" y="2827020"/>
                <a:ext cx="350520" cy="201929"/>
              </a:xfrm>
              <a:prstGeom prst="arc">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grpSp>
            <p:nvGrpSpPr>
              <p:cNvPr id="8" name="Group 7"/>
              <p:cNvGrpSpPr/>
              <p:nvPr/>
            </p:nvGrpSpPr>
            <p:grpSpPr>
              <a:xfrm>
                <a:off x="5953100" y="2147810"/>
                <a:ext cx="2259853" cy="1940141"/>
                <a:chOff x="5953100" y="2147810"/>
                <a:chExt cx="2259853" cy="1940141"/>
              </a:xfrm>
            </p:grpSpPr>
            <p:grpSp>
              <p:nvGrpSpPr>
                <p:cNvPr id="9" name="Group 2"/>
                <p:cNvGrpSpPr>
                  <a:grpSpLocks/>
                </p:cNvGrpSpPr>
                <p:nvPr/>
              </p:nvGrpSpPr>
              <p:grpSpPr bwMode="auto">
                <a:xfrm>
                  <a:off x="5953100" y="2428894"/>
                  <a:ext cx="1667864" cy="1659057"/>
                  <a:chOff x="8241" y="222"/>
                  <a:chExt cx="1816" cy="1828"/>
                </a:xfrm>
              </p:grpSpPr>
              <p:grpSp>
                <p:nvGrpSpPr>
                  <p:cNvPr id="14" name="Group 3"/>
                  <p:cNvGrpSpPr>
                    <a:grpSpLocks/>
                  </p:cNvGrpSpPr>
                  <p:nvPr/>
                </p:nvGrpSpPr>
                <p:grpSpPr bwMode="auto">
                  <a:xfrm>
                    <a:off x="8246" y="239"/>
                    <a:ext cx="1806" cy="1806"/>
                    <a:chOff x="8246" y="239"/>
                    <a:chExt cx="1806" cy="1806"/>
                  </a:xfrm>
                </p:grpSpPr>
                <p:sp>
                  <p:nvSpPr>
                    <p:cNvPr id="23" name="Freeform 4"/>
                    <p:cNvSpPr>
                      <a:spLocks/>
                    </p:cNvSpPr>
                    <p:nvPr/>
                  </p:nvSpPr>
                  <p:spPr bwMode="auto">
                    <a:xfrm>
                      <a:off x="8246" y="239"/>
                      <a:ext cx="1806" cy="1806"/>
                    </a:xfrm>
                    <a:custGeom>
                      <a:avLst/>
                      <a:gdLst>
                        <a:gd name="T0" fmla="+- 0 10049 8246"/>
                        <a:gd name="T1" fmla="*/ T0 w 1806"/>
                        <a:gd name="T2" fmla="+- 0 1216 239"/>
                        <a:gd name="T3" fmla="*/ 1216 h 1806"/>
                        <a:gd name="T4" fmla="+- 0 10025 8246"/>
                        <a:gd name="T5" fmla="*/ T4 w 1806"/>
                        <a:gd name="T6" fmla="+- 0 1358 239"/>
                        <a:gd name="T7" fmla="*/ 1358 h 1806"/>
                        <a:gd name="T8" fmla="+- 0 9981 8246"/>
                        <a:gd name="T9" fmla="*/ T8 w 1806"/>
                        <a:gd name="T10" fmla="+- 0 1493 239"/>
                        <a:gd name="T11" fmla="*/ 1493 h 1806"/>
                        <a:gd name="T12" fmla="+- 0 9916 8246"/>
                        <a:gd name="T13" fmla="*/ T12 w 1806"/>
                        <a:gd name="T14" fmla="+- 0 1617 239"/>
                        <a:gd name="T15" fmla="*/ 1617 h 1806"/>
                        <a:gd name="T16" fmla="+- 0 9834 8246"/>
                        <a:gd name="T17" fmla="*/ T16 w 1806"/>
                        <a:gd name="T18" fmla="+- 0 1729 239"/>
                        <a:gd name="T19" fmla="*/ 1729 h 1806"/>
                        <a:gd name="T20" fmla="+- 0 9736 8246"/>
                        <a:gd name="T21" fmla="*/ T20 w 1806"/>
                        <a:gd name="T22" fmla="+- 0 1827 239"/>
                        <a:gd name="T23" fmla="*/ 1827 h 1806"/>
                        <a:gd name="T24" fmla="+- 0 9624 8246"/>
                        <a:gd name="T25" fmla="*/ T24 w 1806"/>
                        <a:gd name="T26" fmla="+- 0 1909 239"/>
                        <a:gd name="T27" fmla="*/ 1909 h 1806"/>
                        <a:gd name="T28" fmla="+- 0 9500 8246"/>
                        <a:gd name="T29" fmla="*/ T28 w 1806"/>
                        <a:gd name="T30" fmla="+- 0 1973 239"/>
                        <a:gd name="T31" fmla="*/ 1973 h 1806"/>
                        <a:gd name="T32" fmla="+- 0 9366 8246"/>
                        <a:gd name="T33" fmla="*/ T32 w 1806"/>
                        <a:gd name="T34" fmla="+- 0 2018 239"/>
                        <a:gd name="T35" fmla="*/ 2018 h 1806"/>
                        <a:gd name="T36" fmla="+- 0 9223 8246"/>
                        <a:gd name="T37" fmla="*/ T36 w 1806"/>
                        <a:gd name="T38" fmla="+- 0 2041 239"/>
                        <a:gd name="T39" fmla="*/ 2041 h 1806"/>
                        <a:gd name="T40" fmla="+- 0 9075 8246"/>
                        <a:gd name="T41" fmla="*/ T40 w 1806"/>
                        <a:gd name="T42" fmla="+- 0 2041 239"/>
                        <a:gd name="T43" fmla="*/ 2041 h 1806"/>
                        <a:gd name="T44" fmla="+- 0 8932 8246"/>
                        <a:gd name="T45" fmla="*/ T44 w 1806"/>
                        <a:gd name="T46" fmla="+- 0 2018 239"/>
                        <a:gd name="T47" fmla="*/ 2018 h 1806"/>
                        <a:gd name="T48" fmla="+- 0 8798 8246"/>
                        <a:gd name="T49" fmla="*/ T48 w 1806"/>
                        <a:gd name="T50" fmla="+- 0 1973 239"/>
                        <a:gd name="T51" fmla="*/ 1973 h 1806"/>
                        <a:gd name="T52" fmla="+- 0 8673 8246"/>
                        <a:gd name="T53" fmla="*/ T52 w 1806"/>
                        <a:gd name="T54" fmla="+- 0 1909 239"/>
                        <a:gd name="T55" fmla="*/ 1909 h 1806"/>
                        <a:gd name="T56" fmla="+- 0 8562 8246"/>
                        <a:gd name="T57" fmla="*/ T56 w 1806"/>
                        <a:gd name="T58" fmla="+- 0 1827 239"/>
                        <a:gd name="T59" fmla="*/ 1827 h 1806"/>
                        <a:gd name="T60" fmla="+- 0 8464 8246"/>
                        <a:gd name="T61" fmla="*/ T60 w 1806"/>
                        <a:gd name="T62" fmla="+- 0 1729 239"/>
                        <a:gd name="T63" fmla="*/ 1729 h 1806"/>
                        <a:gd name="T64" fmla="+- 0 8382 8246"/>
                        <a:gd name="T65" fmla="*/ T64 w 1806"/>
                        <a:gd name="T66" fmla="+- 0 1617 239"/>
                        <a:gd name="T67" fmla="*/ 1617 h 1806"/>
                        <a:gd name="T68" fmla="+- 0 8317 8246"/>
                        <a:gd name="T69" fmla="*/ T68 w 1806"/>
                        <a:gd name="T70" fmla="+- 0 1493 239"/>
                        <a:gd name="T71" fmla="*/ 1493 h 1806"/>
                        <a:gd name="T72" fmla="+- 0 8273 8246"/>
                        <a:gd name="T73" fmla="*/ T72 w 1806"/>
                        <a:gd name="T74" fmla="+- 0 1358 239"/>
                        <a:gd name="T75" fmla="*/ 1358 h 1806"/>
                        <a:gd name="T76" fmla="+- 0 8249 8246"/>
                        <a:gd name="T77" fmla="*/ T76 w 1806"/>
                        <a:gd name="T78" fmla="+- 0 1216 239"/>
                        <a:gd name="T79" fmla="*/ 1216 h 1806"/>
                        <a:gd name="T80" fmla="+- 0 8249 8246"/>
                        <a:gd name="T81" fmla="*/ T80 w 1806"/>
                        <a:gd name="T82" fmla="+- 0 1068 239"/>
                        <a:gd name="T83" fmla="*/ 1068 h 1806"/>
                        <a:gd name="T84" fmla="+- 0 8273 8246"/>
                        <a:gd name="T85" fmla="*/ T84 w 1806"/>
                        <a:gd name="T86" fmla="+- 0 925 239"/>
                        <a:gd name="T87" fmla="*/ 925 h 1806"/>
                        <a:gd name="T88" fmla="+- 0 8317 8246"/>
                        <a:gd name="T89" fmla="*/ T88 w 1806"/>
                        <a:gd name="T90" fmla="+- 0 790 239"/>
                        <a:gd name="T91" fmla="*/ 790 h 1806"/>
                        <a:gd name="T92" fmla="+- 0 8382 8246"/>
                        <a:gd name="T93" fmla="*/ T92 w 1806"/>
                        <a:gd name="T94" fmla="+- 0 666 239"/>
                        <a:gd name="T95" fmla="*/ 666 h 1806"/>
                        <a:gd name="T96" fmla="+- 0 8464 8246"/>
                        <a:gd name="T97" fmla="*/ T96 w 1806"/>
                        <a:gd name="T98" fmla="+- 0 554 239"/>
                        <a:gd name="T99" fmla="*/ 554 h 1806"/>
                        <a:gd name="T100" fmla="+- 0 8562 8246"/>
                        <a:gd name="T101" fmla="*/ T100 w 1806"/>
                        <a:gd name="T102" fmla="+- 0 456 239"/>
                        <a:gd name="T103" fmla="*/ 456 h 1806"/>
                        <a:gd name="T104" fmla="+- 0 8673 8246"/>
                        <a:gd name="T105" fmla="*/ T104 w 1806"/>
                        <a:gd name="T106" fmla="+- 0 374 239"/>
                        <a:gd name="T107" fmla="*/ 374 h 1806"/>
                        <a:gd name="T108" fmla="+- 0 8798 8246"/>
                        <a:gd name="T109" fmla="*/ T108 w 1806"/>
                        <a:gd name="T110" fmla="+- 0 310 239"/>
                        <a:gd name="T111" fmla="*/ 310 h 1806"/>
                        <a:gd name="T112" fmla="+- 0 8932 8246"/>
                        <a:gd name="T113" fmla="*/ T112 w 1806"/>
                        <a:gd name="T114" fmla="+- 0 265 239"/>
                        <a:gd name="T115" fmla="*/ 265 h 1806"/>
                        <a:gd name="T116" fmla="+- 0 9075 8246"/>
                        <a:gd name="T117" fmla="*/ T116 w 1806"/>
                        <a:gd name="T118" fmla="+- 0 242 239"/>
                        <a:gd name="T119" fmla="*/ 242 h 1806"/>
                        <a:gd name="T120" fmla="+- 0 9223 8246"/>
                        <a:gd name="T121" fmla="*/ T120 w 1806"/>
                        <a:gd name="T122" fmla="+- 0 242 239"/>
                        <a:gd name="T123" fmla="*/ 242 h 1806"/>
                        <a:gd name="T124" fmla="+- 0 9366 8246"/>
                        <a:gd name="T125" fmla="*/ T124 w 1806"/>
                        <a:gd name="T126" fmla="+- 0 265 239"/>
                        <a:gd name="T127" fmla="*/ 265 h 1806"/>
                        <a:gd name="T128" fmla="+- 0 9500 8246"/>
                        <a:gd name="T129" fmla="*/ T128 w 1806"/>
                        <a:gd name="T130" fmla="+- 0 310 239"/>
                        <a:gd name="T131" fmla="*/ 310 h 1806"/>
                        <a:gd name="T132" fmla="+- 0 9624 8246"/>
                        <a:gd name="T133" fmla="*/ T132 w 1806"/>
                        <a:gd name="T134" fmla="+- 0 374 239"/>
                        <a:gd name="T135" fmla="*/ 374 h 1806"/>
                        <a:gd name="T136" fmla="+- 0 9736 8246"/>
                        <a:gd name="T137" fmla="*/ T136 w 1806"/>
                        <a:gd name="T138" fmla="+- 0 456 239"/>
                        <a:gd name="T139" fmla="*/ 456 h 1806"/>
                        <a:gd name="T140" fmla="+- 0 9834 8246"/>
                        <a:gd name="T141" fmla="*/ T140 w 1806"/>
                        <a:gd name="T142" fmla="+- 0 554 239"/>
                        <a:gd name="T143" fmla="*/ 554 h 1806"/>
                        <a:gd name="T144" fmla="+- 0 9916 8246"/>
                        <a:gd name="T145" fmla="*/ T144 w 1806"/>
                        <a:gd name="T146" fmla="+- 0 666 239"/>
                        <a:gd name="T147" fmla="*/ 666 h 1806"/>
                        <a:gd name="T148" fmla="+- 0 9981 8246"/>
                        <a:gd name="T149" fmla="*/ T148 w 1806"/>
                        <a:gd name="T150" fmla="+- 0 790 239"/>
                        <a:gd name="T151" fmla="*/ 790 h 1806"/>
                        <a:gd name="T152" fmla="+- 0 10025 8246"/>
                        <a:gd name="T153" fmla="*/ T152 w 1806"/>
                        <a:gd name="T154" fmla="+- 0 925 239"/>
                        <a:gd name="T155" fmla="*/ 925 h 1806"/>
                        <a:gd name="T156" fmla="+- 0 10049 8246"/>
                        <a:gd name="T157" fmla="*/ T156 w 1806"/>
                        <a:gd name="T158" fmla="+- 0 1068 239"/>
                        <a:gd name="T159" fmla="*/ 1068 h 180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1806" h="1806">
                          <a:moveTo>
                            <a:pt x="1806" y="903"/>
                          </a:moveTo>
                          <a:lnTo>
                            <a:pt x="1803" y="977"/>
                          </a:lnTo>
                          <a:lnTo>
                            <a:pt x="1794" y="1049"/>
                          </a:lnTo>
                          <a:lnTo>
                            <a:pt x="1779" y="1119"/>
                          </a:lnTo>
                          <a:lnTo>
                            <a:pt x="1759" y="1188"/>
                          </a:lnTo>
                          <a:lnTo>
                            <a:pt x="1735" y="1254"/>
                          </a:lnTo>
                          <a:lnTo>
                            <a:pt x="1705" y="1317"/>
                          </a:lnTo>
                          <a:lnTo>
                            <a:pt x="1670" y="1378"/>
                          </a:lnTo>
                          <a:lnTo>
                            <a:pt x="1631" y="1436"/>
                          </a:lnTo>
                          <a:lnTo>
                            <a:pt x="1588" y="1490"/>
                          </a:lnTo>
                          <a:lnTo>
                            <a:pt x="1541" y="1541"/>
                          </a:lnTo>
                          <a:lnTo>
                            <a:pt x="1490" y="1588"/>
                          </a:lnTo>
                          <a:lnTo>
                            <a:pt x="1436" y="1631"/>
                          </a:lnTo>
                          <a:lnTo>
                            <a:pt x="1378" y="1670"/>
                          </a:lnTo>
                          <a:lnTo>
                            <a:pt x="1318" y="1704"/>
                          </a:lnTo>
                          <a:lnTo>
                            <a:pt x="1254" y="1734"/>
                          </a:lnTo>
                          <a:lnTo>
                            <a:pt x="1188" y="1759"/>
                          </a:lnTo>
                          <a:lnTo>
                            <a:pt x="1120" y="1779"/>
                          </a:lnTo>
                          <a:lnTo>
                            <a:pt x="1049" y="1793"/>
                          </a:lnTo>
                          <a:lnTo>
                            <a:pt x="977" y="1802"/>
                          </a:lnTo>
                          <a:lnTo>
                            <a:pt x="903" y="1805"/>
                          </a:lnTo>
                          <a:lnTo>
                            <a:pt x="829" y="1802"/>
                          </a:lnTo>
                          <a:lnTo>
                            <a:pt x="757" y="1793"/>
                          </a:lnTo>
                          <a:lnTo>
                            <a:pt x="686" y="1779"/>
                          </a:lnTo>
                          <a:lnTo>
                            <a:pt x="618" y="1759"/>
                          </a:lnTo>
                          <a:lnTo>
                            <a:pt x="552" y="1734"/>
                          </a:lnTo>
                          <a:lnTo>
                            <a:pt x="488" y="1704"/>
                          </a:lnTo>
                          <a:lnTo>
                            <a:pt x="427" y="1670"/>
                          </a:lnTo>
                          <a:lnTo>
                            <a:pt x="370" y="1631"/>
                          </a:lnTo>
                          <a:lnTo>
                            <a:pt x="316" y="1588"/>
                          </a:lnTo>
                          <a:lnTo>
                            <a:pt x="265" y="1541"/>
                          </a:lnTo>
                          <a:lnTo>
                            <a:pt x="218" y="1490"/>
                          </a:lnTo>
                          <a:lnTo>
                            <a:pt x="174" y="1436"/>
                          </a:lnTo>
                          <a:lnTo>
                            <a:pt x="136" y="1378"/>
                          </a:lnTo>
                          <a:lnTo>
                            <a:pt x="101" y="1317"/>
                          </a:lnTo>
                          <a:lnTo>
                            <a:pt x="71" y="1254"/>
                          </a:lnTo>
                          <a:lnTo>
                            <a:pt x="46" y="1188"/>
                          </a:lnTo>
                          <a:lnTo>
                            <a:pt x="27" y="1119"/>
                          </a:lnTo>
                          <a:lnTo>
                            <a:pt x="12" y="1049"/>
                          </a:lnTo>
                          <a:lnTo>
                            <a:pt x="3" y="977"/>
                          </a:lnTo>
                          <a:lnTo>
                            <a:pt x="0" y="903"/>
                          </a:lnTo>
                          <a:lnTo>
                            <a:pt x="3" y="829"/>
                          </a:lnTo>
                          <a:lnTo>
                            <a:pt x="12" y="756"/>
                          </a:lnTo>
                          <a:lnTo>
                            <a:pt x="27" y="686"/>
                          </a:lnTo>
                          <a:lnTo>
                            <a:pt x="46" y="617"/>
                          </a:lnTo>
                          <a:lnTo>
                            <a:pt x="71" y="551"/>
                          </a:lnTo>
                          <a:lnTo>
                            <a:pt x="101" y="488"/>
                          </a:lnTo>
                          <a:lnTo>
                            <a:pt x="136" y="427"/>
                          </a:lnTo>
                          <a:lnTo>
                            <a:pt x="174" y="370"/>
                          </a:lnTo>
                          <a:lnTo>
                            <a:pt x="218" y="315"/>
                          </a:lnTo>
                          <a:lnTo>
                            <a:pt x="265" y="264"/>
                          </a:lnTo>
                          <a:lnTo>
                            <a:pt x="316" y="217"/>
                          </a:lnTo>
                          <a:lnTo>
                            <a:pt x="370" y="174"/>
                          </a:lnTo>
                          <a:lnTo>
                            <a:pt x="427" y="135"/>
                          </a:lnTo>
                          <a:lnTo>
                            <a:pt x="488" y="101"/>
                          </a:lnTo>
                          <a:lnTo>
                            <a:pt x="552" y="71"/>
                          </a:lnTo>
                          <a:lnTo>
                            <a:pt x="618" y="46"/>
                          </a:lnTo>
                          <a:lnTo>
                            <a:pt x="686" y="26"/>
                          </a:lnTo>
                          <a:lnTo>
                            <a:pt x="757" y="12"/>
                          </a:lnTo>
                          <a:lnTo>
                            <a:pt x="829" y="3"/>
                          </a:lnTo>
                          <a:lnTo>
                            <a:pt x="903" y="0"/>
                          </a:lnTo>
                          <a:lnTo>
                            <a:pt x="977" y="3"/>
                          </a:lnTo>
                          <a:lnTo>
                            <a:pt x="1049" y="12"/>
                          </a:lnTo>
                          <a:lnTo>
                            <a:pt x="1120" y="26"/>
                          </a:lnTo>
                          <a:lnTo>
                            <a:pt x="1188" y="46"/>
                          </a:lnTo>
                          <a:lnTo>
                            <a:pt x="1254" y="71"/>
                          </a:lnTo>
                          <a:lnTo>
                            <a:pt x="1318" y="101"/>
                          </a:lnTo>
                          <a:lnTo>
                            <a:pt x="1378" y="135"/>
                          </a:lnTo>
                          <a:lnTo>
                            <a:pt x="1436" y="174"/>
                          </a:lnTo>
                          <a:lnTo>
                            <a:pt x="1490" y="217"/>
                          </a:lnTo>
                          <a:lnTo>
                            <a:pt x="1541" y="264"/>
                          </a:lnTo>
                          <a:lnTo>
                            <a:pt x="1588" y="315"/>
                          </a:lnTo>
                          <a:lnTo>
                            <a:pt x="1631" y="370"/>
                          </a:lnTo>
                          <a:lnTo>
                            <a:pt x="1670" y="427"/>
                          </a:lnTo>
                          <a:lnTo>
                            <a:pt x="1705" y="488"/>
                          </a:lnTo>
                          <a:lnTo>
                            <a:pt x="1735" y="551"/>
                          </a:lnTo>
                          <a:lnTo>
                            <a:pt x="1759" y="617"/>
                          </a:lnTo>
                          <a:lnTo>
                            <a:pt x="1779" y="686"/>
                          </a:lnTo>
                          <a:lnTo>
                            <a:pt x="1794" y="756"/>
                          </a:lnTo>
                          <a:lnTo>
                            <a:pt x="1803" y="829"/>
                          </a:lnTo>
                          <a:lnTo>
                            <a:pt x="1806" y="903"/>
                          </a:lnTo>
                          <a:close/>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4"/>
                  <p:cNvGrpSpPr>
                    <a:grpSpLocks/>
                  </p:cNvGrpSpPr>
                  <p:nvPr/>
                </p:nvGrpSpPr>
                <p:grpSpPr bwMode="auto">
                  <a:xfrm>
                    <a:off x="9149" y="350"/>
                    <a:ext cx="434" cy="792"/>
                    <a:chOff x="9149" y="350"/>
                    <a:chExt cx="434" cy="792"/>
                  </a:xfrm>
                </p:grpSpPr>
                <p:sp>
                  <p:nvSpPr>
                    <p:cNvPr id="22" name="Freeform 6"/>
                    <p:cNvSpPr>
                      <a:spLocks/>
                    </p:cNvSpPr>
                    <p:nvPr/>
                  </p:nvSpPr>
                  <p:spPr bwMode="auto">
                    <a:xfrm>
                      <a:off x="9149" y="350"/>
                      <a:ext cx="434" cy="792"/>
                    </a:xfrm>
                    <a:custGeom>
                      <a:avLst/>
                      <a:gdLst>
                        <a:gd name="T0" fmla="+- 0 9149 9149"/>
                        <a:gd name="T1" fmla="*/ T0 w 434"/>
                        <a:gd name="T2" fmla="+- 0 1142 350"/>
                        <a:gd name="T3" fmla="*/ 1142 h 792"/>
                        <a:gd name="T4" fmla="+- 0 9582 9149"/>
                        <a:gd name="T5" fmla="*/ T4 w 434"/>
                        <a:gd name="T6" fmla="+- 0 350 350"/>
                        <a:gd name="T7" fmla="*/ 350 h 792"/>
                      </a:gdLst>
                      <a:ahLst/>
                      <a:cxnLst>
                        <a:cxn ang="0">
                          <a:pos x="T1" y="T3"/>
                        </a:cxn>
                        <a:cxn ang="0">
                          <a:pos x="T5" y="T7"/>
                        </a:cxn>
                      </a:cxnLst>
                      <a:rect l="0" t="0" r="r" b="b"/>
                      <a:pathLst>
                        <a:path w="434" h="792">
                          <a:moveTo>
                            <a:pt x="0" y="792"/>
                          </a:moveTo>
                          <a:lnTo>
                            <a:pt x="433"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7"/>
                  <p:cNvGrpSpPr>
                    <a:grpSpLocks/>
                  </p:cNvGrpSpPr>
                  <p:nvPr/>
                </p:nvGrpSpPr>
                <p:grpSpPr bwMode="auto">
                  <a:xfrm>
                    <a:off x="9425" y="263"/>
                    <a:ext cx="158" cy="87"/>
                    <a:chOff x="9425" y="263"/>
                    <a:chExt cx="158" cy="87"/>
                  </a:xfrm>
                </p:grpSpPr>
                <p:sp>
                  <p:nvSpPr>
                    <p:cNvPr id="21" name="Freeform 8"/>
                    <p:cNvSpPr>
                      <a:spLocks/>
                    </p:cNvSpPr>
                    <p:nvPr/>
                  </p:nvSpPr>
                  <p:spPr bwMode="auto">
                    <a:xfrm>
                      <a:off x="9425" y="263"/>
                      <a:ext cx="158" cy="87"/>
                    </a:xfrm>
                    <a:custGeom>
                      <a:avLst/>
                      <a:gdLst>
                        <a:gd name="T0" fmla="+- 0 9582 9425"/>
                        <a:gd name="T1" fmla="*/ T0 w 158"/>
                        <a:gd name="T2" fmla="+- 0 349 263"/>
                        <a:gd name="T3" fmla="*/ 349 h 87"/>
                        <a:gd name="T4" fmla="+- 0 9425 9425"/>
                        <a:gd name="T5" fmla="*/ T4 w 158"/>
                        <a:gd name="T6" fmla="+- 0 263 263"/>
                        <a:gd name="T7" fmla="*/ 263 h 87"/>
                      </a:gdLst>
                      <a:ahLst/>
                      <a:cxnLst>
                        <a:cxn ang="0">
                          <a:pos x="T1" y="T3"/>
                        </a:cxn>
                        <a:cxn ang="0">
                          <a:pos x="T5" y="T7"/>
                        </a:cxn>
                      </a:cxnLst>
                      <a:rect l="0" t="0" r="r" b="b"/>
                      <a:pathLst>
                        <a:path w="158" h="87">
                          <a:moveTo>
                            <a:pt x="157" y="86"/>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9"/>
                  <p:cNvGrpSpPr>
                    <a:grpSpLocks/>
                  </p:cNvGrpSpPr>
                  <p:nvPr/>
                </p:nvGrpSpPr>
                <p:grpSpPr bwMode="auto">
                  <a:xfrm>
                    <a:off x="9362" y="227"/>
                    <a:ext cx="100" cy="88"/>
                    <a:chOff x="9362" y="227"/>
                    <a:chExt cx="100" cy="88"/>
                  </a:xfrm>
                </p:grpSpPr>
                <p:sp>
                  <p:nvSpPr>
                    <p:cNvPr id="20" name="Freeform 19"/>
                    <p:cNvSpPr>
                      <a:spLocks/>
                    </p:cNvSpPr>
                    <p:nvPr/>
                  </p:nvSpPr>
                  <p:spPr bwMode="auto">
                    <a:xfrm>
                      <a:off x="9362" y="227"/>
                      <a:ext cx="100" cy="88"/>
                    </a:xfrm>
                    <a:custGeom>
                      <a:avLst/>
                      <a:gdLst>
                        <a:gd name="T0" fmla="+- 0 9462 9362"/>
                        <a:gd name="T1" fmla="*/ T0 w 100"/>
                        <a:gd name="T2" fmla="+- 0 227 227"/>
                        <a:gd name="T3" fmla="*/ 227 h 88"/>
                        <a:gd name="T4" fmla="+- 0 9362 9362"/>
                        <a:gd name="T5" fmla="*/ T4 w 100"/>
                        <a:gd name="T6" fmla="+- 0 229 227"/>
                        <a:gd name="T7" fmla="*/ 229 h 88"/>
                        <a:gd name="T8" fmla="+- 0 9414 9362"/>
                        <a:gd name="T9" fmla="*/ T8 w 100"/>
                        <a:gd name="T10" fmla="+- 0 314 227"/>
                        <a:gd name="T11" fmla="*/ 314 h 88"/>
                        <a:gd name="T12" fmla="+- 0 9462 9362"/>
                        <a:gd name="T13" fmla="*/ T12 w 100"/>
                        <a:gd name="T14" fmla="+- 0 227 227"/>
                        <a:gd name="T15" fmla="*/ 227 h 88"/>
                      </a:gdLst>
                      <a:ahLst/>
                      <a:cxnLst>
                        <a:cxn ang="0">
                          <a:pos x="T1" y="T3"/>
                        </a:cxn>
                        <a:cxn ang="0">
                          <a:pos x="T5" y="T7"/>
                        </a:cxn>
                        <a:cxn ang="0">
                          <a:pos x="T9" y="T11"/>
                        </a:cxn>
                        <a:cxn ang="0">
                          <a:pos x="T13" y="T15"/>
                        </a:cxn>
                      </a:cxnLst>
                      <a:rect l="0" t="0" r="r" b="b"/>
                      <a:pathLst>
                        <a:path w="100" h="88">
                          <a:moveTo>
                            <a:pt x="100" y="0"/>
                          </a:moveTo>
                          <a:lnTo>
                            <a:pt x="0" y="2"/>
                          </a:lnTo>
                          <a:lnTo>
                            <a:pt x="52" y="87"/>
                          </a:lnTo>
                          <a:lnTo>
                            <a:pt x="10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11"/>
                  <p:cNvGrpSpPr>
                    <a:grpSpLocks/>
                  </p:cNvGrpSpPr>
                  <p:nvPr/>
                </p:nvGrpSpPr>
                <p:grpSpPr bwMode="auto">
                  <a:xfrm>
                    <a:off x="9559" y="326"/>
                    <a:ext cx="47" cy="47"/>
                    <a:chOff x="9559" y="326"/>
                    <a:chExt cx="47" cy="47"/>
                  </a:xfrm>
                </p:grpSpPr>
                <p:sp>
                  <p:nvSpPr>
                    <p:cNvPr id="19" name="Freeform 12"/>
                    <p:cNvSpPr>
                      <a:spLocks/>
                    </p:cNvSpPr>
                    <p:nvPr/>
                  </p:nvSpPr>
                  <p:spPr bwMode="auto">
                    <a:xfrm>
                      <a:off x="9559" y="326"/>
                      <a:ext cx="47" cy="47"/>
                    </a:xfrm>
                    <a:custGeom>
                      <a:avLst/>
                      <a:gdLst>
                        <a:gd name="T0" fmla="+- 0 9595 9559"/>
                        <a:gd name="T1" fmla="*/ T0 w 47"/>
                        <a:gd name="T2" fmla="+- 0 326 326"/>
                        <a:gd name="T3" fmla="*/ 326 h 47"/>
                        <a:gd name="T4" fmla="+- 0 9569 9559"/>
                        <a:gd name="T5" fmla="*/ T4 w 47"/>
                        <a:gd name="T6" fmla="+- 0 326 326"/>
                        <a:gd name="T7" fmla="*/ 326 h 47"/>
                        <a:gd name="T8" fmla="+- 0 9559 9559"/>
                        <a:gd name="T9" fmla="*/ T8 w 47"/>
                        <a:gd name="T10" fmla="+- 0 336 326"/>
                        <a:gd name="T11" fmla="*/ 336 h 47"/>
                        <a:gd name="T12" fmla="+- 0 9559 9559"/>
                        <a:gd name="T13" fmla="*/ T12 w 47"/>
                        <a:gd name="T14" fmla="+- 0 362 326"/>
                        <a:gd name="T15" fmla="*/ 362 h 47"/>
                        <a:gd name="T16" fmla="+- 0 9569 9559"/>
                        <a:gd name="T17" fmla="*/ T16 w 47"/>
                        <a:gd name="T18" fmla="+- 0 372 326"/>
                        <a:gd name="T19" fmla="*/ 372 h 47"/>
                        <a:gd name="T20" fmla="+- 0 9595 9559"/>
                        <a:gd name="T21" fmla="*/ T20 w 47"/>
                        <a:gd name="T22" fmla="+- 0 372 326"/>
                        <a:gd name="T23" fmla="*/ 372 h 47"/>
                        <a:gd name="T24" fmla="+- 0 9605 9559"/>
                        <a:gd name="T25" fmla="*/ T24 w 47"/>
                        <a:gd name="T26" fmla="+- 0 362 326"/>
                        <a:gd name="T27" fmla="*/ 362 h 47"/>
                        <a:gd name="T28" fmla="+- 0 9605 9559"/>
                        <a:gd name="T29" fmla="*/ T28 w 47"/>
                        <a:gd name="T30" fmla="+- 0 336 326"/>
                        <a:gd name="T31" fmla="*/ 336 h 47"/>
                        <a:gd name="T32" fmla="+- 0 9595 9559"/>
                        <a:gd name="T33" fmla="*/ T32 w 47"/>
                        <a:gd name="T34" fmla="+- 0 326 326"/>
                        <a:gd name="T35" fmla="*/ 326 h 4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 h="47">
                          <a:moveTo>
                            <a:pt x="36" y="0"/>
                          </a:moveTo>
                          <a:lnTo>
                            <a:pt x="10" y="0"/>
                          </a:lnTo>
                          <a:lnTo>
                            <a:pt x="0" y="10"/>
                          </a:lnTo>
                          <a:lnTo>
                            <a:pt x="0" y="36"/>
                          </a:lnTo>
                          <a:lnTo>
                            <a:pt x="10" y="46"/>
                          </a:lnTo>
                          <a:lnTo>
                            <a:pt x="36" y="46"/>
                          </a:lnTo>
                          <a:lnTo>
                            <a:pt x="46" y="36"/>
                          </a:lnTo>
                          <a:lnTo>
                            <a:pt x="46" y="10"/>
                          </a:lnTo>
                          <a:lnTo>
                            <a:pt x="3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10" name="Rectangle 9"/>
                <p:cNvSpPr/>
                <p:nvPr/>
              </p:nvSpPr>
              <p:spPr>
                <a:xfrm>
                  <a:off x="7084118" y="2147810"/>
                  <a:ext cx="1128835" cy="369332"/>
                </a:xfrm>
                <a:prstGeom prst="rect">
                  <a:avLst/>
                </a:prstGeom>
              </p:spPr>
              <p:txBody>
                <a:bodyPr wrap="none">
                  <a:spAutoFit/>
                </a:bodyPr>
                <a:lstStyle/>
                <a:p>
                  <a:r>
                    <a:rPr lang="en-US" dirty="0"/>
                    <a:t>4.00 m s</a:t>
                  </a:r>
                  <a:r>
                    <a:rPr lang="en-US" baseline="30000" dirty="0"/>
                    <a:t>–1</a:t>
                  </a:r>
                  <a:endParaRPr lang="en-NZ" baseline="30000" dirty="0"/>
                </a:p>
              </p:txBody>
            </p:sp>
            <p:sp>
              <p:nvSpPr>
                <p:cNvPr id="11" name="Rectangle 10"/>
                <p:cNvSpPr/>
                <p:nvPr/>
              </p:nvSpPr>
              <p:spPr>
                <a:xfrm>
                  <a:off x="7070803" y="2876549"/>
                  <a:ext cx="1033067" cy="369332"/>
                </a:xfrm>
                <a:prstGeom prst="rect">
                  <a:avLst/>
                </a:prstGeom>
                <a:solidFill>
                  <a:schemeClr val="bg1"/>
                </a:solidFill>
              </p:spPr>
              <p:txBody>
                <a:bodyPr wrap="square">
                  <a:spAutoFit/>
                </a:bodyPr>
                <a:lstStyle/>
                <a:p>
                  <a:r>
                    <a:rPr lang="en-US" dirty="0"/>
                    <a:t>1.20 m</a:t>
                  </a:r>
                  <a:endParaRPr lang="en-NZ" dirty="0"/>
                </a:p>
              </p:txBody>
            </p:sp>
            <p:cxnSp>
              <p:nvCxnSpPr>
                <p:cNvPr id="12" name="Straight Connector 11"/>
                <p:cNvCxnSpPr/>
                <p:nvPr/>
              </p:nvCxnSpPr>
              <p:spPr>
                <a:xfrm flipV="1">
                  <a:off x="6785610" y="2453640"/>
                  <a:ext cx="3810" cy="8001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6751320" y="2567940"/>
                      <a:ext cx="35259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i="1" smtClean="0">
                                <a:solidFill>
                                  <a:srgbClr val="FF0000"/>
                                </a:solidFill>
                                <a:latin typeface="Cambria Math"/>
                                <a:ea typeface="Cambria Math"/>
                              </a:rPr>
                              <m:t>𝜃</m:t>
                            </m:r>
                          </m:oMath>
                        </m:oMathPara>
                      </a14:m>
                      <a:endParaRPr lang="en-NZ" sz="1600" dirty="0">
                        <a:solidFill>
                          <a:srgbClr val="FF000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6751320" y="2567940"/>
                      <a:ext cx="352596" cy="338554"/>
                    </a:xfrm>
                    <a:prstGeom prst="rect">
                      <a:avLst/>
                    </a:prstGeom>
                    <a:blipFill rotWithShape="1">
                      <a:blip r:embed="rId2"/>
                      <a:stretch>
                        <a:fillRect/>
                      </a:stretch>
                    </a:blipFill>
                  </p:spPr>
                  <p:txBody>
                    <a:bodyPr/>
                    <a:lstStyle/>
                    <a:p>
                      <a:r>
                        <a:rPr lang="en-NZ">
                          <a:noFill/>
                        </a:rPr>
                        <a:t> </a:t>
                      </a:r>
                    </a:p>
                  </p:txBody>
                </p:sp>
              </mc:Fallback>
            </mc:AlternateContent>
          </p:grpSp>
        </p:grpSp>
      </p:grpSp>
      <p:sp>
        <p:nvSpPr>
          <p:cNvPr id="24" name="TextBox 23"/>
          <p:cNvSpPr txBox="1"/>
          <p:nvPr/>
        </p:nvSpPr>
        <p:spPr>
          <a:xfrm>
            <a:off x="138895" y="1944548"/>
            <a:ext cx="6805915" cy="1015663"/>
          </a:xfrm>
          <a:prstGeom prst="rect">
            <a:avLst/>
          </a:prstGeom>
          <a:noFill/>
        </p:spPr>
        <p:txBody>
          <a:bodyPr wrap="square" rtlCol="0">
            <a:spAutoFit/>
          </a:bodyPr>
          <a:lstStyle/>
          <a:p>
            <a:r>
              <a:rPr lang="en-NZ" dirty="0" smtClean="0"/>
              <a:t>This is a multistep </a:t>
            </a:r>
            <a:r>
              <a:rPr lang="en-NZ" i="1" dirty="0" smtClean="0"/>
              <a:t>Excellence</a:t>
            </a:r>
            <a:r>
              <a:rPr lang="en-NZ" dirty="0" smtClean="0"/>
              <a:t> question which  is made a little easier</a:t>
            </a:r>
          </a:p>
          <a:p>
            <a:r>
              <a:rPr lang="en-NZ" dirty="0" smtClean="0"/>
              <a:t> by the hint to use conservation of energy.</a:t>
            </a:r>
          </a:p>
          <a:p>
            <a:r>
              <a:rPr lang="en-NZ" dirty="0" smtClean="0"/>
              <a:t>We can calculate the kinetic energies at the top and the point </a:t>
            </a:r>
            <a:r>
              <a:rPr lang="el-GR" sz="2400" b="1"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θ</a:t>
            </a:r>
            <a:r>
              <a:rPr lang="en-NZ" dirty="0" smtClean="0"/>
              <a:t>.</a:t>
            </a:r>
          </a:p>
        </p:txBody>
      </p:sp>
      <p:sp>
        <p:nvSpPr>
          <p:cNvPr id="25" name="TextBox 24"/>
          <p:cNvSpPr txBox="1"/>
          <p:nvPr/>
        </p:nvSpPr>
        <p:spPr>
          <a:xfrm>
            <a:off x="173621" y="3437681"/>
            <a:ext cx="6387199" cy="646331"/>
          </a:xfrm>
          <a:prstGeom prst="rect">
            <a:avLst/>
          </a:prstGeom>
          <a:noFill/>
        </p:spPr>
        <p:txBody>
          <a:bodyPr wrap="square" rtlCol="0">
            <a:spAutoFit/>
          </a:bodyPr>
          <a:lstStyle/>
          <a:p>
            <a:r>
              <a:rPr lang="en-NZ" dirty="0" smtClean="0"/>
              <a:t>We know that the minimum </a:t>
            </a:r>
            <a:r>
              <a:rPr lang="en-NZ" b="1" i="1" dirty="0" err="1" smtClean="0">
                <a:latin typeface="Times New Roman" panose="02020603050405020304" pitchFamily="18" charset="0"/>
                <a:cs typeface="Times New Roman" panose="02020603050405020304" pitchFamily="18" charset="0"/>
              </a:rPr>
              <a:t>E</a:t>
            </a:r>
            <a:r>
              <a:rPr lang="en-NZ" b="1" i="1" baseline="-25000" dirty="0" err="1" smtClean="0">
                <a:latin typeface="Times New Roman" panose="02020603050405020304" pitchFamily="18" charset="0"/>
                <a:cs typeface="Times New Roman" panose="02020603050405020304" pitchFamily="18" charset="0"/>
              </a:rPr>
              <a:t>k</a:t>
            </a:r>
            <a:r>
              <a:rPr lang="en-NZ" b="1" i="1" dirty="0" smtClean="0">
                <a:latin typeface="Times New Roman" panose="02020603050405020304" pitchFamily="18" charset="0"/>
                <a:cs typeface="Times New Roman" panose="02020603050405020304" pitchFamily="18" charset="0"/>
              </a:rPr>
              <a:t> </a:t>
            </a:r>
            <a:r>
              <a:rPr lang="en-NZ" dirty="0" smtClean="0"/>
              <a:t> is at the top and we are given the velocity in the last question  </a:t>
            </a:r>
            <a:r>
              <a:rPr lang="en-NZ" b="1" dirty="0" smtClean="0"/>
              <a:t>3.43 ms</a:t>
            </a:r>
            <a:r>
              <a:rPr lang="en-NZ" b="1" baseline="30000" dirty="0" smtClean="0"/>
              <a:t>-1</a:t>
            </a:r>
            <a:endParaRPr lang="en-NZ" dirty="0"/>
          </a:p>
        </p:txBody>
      </p:sp>
      <p:sp>
        <p:nvSpPr>
          <p:cNvPr id="26" name="TextBox 25"/>
          <p:cNvSpPr txBox="1"/>
          <p:nvPr/>
        </p:nvSpPr>
        <p:spPr>
          <a:xfrm>
            <a:off x="231495" y="4062715"/>
            <a:ext cx="6088333" cy="646331"/>
          </a:xfrm>
          <a:prstGeom prst="rect">
            <a:avLst/>
          </a:prstGeom>
          <a:noFill/>
        </p:spPr>
        <p:txBody>
          <a:bodyPr wrap="none" rtlCol="0">
            <a:spAutoFit/>
          </a:bodyPr>
          <a:lstStyle/>
          <a:p>
            <a:r>
              <a:rPr lang="en-NZ" dirty="0" smtClean="0"/>
              <a:t>So </a:t>
            </a:r>
            <a:r>
              <a:rPr lang="en-NZ" b="1" i="1" dirty="0" err="1" smtClean="0">
                <a:latin typeface="Times New Roman" panose="02020603050405020304" pitchFamily="18" charset="0"/>
                <a:cs typeface="Times New Roman" panose="02020603050405020304" pitchFamily="18" charset="0"/>
              </a:rPr>
              <a:t>E</a:t>
            </a:r>
            <a:r>
              <a:rPr lang="en-NZ" b="1" i="1" baseline="-25000" dirty="0" err="1" smtClean="0">
                <a:latin typeface="Times New Roman" panose="02020603050405020304" pitchFamily="18" charset="0"/>
                <a:cs typeface="Times New Roman" panose="02020603050405020304" pitchFamily="18" charset="0"/>
              </a:rPr>
              <a:t>k</a:t>
            </a:r>
            <a:r>
              <a:rPr lang="en-NZ" b="1" i="1" baseline="-25000" dirty="0" smtClean="0">
                <a:latin typeface="Times New Roman" panose="02020603050405020304" pitchFamily="18" charset="0"/>
                <a:cs typeface="Times New Roman" panose="02020603050405020304" pitchFamily="18" charset="0"/>
              </a:rPr>
              <a:t> </a:t>
            </a:r>
            <a:r>
              <a:rPr lang="en-NZ" b="1" i="1" dirty="0" smtClean="0">
                <a:latin typeface="Times New Roman" panose="02020603050405020304" pitchFamily="18" charset="0"/>
                <a:cs typeface="Times New Roman" panose="02020603050405020304" pitchFamily="18" charset="0"/>
              </a:rPr>
              <a:t> = ½mv</a:t>
            </a:r>
            <a:r>
              <a:rPr lang="en-NZ" b="1" i="1" baseline="30000" dirty="0" smtClean="0">
                <a:latin typeface="Times New Roman" panose="02020603050405020304" pitchFamily="18" charset="0"/>
                <a:cs typeface="Times New Roman" panose="02020603050405020304" pitchFamily="18" charset="0"/>
              </a:rPr>
              <a:t>2</a:t>
            </a:r>
            <a:r>
              <a:rPr lang="en-NZ" b="1" i="1" dirty="0" smtClean="0">
                <a:latin typeface="Times New Roman" panose="02020603050405020304" pitchFamily="18" charset="0"/>
                <a:cs typeface="Times New Roman" panose="02020603050405020304" pitchFamily="18" charset="0"/>
              </a:rPr>
              <a:t>  </a:t>
            </a:r>
            <a:r>
              <a:rPr lang="en-NZ" dirty="0" smtClean="0">
                <a:cs typeface="Times New Roman" panose="02020603050405020304" pitchFamily="18" charset="0"/>
              </a:rPr>
              <a:t>gives us at the top:   ½  0.25 x 3.431</a:t>
            </a:r>
            <a:r>
              <a:rPr lang="en-NZ" baseline="30000" dirty="0" smtClean="0">
                <a:cs typeface="Times New Roman" panose="02020603050405020304" pitchFamily="18" charset="0"/>
              </a:rPr>
              <a:t>2</a:t>
            </a:r>
            <a:r>
              <a:rPr lang="en-NZ" dirty="0" smtClean="0">
                <a:cs typeface="Times New Roman" panose="02020603050405020304" pitchFamily="18" charset="0"/>
              </a:rPr>
              <a:t> = 1.4715 J</a:t>
            </a:r>
            <a:endParaRPr lang="en-NZ" dirty="0"/>
          </a:p>
          <a:p>
            <a:endParaRPr lang="en-NZ" dirty="0"/>
          </a:p>
        </p:txBody>
      </p:sp>
      <p:sp>
        <p:nvSpPr>
          <p:cNvPr id="27" name="TextBox 26"/>
          <p:cNvSpPr txBox="1"/>
          <p:nvPr/>
        </p:nvSpPr>
        <p:spPr>
          <a:xfrm>
            <a:off x="187124" y="4423459"/>
            <a:ext cx="5758243" cy="738664"/>
          </a:xfrm>
          <a:prstGeom prst="rect">
            <a:avLst/>
          </a:prstGeom>
          <a:noFill/>
        </p:spPr>
        <p:txBody>
          <a:bodyPr wrap="none" rtlCol="0">
            <a:spAutoFit/>
          </a:bodyPr>
          <a:lstStyle/>
          <a:p>
            <a:r>
              <a:rPr lang="en-NZ" dirty="0" smtClean="0"/>
              <a:t>And </a:t>
            </a:r>
            <a:r>
              <a:rPr lang="en-NZ" b="1" i="1" dirty="0" err="1" smtClean="0">
                <a:latin typeface="Times New Roman" panose="02020603050405020304" pitchFamily="18" charset="0"/>
                <a:cs typeface="Times New Roman" panose="02020603050405020304" pitchFamily="18" charset="0"/>
              </a:rPr>
              <a:t>E</a:t>
            </a:r>
            <a:r>
              <a:rPr lang="en-NZ" b="1" i="1" baseline="-25000" dirty="0" err="1" smtClean="0">
                <a:latin typeface="Times New Roman" panose="02020603050405020304" pitchFamily="18" charset="0"/>
                <a:cs typeface="Times New Roman" panose="02020603050405020304" pitchFamily="18" charset="0"/>
              </a:rPr>
              <a:t>k</a:t>
            </a:r>
            <a:r>
              <a:rPr lang="en-NZ" b="1" i="1" baseline="-25000" dirty="0" smtClean="0">
                <a:latin typeface="Times New Roman" panose="02020603050405020304" pitchFamily="18" charset="0"/>
                <a:cs typeface="Times New Roman" panose="02020603050405020304" pitchFamily="18" charset="0"/>
              </a:rPr>
              <a:t> </a:t>
            </a:r>
            <a:r>
              <a:rPr lang="en-NZ" b="1" i="1" dirty="0" smtClean="0">
                <a:latin typeface="Times New Roman" panose="02020603050405020304" pitchFamily="18" charset="0"/>
                <a:cs typeface="Times New Roman" panose="02020603050405020304" pitchFamily="18" charset="0"/>
              </a:rPr>
              <a:t> = ½mv</a:t>
            </a:r>
            <a:r>
              <a:rPr lang="en-NZ" b="1" i="1" baseline="30000" dirty="0" smtClean="0">
                <a:latin typeface="Times New Roman" panose="02020603050405020304" pitchFamily="18" charset="0"/>
                <a:cs typeface="Times New Roman" panose="02020603050405020304" pitchFamily="18" charset="0"/>
              </a:rPr>
              <a:t>2</a:t>
            </a:r>
            <a:r>
              <a:rPr lang="en-NZ" b="1" i="1" dirty="0" smtClean="0">
                <a:latin typeface="Times New Roman" panose="02020603050405020304" pitchFamily="18" charset="0"/>
                <a:cs typeface="Times New Roman" panose="02020603050405020304" pitchFamily="18" charset="0"/>
              </a:rPr>
              <a:t>  </a:t>
            </a:r>
            <a:r>
              <a:rPr lang="en-NZ" dirty="0" smtClean="0">
                <a:cs typeface="Times New Roman" panose="02020603050405020304" pitchFamily="18" charset="0"/>
              </a:rPr>
              <a:t>gives us at the point  </a:t>
            </a:r>
            <a:r>
              <a:rPr lang="el-GR" sz="2400"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θ</a:t>
            </a:r>
            <a:r>
              <a:rPr lang="en-NZ" sz="2400"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 </a:t>
            </a:r>
            <a:r>
              <a:rPr lang="en-NZ" dirty="0" smtClean="0">
                <a:cs typeface="Times New Roman" panose="02020603050405020304" pitchFamily="18" charset="0"/>
              </a:rPr>
              <a:t>:   ½  0.25 x 4</a:t>
            </a:r>
            <a:r>
              <a:rPr lang="en-NZ" baseline="30000" dirty="0" smtClean="0">
                <a:cs typeface="Times New Roman" panose="02020603050405020304" pitchFamily="18" charset="0"/>
              </a:rPr>
              <a:t>2</a:t>
            </a:r>
            <a:r>
              <a:rPr lang="en-NZ" dirty="0" smtClean="0">
                <a:cs typeface="Times New Roman" panose="02020603050405020304" pitchFamily="18" charset="0"/>
              </a:rPr>
              <a:t> = 2 J</a:t>
            </a:r>
            <a:endParaRPr lang="en-NZ" dirty="0"/>
          </a:p>
          <a:p>
            <a:endParaRPr lang="en-NZ" dirty="0"/>
          </a:p>
        </p:txBody>
      </p:sp>
      <mc:AlternateContent xmlns:mc="http://schemas.openxmlformats.org/markup-compatibility/2006" xmlns:a14="http://schemas.microsoft.com/office/drawing/2010/main">
        <mc:Choice Requires="a14">
          <p:sp>
            <p:nvSpPr>
              <p:cNvPr id="28" name="TextBox 27"/>
              <p:cNvSpPr txBox="1"/>
              <p:nvPr/>
            </p:nvSpPr>
            <p:spPr>
              <a:xfrm>
                <a:off x="188283" y="4872940"/>
                <a:ext cx="7500298" cy="760080"/>
              </a:xfrm>
              <a:prstGeom prst="rect">
                <a:avLst/>
              </a:prstGeom>
              <a:noFill/>
            </p:spPr>
            <p:txBody>
              <a:bodyPr wrap="square" rtlCol="0">
                <a:spAutoFit/>
              </a:bodyPr>
              <a:lstStyle/>
              <a:p>
                <a:r>
                  <a:rPr lang="en-NZ" dirty="0" smtClean="0"/>
                  <a:t>The difference between these is the gravitational potential energy lost so using  </a:t>
                </a:r>
                <a14:m>
                  <m:oMath xmlns:m="http://schemas.openxmlformats.org/officeDocument/2006/math">
                    <m:sSub>
                      <m:sSubPr>
                        <m:ctrlPr>
                          <a:rPr lang="en-NZ" i="1" smtClean="0">
                            <a:latin typeface="Cambria Math"/>
                          </a:rPr>
                        </m:ctrlPr>
                      </m:sSubPr>
                      <m:e>
                        <m:r>
                          <a:rPr lang="en-NZ" b="0" i="1" smtClean="0">
                            <a:latin typeface="Cambria Math"/>
                          </a:rPr>
                          <m:t>𝐸</m:t>
                        </m:r>
                      </m:e>
                      <m:sub>
                        <m:r>
                          <a:rPr lang="en-NZ" b="0" i="1" smtClean="0">
                            <a:latin typeface="Cambria Math"/>
                          </a:rPr>
                          <m:t>𝑝</m:t>
                        </m:r>
                      </m:sub>
                    </m:sSub>
                  </m:oMath>
                </a14:m>
                <a:r>
                  <a:rPr lang="en-NZ" dirty="0" smtClean="0"/>
                  <a:t>= </a:t>
                </a:r>
                <a:r>
                  <a:rPr lang="en-NZ" i="1" dirty="0" err="1" smtClean="0">
                    <a:latin typeface="Cambria Math" panose="02040503050406030204" pitchFamily="18" charset="0"/>
                    <a:ea typeface="Cambria Math" panose="02040503050406030204" pitchFamily="18" charset="0"/>
                  </a:rPr>
                  <a:t>mg</a:t>
                </a:r>
                <a:r>
                  <a:rPr lang="en-NZ" dirty="0" err="1" smtClean="0">
                    <a:latin typeface="Symbol" panose="05050102010706020507" pitchFamily="18" charset="2"/>
                    <a:ea typeface="Cambria Math" panose="02040503050406030204" pitchFamily="18" charset="0"/>
                  </a:rPr>
                  <a:t>D</a:t>
                </a:r>
                <a:r>
                  <a:rPr lang="en-NZ" i="1" dirty="0" err="1" smtClean="0">
                    <a:latin typeface="Cambria Math" panose="02040503050406030204" pitchFamily="18" charset="0"/>
                    <a:ea typeface="Cambria Math" panose="02040503050406030204" pitchFamily="18" charset="0"/>
                  </a:rPr>
                  <a:t>h</a:t>
                </a:r>
                <a:r>
                  <a:rPr lang="en-NZ" i="1" dirty="0" smtClean="0">
                    <a:latin typeface="Cambria Math" panose="02040503050406030204" pitchFamily="18" charset="0"/>
                    <a:ea typeface="Cambria Math" panose="02040503050406030204" pitchFamily="18" charset="0"/>
                  </a:rPr>
                  <a:t> </a:t>
                </a:r>
                <a:r>
                  <a:rPr lang="en-NZ" dirty="0" smtClean="0">
                    <a:ea typeface="Cambria Math" panose="02040503050406030204" pitchFamily="18" charset="0"/>
                  </a:rPr>
                  <a:t>we can find a value for </a:t>
                </a:r>
                <a:r>
                  <a:rPr lang="en-NZ" dirty="0" smtClean="0">
                    <a:latin typeface="Symbol" panose="05050102010706020507" pitchFamily="18" charset="2"/>
                    <a:ea typeface="Cambria Math" panose="02040503050406030204" pitchFamily="18" charset="0"/>
                  </a:rPr>
                  <a:t>D</a:t>
                </a:r>
                <a:r>
                  <a:rPr lang="en-NZ" i="1" dirty="0" smtClean="0">
                    <a:latin typeface="Cambria Math" panose="02040503050406030204" pitchFamily="18" charset="0"/>
                    <a:ea typeface="Cambria Math" panose="02040503050406030204" pitchFamily="18" charset="0"/>
                  </a:rPr>
                  <a:t>h </a:t>
                </a:r>
                <a:r>
                  <a:rPr lang="en-NZ" dirty="0" smtClean="0">
                    <a:ea typeface="Cambria Math" panose="02040503050406030204" pitchFamily="18" charset="0"/>
                  </a:rPr>
                  <a:t>and then </a:t>
                </a:r>
                <a:r>
                  <a:rPr lang="el-GR" sz="2400"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θ</a:t>
                </a:r>
                <a:r>
                  <a:rPr lang="en-NZ" b="1" dirty="0" smtClean="0">
                    <a:solidFill>
                      <a:srgbClr val="FF0000"/>
                    </a:solidFill>
                    <a:ea typeface="Cambria Math" panose="02040503050406030204" pitchFamily="18" charset="0"/>
                    <a:cs typeface="Times New Roman" panose="02020603050405020304" pitchFamily="18" charset="0"/>
                  </a:rPr>
                  <a:t> </a:t>
                </a:r>
                <a:r>
                  <a:rPr lang="en-NZ" dirty="0" smtClean="0">
                    <a:ea typeface="Cambria Math" panose="02040503050406030204" pitchFamily="18" charset="0"/>
                    <a:cs typeface="Times New Roman" panose="02020603050405020304" pitchFamily="18" charset="0"/>
                  </a:rPr>
                  <a:t>from simple trig.</a:t>
                </a:r>
                <a:endParaRPr lang="en-NZ"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188283" y="4872940"/>
                <a:ext cx="7500298" cy="760080"/>
              </a:xfrm>
              <a:prstGeom prst="rect">
                <a:avLst/>
              </a:prstGeom>
              <a:blipFill rotWithShape="1">
                <a:blip r:embed="rId3"/>
                <a:stretch>
                  <a:fillRect l="-732" t="-4000" b="-12800"/>
                </a:stretch>
              </a:blipFill>
            </p:spPr>
            <p:txBody>
              <a:bodyPr/>
              <a:lstStyle/>
              <a:p>
                <a:r>
                  <a:rPr lang="en-NZ">
                    <a:noFill/>
                  </a:rPr>
                  <a:t> </a:t>
                </a:r>
              </a:p>
            </p:txBody>
          </p:sp>
        </mc:Fallback>
      </mc:AlternateContent>
      <p:sp>
        <p:nvSpPr>
          <p:cNvPr id="29" name="TextBox 28"/>
          <p:cNvSpPr txBox="1"/>
          <p:nvPr/>
        </p:nvSpPr>
        <p:spPr>
          <a:xfrm>
            <a:off x="196770" y="1562582"/>
            <a:ext cx="1059842" cy="400110"/>
          </a:xfrm>
          <a:prstGeom prst="rect">
            <a:avLst/>
          </a:prstGeom>
          <a:noFill/>
        </p:spPr>
        <p:txBody>
          <a:bodyPr wrap="none" rtlCol="0">
            <a:spAutoFit/>
          </a:bodyPr>
          <a:lstStyle/>
          <a:p>
            <a:r>
              <a:rPr lang="en-NZ" sz="2000" b="1" dirty="0" smtClean="0">
                <a:latin typeface="+mj-lt"/>
              </a:rPr>
              <a:t>Answer:</a:t>
            </a:r>
            <a:endParaRPr lang="en-NZ" sz="2000" b="1" dirty="0">
              <a:latin typeface="+mj-lt"/>
            </a:endParaRPr>
          </a:p>
        </p:txBody>
      </p:sp>
      <p:sp>
        <p:nvSpPr>
          <p:cNvPr id="30" name="TextBox 29"/>
          <p:cNvSpPr txBox="1"/>
          <p:nvPr/>
        </p:nvSpPr>
        <p:spPr>
          <a:xfrm>
            <a:off x="150470" y="2870520"/>
            <a:ext cx="8553691" cy="646331"/>
          </a:xfrm>
          <a:prstGeom prst="rect">
            <a:avLst/>
          </a:prstGeom>
          <a:noFill/>
        </p:spPr>
        <p:txBody>
          <a:bodyPr wrap="square" rtlCol="0">
            <a:spAutoFit/>
          </a:bodyPr>
          <a:lstStyle/>
          <a:p>
            <a:r>
              <a:rPr lang="en-NZ" dirty="0"/>
              <a:t>The difference between these must be the gravitational potential energy lost going from this point up to the top.</a:t>
            </a:r>
          </a:p>
        </p:txBody>
      </p:sp>
      <mc:AlternateContent xmlns:mc="http://schemas.openxmlformats.org/markup-compatibility/2006">
        <mc:Choice xmlns:a14="http://schemas.microsoft.com/office/drawing/2010/main" Requires="a14">
          <p:sp>
            <p:nvSpPr>
              <p:cNvPr id="31" name="TextBox 30"/>
              <p:cNvSpPr txBox="1"/>
              <p:nvPr/>
            </p:nvSpPr>
            <p:spPr>
              <a:xfrm>
                <a:off x="162903" y="5627011"/>
                <a:ext cx="6551164" cy="390748"/>
              </a:xfrm>
              <a:prstGeom prst="rect">
                <a:avLst/>
              </a:prstGeom>
              <a:noFill/>
            </p:spPr>
            <p:txBody>
              <a:bodyPr wrap="square" rtlCol="0">
                <a:spAutoFit/>
              </a:bodyPr>
              <a:lstStyle/>
              <a:p>
                <a14:m>
                  <m:oMath xmlns:m="http://schemas.openxmlformats.org/officeDocument/2006/math">
                    <m:sSub>
                      <m:sSubPr>
                        <m:ctrlPr>
                          <a:rPr lang="en-NZ" i="1" smtClean="0">
                            <a:latin typeface="Cambria Math"/>
                          </a:rPr>
                        </m:ctrlPr>
                      </m:sSubPr>
                      <m:e>
                        <m:r>
                          <a:rPr lang="en-NZ" b="0" i="1" smtClean="0">
                            <a:latin typeface="Cambria Math"/>
                          </a:rPr>
                          <m:t>𝐸</m:t>
                        </m:r>
                      </m:e>
                      <m:sub>
                        <m:r>
                          <a:rPr lang="en-NZ" b="0" i="1" smtClean="0">
                            <a:latin typeface="Cambria Math"/>
                          </a:rPr>
                          <m:t>𝑝</m:t>
                        </m:r>
                      </m:sub>
                    </m:sSub>
                    <m:r>
                      <a:rPr lang="en-NZ" b="0" i="1" smtClean="0">
                        <a:latin typeface="Cambria Math"/>
                      </a:rPr>
                      <m:t>=</m:t>
                    </m:r>
                    <m:r>
                      <a:rPr lang="en-NZ" b="0" i="1" smtClean="0">
                        <a:latin typeface="Cambria Math"/>
                      </a:rPr>
                      <m:t>𝑚𝑔</m:t>
                    </m:r>
                    <m:r>
                      <m:rPr>
                        <m:nor/>
                      </m:rPr>
                      <a:rPr lang="en-NZ" dirty="0">
                        <a:latin typeface="Symbol" panose="05050102010706020507" pitchFamily="18" charset="2"/>
                        <a:ea typeface="Cambria Math" panose="02040503050406030204" pitchFamily="18" charset="0"/>
                      </a:rPr>
                      <m:t>D</m:t>
                    </m:r>
                    <m:r>
                      <a:rPr lang="en-NZ" b="0" i="1" smtClean="0">
                        <a:latin typeface="Cambria Math"/>
                      </a:rPr>
                      <m:t>h</m:t>
                    </m:r>
                    <m:r>
                      <a:rPr lang="en-NZ" b="0" i="1" smtClean="0">
                        <a:latin typeface="Cambria Math"/>
                      </a:rPr>
                      <m:t>    0.5285=  </m:t>
                    </m:r>
                  </m:oMath>
                </a14:m>
                <a:r>
                  <a:rPr lang="en-NZ" dirty="0" smtClean="0"/>
                  <a:t>0.25</a:t>
                </a:r>
                <a14:m>
                  <m:oMath xmlns:m="http://schemas.openxmlformats.org/officeDocument/2006/math">
                    <m:r>
                      <a:rPr lang="en-NZ" i="1" dirty="0" smtClean="0">
                        <a:latin typeface="Cambria Math"/>
                        <a:ea typeface="Cambria Math"/>
                      </a:rPr>
                      <m:t>×</m:t>
                    </m:r>
                    <m:r>
                      <a:rPr lang="en-NZ" b="0" i="1" dirty="0" smtClean="0">
                        <a:latin typeface="Cambria Math"/>
                        <a:ea typeface="Cambria Math"/>
                      </a:rPr>
                      <m:t>0.981×</m:t>
                    </m:r>
                    <m:r>
                      <m:rPr>
                        <m:nor/>
                      </m:rPr>
                      <a:rPr lang="en-NZ" dirty="0">
                        <a:latin typeface="Symbol" panose="05050102010706020507" pitchFamily="18" charset="2"/>
                        <a:ea typeface="Cambria Math" panose="02040503050406030204" pitchFamily="18" charset="0"/>
                      </a:rPr>
                      <m:t>D</m:t>
                    </m:r>
                    <m:r>
                      <a:rPr lang="en-NZ" b="0" i="1" dirty="0" smtClean="0">
                        <a:latin typeface="Cambria Math"/>
                        <a:ea typeface="Cambria Math"/>
                      </a:rPr>
                      <m:t>h</m:t>
                    </m:r>
                    <m:r>
                      <m:rPr>
                        <m:nor/>
                      </m:rPr>
                      <a:rPr lang="en-NZ" b="0" i="0" dirty="0" smtClean="0">
                        <a:latin typeface="Cambria Math"/>
                        <a:ea typeface="Cambria Math"/>
                      </a:rPr>
                      <m:t>      </m:t>
                    </m:r>
                    <m:r>
                      <m:rPr>
                        <m:nor/>
                      </m:rPr>
                      <a:rPr lang="en-NZ" dirty="0">
                        <a:latin typeface="Symbol" panose="05050102010706020507" pitchFamily="18" charset="2"/>
                        <a:ea typeface="Cambria Math" panose="02040503050406030204" pitchFamily="18" charset="0"/>
                      </a:rPr>
                      <m:t>D</m:t>
                    </m:r>
                    <m:r>
                      <a:rPr lang="en-NZ" b="0" i="1" dirty="0" smtClean="0">
                        <a:latin typeface="Cambria Math"/>
                        <a:ea typeface="Cambria Math"/>
                      </a:rPr>
                      <m:t>h</m:t>
                    </m:r>
                    <m:r>
                      <a:rPr lang="en-NZ" b="0" i="1" dirty="0" smtClean="0">
                        <a:latin typeface="Cambria Math"/>
                        <a:ea typeface="Cambria Math"/>
                      </a:rPr>
                      <m:t>=0.2155 </m:t>
                    </m:r>
                    <m:r>
                      <a:rPr lang="en-NZ" b="0" i="1" dirty="0" smtClean="0">
                        <a:latin typeface="Cambria Math"/>
                        <a:ea typeface="Cambria Math"/>
                      </a:rPr>
                      <m:t>𝑚</m:t>
                    </m:r>
                    <m:r>
                      <a:rPr lang="en-NZ" b="0" i="1" dirty="0" smtClean="0">
                        <a:latin typeface="Cambria Math"/>
                        <a:ea typeface="Cambria Math"/>
                      </a:rPr>
                      <m:t> </m:t>
                    </m:r>
                  </m:oMath>
                </a14:m>
                <a:endParaRPr lang="en-NZ" b="0" dirty="0" smtClean="0">
                  <a:ea typeface="Cambria Math"/>
                </a:endParaRPr>
              </a:p>
            </p:txBody>
          </p:sp>
        </mc:Choice>
        <mc:Fallback>
          <p:sp>
            <p:nvSpPr>
              <p:cNvPr id="31" name="TextBox 30"/>
              <p:cNvSpPr txBox="1">
                <a:spLocks noRot="1" noChangeAspect="1" noMove="1" noResize="1" noEditPoints="1" noAdjustHandles="1" noChangeArrowheads="1" noChangeShapeType="1" noTextEdit="1"/>
              </p:cNvSpPr>
              <p:nvPr/>
            </p:nvSpPr>
            <p:spPr>
              <a:xfrm>
                <a:off x="162903" y="5627011"/>
                <a:ext cx="6551164" cy="390748"/>
              </a:xfrm>
              <a:prstGeom prst="rect">
                <a:avLst/>
              </a:prstGeom>
              <a:blipFill rotWithShape="1">
                <a:blip r:embed="rId4"/>
                <a:stretch>
                  <a:fillRect t="-6250" b="-20313"/>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185196" y="6056290"/>
                <a:ext cx="2305759" cy="6165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NZ" i="1" smtClean="0">
                              <a:latin typeface="Cambria Math"/>
                            </a:rPr>
                          </m:ctrlPr>
                        </m:funcPr>
                        <m:fName>
                          <m:r>
                            <m:rPr>
                              <m:sty m:val="p"/>
                            </m:rPr>
                            <a:rPr lang="en-NZ" i="0" smtClean="0">
                              <a:latin typeface="Cambria Math"/>
                            </a:rPr>
                            <m:t>cos</m:t>
                          </m:r>
                        </m:fName>
                        <m:e>
                          <m:r>
                            <a:rPr lang="en-NZ" i="1" smtClean="0">
                              <a:latin typeface="Cambria Math"/>
                              <a:ea typeface="Cambria Math"/>
                            </a:rPr>
                            <m:t>𝜃</m:t>
                          </m:r>
                          <m:r>
                            <a:rPr lang="en-NZ" b="0" i="1" smtClean="0">
                              <a:latin typeface="Cambria Math"/>
                              <a:ea typeface="Cambria Math"/>
                            </a:rPr>
                            <m:t>=</m:t>
                          </m:r>
                          <m:f>
                            <m:fPr>
                              <m:ctrlPr>
                                <a:rPr lang="en-NZ" b="0" i="1" smtClean="0">
                                  <a:latin typeface="Cambria Math"/>
                                  <a:ea typeface="Cambria Math"/>
                                </a:rPr>
                              </m:ctrlPr>
                            </m:fPr>
                            <m:num>
                              <m:r>
                                <a:rPr lang="en-NZ" b="0" i="1" smtClean="0">
                                  <a:latin typeface="Cambria Math"/>
                                  <a:ea typeface="Cambria Math"/>
                                </a:rPr>
                                <m:t>1.2−0.2155</m:t>
                              </m:r>
                            </m:num>
                            <m:den>
                              <m:r>
                                <a:rPr lang="en-NZ" b="0" i="1" smtClean="0">
                                  <a:latin typeface="Cambria Math"/>
                                  <a:ea typeface="Cambria Math"/>
                                </a:rPr>
                                <m:t>1.2</m:t>
                              </m:r>
                            </m:den>
                          </m:f>
                        </m:e>
                      </m:func>
                    </m:oMath>
                  </m:oMathPara>
                </a14:m>
                <a:endParaRPr lang="en-NZ" dirty="0"/>
              </a:p>
            </p:txBody>
          </p:sp>
        </mc:Choice>
        <mc:Fallback xmlns="">
          <p:sp>
            <p:nvSpPr>
              <p:cNvPr id="32" name="TextBox 31"/>
              <p:cNvSpPr txBox="1">
                <a:spLocks noRot="1" noChangeAspect="1" noMove="1" noResize="1" noEditPoints="1" noAdjustHandles="1" noChangeArrowheads="1" noChangeShapeType="1" noTextEdit="1"/>
              </p:cNvSpPr>
              <p:nvPr/>
            </p:nvSpPr>
            <p:spPr>
              <a:xfrm>
                <a:off x="185196" y="6056290"/>
                <a:ext cx="2305759" cy="616515"/>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2714263" y="6180880"/>
                <a:ext cx="185371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NZ" i="1" smtClean="0">
                              <a:latin typeface="Cambria Math"/>
                            </a:rPr>
                          </m:ctrlPr>
                        </m:funcPr>
                        <m:fName>
                          <m:r>
                            <m:rPr>
                              <m:sty m:val="p"/>
                            </m:rPr>
                            <a:rPr lang="en-NZ" i="0" smtClean="0">
                              <a:latin typeface="Cambria Math"/>
                            </a:rPr>
                            <m:t>cos</m:t>
                          </m:r>
                        </m:fName>
                        <m:e>
                          <m:r>
                            <a:rPr lang="en-NZ" i="1" smtClean="0">
                              <a:latin typeface="Cambria Math"/>
                              <a:ea typeface="Cambria Math"/>
                            </a:rPr>
                            <m:t>𝜃</m:t>
                          </m:r>
                          <m:r>
                            <a:rPr lang="en-NZ" b="0" i="1" smtClean="0">
                              <a:latin typeface="Cambria Math"/>
                              <a:ea typeface="Cambria Math"/>
                            </a:rPr>
                            <m:t>=0.82042</m:t>
                          </m:r>
                        </m:e>
                      </m:func>
                    </m:oMath>
                  </m:oMathPara>
                </a14:m>
                <a:endParaRPr lang="en-NZ" dirty="0"/>
              </a:p>
            </p:txBody>
          </p:sp>
        </mc:Choice>
        <mc:Fallback xmlns="">
          <p:sp>
            <p:nvSpPr>
              <p:cNvPr id="33" name="TextBox 32"/>
              <p:cNvSpPr txBox="1">
                <a:spLocks noRot="1" noChangeAspect="1" noMove="1" noResize="1" noEditPoints="1" noAdjustHandles="1" noChangeArrowheads="1" noChangeShapeType="1" noTextEdit="1"/>
              </p:cNvSpPr>
              <p:nvPr/>
            </p:nvSpPr>
            <p:spPr>
              <a:xfrm>
                <a:off x="2714263" y="6180880"/>
                <a:ext cx="1853713" cy="369332"/>
              </a:xfrm>
              <a:prstGeom prst="rect">
                <a:avLst/>
              </a:prstGeom>
              <a:blipFill rotWithShape="1">
                <a:blip r:embed="rId6"/>
                <a:stretch>
                  <a:fillRect/>
                </a:stretch>
              </a:blipFill>
            </p:spPr>
            <p:txBody>
              <a:bodyPr/>
              <a:lstStyle/>
              <a:p>
                <a:r>
                  <a:rPr lang="en-NZ">
                    <a:noFill/>
                  </a:rPr>
                  <a:t> </a:t>
                </a:r>
              </a:p>
            </p:txBody>
          </p:sp>
        </mc:Fallback>
      </mc:AlternateContent>
      <p:sp>
        <p:nvSpPr>
          <p:cNvPr id="34" name="TextBox 33"/>
          <p:cNvSpPr txBox="1"/>
          <p:nvPr/>
        </p:nvSpPr>
        <p:spPr>
          <a:xfrm>
            <a:off x="4699323" y="6157731"/>
            <a:ext cx="1207382" cy="461665"/>
          </a:xfrm>
          <a:prstGeom prst="rect">
            <a:avLst/>
          </a:prstGeom>
          <a:noFill/>
          <a:ln w="28575">
            <a:solidFill>
              <a:srgbClr val="CC3399"/>
            </a:solidFill>
          </a:ln>
        </p:spPr>
        <p:txBody>
          <a:bodyPr wrap="none" rtlCol="0">
            <a:spAutoFit/>
          </a:bodyPr>
          <a:lstStyle/>
          <a:p>
            <a:r>
              <a:rPr lang="el-GR" sz="2400"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Θ</a:t>
            </a:r>
            <a:r>
              <a:rPr lang="en-NZ"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 </a:t>
            </a:r>
            <a:r>
              <a:rPr lang="en-NZ" b="1" dirty="0" smtClean="0">
                <a:ea typeface="Cambria Math" panose="02040503050406030204" pitchFamily="18" charset="0"/>
                <a:cs typeface="Times New Roman" panose="02020603050405020304" pitchFamily="18" charset="0"/>
              </a:rPr>
              <a:t>= 34.87</a:t>
            </a:r>
            <a:r>
              <a:rPr lang="en-NZ" b="1" baseline="30000" dirty="0" smtClean="0">
                <a:ea typeface="Cambria Math" panose="02040503050406030204" pitchFamily="18" charset="0"/>
                <a:cs typeface="Times New Roman" panose="02020603050405020304" pitchFamily="18" charset="0"/>
              </a:rPr>
              <a:t>0</a:t>
            </a:r>
            <a:endParaRPr lang="en-NZ" b="1" dirty="0"/>
          </a:p>
        </p:txBody>
      </p:sp>
      <p:sp>
        <p:nvSpPr>
          <p:cNvPr id="36" name="TextBox 35"/>
          <p:cNvSpPr txBox="1"/>
          <p:nvPr/>
        </p:nvSpPr>
        <p:spPr>
          <a:xfrm>
            <a:off x="5486400" y="6366076"/>
            <a:ext cx="184731" cy="369332"/>
          </a:xfrm>
          <a:prstGeom prst="rect">
            <a:avLst/>
          </a:prstGeom>
          <a:noFill/>
        </p:spPr>
        <p:txBody>
          <a:bodyPr wrap="none" rtlCol="0">
            <a:spAutoFit/>
          </a:bodyPr>
          <a:lstStyle/>
          <a:p>
            <a:endParaRPr lang="en-NZ" dirty="0"/>
          </a:p>
        </p:txBody>
      </p:sp>
      <p:grpSp>
        <p:nvGrpSpPr>
          <p:cNvPr id="53" name="Group 52"/>
          <p:cNvGrpSpPr/>
          <p:nvPr/>
        </p:nvGrpSpPr>
        <p:grpSpPr>
          <a:xfrm>
            <a:off x="6896100" y="3459480"/>
            <a:ext cx="2049247" cy="2213610"/>
            <a:chOff x="6705600" y="3383280"/>
            <a:chExt cx="2049247" cy="2213610"/>
          </a:xfrm>
        </p:grpSpPr>
        <p:cxnSp>
          <p:nvCxnSpPr>
            <p:cNvPr id="48" name="Straight Connector 47"/>
            <p:cNvCxnSpPr/>
            <p:nvPr/>
          </p:nvCxnSpPr>
          <p:spPr>
            <a:xfrm flipH="1">
              <a:off x="7528560" y="3741420"/>
              <a:ext cx="769620"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6705600" y="3383280"/>
              <a:ext cx="2049247" cy="2213610"/>
              <a:chOff x="6637020" y="3398520"/>
              <a:chExt cx="2049247" cy="2213610"/>
            </a:xfrm>
          </p:grpSpPr>
          <p:cxnSp>
            <p:nvCxnSpPr>
              <p:cNvPr id="38" name="Straight Connector 37"/>
              <p:cNvCxnSpPr/>
              <p:nvPr/>
            </p:nvCxnSpPr>
            <p:spPr>
              <a:xfrm>
                <a:off x="7452360" y="3421380"/>
                <a:ext cx="7620" cy="21869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7471410" y="3741420"/>
                <a:ext cx="765810" cy="18707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Arc 41"/>
              <p:cNvSpPr/>
              <p:nvPr/>
            </p:nvSpPr>
            <p:spPr>
              <a:xfrm rot="20803416">
                <a:off x="6875088" y="3406207"/>
                <a:ext cx="1375524" cy="1005706"/>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43" name="Arc 42"/>
              <p:cNvSpPr/>
              <p:nvPr/>
            </p:nvSpPr>
            <p:spPr>
              <a:xfrm rot="20803416">
                <a:off x="7212301" y="4498030"/>
                <a:ext cx="640138" cy="60514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mc:AlternateContent xmlns:mc="http://schemas.openxmlformats.org/markup-compatibility/2006" xmlns:a14="http://schemas.microsoft.com/office/drawing/2010/main">
            <mc:Choice Requires="a14">
              <p:sp>
                <p:nvSpPr>
                  <p:cNvPr id="44" name="TextBox 43"/>
                  <p:cNvSpPr txBox="1"/>
                  <p:nvPr/>
                </p:nvSpPr>
                <p:spPr>
                  <a:xfrm>
                    <a:off x="7459980" y="4556760"/>
                    <a:ext cx="37414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i="1" smtClean="0">
                              <a:solidFill>
                                <a:srgbClr val="FF0000"/>
                              </a:solidFill>
                              <a:latin typeface="Cambria Math"/>
                              <a:ea typeface="Cambria Math"/>
                            </a:rPr>
                            <m:t>𝜃</m:t>
                          </m:r>
                        </m:oMath>
                      </m:oMathPara>
                    </a14:m>
                    <a:endParaRPr lang="en-NZ" dirty="0">
                      <a:solidFill>
                        <a:srgbClr val="FF000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7459980" y="4556760"/>
                    <a:ext cx="374141" cy="369332"/>
                  </a:xfrm>
                  <a:prstGeom prst="rect">
                    <a:avLst/>
                  </a:prstGeom>
                  <a:blipFill rotWithShape="1">
                    <a:blip r:embed="rId7"/>
                    <a:stretch>
                      <a:fillRect/>
                    </a:stretch>
                  </a:blipFill>
                </p:spPr>
                <p:txBody>
                  <a:bodyPr/>
                  <a:lstStyle/>
                  <a:p>
                    <a:r>
                      <a:rPr lang="en-NZ">
                        <a:noFill/>
                      </a:rPr>
                      <a:t> </a:t>
                    </a:r>
                  </a:p>
                </p:txBody>
              </p:sp>
            </mc:Fallback>
          </mc:AlternateContent>
          <p:sp>
            <p:nvSpPr>
              <p:cNvPr id="45" name="TextBox 44"/>
              <p:cNvSpPr txBox="1"/>
              <p:nvPr/>
            </p:nvSpPr>
            <p:spPr>
              <a:xfrm>
                <a:off x="6637020" y="4000500"/>
                <a:ext cx="1276311" cy="307777"/>
              </a:xfrm>
              <a:prstGeom prst="rect">
                <a:avLst/>
              </a:prstGeom>
              <a:solidFill>
                <a:schemeClr val="bg1"/>
              </a:solidFill>
            </p:spPr>
            <p:txBody>
              <a:bodyPr wrap="none" rtlCol="0">
                <a:spAutoFit/>
              </a:bodyPr>
              <a:lstStyle/>
              <a:p>
                <a:r>
                  <a:rPr lang="en-NZ" sz="1400" b="1" dirty="0" smtClean="0"/>
                  <a:t>1.2 – 0.2155 m</a:t>
                </a:r>
                <a:endParaRPr lang="en-NZ" sz="1400" b="1" dirty="0"/>
              </a:p>
            </p:txBody>
          </p:sp>
          <p:sp>
            <p:nvSpPr>
              <p:cNvPr id="46" name="TextBox 45"/>
              <p:cNvSpPr txBox="1"/>
              <p:nvPr/>
            </p:nvSpPr>
            <p:spPr>
              <a:xfrm>
                <a:off x="8084820" y="3985260"/>
                <a:ext cx="601447" cy="307777"/>
              </a:xfrm>
              <a:prstGeom prst="rect">
                <a:avLst/>
              </a:prstGeom>
              <a:noFill/>
            </p:spPr>
            <p:txBody>
              <a:bodyPr wrap="none" rtlCol="0">
                <a:spAutoFit/>
              </a:bodyPr>
              <a:lstStyle/>
              <a:p>
                <a:r>
                  <a:rPr lang="en-NZ" sz="1400" b="1" dirty="0" smtClean="0"/>
                  <a:t>1.2 m</a:t>
                </a:r>
                <a:endParaRPr lang="en-NZ" sz="1400" b="1" dirty="0"/>
              </a:p>
            </p:txBody>
          </p:sp>
          <p:sp>
            <p:nvSpPr>
              <p:cNvPr id="51" name="TextBox 50"/>
              <p:cNvSpPr txBox="1"/>
              <p:nvPr/>
            </p:nvSpPr>
            <p:spPr>
              <a:xfrm>
                <a:off x="6652260" y="3398520"/>
                <a:ext cx="875561" cy="307777"/>
              </a:xfrm>
              <a:prstGeom prst="rect">
                <a:avLst/>
              </a:prstGeom>
              <a:noFill/>
            </p:spPr>
            <p:txBody>
              <a:bodyPr wrap="none" rtlCol="0">
                <a:spAutoFit/>
              </a:bodyPr>
              <a:lstStyle/>
              <a:p>
                <a:r>
                  <a:rPr lang="en-NZ" sz="1400" b="1" dirty="0" smtClean="0"/>
                  <a:t>0.2155 m</a:t>
                </a:r>
                <a:endParaRPr lang="en-NZ" sz="1400" b="1" dirty="0"/>
              </a:p>
            </p:txBody>
          </p:sp>
        </p:grpSp>
      </p:grpSp>
      <p:sp>
        <p:nvSpPr>
          <p:cNvPr id="57" name="TextBox 56"/>
          <p:cNvSpPr txBox="1"/>
          <p:nvPr/>
        </p:nvSpPr>
        <p:spPr>
          <a:xfrm>
            <a:off x="6099857" y="5896528"/>
            <a:ext cx="3044143" cy="830997"/>
          </a:xfrm>
          <a:prstGeom prst="rect">
            <a:avLst/>
          </a:prstGeom>
          <a:noFill/>
        </p:spPr>
        <p:txBody>
          <a:bodyPr wrap="square" rtlCol="0">
            <a:spAutoFit/>
          </a:bodyPr>
          <a:lstStyle/>
          <a:p>
            <a:r>
              <a:rPr lang="en-NZ" sz="1600" dirty="0" smtClean="0">
                <a:solidFill>
                  <a:srgbClr val="FF0000"/>
                </a:solidFill>
                <a:latin typeface="Comic Sans MS" panose="030F0702030302020204" pitchFamily="66" charset="0"/>
              </a:rPr>
              <a:t>The next page adapted from the NZQA schedule shows how they award the marks ……</a:t>
            </a:r>
            <a:endParaRPr lang="en-NZ" sz="16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50836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500"/>
                                        <p:tgtEl>
                                          <p:spTgt spid="2"/>
                                        </p:tgtEl>
                                      </p:cBhvr>
                                    </p:animEffect>
                                  </p:childTnLst>
                                </p:cTn>
                              </p:par>
                              <p:par>
                                <p:cTn id="12" presetID="10" presetClass="entr" presetSubtype="0" fill="hold" nodeType="withEffect">
                                  <p:stCondLst>
                                    <p:cond delay="1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3000"/>
                                        <p:tgtEl>
                                          <p:spTgt spid="4"/>
                                        </p:tgtEl>
                                      </p:cBhvr>
                                    </p:animEffect>
                                  </p:childTnLst>
                                </p:cTn>
                              </p:par>
                            </p:childTnLst>
                          </p:cTn>
                        </p:par>
                        <p:par>
                          <p:cTn id="15" fill="hold">
                            <p:stCondLst>
                              <p:cond delay="5500"/>
                            </p:stCondLst>
                            <p:childTnLst>
                              <p:par>
                                <p:cTn id="16" presetID="26" presetClass="entr" presetSubtype="0" fill="hold" grpId="0" nodeType="afterEffect">
                                  <p:stCondLst>
                                    <p:cond delay="750"/>
                                  </p:stCondLst>
                                  <p:childTnLst>
                                    <p:set>
                                      <p:cBhvr>
                                        <p:cTn id="17" dur="1" fill="hold">
                                          <p:stCondLst>
                                            <p:cond delay="0"/>
                                          </p:stCondLst>
                                        </p:cTn>
                                        <p:tgtEl>
                                          <p:spTgt spid="29"/>
                                        </p:tgtEl>
                                        <p:attrNameLst>
                                          <p:attrName>style.visibility</p:attrName>
                                        </p:attrNameLst>
                                      </p:cBhvr>
                                      <p:to>
                                        <p:strVal val="visible"/>
                                      </p:to>
                                    </p:set>
                                    <p:animEffect transition="in" filter="wipe(down)">
                                      <p:cBhvr>
                                        <p:cTn id="18" dur="580">
                                          <p:stCondLst>
                                            <p:cond delay="0"/>
                                          </p:stCondLst>
                                        </p:cTn>
                                        <p:tgtEl>
                                          <p:spTgt spid="29"/>
                                        </p:tgtEl>
                                      </p:cBhvr>
                                    </p:animEffect>
                                    <p:anim calcmode="lin" valueType="num">
                                      <p:cBhvr>
                                        <p:cTn id="19"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24" dur="26">
                                          <p:stCondLst>
                                            <p:cond delay="650"/>
                                          </p:stCondLst>
                                        </p:cTn>
                                        <p:tgtEl>
                                          <p:spTgt spid="29"/>
                                        </p:tgtEl>
                                      </p:cBhvr>
                                      <p:to x="100000" y="60000"/>
                                    </p:animScale>
                                    <p:animScale>
                                      <p:cBhvr>
                                        <p:cTn id="25" dur="166" decel="50000">
                                          <p:stCondLst>
                                            <p:cond delay="676"/>
                                          </p:stCondLst>
                                        </p:cTn>
                                        <p:tgtEl>
                                          <p:spTgt spid="29"/>
                                        </p:tgtEl>
                                      </p:cBhvr>
                                      <p:to x="100000" y="100000"/>
                                    </p:animScale>
                                    <p:animScale>
                                      <p:cBhvr>
                                        <p:cTn id="26" dur="26">
                                          <p:stCondLst>
                                            <p:cond delay="1312"/>
                                          </p:stCondLst>
                                        </p:cTn>
                                        <p:tgtEl>
                                          <p:spTgt spid="29"/>
                                        </p:tgtEl>
                                      </p:cBhvr>
                                      <p:to x="100000" y="80000"/>
                                    </p:animScale>
                                    <p:animScale>
                                      <p:cBhvr>
                                        <p:cTn id="27" dur="166" decel="50000">
                                          <p:stCondLst>
                                            <p:cond delay="1338"/>
                                          </p:stCondLst>
                                        </p:cTn>
                                        <p:tgtEl>
                                          <p:spTgt spid="29"/>
                                        </p:tgtEl>
                                      </p:cBhvr>
                                      <p:to x="100000" y="100000"/>
                                    </p:animScale>
                                    <p:animScale>
                                      <p:cBhvr>
                                        <p:cTn id="28" dur="26">
                                          <p:stCondLst>
                                            <p:cond delay="1642"/>
                                          </p:stCondLst>
                                        </p:cTn>
                                        <p:tgtEl>
                                          <p:spTgt spid="29"/>
                                        </p:tgtEl>
                                      </p:cBhvr>
                                      <p:to x="100000" y="90000"/>
                                    </p:animScale>
                                    <p:animScale>
                                      <p:cBhvr>
                                        <p:cTn id="29" dur="166" decel="50000">
                                          <p:stCondLst>
                                            <p:cond delay="1668"/>
                                          </p:stCondLst>
                                        </p:cTn>
                                        <p:tgtEl>
                                          <p:spTgt spid="29"/>
                                        </p:tgtEl>
                                      </p:cBhvr>
                                      <p:to x="100000" y="100000"/>
                                    </p:animScale>
                                    <p:animScale>
                                      <p:cBhvr>
                                        <p:cTn id="30" dur="26">
                                          <p:stCondLst>
                                            <p:cond delay="1808"/>
                                          </p:stCondLst>
                                        </p:cTn>
                                        <p:tgtEl>
                                          <p:spTgt spid="29"/>
                                        </p:tgtEl>
                                      </p:cBhvr>
                                      <p:to x="100000" y="95000"/>
                                    </p:animScale>
                                    <p:animScale>
                                      <p:cBhvr>
                                        <p:cTn id="31" dur="166" decel="50000">
                                          <p:stCondLst>
                                            <p:cond delay="1834"/>
                                          </p:stCondLst>
                                        </p:cTn>
                                        <p:tgtEl>
                                          <p:spTgt spid="29"/>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up)">
                                      <p:cBhvr>
                                        <p:cTn id="36" dur="30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20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wipe(left)">
                                      <p:cBhvr>
                                        <p:cTn id="46" dur="20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left)">
                                      <p:cBhvr>
                                        <p:cTn id="51" dur="20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left)">
                                      <p:cBhvr>
                                        <p:cTn id="56" dur="20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wipe(up)">
                                      <p:cBhvr>
                                        <p:cTn id="61" dur="2500"/>
                                        <p:tgtEl>
                                          <p:spTgt spid="28"/>
                                        </p:tgtEl>
                                      </p:cBhvr>
                                    </p:animEffect>
                                  </p:childTnLst>
                                </p:cTn>
                              </p:par>
                            </p:childTnLst>
                          </p:cTn>
                        </p:par>
                        <p:par>
                          <p:cTn id="62" fill="hold">
                            <p:stCondLst>
                              <p:cond delay="2500"/>
                            </p:stCondLst>
                            <p:childTnLst>
                              <p:par>
                                <p:cTn id="63" presetID="10" presetClass="entr" presetSubtype="0" fill="hold" nodeType="afterEffect">
                                  <p:stCondLst>
                                    <p:cond delay="0"/>
                                  </p:stCondLst>
                                  <p:childTnLst>
                                    <p:set>
                                      <p:cBhvr>
                                        <p:cTn id="64" dur="1" fill="hold">
                                          <p:stCondLst>
                                            <p:cond delay="0"/>
                                          </p:stCondLst>
                                        </p:cTn>
                                        <p:tgtEl>
                                          <p:spTgt spid="53"/>
                                        </p:tgtEl>
                                        <p:attrNameLst>
                                          <p:attrName>style.visibility</p:attrName>
                                        </p:attrNameLst>
                                      </p:cBhvr>
                                      <p:to>
                                        <p:strVal val="visible"/>
                                      </p:to>
                                    </p:set>
                                    <p:animEffect transition="in" filter="fade">
                                      <p:cBhvr>
                                        <p:cTn id="65" dur="1500"/>
                                        <p:tgtEl>
                                          <p:spTgt spid="5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wipe(left)">
                                      <p:cBhvr>
                                        <p:cTn id="70" dur="4000"/>
                                        <p:tgtEl>
                                          <p:spTgt spid="31"/>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2000"/>
                                        <p:tgtEl>
                                          <p:spTgt spid="3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fade">
                                      <p:cBhvr>
                                        <p:cTn id="80" dur="2000"/>
                                        <p:tgtEl>
                                          <p:spTgt spid="33"/>
                                        </p:tgtEl>
                                      </p:cBhvr>
                                    </p:animEffect>
                                  </p:childTnLst>
                                </p:cTn>
                              </p:par>
                            </p:childTnLst>
                          </p:cTn>
                        </p:par>
                        <p:par>
                          <p:cTn id="81" fill="hold">
                            <p:stCondLst>
                              <p:cond delay="2000"/>
                            </p:stCondLst>
                            <p:childTnLst>
                              <p:par>
                                <p:cTn id="82" presetID="26" presetClass="entr" presetSubtype="0" fill="hold" grpId="0" nodeType="afterEffect">
                                  <p:stCondLst>
                                    <p:cond delay="750"/>
                                  </p:stCondLst>
                                  <p:childTnLst>
                                    <p:set>
                                      <p:cBhvr>
                                        <p:cTn id="83" dur="1" fill="hold">
                                          <p:stCondLst>
                                            <p:cond delay="0"/>
                                          </p:stCondLst>
                                        </p:cTn>
                                        <p:tgtEl>
                                          <p:spTgt spid="34"/>
                                        </p:tgtEl>
                                        <p:attrNameLst>
                                          <p:attrName>style.visibility</p:attrName>
                                        </p:attrNameLst>
                                      </p:cBhvr>
                                      <p:to>
                                        <p:strVal val="visible"/>
                                      </p:to>
                                    </p:set>
                                    <p:animEffect transition="in" filter="wipe(down)">
                                      <p:cBhvr>
                                        <p:cTn id="84" dur="580">
                                          <p:stCondLst>
                                            <p:cond delay="0"/>
                                          </p:stCondLst>
                                        </p:cTn>
                                        <p:tgtEl>
                                          <p:spTgt spid="34"/>
                                        </p:tgtEl>
                                      </p:cBhvr>
                                    </p:animEffect>
                                    <p:anim calcmode="lin" valueType="num">
                                      <p:cBhvr>
                                        <p:cTn id="85"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90" dur="26">
                                          <p:stCondLst>
                                            <p:cond delay="650"/>
                                          </p:stCondLst>
                                        </p:cTn>
                                        <p:tgtEl>
                                          <p:spTgt spid="34"/>
                                        </p:tgtEl>
                                      </p:cBhvr>
                                      <p:to x="100000" y="60000"/>
                                    </p:animScale>
                                    <p:animScale>
                                      <p:cBhvr>
                                        <p:cTn id="91" dur="166" decel="50000">
                                          <p:stCondLst>
                                            <p:cond delay="676"/>
                                          </p:stCondLst>
                                        </p:cTn>
                                        <p:tgtEl>
                                          <p:spTgt spid="34"/>
                                        </p:tgtEl>
                                      </p:cBhvr>
                                      <p:to x="100000" y="100000"/>
                                    </p:animScale>
                                    <p:animScale>
                                      <p:cBhvr>
                                        <p:cTn id="92" dur="26">
                                          <p:stCondLst>
                                            <p:cond delay="1312"/>
                                          </p:stCondLst>
                                        </p:cTn>
                                        <p:tgtEl>
                                          <p:spTgt spid="34"/>
                                        </p:tgtEl>
                                      </p:cBhvr>
                                      <p:to x="100000" y="80000"/>
                                    </p:animScale>
                                    <p:animScale>
                                      <p:cBhvr>
                                        <p:cTn id="93" dur="166" decel="50000">
                                          <p:stCondLst>
                                            <p:cond delay="1338"/>
                                          </p:stCondLst>
                                        </p:cTn>
                                        <p:tgtEl>
                                          <p:spTgt spid="34"/>
                                        </p:tgtEl>
                                      </p:cBhvr>
                                      <p:to x="100000" y="100000"/>
                                    </p:animScale>
                                    <p:animScale>
                                      <p:cBhvr>
                                        <p:cTn id="94" dur="26">
                                          <p:stCondLst>
                                            <p:cond delay="1642"/>
                                          </p:stCondLst>
                                        </p:cTn>
                                        <p:tgtEl>
                                          <p:spTgt spid="34"/>
                                        </p:tgtEl>
                                      </p:cBhvr>
                                      <p:to x="100000" y="90000"/>
                                    </p:animScale>
                                    <p:animScale>
                                      <p:cBhvr>
                                        <p:cTn id="95" dur="166" decel="50000">
                                          <p:stCondLst>
                                            <p:cond delay="1668"/>
                                          </p:stCondLst>
                                        </p:cTn>
                                        <p:tgtEl>
                                          <p:spTgt spid="34"/>
                                        </p:tgtEl>
                                      </p:cBhvr>
                                      <p:to x="100000" y="100000"/>
                                    </p:animScale>
                                    <p:animScale>
                                      <p:cBhvr>
                                        <p:cTn id="96" dur="26">
                                          <p:stCondLst>
                                            <p:cond delay="1808"/>
                                          </p:stCondLst>
                                        </p:cTn>
                                        <p:tgtEl>
                                          <p:spTgt spid="34"/>
                                        </p:tgtEl>
                                      </p:cBhvr>
                                      <p:to x="100000" y="95000"/>
                                    </p:animScale>
                                    <p:animScale>
                                      <p:cBhvr>
                                        <p:cTn id="97" dur="166" decel="50000">
                                          <p:stCondLst>
                                            <p:cond delay="1834"/>
                                          </p:stCondLst>
                                        </p:cTn>
                                        <p:tgtEl>
                                          <p:spTgt spid="34"/>
                                        </p:tgtEl>
                                      </p:cBhvr>
                                      <p:to x="100000" y="100000"/>
                                    </p:animScale>
                                  </p:childTnLst>
                                </p:cTn>
                              </p:par>
                            </p:childTnLst>
                          </p:cTn>
                        </p:par>
                        <p:par>
                          <p:cTn id="98" fill="hold">
                            <p:stCondLst>
                              <p:cond delay="4750"/>
                            </p:stCondLst>
                            <p:childTnLst>
                              <p:par>
                                <p:cTn id="99" presetID="10" presetClass="entr" presetSubtype="0" fill="hold" grpId="0" nodeType="afterEffect">
                                  <p:stCondLst>
                                    <p:cond delay="1000"/>
                                  </p:stCondLst>
                                  <p:childTnLst>
                                    <p:set>
                                      <p:cBhvr>
                                        <p:cTn id="100" dur="1" fill="hold">
                                          <p:stCondLst>
                                            <p:cond delay="0"/>
                                          </p:stCondLst>
                                        </p:cTn>
                                        <p:tgtEl>
                                          <p:spTgt spid="57"/>
                                        </p:tgtEl>
                                        <p:attrNameLst>
                                          <p:attrName>style.visibility</p:attrName>
                                        </p:attrNameLst>
                                      </p:cBhvr>
                                      <p:to>
                                        <p:strVal val="visible"/>
                                      </p:to>
                                    </p:set>
                                    <p:animEffect transition="in" filter="fade">
                                      <p:cBhvr>
                                        <p:cTn id="101" dur="2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4" grpId="0"/>
      <p:bldP spid="25" grpId="0"/>
      <p:bldP spid="26" grpId="0"/>
      <p:bldP spid="27" grpId="0"/>
      <p:bldP spid="28" grpId="0"/>
      <p:bldP spid="29" grpId="0"/>
      <p:bldP spid="30" grpId="0"/>
      <p:bldP spid="31" grpId="0"/>
      <p:bldP spid="32" grpId="0"/>
      <p:bldP spid="33" grpId="0"/>
      <p:bldP spid="34" grpId="0" animBg="1"/>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4267200" cy="461665"/>
          </a:xfrm>
          <a:prstGeom prst="rect">
            <a:avLst/>
          </a:prstGeom>
        </p:spPr>
        <p:txBody>
          <a:bodyPr wrap="square">
            <a:spAutoFit/>
          </a:bodyPr>
          <a:lstStyle/>
          <a:p>
            <a:r>
              <a:rPr lang="en-US" sz="2400" b="1" dirty="0">
                <a:solidFill>
                  <a:srgbClr val="231F20"/>
                </a:solidFill>
                <a:ea typeface="Calibri"/>
                <a:cs typeface="Times New Roman"/>
              </a:rPr>
              <a:t>QUESTION</a:t>
            </a:r>
            <a:r>
              <a:rPr lang="en-US" sz="2400" b="1" spc="-35" dirty="0">
                <a:solidFill>
                  <a:srgbClr val="231F20"/>
                </a:solidFill>
                <a:ea typeface="Calibri"/>
                <a:cs typeface="Times New Roman"/>
              </a:rPr>
              <a:t> </a:t>
            </a:r>
            <a:r>
              <a:rPr lang="en-US" sz="2400" b="1" dirty="0">
                <a:solidFill>
                  <a:srgbClr val="231F20"/>
                </a:solidFill>
                <a:ea typeface="Calibri"/>
                <a:cs typeface="Times New Roman"/>
              </a:rPr>
              <a:t>ONE:</a:t>
            </a:r>
            <a:r>
              <a:rPr lang="en-US" sz="2400" b="1" spc="270" dirty="0">
                <a:solidFill>
                  <a:srgbClr val="231F20"/>
                </a:solidFill>
                <a:ea typeface="Calibri"/>
                <a:cs typeface="Times New Roman"/>
              </a:rPr>
              <a:t> </a:t>
            </a:r>
            <a:r>
              <a:rPr lang="en-US" sz="2400" b="1" spc="-5" dirty="0">
                <a:solidFill>
                  <a:srgbClr val="231F20"/>
                </a:solidFill>
                <a:ea typeface="Calibri"/>
                <a:cs typeface="Times New Roman"/>
              </a:rPr>
              <a:t>TOSSING</a:t>
            </a:r>
            <a:r>
              <a:rPr lang="en-US" sz="2400" b="1" spc="-35" dirty="0">
                <a:solidFill>
                  <a:srgbClr val="231F20"/>
                </a:solidFill>
                <a:ea typeface="Calibri"/>
                <a:cs typeface="Times New Roman"/>
              </a:rPr>
              <a:t> </a:t>
            </a:r>
            <a:r>
              <a:rPr lang="en-US" sz="2400" b="1" spc="-5" dirty="0">
                <a:solidFill>
                  <a:srgbClr val="231F20"/>
                </a:solidFill>
                <a:ea typeface="Calibri"/>
                <a:cs typeface="Times New Roman"/>
              </a:rPr>
              <a:t>BALLS</a:t>
            </a:r>
            <a:endParaRPr lang="en-NZ" sz="2400" b="1" dirty="0"/>
          </a:p>
        </p:txBody>
      </p:sp>
      <p:sp>
        <p:nvSpPr>
          <p:cNvPr id="5" name="Rectangle 4"/>
          <p:cNvSpPr/>
          <p:nvPr/>
        </p:nvSpPr>
        <p:spPr>
          <a:xfrm>
            <a:off x="195209" y="636313"/>
            <a:ext cx="5863685" cy="2031325"/>
          </a:xfrm>
          <a:prstGeom prst="rect">
            <a:avLst/>
          </a:prstGeom>
        </p:spPr>
        <p:txBody>
          <a:bodyPr wrap="square">
            <a:spAutoFit/>
          </a:bodyPr>
          <a:lstStyle/>
          <a:p>
            <a:r>
              <a:rPr lang="en-US" dirty="0"/>
              <a:t>A hollow ball has a mass of </a:t>
            </a:r>
            <a:r>
              <a:rPr lang="en-US" b="1" dirty="0"/>
              <a:t>0.310 kg </a:t>
            </a:r>
            <a:r>
              <a:rPr lang="en-US" dirty="0"/>
              <a:t>and radius </a:t>
            </a:r>
            <a:r>
              <a:rPr lang="en-US" b="1" dirty="0"/>
              <a:t>0.0340 m. </a:t>
            </a:r>
            <a:r>
              <a:rPr lang="en-US" dirty="0"/>
              <a:t>The ball is thrown vertically upwards from rest. It rises through a height of </a:t>
            </a:r>
            <a:r>
              <a:rPr lang="en-US" b="1" dirty="0"/>
              <a:t>1.40 m </a:t>
            </a:r>
            <a:r>
              <a:rPr lang="en-US" dirty="0"/>
              <a:t>then drops down again. When it is released, it is moving upwards at </a:t>
            </a:r>
            <a:r>
              <a:rPr lang="en-US" b="1" dirty="0"/>
              <a:t>5.24 m s</a:t>
            </a:r>
            <a:r>
              <a:rPr lang="en-US" b="1" baseline="30000" dirty="0"/>
              <a:t>-1</a:t>
            </a:r>
            <a:r>
              <a:rPr lang="en-US" b="1" dirty="0"/>
              <a:t> </a:t>
            </a:r>
            <a:r>
              <a:rPr lang="en-US" dirty="0"/>
              <a:t>and rotating at </a:t>
            </a:r>
            <a:r>
              <a:rPr lang="en-US" b="1" dirty="0"/>
              <a:t>2.70 </a:t>
            </a:r>
            <a:r>
              <a:rPr lang="en-US" dirty="0"/>
              <a:t>revolutions per second.</a:t>
            </a:r>
            <a:endParaRPr lang="en-NZ" dirty="0"/>
          </a:p>
          <a:p>
            <a:r>
              <a:rPr lang="en-US" dirty="0"/>
              <a:t>During the throwing action, a tangential force of </a:t>
            </a:r>
            <a:r>
              <a:rPr lang="en-US" b="1" dirty="0"/>
              <a:t>0.480 N</a:t>
            </a:r>
            <a:r>
              <a:rPr lang="en-US" dirty="0"/>
              <a:t> is applied to the surface of the ball for a period of </a:t>
            </a:r>
            <a:r>
              <a:rPr lang="en-US" b="1" dirty="0"/>
              <a:t>0.250 s</a:t>
            </a:r>
            <a:r>
              <a:rPr lang="en-US" dirty="0"/>
              <a:t>.</a:t>
            </a:r>
            <a:endParaRPr lang="en-NZ" dirty="0"/>
          </a:p>
        </p:txBody>
      </p:sp>
      <p:grpSp>
        <p:nvGrpSpPr>
          <p:cNvPr id="1036" name="Group 1035"/>
          <p:cNvGrpSpPr/>
          <p:nvPr/>
        </p:nvGrpSpPr>
        <p:grpSpPr>
          <a:xfrm>
            <a:off x="6024194" y="277991"/>
            <a:ext cx="2909738" cy="2196869"/>
            <a:chOff x="6024194" y="277991"/>
            <a:chExt cx="2909738" cy="2196869"/>
          </a:xfrm>
        </p:grpSpPr>
        <p:grpSp>
          <p:nvGrpSpPr>
            <p:cNvPr id="6" name="Group 2"/>
            <p:cNvGrpSpPr>
              <a:grpSpLocks/>
            </p:cNvGrpSpPr>
            <p:nvPr/>
          </p:nvGrpSpPr>
          <p:grpSpPr bwMode="auto">
            <a:xfrm>
              <a:off x="7153846" y="277991"/>
              <a:ext cx="1361398" cy="2196869"/>
              <a:chOff x="8531" y="26"/>
              <a:chExt cx="1719" cy="2742"/>
            </a:xfrm>
          </p:grpSpPr>
          <p:grpSp>
            <p:nvGrpSpPr>
              <p:cNvPr id="7" name="Group 3"/>
              <p:cNvGrpSpPr>
                <a:grpSpLocks/>
              </p:cNvGrpSpPr>
              <p:nvPr/>
            </p:nvGrpSpPr>
            <p:grpSpPr bwMode="auto">
              <a:xfrm>
                <a:off x="8732" y="227"/>
                <a:ext cx="30" cy="2"/>
                <a:chOff x="8732" y="227"/>
                <a:chExt cx="30" cy="2"/>
              </a:xfrm>
            </p:grpSpPr>
            <p:sp>
              <p:nvSpPr>
                <p:cNvPr id="28" name="Freeform 4"/>
                <p:cNvSpPr>
                  <a:spLocks/>
                </p:cNvSpPr>
                <p:nvPr/>
              </p:nvSpPr>
              <p:spPr bwMode="auto">
                <a:xfrm>
                  <a:off x="8732" y="227"/>
                  <a:ext cx="30" cy="2"/>
                </a:xfrm>
                <a:custGeom>
                  <a:avLst/>
                  <a:gdLst>
                    <a:gd name="T0" fmla="+- 0 8732 8732"/>
                    <a:gd name="T1" fmla="*/ T0 w 30"/>
                    <a:gd name="T2" fmla="+- 0 8762 8732"/>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5"/>
              <p:cNvGrpSpPr>
                <a:grpSpLocks/>
              </p:cNvGrpSpPr>
              <p:nvPr/>
            </p:nvGrpSpPr>
            <p:grpSpPr bwMode="auto">
              <a:xfrm>
                <a:off x="8820" y="227"/>
                <a:ext cx="1425" cy="2"/>
                <a:chOff x="8820" y="227"/>
                <a:chExt cx="1425" cy="2"/>
              </a:xfrm>
            </p:grpSpPr>
            <p:sp>
              <p:nvSpPr>
                <p:cNvPr id="27" name="Freeform 6"/>
                <p:cNvSpPr>
                  <a:spLocks/>
                </p:cNvSpPr>
                <p:nvPr/>
              </p:nvSpPr>
              <p:spPr bwMode="auto">
                <a:xfrm>
                  <a:off x="8820" y="227"/>
                  <a:ext cx="1425" cy="2"/>
                </a:xfrm>
                <a:custGeom>
                  <a:avLst/>
                  <a:gdLst>
                    <a:gd name="T0" fmla="+- 0 8820 8820"/>
                    <a:gd name="T1" fmla="*/ T0 w 1425"/>
                    <a:gd name="T2" fmla="+- 0 10245 8820"/>
                    <a:gd name="T3" fmla="*/ T2 w 1425"/>
                  </a:gdLst>
                  <a:ahLst/>
                  <a:cxnLst>
                    <a:cxn ang="0">
                      <a:pos x="T1" y="0"/>
                    </a:cxn>
                    <a:cxn ang="0">
                      <a:pos x="T3" y="0"/>
                    </a:cxn>
                  </a:cxnLst>
                  <a:rect l="0" t="0" r="r" b="b"/>
                  <a:pathLst>
                    <a:path w="1425">
                      <a:moveTo>
                        <a:pt x="0" y="0"/>
                      </a:moveTo>
                      <a:lnTo>
                        <a:pt x="1425"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5" y="31"/>
                  <a:ext cx="393"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8"/>
              <p:cNvGrpSpPr>
                <a:grpSpLocks/>
              </p:cNvGrpSpPr>
              <p:nvPr/>
            </p:nvGrpSpPr>
            <p:grpSpPr bwMode="auto">
              <a:xfrm>
                <a:off x="8536" y="31"/>
                <a:ext cx="393" cy="392"/>
                <a:chOff x="8536" y="31"/>
                <a:chExt cx="393" cy="392"/>
              </a:xfrm>
            </p:grpSpPr>
            <p:sp>
              <p:nvSpPr>
                <p:cNvPr id="26" name="Freeform 9"/>
                <p:cNvSpPr>
                  <a:spLocks/>
                </p:cNvSpPr>
                <p:nvPr/>
              </p:nvSpPr>
              <p:spPr bwMode="auto">
                <a:xfrm>
                  <a:off x="8536" y="31"/>
                  <a:ext cx="393" cy="392"/>
                </a:xfrm>
                <a:custGeom>
                  <a:avLst/>
                  <a:gdLst>
                    <a:gd name="T0" fmla="+- 0 8928 8536"/>
                    <a:gd name="T1" fmla="*/ T0 w 393"/>
                    <a:gd name="T2" fmla="+- 0 227 31"/>
                    <a:gd name="T3" fmla="*/ 227 h 392"/>
                    <a:gd name="T4" fmla="+- 0 8917 8536"/>
                    <a:gd name="T5" fmla="*/ T4 w 393"/>
                    <a:gd name="T6" fmla="+- 0 294 31"/>
                    <a:gd name="T7" fmla="*/ 294 h 392"/>
                    <a:gd name="T8" fmla="+- 0 8885 8536"/>
                    <a:gd name="T9" fmla="*/ T8 w 393"/>
                    <a:gd name="T10" fmla="+- 0 351 31"/>
                    <a:gd name="T11" fmla="*/ 351 h 392"/>
                    <a:gd name="T12" fmla="+- 0 8836 8536"/>
                    <a:gd name="T13" fmla="*/ T12 w 393"/>
                    <a:gd name="T14" fmla="+- 0 394 31"/>
                    <a:gd name="T15" fmla="*/ 394 h 392"/>
                    <a:gd name="T16" fmla="+- 0 8775 8536"/>
                    <a:gd name="T17" fmla="*/ T16 w 393"/>
                    <a:gd name="T18" fmla="+- 0 419 31"/>
                    <a:gd name="T19" fmla="*/ 419 h 392"/>
                    <a:gd name="T20" fmla="+- 0 8753 8536"/>
                    <a:gd name="T21" fmla="*/ T20 w 393"/>
                    <a:gd name="T22" fmla="+- 0 423 31"/>
                    <a:gd name="T23" fmla="*/ 423 h 392"/>
                    <a:gd name="T24" fmla="+- 0 8727 8536"/>
                    <a:gd name="T25" fmla="*/ T24 w 393"/>
                    <a:gd name="T26" fmla="+- 0 422 31"/>
                    <a:gd name="T27" fmla="*/ 422 h 392"/>
                    <a:gd name="T28" fmla="+- 0 8657 8536"/>
                    <a:gd name="T29" fmla="*/ T28 w 393"/>
                    <a:gd name="T30" fmla="+- 0 405 31"/>
                    <a:gd name="T31" fmla="*/ 405 h 392"/>
                    <a:gd name="T32" fmla="+- 0 8601 8536"/>
                    <a:gd name="T33" fmla="*/ T32 w 393"/>
                    <a:gd name="T34" fmla="+- 0 371 31"/>
                    <a:gd name="T35" fmla="*/ 371 h 392"/>
                    <a:gd name="T36" fmla="+- 0 8561 8536"/>
                    <a:gd name="T37" fmla="*/ T36 w 393"/>
                    <a:gd name="T38" fmla="+- 0 323 31"/>
                    <a:gd name="T39" fmla="*/ 323 h 392"/>
                    <a:gd name="T40" fmla="+- 0 8539 8536"/>
                    <a:gd name="T41" fmla="*/ T40 w 393"/>
                    <a:gd name="T42" fmla="+- 0 264 31"/>
                    <a:gd name="T43" fmla="*/ 264 h 392"/>
                    <a:gd name="T44" fmla="+- 0 8536 8536"/>
                    <a:gd name="T45" fmla="*/ T44 w 393"/>
                    <a:gd name="T46" fmla="+- 0 242 31"/>
                    <a:gd name="T47" fmla="*/ 242 h 392"/>
                    <a:gd name="T48" fmla="+- 0 8537 8536"/>
                    <a:gd name="T49" fmla="*/ T48 w 393"/>
                    <a:gd name="T50" fmla="+- 0 217 31"/>
                    <a:gd name="T51" fmla="*/ 217 h 392"/>
                    <a:gd name="T52" fmla="+- 0 8554 8536"/>
                    <a:gd name="T53" fmla="*/ T52 w 393"/>
                    <a:gd name="T54" fmla="+- 0 149 31"/>
                    <a:gd name="T55" fmla="*/ 149 h 392"/>
                    <a:gd name="T56" fmla="+- 0 8590 8536"/>
                    <a:gd name="T57" fmla="*/ T56 w 393"/>
                    <a:gd name="T58" fmla="+- 0 94 31"/>
                    <a:gd name="T59" fmla="*/ 94 h 392"/>
                    <a:gd name="T60" fmla="+- 0 8639 8536"/>
                    <a:gd name="T61" fmla="*/ T60 w 393"/>
                    <a:gd name="T62" fmla="+- 0 54 31"/>
                    <a:gd name="T63" fmla="*/ 54 h 392"/>
                    <a:gd name="T64" fmla="+- 0 8700 8536"/>
                    <a:gd name="T65" fmla="*/ T64 w 393"/>
                    <a:gd name="T66" fmla="+- 0 33 31"/>
                    <a:gd name="T67" fmla="*/ 33 h 392"/>
                    <a:gd name="T68" fmla="+- 0 8722 8536"/>
                    <a:gd name="T69" fmla="*/ T68 w 393"/>
                    <a:gd name="T70" fmla="+- 0 31 31"/>
                    <a:gd name="T71" fmla="*/ 31 h 392"/>
                    <a:gd name="T72" fmla="+- 0 8746 8536"/>
                    <a:gd name="T73" fmla="*/ T72 w 393"/>
                    <a:gd name="T74" fmla="+- 0 32 31"/>
                    <a:gd name="T75" fmla="*/ 32 h 392"/>
                    <a:gd name="T76" fmla="+- 0 8813 8536"/>
                    <a:gd name="T77" fmla="*/ T76 w 393"/>
                    <a:gd name="T78" fmla="+- 0 50 31"/>
                    <a:gd name="T79" fmla="*/ 50 h 392"/>
                    <a:gd name="T80" fmla="+- 0 8867 8536"/>
                    <a:gd name="T81" fmla="*/ T80 w 393"/>
                    <a:gd name="T82" fmla="+- 0 86 31"/>
                    <a:gd name="T83" fmla="*/ 86 h 392"/>
                    <a:gd name="T84" fmla="+- 0 8906 8536"/>
                    <a:gd name="T85" fmla="*/ T84 w 393"/>
                    <a:gd name="T86" fmla="+- 0 137 31"/>
                    <a:gd name="T87" fmla="*/ 137 h 392"/>
                    <a:gd name="T88" fmla="+- 0 8926 8536"/>
                    <a:gd name="T89" fmla="*/ T88 w 393"/>
                    <a:gd name="T90" fmla="+- 0 199 31"/>
                    <a:gd name="T91" fmla="*/ 199 h 392"/>
                    <a:gd name="T92" fmla="+- 0 8928 8536"/>
                    <a:gd name="T93" fmla="*/ T92 w 393"/>
                    <a:gd name="T94" fmla="+- 0 227 31"/>
                    <a:gd name="T95" fmla="*/ 227 h 39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393" h="392">
                      <a:moveTo>
                        <a:pt x="392" y="196"/>
                      </a:moveTo>
                      <a:lnTo>
                        <a:pt x="381" y="263"/>
                      </a:lnTo>
                      <a:lnTo>
                        <a:pt x="349" y="320"/>
                      </a:lnTo>
                      <a:lnTo>
                        <a:pt x="300" y="363"/>
                      </a:lnTo>
                      <a:lnTo>
                        <a:pt x="239" y="388"/>
                      </a:lnTo>
                      <a:lnTo>
                        <a:pt x="217" y="392"/>
                      </a:lnTo>
                      <a:lnTo>
                        <a:pt x="191" y="391"/>
                      </a:lnTo>
                      <a:lnTo>
                        <a:pt x="121" y="374"/>
                      </a:lnTo>
                      <a:lnTo>
                        <a:pt x="65" y="340"/>
                      </a:lnTo>
                      <a:lnTo>
                        <a:pt x="25" y="292"/>
                      </a:lnTo>
                      <a:lnTo>
                        <a:pt x="3" y="233"/>
                      </a:lnTo>
                      <a:lnTo>
                        <a:pt x="0" y="211"/>
                      </a:lnTo>
                      <a:lnTo>
                        <a:pt x="1" y="186"/>
                      </a:lnTo>
                      <a:lnTo>
                        <a:pt x="18" y="118"/>
                      </a:lnTo>
                      <a:lnTo>
                        <a:pt x="54" y="63"/>
                      </a:lnTo>
                      <a:lnTo>
                        <a:pt x="103" y="23"/>
                      </a:lnTo>
                      <a:lnTo>
                        <a:pt x="164" y="2"/>
                      </a:lnTo>
                      <a:lnTo>
                        <a:pt x="186" y="0"/>
                      </a:lnTo>
                      <a:lnTo>
                        <a:pt x="210" y="1"/>
                      </a:lnTo>
                      <a:lnTo>
                        <a:pt x="277" y="19"/>
                      </a:lnTo>
                      <a:lnTo>
                        <a:pt x="331" y="55"/>
                      </a:lnTo>
                      <a:lnTo>
                        <a:pt x="370" y="106"/>
                      </a:lnTo>
                      <a:lnTo>
                        <a:pt x="390" y="168"/>
                      </a:lnTo>
                      <a:lnTo>
                        <a:pt x="392" y="196"/>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0"/>
              <p:cNvGrpSpPr>
                <a:grpSpLocks/>
              </p:cNvGrpSpPr>
              <p:nvPr/>
            </p:nvGrpSpPr>
            <p:grpSpPr bwMode="auto">
              <a:xfrm>
                <a:off x="8732" y="2567"/>
                <a:ext cx="30" cy="2"/>
                <a:chOff x="8732" y="2567"/>
                <a:chExt cx="30" cy="2"/>
              </a:xfrm>
            </p:grpSpPr>
            <p:sp>
              <p:nvSpPr>
                <p:cNvPr id="25" name="Freeform 11"/>
                <p:cNvSpPr>
                  <a:spLocks/>
                </p:cNvSpPr>
                <p:nvPr/>
              </p:nvSpPr>
              <p:spPr bwMode="auto">
                <a:xfrm>
                  <a:off x="8732" y="2567"/>
                  <a:ext cx="30" cy="2"/>
                </a:xfrm>
                <a:custGeom>
                  <a:avLst/>
                  <a:gdLst>
                    <a:gd name="T0" fmla="+- 0 8732 8732"/>
                    <a:gd name="T1" fmla="*/ T0 w 30"/>
                    <a:gd name="T2" fmla="+- 0 8762 8732"/>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2"/>
              <p:cNvGrpSpPr>
                <a:grpSpLocks/>
              </p:cNvGrpSpPr>
              <p:nvPr/>
            </p:nvGrpSpPr>
            <p:grpSpPr bwMode="auto">
              <a:xfrm>
                <a:off x="8820" y="2567"/>
                <a:ext cx="1425" cy="2"/>
                <a:chOff x="8820" y="2567"/>
                <a:chExt cx="1425" cy="2"/>
              </a:xfrm>
            </p:grpSpPr>
            <p:sp>
              <p:nvSpPr>
                <p:cNvPr id="24" name="Freeform 13"/>
                <p:cNvSpPr>
                  <a:spLocks/>
                </p:cNvSpPr>
                <p:nvPr/>
              </p:nvSpPr>
              <p:spPr bwMode="auto">
                <a:xfrm>
                  <a:off x="8820" y="2567"/>
                  <a:ext cx="1425" cy="2"/>
                </a:xfrm>
                <a:custGeom>
                  <a:avLst/>
                  <a:gdLst>
                    <a:gd name="T0" fmla="+- 0 8820 8820"/>
                    <a:gd name="T1" fmla="*/ T0 w 1425"/>
                    <a:gd name="T2" fmla="+- 0 10245 8820"/>
                    <a:gd name="T3" fmla="*/ T2 w 1425"/>
                  </a:gdLst>
                  <a:ahLst/>
                  <a:cxnLst>
                    <a:cxn ang="0">
                      <a:pos x="T1" y="0"/>
                    </a:cxn>
                    <a:cxn ang="0">
                      <a:pos x="T3" y="0"/>
                    </a:cxn>
                  </a:cxnLst>
                  <a:rect l="0" t="0" r="r" b="b"/>
                  <a:pathLst>
                    <a:path w="1425">
                      <a:moveTo>
                        <a:pt x="0" y="0"/>
                      </a:moveTo>
                      <a:lnTo>
                        <a:pt x="1425"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5" y="2370"/>
                  <a:ext cx="393"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5"/>
              <p:cNvGrpSpPr>
                <a:grpSpLocks/>
              </p:cNvGrpSpPr>
              <p:nvPr/>
            </p:nvGrpSpPr>
            <p:grpSpPr bwMode="auto">
              <a:xfrm>
                <a:off x="8536" y="2371"/>
                <a:ext cx="393" cy="392"/>
                <a:chOff x="8536" y="2371"/>
                <a:chExt cx="393" cy="392"/>
              </a:xfrm>
            </p:grpSpPr>
            <p:sp>
              <p:nvSpPr>
                <p:cNvPr id="23" name="Freeform 16"/>
                <p:cNvSpPr>
                  <a:spLocks/>
                </p:cNvSpPr>
                <p:nvPr/>
              </p:nvSpPr>
              <p:spPr bwMode="auto">
                <a:xfrm>
                  <a:off x="8536" y="2371"/>
                  <a:ext cx="393" cy="392"/>
                </a:xfrm>
                <a:custGeom>
                  <a:avLst/>
                  <a:gdLst>
                    <a:gd name="T0" fmla="+- 0 8928 8536"/>
                    <a:gd name="T1" fmla="*/ T0 w 393"/>
                    <a:gd name="T2" fmla="+- 0 2567 2371"/>
                    <a:gd name="T3" fmla="*/ 2567 h 392"/>
                    <a:gd name="T4" fmla="+- 0 8917 8536"/>
                    <a:gd name="T5" fmla="*/ T4 w 393"/>
                    <a:gd name="T6" fmla="+- 0 2634 2371"/>
                    <a:gd name="T7" fmla="*/ 2634 h 392"/>
                    <a:gd name="T8" fmla="+- 0 8885 8536"/>
                    <a:gd name="T9" fmla="*/ T8 w 393"/>
                    <a:gd name="T10" fmla="+- 0 2690 2371"/>
                    <a:gd name="T11" fmla="*/ 2690 h 392"/>
                    <a:gd name="T12" fmla="+- 0 8836 8536"/>
                    <a:gd name="T13" fmla="*/ T12 w 393"/>
                    <a:gd name="T14" fmla="+- 0 2734 2371"/>
                    <a:gd name="T15" fmla="*/ 2734 h 392"/>
                    <a:gd name="T16" fmla="+- 0 8775 8536"/>
                    <a:gd name="T17" fmla="*/ T16 w 393"/>
                    <a:gd name="T18" fmla="+- 0 2759 2371"/>
                    <a:gd name="T19" fmla="*/ 2759 h 392"/>
                    <a:gd name="T20" fmla="+- 0 8753 8536"/>
                    <a:gd name="T21" fmla="*/ T20 w 393"/>
                    <a:gd name="T22" fmla="+- 0 2762 2371"/>
                    <a:gd name="T23" fmla="*/ 2762 h 392"/>
                    <a:gd name="T24" fmla="+- 0 8727 8536"/>
                    <a:gd name="T25" fmla="*/ T24 w 393"/>
                    <a:gd name="T26" fmla="+- 0 2761 2371"/>
                    <a:gd name="T27" fmla="*/ 2761 h 392"/>
                    <a:gd name="T28" fmla="+- 0 8657 8536"/>
                    <a:gd name="T29" fmla="*/ T28 w 393"/>
                    <a:gd name="T30" fmla="+- 0 2745 2371"/>
                    <a:gd name="T31" fmla="*/ 2745 h 392"/>
                    <a:gd name="T32" fmla="+- 0 8601 8536"/>
                    <a:gd name="T33" fmla="*/ T32 w 393"/>
                    <a:gd name="T34" fmla="+- 0 2711 2371"/>
                    <a:gd name="T35" fmla="*/ 2711 h 392"/>
                    <a:gd name="T36" fmla="+- 0 8561 8536"/>
                    <a:gd name="T37" fmla="*/ T36 w 393"/>
                    <a:gd name="T38" fmla="+- 0 2662 2371"/>
                    <a:gd name="T39" fmla="*/ 2662 h 392"/>
                    <a:gd name="T40" fmla="+- 0 8539 8536"/>
                    <a:gd name="T41" fmla="*/ T40 w 393"/>
                    <a:gd name="T42" fmla="+- 0 2603 2371"/>
                    <a:gd name="T43" fmla="*/ 2603 h 392"/>
                    <a:gd name="T44" fmla="+- 0 8536 8536"/>
                    <a:gd name="T45" fmla="*/ T44 w 393"/>
                    <a:gd name="T46" fmla="+- 0 2582 2371"/>
                    <a:gd name="T47" fmla="*/ 2582 h 392"/>
                    <a:gd name="T48" fmla="+- 0 8537 8536"/>
                    <a:gd name="T49" fmla="*/ T48 w 393"/>
                    <a:gd name="T50" fmla="+- 0 2557 2371"/>
                    <a:gd name="T51" fmla="*/ 2557 h 392"/>
                    <a:gd name="T52" fmla="+- 0 8554 8536"/>
                    <a:gd name="T53" fmla="*/ T52 w 393"/>
                    <a:gd name="T54" fmla="+- 0 2489 2371"/>
                    <a:gd name="T55" fmla="*/ 2489 h 392"/>
                    <a:gd name="T56" fmla="+- 0 8590 8536"/>
                    <a:gd name="T57" fmla="*/ T56 w 393"/>
                    <a:gd name="T58" fmla="+- 0 2433 2371"/>
                    <a:gd name="T59" fmla="*/ 2433 h 392"/>
                    <a:gd name="T60" fmla="+- 0 8639 8536"/>
                    <a:gd name="T61" fmla="*/ T60 w 393"/>
                    <a:gd name="T62" fmla="+- 0 2394 2371"/>
                    <a:gd name="T63" fmla="*/ 2394 h 392"/>
                    <a:gd name="T64" fmla="+- 0 8700 8536"/>
                    <a:gd name="T65" fmla="*/ T64 w 393"/>
                    <a:gd name="T66" fmla="+- 0 2373 2371"/>
                    <a:gd name="T67" fmla="*/ 2373 h 392"/>
                    <a:gd name="T68" fmla="+- 0 8722 8536"/>
                    <a:gd name="T69" fmla="*/ T68 w 393"/>
                    <a:gd name="T70" fmla="+- 0 2371 2371"/>
                    <a:gd name="T71" fmla="*/ 2371 h 392"/>
                    <a:gd name="T72" fmla="+- 0 8746 8536"/>
                    <a:gd name="T73" fmla="*/ T72 w 393"/>
                    <a:gd name="T74" fmla="+- 0 2372 2371"/>
                    <a:gd name="T75" fmla="*/ 2372 h 392"/>
                    <a:gd name="T76" fmla="+- 0 8813 8536"/>
                    <a:gd name="T77" fmla="*/ T76 w 393"/>
                    <a:gd name="T78" fmla="+- 0 2390 2371"/>
                    <a:gd name="T79" fmla="*/ 2390 h 392"/>
                    <a:gd name="T80" fmla="+- 0 8867 8536"/>
                    <a:gd name="T81" fmla="*/ T80 w 393"/>
                    <a:gd name="T82" fmla="+- 0 2426 2371"/>
                    <a:gd name="T83" fmla="*/ 2426 h 392"/>
                    <a:gd name="T84" fmla="+- 0 8906 8536"/>
                    <a:gd name="T85" fmla="*/ T84 w 393"/>
                    <a:gd name="T86" fmla="+- 0 2477 2371"/>
                    <a:gd name="T87" fmla="*/ 2477 h 392"/>
                    <a:gd name="T88" fmla="+- 0 8926 8536"/>
                    <a:gd name="T89" fmla="*/ T88 w 393"/>
                    <a:gd name="T90" fmla="+- 0 2538 2371"/>
                    <a:gd name="T91" fmla="*/ 2538 h 392"/>
                    <a:gd name="T92" fmla="+- 0 8928 8536"/>
                    <a:gd name="T93" fmla="*/ T92 w 393"/>
                    <a:gd name="T94" fmla="+- 0 2567 2371"/>
                    <a:gd name="T95" fmla="*/ 2567 h 39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393" h="392">
                      <a:moveTo>
                        <a:pt x="392" y="196"/>
                      </a:moveTo>
                      <a:lnTo>
                        <a:pt x="381" y="263"/>
                      </a:lnTo>
                      <a:lnTo>
                        <a:pt x="349" y="319"/>
                      </a:lnTo>
                      <a:lnTo>
                        <a:pt x="300" y="363"/>
                      </a:lnTo>
                      <a:lnTo>
                        <a:pt x="239" y="388"/>
                      </a:lnTo>
                      <a:lnTo>
                        <a:pt x="217" y="391"/>
                      </a:lnTo>
                      <a:lnTo>
                        <a:pt x="191" y="390"/>
                      </a:lnTo>
                      <a:lnTo>
                        <a:pt x="121" y="374"/>
                      </a:lnTo>
                      <a:lnTo>
                        <a:pt x="65" y="340"/>
                      </a:lnTo>
                      <a:lnTo>
                        <a:pt x="25" y="291"/>
                      </a:lnTo>
                      <a:lnTo>
                        <a:pt x="3" y="232"/>
                      </a:lnTo>
                      <a:lnTo>
                        <a:pt x="0" y="211"/>
                      </a:lnTo>
                      <a:lnTo>
                        <a:pt x="1" y="186"/>
                      </a:lnTo>
                      <a:lnTo>
                        <a:pt x="18" y="118"/>
                      </a:lnTo>
                      <a:lnTo>
                        <a:pt x="54" y="62"/>
                      </a:lnTo>
                      <a:lnTo>
                        <a:pt x="103" y="23"/>
                      </a:lnTo>
                      <a:lnTo>
                        <a:pt x="164" y="2"/>
                      </a:lnTo>
                      <a:lnTo>
                        <a:pt x="186" y="0"/>
                      </a:lnTo>
                      <a:lnTo>
                        <a:pt x="210" y="1"/>
                      </a:lnTo>
                      <a:lnTo>
                        <a:pt x="277" y="19"/>
                      </a:lnTo>
                      <a:lnTo>
                        <a:pt x="331" y="55"/>
                      </a:lnTo>
                      <a:lnTo>
                        <a:pt x="370" y="106"/>
                      </a:lnTo>
                      <a:lnTo>
                        <a:pt x="390" y="167"/>
                      </a:lnTo>
                      <a:lnTo>
                        <a:pt x="392" y="196"/>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7"/>
              <p:cNvGrpSpPr>
                <a:grpSpLocks/>
              </p:cNvGrpSpPr>
              <p:nvPr/>
            </p:nvGrpSpPr>
            <p:grpSpPr bwMode="auto">
              <a:xfrm>
                <a:off x="8682" y="2284"/>
                <a:ext cx="277" cy="112"/>
                <a:chOff x="8682" y="2284"/>
                <a:chExt cx="277" cy="112"/>
              </a:xfrm>
            </p:grpSpPr>
            <p:sp>
              <p:nvSpPr>
                <p:cNvPr id="22" name="Freeform 18"/>
                <p:cNvSpPr>
                  <a:spLocks/>
                </p:cNvSpPr>
                <p:nvPr/>
              </p:nvSpPr>
              <p:spPr bwMode="auto">
                <a:xfrm>
                  <a:off x="8682" y="2284"/>
                  <a:ext cx="277" cy="112"/>
                </a:xfrm>
                <a:custGeom>
                  <a:avLst/>
                  <a:gdLst>
                    <a:gd name="T0" fmla="+- 0 8682 8682"/>
                    <a:gd name="T1" fmla="*/ T0 w 277"/>
                    <a:gd name="T2" fmla="+- 0 2288 2284"/>
                    <a:gd name="T3" fmla="*/ 2288 h 112"/>
                    <a:gd name="T4" fmla="+- 0 8701 8682"/>
                    <a:gd name="T5" fmla="*/ T4 w 277"/>
                    <a:gd name="T6" fmla="+- 0 2285 2284"/>
                    <a:gd name="T7" fmla="*/ 2285 h 112"/>
                    <a:gd name="T8" fmla="+- 0 8721 8682"/>
                    <a:gd name="T9" fmla="*/ T8 w 277"/>
                    <a:gd name="T10" fmla="+- 0 2284 2284"/>
                    <a:gd name="T11" fmla="*/ 2284 h 112"/>
                    <a:gd name="T12" fmla="+- 0 8744 8682"/>
                    <a:gd name="T13" fmla="*/ T12 w 277"/>
                    <a:gd name="T14" fmla="+- 0 2284 2284"/>
                    <a:gd name="T15" fmla="*/ 2284 h 112"/>
                    <a:gd name="T16" fmla="+- 0 8810 8682"/>
                    <a:gd name="T17" fmla="*/ T16 w 277"/>
                    <a:gd name="T18" fmla="+- 0 2295 2284"/>
                    <a:gd name="T19" fmla="*/ 2295 h 112"/>
                    <a:gd name="T20" fmla="+- 0 8867 8682"/>
                    <a:gd name="T21" fmla="*/ T20 w 277"/>
                    <a:gd name="T22" fmla="+- 0 2319 2284"/>
                    <a:gd name="T23" fmla="*/ 2319 h 112"/>
                    <a:gd name="T24" fmla="+- 0 8917 8682"/>
                    <a:gd name="T25" fmla="*/ T24 w 277"/>
                    <a:gd name="T26" fmla="+- 0 2352 2284"/>
                    <a:gd name="T27" fmla="*/ 2352 h 112"/>
                    <a:gd name="T28" fmla="+- 0 8945 8682"/>
                    <a:gd name="T29" fmla="*/ T28 w 277"/>
                    <a:gd name="T30" fmla="+- 0 2380 2284"/>
                    <a:gd name="T31" fmla="*/ 2380 h 112"/>
                    <a:gd name="T32" fmla="+- 0 8958 8682"/>
                    <a:gd name="T33" fmla="*/ T32 w 277"/>
                    <a:gd name="T34" fmla="+- 0 2396 2284"/>
                    <a:gd name="T35" fmla="*/ 2396 h 11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77" h="112">
                      <a:moveTo>
                        <a:pt x="0" y="4"/>
                      </a:moveTo>
                      <a:lnTo>
                        <a:pt x="19" y="1"/>
                      </a:lnTo>
                      <a:lnTo>
                        <a:pt x="39" y="0"/>
                      </a:lnTo>
                      <a:lnTo>
                        <a:pt x="62" y="0"/>
                      </a:lnTo>
                      <a:lnTo>
                        <a:pt x="128" y="11"/>
                      </a:lnTo>
                      <a:lnTo>
                        <a:pt x="185" y="35"/>
                      </a:lnTo>
                      <a:lnTo>
                        <a:pt x="235" y="68"/>
                      </a:lnTo>
                      <a:lnTo>
                        <a:pt x="263" y="96"/>
                      </a:lnTo>
                      <a:lnTo>
                        <a:pt x="276" y="11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9"/>
              <p:cNvGrpSpPr>
                <a:grpSpLocks/>
              </p:cNvGrpSpPr>
              <p:nvPr/>
            </p:nvGrpSpPr>
            <p:grpSpPr bwMode="auto">
              <a:xfrm>
                <a:off x="8613" y="2237"/>
                <a:ext cx="97" cy="96"/>
                <a:chOff x="8613" y="2237"/>
                <a:chExt cx="97" cy="96"/>
              </a:xfrm>
            </p:grpSpPr>
            <p:sp>
              <p:nvSpPr>
                <p:cNvPr id="21" name="Freeform 20"/>
                <p:cNvSpPr>
                  <a:spLocks/>
                </p:cNvSpPr>
                <p:nvPr/>
              </p:nvSpPr>
              <p:spPr bwMode="auto">
                <a:xfrm>
                  <a:off x="8613" y="2237"/>
                  <a:ext cx="97" cy="96"/>
                </a:xfrm>
                <a:custGeom>
                  <a:avLst/>
                  <a:gdLst>
                    <a:gd name="T0" fmla="+- 0 8682 8613"/>
                    <a:gd name="T1" fmla="*/ T0 w 97"/>
                    <a:gd name="T2" fmla="+- 0 2237 2237"/>
                    <a:gd name="T3" fmla="*/ 2237 h 96"/>
                    <a:gd name="T4" fmla="+- 0 8613 8613"/>
                    <a:gd name="T5" fmla="*/ T4 w 97"/>
                    <a:gd name="T6" fmla="+- 0 2309 2237"/>
                    <a:gd name="T7" fmla="*/ 2309 h 96"/>
                    <a:gd name="T8" fmla="+- 0 8710 8613"/>
                    <a:gd name="T9" fmla="*/ T8 w 97"/>
                    <a:gd name="T10" fmla="+- 0 2333 2237"/>
                    <a:gd name="T11" fmla="*/ 2333 h 96"/>
                    <a:gd name="T12" fmla="+- 0 8682 8613"/>
                    <a:gd name="T13" fmla="*/ T12 w 97"/>
                    <a:gd name="T14" fmla="+- 0 2237 2237"/>
                    <a:gd name="T15" fmla="*/ 2237 h 96"/>
                  </a:gdLst>
                  <a:ahLst/>
                  <a:cxnLst>
                    <a:cxn ang="0">
                      <a:pos x="T1" y="T3"/>
                    </a:cxn>
                    <a:cxn ang="0">
                      <a:pos x="T5" y="T7"/>
                    </a:cxn>
                    <a:cxn ang="0">
                      <a:pos x="T9" y="T11"/>
                    </a:cxn>
                    <a:cxn ang="0">
                      <a:pos x="T13" y="T15"/>
                    </a:cxn>
                  </a:cxnLst>
                  <a:rect l="0" t="0" r="r" b="b"/>
                  <a:pathLst>
                    <a:path w="97" h="96">
                      <a:moveTo>
                        <a:pt x="69" y="0"/>
                      </a:moveTo>
                      <a:lnTo>
                        <a:pt x="0" y="72"/>
                      </a:lnTo>
                      <a:lnTo>
                        <a:pt x="97" y="96"/>
                      </a:lnTo>
                      <a:lnTo>
                        <a:pt x="6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21"/>
              <p:cNvGrpSpPr>
                <a:grpSpLocks/>
              </p:cNvGrpSpPr>
              <p:nvPr/>
            </p:nvGrpSpPr>
            <p:grpSpPr bwMode="auto">
              <a:xfrm>
                <a:off x="9789" y="299"/>
                <a:ext cx="2" cy="2196"/>
                <a:chOff x="9789" y="299"/>
                <a:chExt cx="2" cy="2196"/>
              </a:xfrm>
            </p:grpSpPr>
            <p:sp>
              <p:nvSpPr>
                <p:cNvPr id="20" name="Freeform 22"/>
                <p:cNvSpPr>
                  <a:spLocks/>
                </p:cNvSpPr>
                <p:nvPr/>
              </p:nvSpPr>
              <p:spPr bwMode="auto">
                <a:xfrm>
                  <a:off x="9789" y="299"/>
                  <a:ext cx="2" cy="2196"/>
                </a:xfrm>
                <a:custGeom>
                  <a:avLst/>
                  <a:gdLst>
                    <a:gd name="T0" fmla="+- 0 299 299"/>
                    <a:gd name="T1" fmla="*/ 299 h 2196"/>
                    <a:gd name="T2" fmla="+- 0 2495 299"/>
                    <a:gd name="T3" fmla="*/ 2495 h 2196"/>
                  </a:gdLst>
                  <a:ahLst/>
                  <a:cxnLst>
                    <a:cxn ang="0">
                      <a:pos x="0" y="T1"/>
                    </a:cxn>
                    <a:cxn ang="0">
                      <a:pos x="0" y="T3"/>
                    </a:cxn>
                  </a:cxnLst>
                  <a:rect l="0" t="0" r="r" b="b"/>
                  <a:pathLst>
                    <a:path h="2196">
                      <a:moveTo>
                        <a:pt x="0" y="0"/>
                      </a:moveTo>
                      <a:lnTo>
                        <a:pt x="0" y="2196"/>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23"/>
              <p:cNvGrpSpPr>
                <a:grpSpLocks/>
              </p:cNvGrpSpPr>
              <p:nvPr/>
            </p:nvGrpSpPr>
            <p:grpSpPr bwMode="auto">
              <a:xfrm>
                <a:off x="9740" y="227"/>
                <a:ext cx="100" cy="87"/>
                <a:chOff x="9740" y="227"/>
                <a:chExt cx="100" cy="87"/>
              </a:xfrm>
            </p:grpSpPr>
            <p:sp>
              <p:nvSpPr>
                <p:cNvPr id="19" name="Freeform 24"/>
                <p:cNvSpPr>
                  <a:spLocks/>
                </p:cNvSpPr>
                <p:nvPr/>
              </p:nvSpPr>
              <p:spPr bwMode="auto">
                <a:xfrm>
                  <a:off x="9740" y="227"/>
                  <a:ext cx="100" cy="87"/>
                </a:xfrm>
                <a:custGeom>
                  <a:avLst/>
                  <a:gdLst>
                    <a:gd name="T0" fmla="+- 0 9790 9740"/>
                    <a:gd name="T1" fmla="*/ T0 w 100"/>
                    <a:gd name="T2" fmla="+- 0 227 227"/>
                    <a:gd name="T3" fmla="*/ 227 h 87"/>
                    <a:gd name="T4" fmla="+- 0 9740 9740"/>
                    <a:gd name="T5" fmla="*/ T4 w 100"/>
                    <a:gd name="T6" fmla="+- 0 314 227"/>
                    <a:gd name="T7" fmla="*/ 314 h 87"/>
                    <a:gd name="T8" fmla="+- 0 9839 9740"/>
                    <a:gd name="T9" fmla="*/ T8 w 100"/>
                    <a:gd name="T10" fmla="+- 0 314 227"/>
                    <a:gd name="T11" fmla="*/ 314 h 87"/>
                    <a:gd name="T12" fmla="+- 0 9790 9740"/>
                    <a:gd name="T13" fmla="*/ T12 w 100"/>
                    <a:gd name="T14" fmla="+- 0 227 227"/>
                    <a:gd name="T15" fmla="*/ 227 h 87"/>
                  </a:gdLst>
                  <a:ahLst/>
                  <a:cxnLst>
                    <a:cxn ang="0">
                      <a:pos x="T1" y="T3"/>
                    </a:cxn>
                    <a:cxn ang="0">
                      <a:pos x="T5" y="T7"/>
                    </a:cxn>
                    <a:cxn ang="0">
                      <a:pos x="T9" y="T11"/>
                    </a:cxn>
                    <a:cxn ang="0">
                      <a:pos x="T13" y="T15"/>
                    </a:cxn>
                  </a:cxnLst>
                  <a:rect l="0" t="0" r="r" b="b"/>
                  <a:pathLst>
                    <a:path w="100" h="87">
                      <a:moveTo>
                        <a:pt x="50" y="0"/>
                      </a:moveTo>
                      <a:lnTo>
                        <a:pt x="0" y="87"/>
                      </a:lnTo>
                      <a:lnTo>
                        <a:pt x="99" y="87"/>
                      </a:lnTo>
                      <a:lnTo>
                        <a:pt x="5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25"/>
              <p:cNvGrpSpPr>
                <a:grpSpLocks/>
              </p:cNvGrpSpPr>
              <p:nvPr/>
            </p:nvGrpSpPr>
            <p:grpSpPr bwMode="auto">
              <a:xfrm>
                <a:off x="9740" y="2480"/>
                <a:ext cx="100" cy="87"/>
                <a:chOff x="9740" y="2480"/>
                <a:chExt cx="100" cy="87"/>
              </a:xfrm>
            </p:grpSpPr>
            <p:sp>
              <p:nvSpPr>
                <p:cNvPr id="18" name="Freeform 26"/>
                <p:cNvSpPr>
                  <a:spLocks/>
                </p:cNvSpPr>
                <p:nvPr/>
              </p:nvSpPr>
              <p:spPr bwMode="auto">
                <a:xfrm>
                  <a:off x="9740" y="2480"/>
                  <a:ext cx="100" cy="87"/>
                </a:xfrm>
                <a:custGeom>
                  <a:avLst/>
                  <a:gdLst>
                    <a:gd name="T0" fmla="+- 0 9839 9740"/>
                    <a:gd name="T1" fmla="*/ T0 w 100"/>
                    <a:gd name="T2" fmla="+- 0 2480 2480"/>
                    <a:gd name="T3" fmla="*/ 2480 h 87"/>
                    <a:gd name="T4" fmla="+- 0 9740 9740"/>
                    <a:gd name="T5" fmla="*/ T4 w 100"/>
                    <a:gd name="T6" fmla="+- 0 2480 2480"/>
                    <a:gd name="T7" fmla="*/ 2480 h 87"/>
                    <a:gd name="T8" fmla="+- 0 9790 9740"/>
                    <a:gd name="T9" fmla="*/ T8 w 100"/>
                    <a:gd name="T10" fmla="+- 0 2567 2480"/>
                    <a:gd name="T11" fmla="*/ 2567 h 87"/>
                    <a:gd name="T12" fmla="+- 0 9839 9740"/>
                    <a:gd name="T13" fmla="*/ T12 w 100"/>
                    <a:gd name="T14" fmla="+- 0 2480 2480"/>
                    <a:gd name="T15" fmla="*/ 2480 h 87"/>
                  </a:gdLst>
                  <a:ahLst/>
                  <a:cxnLst>
                    <a:cxn ang="0">
                      <a:pos x="T1" y="T3"/>
                    </a:cxn>
                    <a:cxn ang="0">
                      <a:pos x="T5" y="T7"/>
                    </a:cxn>
                    <a:cxn ang="0">
                      <a:pos x="T9" y="T11"/>
                    </a:cxn>
                    <a:cxn ang="0">
                      <a:pos x="T13" y="T15"/>
                    </a:cxn>
                  </a:cxnLst>
                  <a:rect l="0" t="0" r="r" b="b"/>
                  <a:pathLst>
                    <a:path w="100" h="87">
                      <a:moveTo>
                        <a:pt x="99" y="0"/>
                      </a:moveTo>
                      <a:lnTo>
                        <a:pt x="0" y="0"/>
                      </a:lnTo>
                      <a:lnTo>
                        <a:pt x="50" y="87"/>
                      </a:lnTo>
                      <a:lnTo>
                        <a:pt x="9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29" name="Rectangle 28"/>
            <p:cNvSpPr/>
            <p:nvPr/>
          </p:nvSpPr>
          <p:spPr>
            <a:xfrm>
              <a:off x="8104538" y="1126955"/>
              <a:ext cx="829394" cy="369332"/>
            </a:xfrm>
            <a:prstGeom prst="rect">
              <a:avLst/>
            </a:prstGeom>
          </p:spPr>
          <p:txBody>
            <a:bodyPr wrap="none">
              <a:spAutoFit/>
            </a:bodyPr>
            <a:lstStyle/>
            <a:p>
              <a:r>
                <a:rPr lang="en-US" dirty="0">
                  <a:solidFill>
                    <a:srgbClr val="231F20"/>
                  </a:solidFill>
                  <a:ea typeface="Calibri"/>
                </a:rPr>
                <a:t>1.40</a:t>
              </a:r>
              <a:r>
                <a:rPr lang="en-US" spc="-10" dirty="0">
                  <a:solidFill>
                    <a:srgbClr val="231F20"/>
                  </a:solidFill>
                  <a:ea typeface="Calibri"/>
                </a:rPr>
                <a:t> </a:t>
              </a:r>
              <a:r>
                <a:rPr lang="en-US" dirty="0">
                  <a:solidFill>
                    <a:srgbClr val="231F20"/>
                  </a:solidFill>
                  <a:ea typeface="Calibri"/>
                </a:rPr>
                <a:t>m</a:t>
              </a:r>
              <a:endParaRPr lang="en-NZ" dirty="0"/>
            </a:p>
          </p:txBody>
        </p:sp>
        <p:sp>
          <p:nvSpPr>
            <p:cNvPr id="30" name="Rectangle 29"/>
            <p:cNvSpPr/>
            <p:nvPr/>
          </p:nvSpPr>
          <p:spPr>
            <a:xfrm>
              <a:off x="7057276" y="1619670"/>
              <a:ext cx="1240083" cy="369332"/>
            </a:xfrm>
            <a:prstGeom prst="rect">
              <a:avLst/>
            </a:prstGeom>
            <a:solidFill>
              <a:schemeClr val="bg1"/>
            </a:solidFill>
          </p:spPr>
          <p:txBody>
            <a:bodyPr wrap="none">
              <a:spAutoFit/>
            </a:bodyPr>
            <a:lstStyle/>
            <a:p>
              <a:r>
                <a:rPr lang="en-US" dirty="0"/>
                <a:t>2.70 rev </a:t>
              </a:r>
              <a:r>
                <a:rPr lang="en-US" dirty="0" smtClean="0"/>
                <a:t>s</a:t>
              </a:r>
              <a:r>
                <a:rPr lang="en-US" baseline="30000" dirty="0" smtClean="0"/>
                <a:t>–1</a:t>
              </a:r>
              <a:endParaRPr lang="en-NZ" baseline="30000" dirty="0"/>
            </a:p>
          </p:txBody>
        </p:sp>
        <p:sp>
          <p:nvSpPr>
            <p:cNvPr id="31" name="Rectangle 30"/>
            <p:cNvSpPr/>
            <p:nvPr/>
          </p:nvSpPr>
          <p:spPr>
            <a:xfrm>
              <a:off x="6024194" y="2085543"/>
              <a:ext cx="1128835" cy="369332"/>
            </a:xfrm>
            <a:prstGeom prst="rect">
              <a:avLst/>
            </a:prstGeom>
          </p:spPr>
          <p:txBody>
            <a:bodyPr wrap="none">
              <a:spAutoFit/>
            </a:bodyPr>
            <a:lstStyle/>
            <a:p>
              <a:r>
                <a:rPr lang="en-US" dirty="0"/>
                <a:t>5.24 m s</a:t>
              </a:r>
              <a:r>
                <a:rPr lang="en-US" baseline="30000" dirty="0"/>
                <a:t>–1</a:t>
              </a:r>
              <a:endParaRPr lang="en-NZ" baseline="30000" dirty="0"/>
            </a:p>
          </p:txBody>
        </p:sp>
        <p:cxnSp>
          <p:nvCxnSpPr>
            <p:cNvPr id="1025" name="Straight Arrow Connector 1024"/>
            <p:cNvCxnSpPr/>
            <p:nvPr/>
          </p:nvCxnSpPr>
          <p:spPr>
            <a:xfrm flipV="1">
              <a:off x="6756328" y="1682483"/>
              <a:ext cx="0" cy="437321"/>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027" name="Rectangle 1026"/>
          <p:cNvSpPr/>
          <p:nvPr/>
        </p:nvSpPr>
        <p:spPr>
          <a:xfrm>
            <a:off x="226031" y="2725691"/>
            <a:ext cx="7561780" cy="369332"/>
          </a:xfrm>
          <a:prstGeom prst="rect">
            <a:avLst/>
          </a:prstGeom>
        </p:spPr>
        <p:txBody>
          <a:bodyPr wrap="square">
            <a:spAutoFit/>
          </a:bodyPr>
          <a:lstStyle/>
          <a:p>
            <a:r>
              <a:rPr lang="en-US" dirty="0" smtClean="0"/>
              <a:t>(a)   Show </a:t>
            </a:r>
            <a:r>
              <a:rPr lang="en-US" dirty="0"/>
              <a:t>that the angular speed of the ball when it is released is 17.0 rad s</a:t>
            </a:r>
            <a:r>
              <a:rPr lang="en-US" baseline="30000" dirty="0"/>
              <a:t>–1</a:t>
            </a:r>
            <a:endParaRPr lang="en-NZ" baseline="30000" dirty="0"/>
          </a:p>
        </p:txBody>
      </p:sp>
      <p:sp>
        <p:nvSpPr>
          <p:cNvPr id="1028" name="Rectangle 1027"/>
          <p:cNvSpPr/>
          <p:nvPr/>
        </p:nvSpPr>
        <p:spPr>
          <a:xfrm>
            <a:off x="226030" y="3136657"/>
            <a:ext cx="8342615" cy="646331"/>
          </a:xfrm>
          <a:prstGeom prst="rect">
            <a:avLst/>
          </a:prstGeom>
        </p:spPr>
        <p:txBody>
          <a:bodyPr wrap="square">
            <a:spAutoFit/>
          </a:bodyPr>
          <a:lstStyle/>
          <a:p>
            <a:pPr marL="342900" indent="-342900">
              <a:buAutoNum type="alphaLcParenBoth" startAt="2"/>
            </a:pPr>
            <a:r>
              <a:rPr lang="en-US" dirty="0" smtClean="0"/>
              <a:t> Show </a:t>
            </a:r>
            <a:r>
              <a:rPr lang="en-US" dirty="0"/>
              <a:t>that the average angular acceleration of the ball before it is released </a:t>
            </a:r>
            <a:r>
              <a:rPr lang="en-US" dirty="0" smtClean="0"/>
              <a:t>is</a:t>
            </a:r>
          </a:p>
          <a:p>
            <a:r>
              <a:rPr lang="en-US" dirty="0"/>
              <a:t> </a:t>
            </a:r>
            <a:r>
              <a:rPr lang="en-US" dirty="0" smtClean="0"/>
              <a:t>      67.9 </a:t>
            </a:r>
            <a:r>
              <a:rPr lang="en-US" dirty="0"/>
              <a:t>rad s</a:t>
            </a:r>
            <a:r>
              <a:rPr lang="en-US" baseline="30000" dirty="0"/>
              <a:t>–2</a:t>
            </a:r>
            <a:r>
              <a:rPr lang="en-US" dirty="0"/>
              <a:t>.</a:t>
            </a:r>
            <a:endParaRPr lang="en-NZ" dirty="0"/>
          </a:p>
        </p:txBody>
      </p:sp>
      <p:sp>
        <p:nvSpPr>
          <p:cNvPr id="1029" name="Rectangle 1028"/>
          <p:cNvSpPr/>
          <p:nvPr/>
        </p:nvSpPr>
        <p:spPr>
          <a:xfrm>
            <a:off x="226311" y="3747769"/>
            <a:ext cx="4444999" cy="369332"/>
          </a:xfrm>
          <a:prstGeom prst="rect">
            <a:avLst/>
          </a:prstGeom>
        </p:spPr>
        <p:txBody>
          <a:bodyPr wrap="none">
            <a:spAutoFit/>
          </a:bodyPr>
          <a:lstStyle/>
          <a:p>
            <a:r>
              <a:rPr lang="en-US" dirty="0" smtClean="0"/>
              <a:t>(c)   Calculate </a:t>
            </a:r>
            <a:r>
              <a:rPr lang="en-US" dirty="0"/>
              <a:t>the rotational inertia of the ball</a:t>
            </a:r>
            <a:endParaRPr lang="en-NZ" dirty="0"/>
          </a:p>
        </p:txBody>
      </p:sp>
      <p:sp>
        <p:nvSpPr>
          <p:cNvPr id="1030" name="Rectangle 1029"/>
          <p:cNvSpPr/>
          <p:nvPr/>
        </p:nvSpPr>
        <p:spPr>
          <a:xfrm>
            <a:off x="159250" y="4185026"/>
            <a:ext cx="8460768" cy="923330"/>
          </a:xfrm>
          <a:prstGeom prst="rect">
            <a:avLst/>
          </a:prstGeom>
        </p:spPr>
        <p:txBody>
          <a:bodyPr wrap="square">
            <a:spAutoFit/>
          </a:bodyPr>
          <a:lstStyle/>
          <a:p>
            <a:r>
              <a:rPr lang="en-US" b="1" dirty="0"/>
              <a:t>For the following two situations, explain whether the height to which the ball rises will be less than, greater than, or the same as 1.40 </a:t>
            </a:r>
            <a:r>
              <a:rPr lang="en-US" b="1" dirty="0" smtClean="0"/>
              <a:t>m. </a:t>
            </a:r>
          </a:p>
          <a:p>
            <a:r>
              <a:rPr lang="en-US" b="1" dirty="0" smtClean="0"/>
              <a:t>Ignore </a:t>
            </a:r>
            <a:r>
              <a:rPr lang="en-US" b="1" dirty="0"/>
              <a:t>the effects of air resistance</a:t>
            </a:r>
            <a:r>
              <a:rPr lang="en-US" b="1" dirty="0" smtClean="0"/>
              <a:t>.</a:t>
            </a:r>
            <a:endParaRPr lang="en-NZ" b="1" dirty="0"/>
          </a:p>
        </p:txBody>
      </p:sp>
      <p:sp>
        <p:nvSpPr>
          <p:cNvPr id="1034" name="Rectangle 1033"/>
          <p:cNvSpPr/>
          <p:nvPr/>
        </p:nvSpPr>
        <p:spPr>
          <a:xfrm>
            <a:off x="220892" y="5129845"/>
            <a:ext cx="8799817" cy="369332"/>
          </a:xfrm>
          <a:prstGeom prst="rect">
            <a:avLst/>
          </a:prstGeom>
        </p:spPr>
        <p:txBody>
          <a:bodyPr wrap="square">
            <a:spAutoFit/>
          </a:bodyPr>
          <a:lstStyle/>
          <a:p>
            <a:r>
              <a:rPr lang="en-US" dirty="0" smtClean="0"/>
              <a:t>(d) (</a:t>
            </a:r>
            <a:r>
              <a:rPr lang="en-US" dirty="0" err="1" smtClean="0"/>
              <a:t>i</a:t>
            </a:r>
            <a:r>
              <a:rPr lang="en-US" dirty="0" smtClean="0"/>
              <a:t>)  The </a:t>
            </a:r>
            <a:r>
              <a:rPr lang="en-US" dirty="0"/>
              <a:t>ball is </a:t>
            </a:r>
            <a:r>
              <a:rPr lang="en-US" b="1" dirty="0"/>
              <a:t>not </a:t>
            </a:r>
            <a:r>
              <a:rPr lang="en-US" dirty="0"/>
              <a:t>rotating, but is given the </a:t>
            </a:r>
            <a:r>
              <a:rPr lang="en-US" b="1" dirty="0"/>
              <a:t>same </a:t>
            </a:r>
            <a:r>
              <a:rPr lang="en-US" dirty="0"/>
              <a:t>linear speed when it is released</a:t>
            </a:r>
            <a:endParaRPr lang="en-NZ" dirty="0"/>
          </a:p>
        </p:txBody>
      </p:sp>
      <p:sp>
        <p:nvSpPr>
          <p:cNvPr id="1035" name="Rectangle 1034"/>
          <p:cNvSpPr/>
          <p:nvPr/>
        </p:nvSpPr>
        <p:spPr>
          <a:xfrm>
            <a:off x="493159" y="5577375"/>
            <a:ext cx="8250148" cy="923330"/>
          </a:xfrm>
          <a:prstGeom prst="rect">
            <a:avLst/>
          </a:prstGeom>
        </p:spPr>
        <p:txBody>
          <a:bodyPr wrap="square">
            <a:spAutoFit/>
          </a:bodyPr>
          <a:lstStyle/>
          <a:p>
            <a:pPr marL="400050" indent="-400050">
              <a:buAutoNum type="romanLcParenBoth" startAt="2"/>
            </a:pPr>
            <a:r>
              <a:rPr lang="en-US" dirty="0" smtClean="0"/>
              <a:t>The </a:t>
            </a:r>
            <a:r>
              <a:rPr lang="en-US" dirty="0"/>
              <a:t>ball is </a:t>
            </a:r>
            <a:r>
              <a:rPr lang="en-US" b="1" dirty="0"/>
              <a:t>solid </a:t>
            </a:r>
            <a:r>
              <a:rPr lang="en-US" dirty="0"/>
              <a:t>instead of hollow, but has the </a:t>
            </a:r>
            <a:r>
              <a:rPr lang="en-US" b="1" dirty="0"/>
              <a:t>same </a:t>
            </a:r>
            <a:r>
              <a:rPr lang="en-US" dirty="0"/>
              <a:t>mass and radius. The </a:t>
            </a:r>
            <a:r>
              <a:rPr lang="en-US" dirty="0" smtClean="0"/>
              <a:t>same</a:t>
            </a:r>
          </a:p>
          <a:p>
            <a:r>
              <a:rPr lang="en-US" dirty="0"/>
              <a:t> </a:t>
            </a:r>
            <a:r>
              <a:rPr lang="en-US" dirty="0" smtClean="0"/>
              <a:t>       </a:t>
            </a:r>
            <a:r>
              <a:rPr lang="en-US" dirty="0"/>
              <a:t>amount of total work is done to give the ball its linear and rotational motion, </a:t>
            </a:r>
            <a:r>
              <a:rPr lang="en-US" dirty="0" smtClean="0"/>
              <a:t>and</a:t>
            </a:r>
          </a:p>
          <a:p>
            <a:r>
              <a:rPr lang="en-US" dirty="0"/>
              <a:t> </a:t>
            </a:r>
            <a:r>
              <a:rPr lang="en-US" dirty="0" smtClean="0"/>
              <a:t>       </a:t>
            </a:r>
            <a:r>
              <a:rPr lang="en-US" dirty="0"/>
              <a:t>it has the same angular speed</a:t>
            </a:r>
            <a:endParaRPr lang="en-NZ" dirty="0"/>
          </a:p>
        </p:txBody>
      </p:sp>
      <p:sp>
        <p:nvSpPr>
          <p:cNvPr id="40" name="TextBox 39"/>
          <p:cNvSpPr txBox="1"/>
          <p:nvPr/>
        </p:nvSpPr>
        <p:spPr>
          <a:xfrm>
            <a:off x="3518703" y="6457890"/>
            <a:ext cx="5421164" cy="400110"/>
          </a:xfrm>
          <a:prstGeom prst="rect">
            <a:avLst/>
          </a:prstGeom>
          <a:noFill/>
        </p:spPr>
        <p:txBody>
          <a:bodyPr wrap="none" rtlCol="0">
            <a:spAutoFit/>
          </a:bodyPr>
          <a:lstStyle/>
          <a:p>
            <a:r>
              <a:rPr lang="en-NZ" sz="2000" i="1" dirty="0" smtClean="0">
                <a:solidFill>
                  <a:srgbClr val="FF0000"/>
                </a:solidFill>
              </a:rPr>
              <a:t>Solutions to Question ONE follow on the next slide:</a:t>
            </a:r>
            <a:endParaRPr lang="en-NZ" sz="2000" i="1" dirty="0">
              <a:solidFill>
                <a:srgbClr val="FF0000"/>
              </a:solidFill>
            </a:endParaRPr>
          </a:p>
        </p:txBody>
      </p:sp>
    </p:spTree>
    <p:extLst>
      <p:ext uri="{BB962C8B-B14F-4D97-AF65-F5344CB8AC3E}">
        <p14:creationId xmlns:p14="http://schemas.microsoft.com/office/powerpoint/2010/main" val="401028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036"/>
                                        </p:tgtEl>
                                        <p:attrNameLst>
                                          <p:attrName>style.visibility</p:attrName>
                                        </p:attrNameLst>
                                      </p:cBhvr>
                                      <p:to>
                                        <p:strVal val="visible"/>
                                      </p:to>
                                    </p:set>
                                    <p:animEffect transition="in" filter="fade">
                                      <p:cBhvr>
                                        <p:cTn id="10" dur="2000"/>
                                        <p:tgtEl>
                                          <p:spTgt spid="103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wipe(left)">
                                      <p:cBhvr>
                                        <p:cTn id="18" dur="1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wipe(left)">
                                      <p:cBhvr>
                                        <p:cTn id="23" dur="15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29"/>
                                        </p:tgtEl>
                                        <p:attrNameLst>
                                          <p:attrName>style.visibility</p:attrName>
                                        </p:attrNameLst>
                                      </p:cBhvr>
                                      <p:to>
                                        <p:strVal val="visible"/>
                                      </p:to>
                                    </p:set>
                                    <p:animEffect transition="in" filter="wipe(left)">
                                      <p:cBhvr>
                                        <p:cTn id="28" dur="1500"/>
                                        <p:tgtEl>
                                          <p:spTgt spid="102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030"/>
                                        </p:tgtEl>
                                        <p:attrNameLst>
                                          <p:attrName>style.visibility</p:attrName>
                                        </p:attrNameLst>
                                      </p:cBhvr>
                                      <p:to>
                                        <p:strVal val="visible"/>
                                      </p:to>
                                    </p:set>
                                    <p:animEffect transition="in" filter="wipe(up)">
                                      <p:cBhvr>
                                        <p:cTn id="33" dur="1500"/>
                                        <p:tgtEl>
                                          <p:spTgt spid="1030"/>
                                        </p:tgtEl>
                                      </p:cBhvr>
                                    </p:animEffect>
                                  </p:childTnLst>
                                </p:cTn>
                              </p:par>
                            </p:childTnLst>
                          </p:cTn>
                        </p:par>
                        <p:par>
                          <p:cTn id="34" fill="hold">
                            <p:stCondLst>
                              <p:cond delay="1500"/>
                            </p:stCondLst>
                            <p:childTnLst>
                              <p:par>
                                <p:cTn id="35" presetID="22" presetClass="entr" presetSubtype="8" fill="hold" grpId="0" nodeType="afterEffect">
                                  <p:stCondLst>
                                    <p:cond delay="1000"/>
                                  </p:stCondLst>
                                  <p:childTnLst>
                                    <p:set>
                                      <p:cBhvr>
                                        <p:cTn id="36" dur="1" fill="hold">
                                          <p:stCondLst>
                                            <p:cond delay="0"/>
                                          </p:stCondLst>
                                        </p:cTn>
                                        <p:tgtEl>
                                          <p:spTgt spid="1034"/>
                                        </p:tgtEl>
                                        <p:attrNameLst>
                                          <p:attrName>style.visibility</p:attrName>
                                        </p:attrNameLst>
                                      </p:cBhvr>
                                      <p:to>
                                        <p:strVal val="visible"/>
                                      </p:to>
                                    </p:set>
                                    <p:animEffect transition="in" filter="wipe(left)">
                                      <p:cBhvr>
                                        <p:cTn id="37" dur="1500"/>
                                        <p:tgtEl>
                                          <p:spTgt spid="103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035"/>
                                        </p:tgtEl>
                                        <p:attrNameLst>
                                          <p:attrName>style.visibility</p:attrName>
                                        </p:attrNameLst>
                                      </p:cBhvr>
                                      <p:to>
                                        <p:strVal val="visible"/>
                                      </p:to>
                                    </p:set>
                                    <p:animEffect transition="in" filter="wipe(up)">
                                      <p:cBhvr>
                                        <p:cTn id="42" dur="1500"/>
                                        <p:tgtEl>
                                          <p:spTgt spid="1035"/>
                                        </p:tgtEl>
                                      </p:cBhvr>
                                    </p:animEffect>
                                  </p:childTnLst>
                                </p:cTn>
                              </p:par>
                            </p:childTnLst>
                          </p:cTn>
                        </p:par>
                        <p:par>
                          <p:cTn id="43" fill="hold">
                            <p:stCondLst>
                              <p:cond delay="1500"/>
                            </p:stCondLst>
                            <p:childTnLst>
                              <p:par>
                                <p:cTn id="44" presetID="22" presetClass="entr" presetSubtype="8" fill="hold" nodeType="afterEffect">
                                  <p:stCondLst>
                                    <p:cond delay="0"/>
                                  </p:stCondLst>
                                  <p:childTnLst>
                                    <p:set>
                                      <p:cBhvr>
                                        <p:cTn id="45" dur="1" fill="hold">
                                          <p:stCondLst>
                                            <p:cond delay="0"/>
                                          </p:stCondLst>
                                        </p:cTn>
                                        <p:tgtEl>
                                          <p:spTgt spid="40">
                                            <p:txEl>
                                              <p:pRg st="0" end="0"/>
                                            </p:txEl>
                                          </p:spTgt>
                                        </p:tgtEl>
                                        <p:attrNameLst>
                                          <p:attrName>style.visibility</p:attrName>
                                        </p:attrNameLst>
                                      </p:cBhvr>
                                      <p:to>
                                        <p:strVal val="visible"/>
                                      </p:to>
                                    </p:set>
                                    <p:animEffect transition="in" filter="wipe(left)">
                                      <p:cBhvr>
                                        <p:cTn id="46" dur="2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27" grpId="0"/>
      <p:bldP spid="1028" grpId="0"/>
      <p:bldP spid="1029" grpId="0"/>
      <p:bldP spid="1030" grpId="0"/>
      <p:bldP spid="1034" grpId="0"/>
      <p:bldP spid="10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
        <p:nvSpPr>
          <p:cNvPr id="4" name="Rectangle 3"/>
          <p:cNvSpPr/>
          <p:nvPr/>
        </p:nvSpPr>
        <p:spPr>
          <a:xfrm>
            <a:off x="231493" y="1290195"/>
            <a:ext cx="8472668" cy="1295868"/>
          </a:xfrm>
          <a:prstGeom prst="rect">
            <a:avLst/>
          </a:prstGeom>
        </p:spPr>
        <p:txBody>
          <a:bodyPr wrap="square">
            <a:spAutoFit/>
          </a:bodyPr>
          <a:lstStyle/>
          <a:p>
            <a:pPr marL="285750" lvl="0" indent="-285750">
              <a:lnSpc>
                <a:spcPct val="150000"/>
              </a:lnSpc>
              <a:buFont typeface="Wingdings" panose="05000000000000000000" pitchFamily="2" charset="2"/>
              <a:buChar char="v"/>
            </a:pPr>
            <a:r>
              <a:rPr lang="en-NZ" dirty="0"/>
              <a:t>Either </a:t>
            </a:r>
            <a:r>
              <a:rPr lang="en-NZ" i="1" dirty="0"/>
              <a:t>E</a:t>
            </a:r>
            <a:r>
              <a:rPr lang="en-NZ" baseline="-25000" dirty="0"/>
              <a:t>K</a:t>
            </a:r>
            <a:r>
              <a:rPr lang="en-NZ" dirty="0"/>
              <a:t> calculated (at position shown (2J) or at top(1.41715J</a:t>
            </a:r>
            <a:r>
              <a:rPr lang="en-NZ" dirty="0" smtClean="0"/>
              <a:t>))</a:t>
            </a:r>
          </a:p>
          <a:p>
            <a:pPr marL="285750" lvl="0" indent="-285750">
              <a:lnSpc>
                <a:spcPct val="150000"/>
              </a:lnSpc>
              <a:buFont typeface="Wingdings" panose="05000000000000000000" pitchFamily="2" charset="2"/>
              <a:buChar char="v"/>
            </a:pPr>
            <a:r>
              <a:rPr lang="en-NZ" dirty="0" smtClean="0"/>
              <a:t>Correct </a:t>
            </a:r>
            <a:r>
              <a:rPr lang="en-NZ" i="1" dirty="0" err="1"/>
              <a:t>E</a:t>
            </a:r>
            <a:r>
              <a:rPr lang="en-NZ" baseline="-25000" dirty="0" err="1"/>
              <a:t>Pgrav</a:t>
            </a:r>
            <a:r>
              <a:rPr lang="en-NZ" dirty="0"/>
              <a:t> at top (from middle of circle = </a:t>
            </a:r>
            <a:r>
              <a:rPr lang="en-NZ" dirty="0" smtClean="0"/>
              <a:t>2.943J </a:t>
            </a:r>
            <a:r>
              <a:rPr lang="en-NZ" dirty="0"/>
              <a:t>or from bottom of circle 5.886 J</a:t>
            </a:r>
            <a:r>
              <a:rPr lang="en-NZ" dirty="0" smtClean="0"/>
              <a:t>) </a:t>
            </a:r>
          </a:p>
          <a:p>
            <a:pPr marL="285750" lvl="0" indent="-285750">
              <a:lnSpc>
                <a:spcPct val="150000"/>
              </a:lnSpc>
              <a:buFont typeface="Wingdings" panose="05000000000000000000" pitchFamily="2" charset="2"/>
              <a:buChar char="v"/>
            </a:pPr>
            <a:r>
              <a:rPr lang="en-NZ" dirty="0" smtClean="0"/>
              <a:t>OR Difference </a:t>
            </a:r>
            <a:r>
              <a:rPr lang="en-NZ" dirty="0"/>
              <a:t>in </a:t>
            </a:r>
            <a:r>
              <a:rPr lang="en-NZ" i="1" dirty="0" err="1"/>
              <a:t>E</a:t>
            </a:r>
            <a:r>
              <a:rPr lang="en-NZ" baseline="-25000" dirty="0" err="1"/>
              <a:t>Pgrav</a:t>
            </a:r>
            <a:r>
              <a:rPr lang="en-NZ" dirty="0"/>
              <a:t> = 0.5285J</a:t>
            </a:r>
          </a:p>
        </p:txBody>
      </p:sp>
      <p:sp>
        <p:nvSpPr>
          <p:cNvPr id="5" name="Rectangle 4"/>
          <p:cNvSpPr/>
          <p:nvPr/>
        </p:nvSpPr>
        <p:spPr>
          <a:xfrm>
            <a:off x="231493" y="3419939"/>
            <a:ext cx="8599990" cy="1338828"/>
          </a:xfrm>
          <a:prstGeom prst="rect">
            <a:avLst/>
          </a:prstGeom>
        </p:spPr>
        <p:txBody>
          <a:bodyPr wrap="square">
            <a:spAutoFit/>
          </a:bodyPr>
          <a:lstStyle/>
          <a:p>
            <a:pPr marL="285750" lvl="0" indent="-285750">
              <a:lnSpc>
                <a:spcPct val="150000"/>
              </a:lnSpc>
              <a:buFont typeface="Wingdings" panose="05000000000000000000" pitchFamily="2" charset="2"/>
              <a:buChar char="v"/>
            </a:pPr>
            <a:r>
              <a:rPr lang="en-NZ" dirty="0"/>
              <a:t>A correct height – (0.2155 from top, or 0.9835 from middle or 2.1835 from bottom). </a:t>
            </a:r>
          </a:p>
          <a:p>
            <a:pPr>
              <a:lnSpc>
                <a:spcPct val="150000"/>
              </a:lnSpc>
            </a:pPr>
            <a:r>
              <a:rPr lang="en-NZ" dirty="0"/>
              <a:t>Note: Doesn’t have to explain where this is measured </a:t>
            </a:r>
            <a:r>
              <a:rPr lang="en-NZ" dirty="0" smtClean="0"/>
              <a:t>from</a:t>
            </a:r>
          </a:p>
          <a:p>
            <a:pPr>
              <a:lnSpc>
                <a:spcPct val="150000"/>
              </a:lnSpc>
            </a:pPr>
            <a:r>
              <a:rPr lang="en-NZ" i="1" dirty="0" smtClean="0"/>
              <a:t>A height using </a:t>
            </a:r>
            <a:r>
              <a:rPr lang="en-NZ" i="1" dirty="0" err="1" smtClean="0"/>
              <a:t>E</a:t>
            </a:r>
            <a:r>
              <a:rPr lang="en-NZ" i="1" baseline="-25000" dirty="0" err="1" smtClean="0"/>
              <a:t>Pgrav</a:t>
            </a:r>
            <a:r>
              <a:rPr lang="en-NZ" i="1" baseline="-25000" dirty="0" smtClean="0"/>
              <a:t> </a:t>
            </a:r>
            <a:r>
              <a:rPr lang="en-NZ" i="1" dirty="0" smtClean="0"/>
              <a:t>= 2 J (0.815 m) or </a:t>
            </a:r>
            <a:r>
              <a:rPr lang="en-NZ" i="1" dirty="0" err="1" smtClean="0"/>
              <a:t>E</a:t>
            </a:r>
            <a:r>
              <a:rPr lang="en-NZ" i="1" baseline="-25000" dirty="0" err="1" smtClean="0"/>
              <a:t>Pgrav</a:t>
            </a:r>
            <a:r>
              <a:rPr lang="en-NZ" i="1" baseline="-25000" dirty="0" smtClean="0"/>
              <a:t> </a:t>
            </a:r>
            <a:r>
              <a:rPr lang="en-NZ" i="1" dirty="0" smtClean="0"/>
              <a:t>= 1.47 J </a:t>
            </a:r>
            <a:r>
              <a:rPr lang="en-NZ" i="1" dirty="0" smtClean="0"/>
              <a:t> (0.599 m) </a:t>
            </a:r>
            <a:r>
              <a:rPr lang="en-NZ" i="1" dirty="0" smtClean="0"/>
              <a:t>is not acceptable</a:t>
            </a:r>
            <a:r>
              <a:rPr lang="en-NZ" i="1" dirty="0" smtClean="0"/>
              <a:t>.</a:t>
            </a:r>
            <a:endParaRPr lang="en-NZ" i="1" dirty="0"/>
          </a:p>
        </p:txBody>
      </p:sp>
      <p:sp>
        <p:nvSpPr>
          <p:cNvPr id="6" name="TextBox 5"/>
          <p:cNvSpPr txBox="1"/>
          <p:nvPr/>
        </p:nvSpPr>
        <p:spPr>
          <a:xfrm>
            <a:off x="277793" y="902825"/>
            <a:ext cx="1276760" cy="461665"/>
          </a:xfrm>
          <a:prstGeom prst="rect">
            <a:avLst/>
          </a:prstGeom>
          <a:noFill/>
        </p:spPr>
        <p:txBody>
          <a:bodyPr wrap="none" rtlCol="0">
            <a:spAutoFit/>
          </a:bodyPr>
          <a:lstStyle/>
          <a:p>
            <a:r>
              <a:rPr lang="en-NZ" sz="2400" b="1" dirty="0" smtClean="0"/>
              <a:t>Achieve:</a:t>
            </a:r>
            <a:endParaRPr lang="en-NZ" sz="2400" b="1" dirty="0"/>
          </a:p>
        </p:txBody>
      </p:sp>
      <p:sp>
        <p:nvSpPr>
          <p:cNvPr id="8" name="Rectangle 7"/>
          <p:cNvSpPr/>
          <p:nvPr/>
        </p:nvSpPr>
        <p:spPr>
          <a:xfrm>
            <a:off x="237281" y="5328175"/>
            <a:ext cx="8108066" cy="369332"/>
          </a:xfrm>
          <a:prstGeom prst="rect">
            <a:avLst/>
          </a:prstGeom>
        </p:spPr>
        <p:txBody>
          <a:bodyPr wrap="square">
            <a:spAutoFit/>
          </a:bodyPr>
          <a:lstStyle/>
          <a:p>
            <a:r>
              <a:rPr lang="en-NZ" dirty="0"/>
              <a:t>Correct working – Some evidence of </a:t>
            </a:r>
            <a:r>
              <a:rPr lang="en-NZ" i="1" dirty="0" err="1"/>
              <a:t>E</a:t>
            </a:r>
            <a:r>
              <a:rPr lang="en-NZ" baseline="-25000" dirty="0" err="1"/>
              <a:t>pgrav</a:t>
            </a:r>
            <a:r>
              <a:rPr lang="en-NZ" dirty="0"/>
              <a:t> and </a:t>
            </a:r>
            <a:r>
              <a:rPr lang="en-NZ" i="1" dirty="0"/>
              <a:t>E</a:t>
            </a:r>
            <a:r>
              <a:rPr lang="en-NZ" baseline="-25000" dirty="0"/>
              <a:t>K</a:t>
            </a:r>
            <a:r>
              <a:rPr lang="en-NZ" dirty="0"/>
              <a:t> equations used and trig used. </a:t>
            </a:r>
          </a:p>
        </p:txBody>
      </p:sp>
      <p:sp>
        <p:nvSpPr>
          <p:cNvPr id="9" name="TextBox 8"/>
          <p:cNvSpPr txBox="1"/>
          <p:nvPr/>
        </p:nvSpPr>
        <p:spPr>
          <a:xfrm>
            <a:off x="266217" y="185195"/>
            <a:ext cx="5313121" cy="461665"/>
          </a:xfrm>
          <a:prstGeom prst="rect">
            <a:avLst/>
          </a:prstGeom>
          <a:noFill/>
        </p:spPr>
        <p:txBody>
          <a:bodyPr wrap="none" rtlCol="0">
            <a:spAutoFit/>
          </a:bodyPr>
          <a:lstStyle/>
          <a:p>
            <a:r>
              <a:rPr lang="en-NZ" sz="2400" b="1" dirty="0" smtClean="0">
                <a:latin typeface="+mj-lt"/>
              </a:rPr>
              <a:t>Taken from NZQA Assessment Schedule:</a:t>
            </a:r>
            <a:endParaRPr lang="en-NZ" sz="2400" b="1" dirty="0">
              <a:latin typeface="+mj-lt"/>
            </a:endParaRPr>
          </a:p>
        </p:txBody>
      </p:sp>
      <p:sp>
        <p:nvSpPr>
          <p:cNvPr id="10" name="TextBox 9"/>
          <p:cNvSpPr txBox="1"/>
          <p:nvPr/>
        </p:nvSpPr>
        <p:spPr>
          <a:xfrm>
            <a:off x="244997" y="2918750"/>
            <a:ext cx="986167" cy="461665"/>
          </a:xfrm>
          <a:prstGeom prst="rect">
            <a:avLst/>
          </a:prstGeom>
          <a:noFill/>
        </p:spPr>
        <p:txBody>
          <a:bodyPr wrap="none" rtlCol="0">
            <a:spAutoFit/>
          </a:bodyPr>
          <a:lstStyle/>
          <a:p>
            <a:r>
              <a:rPr lang="en-NZ" sz="2400" b="1" dirty="0" smtClean="0"/>
              <a:t>Merit:</a:t>
            </a:r>
            <a:endParaRPr lang="en-NZ" sz="2400" b="1" dirty="0"/>
          </a:p>
        </p:txBody>
      </p:sp>
      <p:sp>
        <p:nvSpPr>
          <p:cNvPr id="11" name="TextBox 10"/>
          <p:cNvSpPr txBox="1"/>
          <p:nvPr/>
        </p:nvSpPr>
        <p:spPr>
          <a:xfrm>
            <a:off x="233423" y="4851722"/>
            <a:ext cx="1593065" cy="461665"/>
          </a:xfrm>
          <a:prstGeom prst="rect">
            <a:avLst/>
          </a:prstGeom>
          <a:noFill/>
        </p:spPr>
        <p:txBody>
          <a:bodyPr wrap="none" rtlCol="0">
            <a:spAutoFit/>
          </a:bodyPr>
          <a:lstStyle/>
          <a:p>
            <a:r>
              <a:rPr lang="en-NZ" sz="2400" b="1" dirty="0" smtClean="0"/>
              <a:t>Excellence:</a:t>
            </a:r>
            <a:endParaRPr lang="en-NZ" sz="2400" b="1" dirty="0"/>
          </a:p>
        </p:txBody>
      </p:sp>
      <p:sp>
        <p:nvSpPr>
          <p:cNvPr id="13" name="TextBox 12"/>
          <p:cNvSpPr txBox="1"/>
          <p:nvPr/>
        </p:nvSpPr>
        <p:spPr>
          <a:xfrm>
            <a:off x="4036260" y="2210766"/>
            <a:ext cx="3278939" cy="584775"/>
          </a:xfrm>
          <a:prstGeom prst="rect">
            <a:avLst/>
          </a:prstGeom>
          <a:noFill/>
        </p:spPr>
        <p:txBody>
          <a:bodyPr wrap="square" rtlCol="0">
            <a:spAutoFit/>
          </a:bodyPr>
          <a:lstStyle/>
          <a:p>
            <a:pPr algn="ctr"/>
            <a:r>
              <a:rPr lang="en-NZ" sz="1600" dirty="0" smtClean="0">
                <a:solidFill>
                  <a:srgbClr val="FF0000"/>
                </a:solidFill>
                <a:latin typeface="Comic Sans MS" panose="030F0702030302020204" pitchFamily="66" charset="0"/>
              </a:rPr>
              <a:t>Out of 3 bullet points could get 2 or 3 “ACHIEVE” marks here.</a:t>
            </a:r>
            <a:endParaRPr lang="en-NZ" sz="1600" dirty="0">
              <a:solidFill>
                <a:srgbClr val="FF0000"/>
              </a:solidFill>
              <a:latin typeface="Comic Sans MS" panose="030F0702030302020204" pitchFamily="66" charset="0"/>
            </a:endParaRPr>
          </a:p>
        </p:txBody>
      </p:sp>
      <p:sp>
        <p:nvSpPr>
          <p:cNvPr id="14" name="TextBox 13"/>
          <p:cNvSpPr txBox="1"/>
          <p:nvPr/>
        </p:nvSpPr>
        <p:spPr>
          <a:xfrm>
            <a:off x="6248955" y="3960471"/>
            <a:ext cx="2547804" cy="338554"/>
          </a:xfrm>
          <a:prstGeom prst="rect">
            <a:avLst/>
          </a:prstGeom>
          <a:noFill/>
        </p:spPr>
        <p:txBody>
          <a:bodyPr wrap="square" rtlCol="0">
            <a:spAutoFit/>
          </a:bodyPr>
          <a:lstStyle/>
          <a:p>
            <a:pPr algn="ctr"/>
            <a:r>
              <a:rPr lang="en-NZ" sz="1600" dirty="0" smtClean="0">
                <a:solidFill>
                  <a:srgbClr val="FF0000"/>
                </a:solidFill>
                <a:latin typeface="Comic Sans MS" panose="030F0702030302020204" pitchFamily="66" charset="0"/>
              </a:rPr>
              <a:t>One</a:t>
            </a:r>
            <a:r>
              <a:rPr lang="en-NZ" sz="1600" dirty="0" smtClean="0">
                <a:solidFill>
                  <a:srgbClr val="FF0000"/>
                </a:solidFill>
                <a:latin typeface="Comic Sans MS" panose="030F0702030302020204" pitchFamily="66" charset="0"/>
              </a:rPr>
              <a:t> </a:t>
            </a:r>
            <a:r>
              <a:rPr lang="en-NZ" sz="1600" dirty="0" smtClean="0">
                <a:solidFill>
                  <a:srgbClr val="FF0000"/>
                </a:solidFill>
                <a:latin typeface="Comic Sans MS" panose="030F0702030302020204" pitchFamily="66" charset="0"/>
              </a:rPr>
              <a:t>“MERIT” </a:t>
            </a:r>
            <a:r>
              <a:rPr lang="en-NZ" sz="1600" dirty="0" smtClean="0">
                <a:solidFill>
                  <a:srgbClr val="FF0000"/>
                </a:solidFill>
                <a:latin typeface="Comic Sans MS" panose="030F0702030302020204" pitchFamily="66" charset="0"/>
              </a:rPr>
              <a:t>mark </a:t>
            </a:r>
            <a:r>
              <a:rPr lang="en-NZ" sz="1600" dirty="0" smtClean="0">
                <a:solidFill>
                  <a:srgbClr val="FF0000"/>
                </a:solidFill>
                <a:latin typeface="Comic Sans MS" panose="030F0702030302020204" pitchFamily="66" charset="0"/>
              </a:rPr>
              <a:t>here.</a:t>
            </a:r>
            <a:endParaRPr lang="en-NZ" sz="1600" dirty="0">
              <a:solidFill>
                <a:srgbClr val="FF0000"/>
              </a:solidFill>
              <a:latin typeface="Comic Sans MS" panose="030F0702030302020204" pitchFamily="66" charset="0"/>
            </a:endParaRPr>
          </a:p>
        </p:txBody>
      </p:sp>
      <p:sp>
        <p:nvSpPr>
          <p:cNvPr id="15" name="TextBox 14"/>
          <p:cNvSpPr txBox="1"/>
          <p:nvPr/>
        </p:nvSpPr>
        <p:spPr>
          <a:xfrm>
            <a:off x="2373365" y="5671341"/>
            <a:ext cx="2547804" cy="584775"/>
          </a:xfrm>
          <a:prstGeom prst="rect">
            <a:avLst/>
          </a:prstGeom>
          <a:noFill/>
        </p:spPr>
        <p:txBody>
          <a:bodyPr wrap="square" rtlCol="0">
            <a:spAutoFit/>
          </a:bodyPr>
          <a:lstStyle/>
          <a:p>
            <a:pPr algn="ctr"/>
            <a:r>
              <a:rPr lang="en-NZ" sz="1600" dirty="0" smtClean="0">
                <a:solidFill>
                  <a:srgbClr val="FF0000"/>
                </a:solidFill>
                <a:latin typeface="Comic Sans MS" panose="030F0702030302020204" pitchFamily="66" charset="0"/>
              </a:rPr>
              <a:t>Only ONE  “EXCELLENCE” mark</a:t>
            </a:r>
            <a:endParaRPr lang="en-NZ" sz="1600" dirty="0">
              <a:solidFill>
                <a:srgbClr val="FF0000"/>
              </a:solidFill>
              <a:latin typeface="Comic Sans MS" panose="030F0702030302020204" pitchFamily="66" charset="0"/>
            </a:endParaRPr>
          </a:p>
        </p:txBody>
      </p:sp>
      <p:sp>
        <p:nvSpPr>
          <p:cNvPr id="16" name="TextBox 15"/>
          <p:cNvSpPr txBox="1"/>
          <p:nvPr/>
        </p:nvSpPr>
        <p:spPr>
          <a:xfrm>
            <a:off x="6227178" y="5881845"/>
            <a:ext cx="3044143" cy="830997"/>
          </a:xfrm>
          <a:prstGeom prst="rect">
            <a:avLst/>
          </a:prstGeom>
          <a:noFill/>
        </p:spPr>
        <p:txBody>
          <a:bodyPr wrap="square" rtlCol="0">
            <a:spAutoFit/>
          </a:bodyPr>
          <a:lstStyle/>
          <a:p>
            <a:r>
              <a:rPr lang="en-NZ" sz="1600" dirty="0" smtClean="0">
                <a:solidFill>
                  <a:srgbClr val="FF0000"/>
                </a:solidFill>
                <a:latin typeface="Comic Sans MS" panose="030F0702030302020204" pitchFamily="66" charset="0"/>
              </a:rPr>
              <a:t>The next page adapted from the NZQA schedule shows how they award the marks ……</a:t>
            </a:r>
            <a:endParaRPr lang="en-NZ" sz="16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83280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3000"/>
                                        <p:tgtEl>
                                          <p:spTgt spid="4"/>
                                        </p:tgtEl>
                                      </p:cBhvr>
                                    </p:animEffect>
                                  </p:childTnLst>
                                </p:cTn>
                              </p:par>
                            </p:childTnLst>
                          </p:cTn>
                        </p:par>
                        <p:par>
                          <p:cTn id="17" fill="hold">
                            <p:stCondLst>
                              <p:cond delay="3000"/>
                            </p:stCondLst>
                            <p:childTnLst>
                              <p:par>
                                <p:cTn id="18" presetID="26" presetClass="entr" presetSubtype="0" fill="hold" grpId="1"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80">
                                          <p:stCondLst>
                                            <p:cond delay="0"/>
                                          </p:stCondLst>
                                        </p:cTn>
                                        <p:tgtEl>
                                          <p:spTgt spid="13"/>
                                        </p:tgtEl>
                                      </p:cBhvr>
                                    </p:animEffect>
                                    <p:anim calcmode="lin" valueType="num">
                                      <p:cBhvr>
                                        <p:cTn id="2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6" dur="26">
                                          <p:stCondLst>
                                            <p:cond delay="650"/>
                                          </p:stCondLst>
                                        </p:cTn>
                                        <p:tgtEl>
                                          <p:spTgt spid="13"/>
                                        </p:tgtEl>
                                      </p:cBhvr>
                                      <p:to x="100000" y="60000"/>
                                    </p:animScale>
                                    <p:animScale>
                                      <p:cBhvr>
                                        <p:cTn id="27" dur="166" decel="50000">
                                          <p:stCondLst>
                                            <p:cond delay="676"/>
                                          </p:stCondLst>
                                        </p:cTn>
                                        <p:tgtEl>
                                          <p:spTgt spid="13"/>
                                        </p:tgtEl>
                                      </p:cBhvr>
                                      <p:to x="100000" y="100000"/>
                                    </p:animScale>
                                    <p:animScale>
                                      <p:cBhvr>
                                        <p:cTn id="28" dur="26">
                                          <p:stCondLst>
                                            <p:cond delay="1312"/>
                                          </p:stCondLst>
                                        </p:cTn>
                                        <p:tgtEl>
                                          <p:spTgt spid="13"/>
                                        </p:tgtEl>
                                      </p:cBhvr>
                                      <p:to x="100000" y="80000"/>
                                    </p:animScale>
                                    <p:animScale>
                                      <p:cBhvr>
                                        <p:cTn id="29" dur="166" decel="50000">
                                          <p:stCondLst>
                                            <p:cond delay="1338"/>
                                          </p:stCondLst>
                                        </p:cTn>
                                        <p:tgtEl>
                                          <p:spTgt spid="13"/>
                                        </p:tgtEl>
                                      </p:cBhvr>
                                      <p:to x="100000" y="100000"/>
                                    </p:animScale>
                                    <p:animScale>
                                      <p:cBhvr>
                                        <p:cTn id="30" dur="26">
                                          <p:stCondLst>
                                            <p:cond delay="1642"/>
                                          </p:stCondLst>
                                        </p:cTn>
                                        <p:tgtEl>
                                          <p:spTgt spid="13"/>
                                        </p:tgtEl>
                                      </p:cBhvr>
                                      <p:to x="100000" y="90000"/>
                                    </p:animScale>
                                    <p:animScale>
                                      <p:cBhvr>
                                        <p:cTn id="31" dur="166" decel="50000">
                                          <p:stCondLst>
                                            <p:cond delay="1668"/>
                                          </p:stCondLst>
                                        </p:cTn>
                                        <p:tgtEl>
                                          <p:spTgt spid="13"/>
                                        </p:tgtEl>
                                      </p:cBhvr>
                                      <p:to x="100000" y="100000"/>
                                    </p:animScale>
                                    <p:animScale>
                                      <p:cBhvr>
                                        <p:cTn id="32" dur="26">
                                          <p:stCondLst>
                                            <p:cond delay="1808"/>
                                          </p:stCondLst>
                                        </p:cTn>
                                        <p:tgtEl>
                                          <p:spTgt spid="13"/>
                                        </p:tgtEl>
                                      </p:cBhvr>
                                      <p:to x="100000" y="95000"/>
                                    </p:animScale>
                                    <p:animScale>
                                      <p:cBhvr>
                                        <p:cTn id="33" dur="166" decel="50000">
                                          <p:stCondLst>
                                            <p:cond delay="1834"/>
                                          </p:stCondLst>
                                        </p:cTn>
                                        <p:tgtEl>
                                          <p:spTgt spid="13"/>
                                        </p:tgtEl>
                                      </p:cBhvr>
                                      <p:to x="100000" y="100000"/>
                                    </p:animScale>
                                  </p:childTnLst>
                                </p:cTn>
                              </p:par>
                            </p:childTnLst>
                          </p:cTn>
                        </p:par>
                        <p:par>
                          <p:cTn id="34" fill="hold">
                            <p:stCondLst>
                              <p:cond delay="5000"/>
                            </p:stCondLst>
                            <p:childTnLst>
                              <p:par>
                                <p:cTn id="35" presetID="10" presetClass="entr" presetSubtype="0" fill="hold" grpId="0" nodeType="afterEffect">
                                  <p:stCondLst>
                                    <p:cond delay="10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up)">
                                      <p:cBhvr>
                                        <p:cTn id="42" dur="30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par>
                          <p:cTn id="48" fill="hold">
                            <p:stCondLst>
                              <p:cond delay="500"/>
                            </p:stCondLst>
                            <p:childTnLst>
                              <p:par>
                                <p:cTn id="49" presetID="26" presetClass="entr" presetSubtype="0" fill="hold" grpId="0" nodeType="afterEffect">
                                  <p:stCondLst>
                                    <p:cond delay="1000"/>
                                  </p:stCondLst>
                                  <p:childTnLst>
                                    <p:set>
                                      <p:cBhvr>
                                        <p:cTn id="50" dur="1" fill="hold">
                                          <p:stCondLst>
                                            <p:cond delay="0"/>
                                          </p:stCondLst>
                                        </p:cTn>
                                        <p:tgtEl>
                                          <p:spTgt spid="11"/>
                                        </p:tgtEl>
                                        <p:attrNameLst>
                                          <p:attrName>style.visibility</p:attrName>
                                        </p:attrNameLst>
                                      </p:cBhvr>
                                      <p:to>
                                        <p:strVal val="visible"/>
                                      </p:to>
                                    </p:set>
                                    <p:animEffect transition="in" filter="wipe(down)">
                                      <p:cBhvr>
                                        <p:cTn id="51" dur="580">
                                          <p:stCondLst>
                                            <p:cond delay="0"/>
                                          </p:stCondLst>
                                        </p:cTn>
                                        <p:tgtEl>
                                          <p:spTgt spid="11"/>
                                        </p:tgtEl>
                                      </p:cBhvr>
                                    </p:animEffect>
                                    <p:anim calcmode="lin" valueType="num">
                                      <p:cBhvr>
                                        <p:cTn id="5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7" dur="26">
                                          <p:stCondLst>
                                            <p:cond delay="650"/>
                                          </p:stCondLst>
                                        </p:cTn>
                                        <p:tgtEl>
                                          <p:spTgt spid="11"/>
                                        </p:tgtEl>
                                      </p:cBhvr>
                                      <p:to x="100000" y="60000"/>
                                    </p:animScale>
                                    <p:animScale>
                                      <p:cBhvr>
                                        <p:cTn id="58" dur="166" decel="50000">
                                          <p:stCondLst>
                                            <p:cond delay="676"/>
                                          </p:stCondLst>
                                        </p:cTn>
                                        <p:tgtEl>
                                          <p:spTgt spid="11"/>
                                        </p:tgtEl>
                                      </p:cBhvr>
                                      <p:to x="100000" y="100000"/>
                                    </p:animScale>
                                    <p:animScale>
                                      <p:cBhvr>
                                        <p:cTn id="59" dur="26">
                                          <p:stCondLst>
                                            <p:cond delay="1312"/>
                                          </p:stCondLst>
                                        </p:cTn>
                                        <p:tgtEl>
                                          <p:spTgt spid="11"/>
                                        </p:tgtEl>
                                      </p:cBhvr>
                                      <p:to x="100000" y="80000"/>
                                    </p:animScale>
                                    <p:animScale>
                                      <p:cBhvr>
                                        <p:cTn id="60" dur="166" decel="50000">
                                          <p:stCondLst>
                                            <p:cond delay="1338"/>
                                          </p:stCondLst>
                                        </p:cTn>
                                        <p:tgtEl>
                                          <p:spTgt spid="11"/>
                                        </p:tgtEl>
                                      </p:cBhvr>
                                      <p:to x="100000" y="100000"/>
                                    </p:animScale>
                                    <p:animScale>
                                      <p:cBhvr>
                                        <p:cTn id="61" dur="26">
                                          <p:stCondLst>
                                            <p:cond delay="1642"/>
                                          </p:stCondLst>
                                        </p:cTn>
                                        <p:tgtEl>
                                          <p:spTgt spid="11"/>
                                        </p:tgtEl>
                                      </p:cBhvr>
                                      <p:to x="100000" y="90000"/>
                                    </p:animScale>
                                    <p:animScale>
                                      <p:cBhvr>
                                        <p:cTn id="62" dur="166" decel="50000">
                                          <p:stCondLst>
                                            <p:cond delay="1668"/>
                                          </p:stCondLst>
                                        </p:cTn>
                                        <p:tgtEl>
                                          <p:spTgt spid="11"/>
                                        </p:tgtEl>
                                      </p:cBhvr>
                                      <p:to x="100000" y="100000"/>
                                    </p:animScale>
                                    <p:animScale>
                                      <p:cBhvr>
                                        <p:cTn id="63" dur="26">
                                          <p:stCondLst>
                                            <p:cond delay="1808"/>
                                          </p:stCondLst>
                                        </p:cTn>
                                        <p:tgtEl>
                                          <p:spTgt spid="11"/>
                                        </p:tgtEl>
                                      </p:cBhvr>
                                      <p:to x="100000" y="95000"/>
                                    </p:animScale>
                                    <p:animScale>
                                      <p:cBhvr>
                                        <p:cTn id="64" dur="166" decel="50000">
                                          <p:stCondLst>
                                            <p:cond delay="1834"/>
                                          </p:stCondLst>
                                        </p:cTn>
                                        <p:tgtEl>
                                          <p:spTgt spid="11"/>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wipe(left)">
                                      <p:cBhvr>
                                        <p:cTn id="69" dur="2000"/>
                                        <p:tgtEl>
                                          <p:spTgt spid="8"/>
                                        </p:tgtEl>
                                      </p:cBhvr>
                                    </p:animEffect>
                                  </p:childTnLst>
                                </p:cTn>
                              </p:par>
                            </p:childTnLst>
                          </p:cTn>
                        </p:par>
                        <p:par>
                          <p:cTn id="70" fill="hold">
                            <p:stCondLst>
                              <p:cond delay="2000"/>
                            </p:stCondLst>
                            <p:childTnLst>
                              <p:par>
                                <p:cTn id="71" presetID="26" presetClass="entr" presetSubtype="0" fill="hold" grpId="0" nodeType="afterEffect">
                                  <p:stCondLst>
                                    <p:cond delay="1000"/>
                                  </p:stCondLst>
                                  <p:childTnLst>
                                    <p:set>
                                      <p:cBhvr>
                                        <p:cTn id="72" dur="1" fill="hold">
                                          <p:stCondLst>
                                            <p:cond delay="0"/>
                                          </p:stCondLst>
                                        </p:cTn>
                                        <p:tgtEl>
                                          <p:spTgt spid="15"/>
                                        </p:tgtEl>
                                        <p:attrNameLst>
                                          <p:attrName>style.visibility</p:attrName>
                                        </p:attrNameLst>
                                      </p:cBhvr>
                                      <p:to>
                                        <p:strVal val="visible"/>
                                      </p:to>
                                    </p:set>
                                    <p:animEffect transition="in" filter="wipe(down)">
                                      <p:cBhvr>
                                        <p:cTn id="73" dur="580">
                                          <p:stCondLst>
                                            <p:cond delay="0"/>
                                          </p:stCondLst>
                                        </p:cTn>
                                        <p:tgtEl>
                                          <p:spTgt spid="15"/>
                                        </p:tgtEl>
                                      </p:cBhvr>
                                    </p:animEffect>
                                    <p:anim calcmode="lin" valueType="num">
                                      <p:cBhvr>
                                        <p:cTn id="7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79" dur="26">
                                          <p:stCondLst>
                                            <p:cond delay="650"/>
                                          </p:stCondLst>
                                        </p:cTn>
                                        <p:tgtEl>
                                          <p:spTgt spid="15"/>
                                        </p:tgtEl>
                                      </p:cBhvr>
                                      <p:to x="100000" y="60000"/>
                                    </p:animScale>
                                    <p:animScale>
                                      <p:cBhvr>
                                        <p:cTn id="80" dur="166" decel="50000">
                                          <p:stCondLst>
                                            <p:cond delay="676"/>
                                          </p:stCondLst>
                                        </p:cTn>
                                        <p:tgtEl>
                                          <p:spTgt spid="15"/>
                                        </p:tgtEl>
                                      </p:cBhvr>
                                      <p:to x="100000" y="100000"/>
                                    </p:animScale>
                                    <p:animScale>
                                      <p:cBhvr>
                                        <p:cTn id="81" dur="26">
                                          <p:stCondLst>
                                            <p:cond delay="1312"/>
                                          </p:stCondLst>
                                        </p:cTn>
                                        <p:tgtEl>
                                          <p:spTgt spid="15"/>
                                        </p:tgtEl>
                                      </p:cBhvr>
                                      <p:to x="100000" y="80000"/>
                                    </p:animScale>
                                    <p:animScale>
                                      <p:cBhvr>
                                        <p:cTn id="82" dur="166" decel="50000">
                                          <p:stCondLst>
                                            <p:cond delay="1338"/>
                                          </p:stCondLst>
                                        </p:cTn>
                                        <p:tgtEl>
                                          <p:spTgt spid="15"/>
                                        </p:tgtEl>
                                      </p:cBhvr>
                                      <p:to x="100000" y="100000"/>
                                    </p:animScale>
                                    <p:animScale>
                                      <p:cBhvr>
                                        <p:cTn id="83" dur="26">
                                          <p:stCondLst>
                                            <p:cond delay="1642"/>
                                          </p:stCondLst>
                                        </p:cTn>
                                        <p:tgtEl>
                                          <p:spTgt spid="15"/>
                                        </p:tgtEl>
                                      </p:cBhvr>
                                      <p:to x="100000" y="90000"/>
                                    </p:animScale>
                                    <p:animScale>
                                      <p:cBhvr>
                                        <p:cTn id="84" dur="166" decel="50000">
                                          <p:stCondLst>
                                            <p:cond delay="1668"/>
                                          </p:stCondLst>
                                        </p:cTn>
                                        <p:tgtEl>
                                          <p:spTgt spid="15"/>
                                        </p:tgtEl>
                                      </p:cBhvr>
                                      <p:to x="100000" y="100000"/>
                                    </p:animScale>
                                    <p:animScale>
                                      <p:cBhvr>
                                        <p:cTn id="85" dur="26">
                                          <p:stCondLst>
                                            <p:cond delay="1808"/>
                                          </p:stCondLst>
                                        </p:cTn>
                                        <p:tgtEl>
                                          <p:spTgt spid="15"/>
                                        </p:tgtEl>
                                      </p:cBhvr>
                                      <p:to x="100000" y="95000"/>
                                    </p:animScale>
                                    <p:animScale>
                                      <p:cBhvr>
                                        <p:cTn id="86" dur="166" decel="50000">
                                          <p:stCondLst>
                                            <p:cond delay="1834"/>
                                          </p:stCondLst>
                                        </p:cTn>
                                        <p:tgtEl>
                                          <p:spTgt spid="15"/>
                                        </p:tgtEl>
                                      </p:cBhvr>
                                      <p:to x="100000" y="100000"/>
                                    </p:animScale>
                                  </p:childTnLst>
                                </p:cTn>
                              </p:par>
                            </p:childTnLst>
                          </p:cTn>
                        </p:par>
                        <p:par>
                          <p:cTn id="87" fill="hold">
                            <p:stCondLst>
                              <p:cond delay="5000"/>
                            </p:stCondLst>
                            <p:childTnLst>
                              <p:par>
                                <p:cTn id="88" presetID="10" presetClass="entr" presetSubtype="0" fill="hold" grpId="0" nodeType="afterEffect">
                                  <p:stCondLst>
                                    <p:cond delay="1000"/>
                                  </p:stCondLst>
                                  <p:childTnLst>
                                    <p:set>
                                      <p:cBhvr>
                                        <p:cTn id="89" dur="1" fill="hold">
                                          <p:stCondLst>
                                            <p:cond delay="0"/>
                                          </p:stCondLst>
                                        </p:cTn>
                                        <p:tgtEl>
                                          <p:spTgt spid="16"/>
                                        </p:tgtEl>
                                        <p:attrNameLst>
                                          <p:attrName>style.visibility</p:attrName>
                                        </p:attrNameLst>
                                      </p:cBhvr>
                                      <p:to>
                                        <p:strVal val="visible"/>
                                      </p:to>
                                    </p:set>
                                    <p:animEffect transition="in" filter="fade">
                                      <p:cBhvr>
                                        <p:cTn id="9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P spid="13" grpId="1"/>
      <p:bldP spid="14"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62664070"/>
              </p:ext>
            </p:extLst>
          </p:nvPr>
        </p:nvGraphicFramePr>
        <p:xfrm>
          <a:off x="347241" y="1218750"/>
          <a:ext cx="8599988" cy="2833278"/>
        </p:xfrm>
        <a:graphic>
          <a:graphicData uri="http://schemas.openxmlformats.org/drawingml/2006/table">
            <a:tbl>
              <a:tblPr firstRow="1" firstCol="1" lastRow="1" lastCol="1" bandRow="1" bandCol="1">
                <a:tableStyleId>{5C22544A-7EE6-4342-B048-85BDC9FD1C3A}</a:tableStyleId>
              </a:tblPr>
              <a:tblGrid>
                <a:gridCol w="856527"/>
                <a:gridCol w="833377"/>
                <a:gridCol w="995423"/>
                <a:gridCol w="1076445"/>
                <a:gridCol w="1088020"/>
                <a:gridCol w="1203767"/>
                <a:gridCol w="1388963"/>
                <a:gridCol w="1157466"/>
              </a:tblGrid>
              <a:tr h="379447">
                <a:tc gridSpan="2">
                  <a:txBody>
                    <a:bodyPr/>
                    <a:lstStyle/>
                    <a:p>
                      <a:pPr algn="ctr">
                        <a:lnSpc>
                          <a:spcPct val="120000"/>
                        </a:lnSpc>
                        <a:spcBef>
                          <a:spcPts val="300"/>
                        </a:spcBef>
                        <a:spcAft>
                          <a:spcPts val="300"/>
                        </a:spcAft>
                      </a:pPr>
                      <a:r>
                        <a:rPr lang="en-GB" sz="1600" dirty="0">
                          <a:solidFill>
                            <a:schemeClr val="tx1"/>
                          </a:solidFill>
                          <a:effectLst/>
                          <a:latin typeface="+mj-lt"/>
                        </a:rPr>
                        <a:t>Not Achieved</a:t>
                      </a:r>
                      <a:endParaRPr lang="en-NZ" sz="1600" dirty="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234315" algn="ctr">
                        <a:spcBef>
                          <a:spcPts val="300"/>
                        </a:spcBef>
                        <a:spcAft>
                          <a:spcPts val="300"/>
                        </a:spcAft>
                        <a:tabLst>
                          <a:tab pos="107950" algn="l"/>
                          <a:tab pos="234315" algn="l"/>
                          <a:tab pos="107950" algn="l"/>
                        </a:tabLst>
                      </a:pPr>
                      <a:r>
                        <a:rPr lang="en-US" sz="1600">
                          <a:solidFill>
                            <a:schemeClr val="tx1"/>
                          </a:solidFill>
                          <a:effectLst/>
                          <a:latin typeface="+mj-lt"/>
                        </a:rPr>
                        <a:t>Achievement</a:t>
                      </a:r>
                      <a:endParaRPr lang="en-NZ" sz="160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30175" indent="-89535" algn="ctr">
                        <a:spcBef>
                          <a:spcPts val="300"/>
                        </a:spcBef>
                        <a:spcAft>
                          <a:spcPts val="300"/>
                        </a:spcAft>
                        <a:tabLst>
                          <a:tab pos="107950" algn="l"/>
                          <a:tab pos="234315" algn="l"/>
                          <a:tab pos="107950" algn="l"/>
                        </a:tabLst>
                      </a:pPr>
                      <a:r>
                        <a:rPr lang="en-GB" sz="1600">
                          <a:solidFill>
                            <a:schemeClr val="tx1"/>
                          </a:solidFill>
                          <a:effectLst/>
                          <a:latin typeface="+mj-lt"/>
                        </a:rPr>
                        <a:t>Achievement with Merit</a:t>
                      </a:r>
                      <a:endParaRPr lang="en-NZ" sz="160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234315" algn="l"/>
                          <a:tab pos="107950" algn="l"/>
                        </a:tabLst>
                      </a:pPr>
                      <a:r>
                        <a:rPr lang="en-AU" sz="1600" dirty="0">
                          <a:solidFill>
                            <a:schemeClr val="tx1"/>
                          </a:solidFill>
                          <a:effectLst/>
                          <a:latin typeface="+mj-lt"/>
                        </a:rPr>
                        <a:t>Achievement with Excellence</a:t>
                      </a:r>
                      <a:endParaRPr lang="en-NZ" sz="1600" dirty="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r>
              <a:tr h="379447">
                <a:tc>
                  <a:txBody>
                    <a:bodyPr/>
                    <a:lstStyle/>
                    <a:p>
                      <a:pPr algn="ctr">
                        <a:spcBef>
                          <a:spcPts val="300"/>
                        </a:spcBef>
                        <a:spcAft>
                          <a:spcPts val="300"/>
                        </a:spcAft>
                      </a:pPr>
                      <a:r>
                        <a:rPr lang="en-AU" sz="1800" b="1" dirty="0">
                          <a:solidFill>
                            <a:schemeClr val="tx1"/>
                          </a:solidFill>
                          <a:effectLst/>
                        </a:rPr>
                        <a:t>N1</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N2</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A3</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A4</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rPr>
                        <a:t>M5</a:t>
                      </a:r>
                      <a:endParaRPr lang="en-NZ" sz="18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rPr>
                        <a:t>M6</a:t>
                      </a:r>
                      <a:endParaRPr lang="en-NZ" sz="18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E7</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E8</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8344">
                <a:tc>
                  <a:txBody>
                    <a:bodyPr/>
                    <a:lstStyle/>
                    <a:p>
                      <a:pPr algn="ctr">
                        <a:spcAft>
                          <a:spcPts val="0"/>
                        </a:spcAft>
                      </a:pPr>
                      <a:r>
                        <a:rPr lang="en-NZ" sz="1600" dirty="0">
                          <a:solidFill>
                            <a:schemeClr val="tx1"/>
                          </a:solidFill>
                          <a:effectLst/>
                        </a:rPr>
                        <a:t>ONE A point</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TWO A points</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600" dirty="0">
                          <a:solidFill>
                            <a:schemeClr val="tx1"/>
                          </a:solidFill>
                          <a:effectLst/>
                        </a:rPr>
                        <a:t>THREE A </a:t>
                      </a:r>
                      <a:r>
                        <a:rPr lang="en-NZ" sz="1600" dirty="0" smtClean="0">
                          <a:solidFill>
                            <a:schemeClr val="tx1"/>
                          </a:solidFill>
                          <a:effectLst/>
                        </a:rPr>
                        <a:t>points from two different question parts</a:t>
                      </a:r>
                      <a:endParaRPr lang="en-NZ" sz="1600" dirty="0" smtClean="0">
                        <a:solidFill>
                          <a:schemeClr val="tx1"/>
                        </a:solidFill>
                        <a:effectLst/>
                        <a:latin typeface="Times New Roman"/>
                        <a:ea typeface="Calibri"/>
                      </a:endParaRPr>
                    </a:p>
                    <a:p>
                      <a:pPr algn="ctr">
                        <a:spcAft>
                          <a:spcPts val="0"/>
                        </a:spcAft>
                      </a:pP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600" dirty="0">
                          <a:solidFill>
                            <a:schemeClr val="tx1"/>
                          </a:solidFill>
                          <a:effectLst/>
                        </a:rPr>
                        <a:t>FOUR A </a:t>
                      </a:r>
                      <a:r>
                        <a:rPr lang="en-NZ" sz="1600" dirty="0" smtClean="0">
                          <a:solidFill>
                            <a:schemeClr val="tx1"/>
                          </a:solidFill>
                          <a:effectLst/>
                        </a:rPr>
                        <a:t>points from three different question parts</a:t>
                      </a:r>
                      <a:endParaRPr lang="en-NZ" sz="1600" dirty="0" smtClean="0">
                        <a:solidFill>
                          <a:schemeClr val="tx1"/>
                        </a:solidFill>
                        <a:effectLst/>
                        <a:latin typeface="Times New Roman"/>
                        <a:ea typeface="Calibri"/>
                      </a:endParaRPr>
                    </a:p>
                    <a:p>
                      <a:pPr algn="ctr">
                        <a:spcAft>
                          <a:spcPts val="0"/>
                        </a:spcAft>
                      </a:pP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600" dirty="0">
                          <a:solidFill>
                            <a:schemeClr val="tx1"/>
                          </a:solidFill>
                          <a:effectLst/>
                        </a:rPr>
                        <a:t>TWO M </a:t>
                      </a:r>
                      <a:r>
                        <a:rPr lang="en-NZ" sz="1600" dirty="0" smtClean="0">
                          <a:solidFill>
                            <a:schemeClr val="tx1"/>
                          </a:solidFill>
                          <a:effectLst/>
                        </a:rPr>
                        <a:t>points from different question parts</a:t>
                      </a:r>
                      <a:endParaRPr lang="en-NZ" sz="1600" dirty="0" smtClean="0">
                        <a:solidFill>
                          <a:schemeClr val="tx1"/>
                        </a:solidFill>
                        <a:effectLst/>
                        <a:latin typeface="Times New Roman"/>
                        <a:ea typeface="Calibri"/>
                      </a:endParaRPr>
                    </a:p>
                    <a:p>
                      <a:pPr algn="ctr">
                        <a:spcAft>
                          <a:spcPts val="0"/>
                        </a:spcAft>
                      </a:pP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THREE M </a:t>
                      </a:r>
                      <a:r>
                        <a:rPr lang="en-NZ" sz="1600" dirty="0" smtClean="0">
                          <a:solidFill>
                            <a:schemeClr val="tx1"/>
                          </a:solidFill>
                          <a:effectLst/>
                        </a:rPr>
                        <a:t>points</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ONE E point plus ONE M point from a different </a:t>
                      </a:r>
                      <a:r>
                        <a:rPr lang="en-NZ" sz="1600" dirty="0" smtClean="0">
                          <a:solidFill>
                            <a:schemeClr val="tx1"/>
                          </a:solidFill>
                          <a:effectLst/>
                        </a:rPr>
                        <a:t>question </a:t>
                      </a:r>
                      <a:r>
                        <a:rPr lang="en-NZ" sz="1600" dirty="0">
                          <a:solidFill>
                            <a:schemeClr val="tx1"/>
                          </a:solidFill>
                          <a:effectLst/>
                        </a:rPr>
                        <a:t>part to the E point</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TWO E </a:t>
                      </a:r>
                      <a:r>
                        <a:rPr lang="en-NZ" sz="1600" dirty="0" smtClean="0">
                          <a:solidFill>
                            <a:schemeClr val="tx1"/>
                          </a:solidFill>
                          <a:effectLst/>
                        </a:rPr>
                        <a:t>points</a:t>
                      </a:r>
                    </a:p>
                    <a:p>
                      <a:pPr algn="ctr">
                        <a:spcAft>
                          <a:spcPts val="0"/>
                        </a:spcAft>
                      </a:pPr>
                      <a:endParaRPr lang="en-NZ" sz="1600" dirty="0" smtClean="0">
                        <a:solidFill>
                          <a:schemeClr val="tx1"/>
                        </a:solidFill>
                        <a:effectLst/>
                      </a:endParaRPr>
                    </a:p>
                    <a:p>
                      <a:pPr algn="ctr">
                        <a:spcAft>
                          <a:spcPts val="0"/>
                        </a:spcAft>
                      </a:pPr>
                      <a:r>
                        <a:rPr lang="en-NZ" sz="1600" i="1" dirty="0" smtClean="0">
                          <a:solidFill>
                            <a:srgbClr val="00B050"/>
                          </a:solidFill>
                          <a:effectLst/>
                        </a:rPr>
                        <a:t>Out of three points in (c) (d) and (e)</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1"/>
          <p:cNvSpPr>
            <a:spLocks noChangeArrowheads="1"/>
          </p:cNvSpPr>
          <p:nvPr/>
        </p:nvSpPr>
        <p:spPr bwMode="auto">
          <a:xfrm>
            <a:off x="457200" y="25844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358816" y="462987"/>
            <a:ext cx="5342040" cy="369332"/>
          </a:xfrm>
          <a:prstGeom prst="rect">
            <a:avLst/>
          </a:prstGeom>
          <a:noFill/>
        </p:spPr>
        <p:txBody>
          <a:bodyPr wrap="none" rtlCol="0">
            <a:spAutoFit/>
          </a:bodyPr>
          <a:lstStyle/>
          <a:p>
            <a:r>
              <a:rPr lang="en-NZ" b="1" dirty="0" smtClean="0"/>
              <a:t>NZQA  JUDGEMENT STATEMENT FOR QUESTION TWO:</a:t>
            </a:r>
            <a:endParaRPr lang="en-NZ" b="1" dirty="0"/>
          </a:p>
        </p:txBody>
      </p:sp>
      <p:sp>
        <p:nvSpPr>
          <p:cNvPr id="5" name="TextBox 4"/>
          <p:cNvSpPr txBox="1"/>
          <p:nvPr/>
        </p:nvSpPr>
        <p:spPr>
          <a:xfrm>
            <a:off x="324091" y="3958541"/>
            <a:ext cx="3252486" cy="1477328"/>
          </a:xfrm>
          <a:prstGeom prst="rect">
            <a:avLst/>
          </a:prstGeom>
          <a:solidFill>
            <a:schemeClr val="bg1"/>
          </a:solidFill>
        </p:spPr>
        <p:txBody>
          <a:bodyPr wrap="square" rtlCol="0">
            <a:spAutoFit/>
          </a:bodyPr>
          <a:lstStyle/>
          <a:p>
            <a:pPr algn="ctr"/>
            <a:r>
              <a:rPr lang="en-NZ" b="1" dirty="0" smtClean="0">
                <a:solidFill>
                  <a:srgbClr val="FF0000"/>
                </a:solidFill>
                <a:latin typeface="Comic Sans MS" panose="030F0702030302020204" pitchFamily="66" charset="0"/>
              </a:rPr>
              <a:t>There are 9 or 10 possible “ACHIEVE” bits you can get in the question but you need to get marks from different parts. </a:t>
            </a:r>
            <a:endParaRPr lang="en-NZ" b="1" dirty="0">
              <a:solidFill>
                <a:srgbClr val="FF0000"/>
              </a:solidFill>
              <a:latin typeface="Comic Sans MS" panose="030F0702030302020204" pitchFamily="66" charset="0"/>
            </a:endParaRPr>
          </a:p>
        </p:txBody>
      </p:sp>
      <p:sp>
        <p:nvSpPr>
          <p:cNvPr id="6" name="TextBox 5"/>
          <p:cNvSpPr txBox="1"/>
          <p:nvPr/>
        </p:nvSpPr>
        <p:spPr>
          <a:xfrm>
            <a:off x="3784921" y="4307712"/>
            <a:ext cx="3634451" cy="923330"/>
          </a:xfrm>
          <a:prstGeom prst="rect">
            <a:avLst/>
          </a:prstGeom>
          <a:noFill/>
        </p:spPr>
        <p:txBody>
          <a:bodyPr wrap="square" rtlCol="0">
            <a:spAutoFit/>
          </a:bodyPr>
          <a:lstStyle/>
          <a:p>
            <a:pPr algn="ctr"/>
            <a:r>
              <a:rPr lang="en-NZ" b="1" dirty="0" smtClean="0">
                <a:solidFill>
                  <a:srgbClr val="CC0066"/>
                </a:solidFill>
                <a:latin typeface="Comic Sans MS" panose="030F0702030302020204" pitchFamily="66" charset="0"/>
              </a:rPr>
              <a:t>There are </a:t>
            </a:r>
            <a:r>
              <a:rPr lang="en-NZ" b="1" dirty="0" smtClean="0">
                <a:solidFill>
                  <a:srgbClr val="CC0066"/>
                </a:solidFill>
                <a:latin typeface="Comic Sans MS" panose="030F0702030302020204" pitchFamily="66" charset="0"/>
              </a:rPr>
              <a:t>6 </a:t>
            </a:r>
            <a:r>
              <a:rPr lang="en-NZ" b="1" dirty="0" smtClean="0">
                <a:solidFill>
                  <a:srgbClr val="CC0066"/>
                </a:solidFill>
                <a:latin typeface="Comic Sans MS" panose="030F0702030302020204" pitchFamily="66" charset="0"/>
              </a:rPr>
              <a:t>“MERIT” bits you can get in the question from (b) (c) (d) or (e).</a:t>
            </a:r>
            <a:endParaRPr lang="en-NZ" b="1" dirty="0">
              <a:solidFill>
                <a:srgbClr val="CC0066"/>
              </a:solidFill>
              <a:latin typeface="Comic Sans MS" panose="030F0702030302020204" pitchFamily="66" charset="0"/>
            </a:endParaRPr>
          </a:p>
        </p:txBody>
      </p:sp>
      <p:sp>
        <p:nvSpPr>
          <p:cNvPr id="7" name="TextBox 6"/>
          <p:cNvSpPr txBox="1"/>
          <p:nvPr/>
        </p:nvSpPr>
        <p:spPr>
          <a:xfrm>
            <a:off x="5000266" y="5567423"/>
            <a:ext cx="4004838" cy="923330"/>
          </a:xfrm>
          <a:prstGeom prst="rect">
            <a:avLst/>
          </a:prstGeom>
          <a:noFill/>
        </p:spPr>
        <p:txBody>
          <a:bodyPr wrap="square" rtlCol="0">
            <a:spAutoFit/>
          </a:bodyPr>
          <a:lstStyle/>
          <a:p>
            <a:pPr algn="ctr"/>
            <a:r>
              <a:rPr lang="en-NZ" b="1" dirty="0" smtClean="0">
                <a:solidFill>
                  <a:srgbClr val="008A3E"/>
                </a:solidFill>
                <a:latin typeface="Comic Sans MS" panose="030F0702030302020204" pitchFamily="66" charset="0"/>
              </a:rPr>
              <a:t>“EXCELLENCE” can only be gained from detailed and correct answers in (c) (d) or (e)</a:t>
            </a:r>
            <a:endParaRPr lang="en-NZ" b="1" dirty="0">
              <a:solidFill>
                <a:srgbClr val="008A3E"/>
              </a:solidFill>
              <a:latin typeface="Comic Sans MS" panose="030F0702030302020204" pitchFamily="66" charset="0"/>
            </a:endParaRPr>
          </a:p>
        </p:txBody>
      </p:sp>
      <p:cxnSp>
        <p:nvCxnSpPr>
          <p:cNvPr id="9" name="Straight Arrow Connector 8"/>
          <p:cNvCxnSpPr>
            <a:stCxn id="6" idx="0"/>
          </p:cNvCxnSpPr>
          <p:nvPr/>
        </p:nvCxnSpPr>
        <p:spPr>
          <a:xfrm flipH="1" flipV="1">
            <a:off x="5104435" y="3472405"/>
            <a:ext cx="497712" cy="835307"/>
          </a:xfrm>
          <a:prstGeom prst="straightConnector1">
            <a:avLst/>
          </a:prstGeom>
          <a:ln w="38100">
            <a:solidFill>
              <a:srgbClr val="CC0099"/>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7778187" y="3923819"/>
            <a:ext cx="138897" cy="1632029"/>
          </a:xfrm>
          <a:prstGeom prst="straightConnector1">
            <a:avLst/>
          </a:prstGeom>
          <a:ln w="381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56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par>
                          <p:cTn id="8" fill="hold">
                            <p:stCondLst>
                              <p:cond delay="2000"/>
                            </p:stCondLst>
                            <p:childTnLst>
                              <p:par>
                                <p:cTn id="9" presetID="22" presetClass="entr" presetSubtype="1"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3000"/>
                                        <p:tgtEl>
                                          <p:spTgt spid="2"/>
                                        </p:tgtEl>
                                      </p:cBhvr>
                                    </p:animEffect>
                                  </p:childTnLst>
                                </p:cTn>
                              </p:par>
                            </p:childTnLst>
                          </p:cTn>
                        </p:par>
                        <p:par>
                          <p:cTn id="12" fill="hold">
                            <p:stCondLst>
                              <p:cond delay="6000"/>
                            </p:stCondLst>
                            <p:childTnLst>
                              <p:par>
                                <p:cTn id="13" presetID="26" presetClass="entr" presetSubtype="0" fill="hold" grpId="0" nodeType="afterEffect">
                                  <p:stCondLst>
                                    <p:cond delay="200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par>
                          <p:cTn id="29" fill="hold">
                            <p:stCondLst>
                              <p:cond delay="10000"/>
                            </p:stCondLst>
                            <p:childTnLst>
                              <p:par>
                                <p:cTn id="30" presetID="26" presetClass="entr" presetSubtype="0" fill="hold" grpId="0" nodeType="afterEffect">
                                  <p:stCondLst>
                                    <p:cond delay="200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par>
                          <p:cTn id="46" fill="hold">
                            <p:stCondLst>
                              <p:cond delay="14000"/>
                            </p:stCondLst>
                            <p:childTnLst>
                              <p:par>
                                <p:cTn id="47" presetID="10" presetClass="entr" presetSubtype="0"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750"/>
                                        <p:tgtEl>
                                          <p:spTgt spid="9"/>
                                        </p:tgtEl>
                                      </p:cBhvr>
                                    </p:animEffect>
                                  </p:childTnLst>
                                </p:cTn>
                              </p:par>
                            </p:childTnLst>
                          </p:cTn>
                        </p:par>
                        <p:par>
                          <p:cTn id="50" fill="hold">
                            <p:stCondLst>
                              <p:cond delay="14750"/>
                            </p:stCondLst>
                            <p:childTnLst>
                              <p:par>
                                <p:cTn id="51" presetID="45" presetClass="entr" presetSubtype="0" fill="hold" grpId="0" nodeType="afterEffect">
                                  <p:stCondLst>
                                    <p:cond delay="100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3000"/>
                                        <p:tgtEl>
                                          <p:spTgt spid="7"/>
                                        </p:tgtEl>
                                      </p:cBhvr>
                                    </p:animEffect>
                                    <p:anim calcmode="lin" valueType="num">
                                      <p:cBhvr>
                                        <p:cTn id="54" dur="3000" fill="hold"/>
                                        <p:tgtEl>
                                          <p:spTgt spid="7"/>
                                        </p:tgtEl>
                                        <p:attrNameLst>
                                          <p:attrName>ppt_w</p:attrName>
                                        </p:attrNameLst>
                                      </p:cBhvr>
                                      <p:tavLst>
                                        <p:tav tm="0" fmla="#ppt_w*sin(2.5*pi*$)">
                                          <p:val>
                                            <p:fltVal val="0"/>
                                          </p:val>
                                        </p:tav>
                                        <p:tav tm="100000">
                                          <p:val>
                                            <p:fltVal val="1"/>
                                          </p:val>
                                        </p:tav>
                                      </p:tavLst>
                                    </p:anim>
                                    <p:anim calcmode="lin" valueType="num">
                                      <p:cBhvr>
                                        <p:cTn id="55" dur="3000" fill="hold"/>
                                        <p:tgtEl>
                                          <p:spTgt spid="7"/>
                                        </p:tgtEl>
                                        <p:attrNameLst>
                                          <p:attrName>ppt_h</p:attrName>
                                        </p:attrNameLst>
                                      </p:cBhvr>
                                      <p:tavLst>
                                        <p:tav tm="0">
                                          <p:val>
                                            <p:strVal val="#ppt_h"/>
                                          </p:val>
                                        </p:tav>
                                        <p:tav tm="100000">
                                          <p:val>
                                            <p:strVal val="#ppt_h"/>
                                          </p:val>
                                        </p:tav>
                                      </p:tavLst>
                                    </p:anim>
                                  </p:childTnLst>
                                </p:cTn>
                              </p:par>
                            </p:childTnLst>
                          </p:cTn>
                        </p:par>
                        <p:par>
                          <p:cTn id="56" fill="hold">
                            <p:stCondLst>
                              <p:cond delay="18750"/>
                            </p:stCondLst>
                            <p:childTnLst>
                              <p:par>
                                <p:cTn id="57" presetID="22" presetClass="entr" presetSubtype="4" fill="hold" nodeType="after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ipe(down)">
                                      <p:cBhvr>
                                        <p:cTn id="5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284" y="258066"/>
            <a:ext cx="3840410" cy="369332"/>
          </a:xfrm>
          <a:prstGeom prst="rect">
            <a:avLst/>
          </a:prstGeom>
        </p:spPr>
        <p:txBody>
          <a:bodyPr wrap="none">
            <a:spAutoFit/>
          </a:bodyPr>
          <a:lstStyle/>
          <a:p>
            <a:r>
              <a:rPr lang="en-US" b="1" dirty="0"/>
              <a:t>QUESTION THREE: OSCILLATING BALLS</a:t>
            </a:r>
            <a:endParaRPr lang="en-NZ" b="1" dirty="0"/>
          </a:p>
        </p:txBody>
      </p:sp>
      <p:sp>
        <p:nvSpPr>
          <p:cNvPr id="3" name="Rectangle 2"/>
          <p:cNvSpPr/>
          <p:nvPr/>
        </p:nvSpPr>
        <p:spPr>
          <a:xfrm>
            <a:off x="306728" y="675547"/>
            <a:ext cx="5978325" cy="646331"/>
          </a:xfrm>
          <a:prstGeom prst="rect">
            <a:avLst/>
          </a:prstGeom>
        </p:spPr>
        <p:txBody>
          <a:bodyPr wrap="square">
            <a:spAutoFit/>
          </a:bodyPr>
          <a:lstStyle/>
          <a:p>
            <a:r>
              <a:rPr lang="en-US" dirty="0"/>
              <a:t>A ball, attached to a cord of length </a:t>
            </a:r>
            <a:r>
              <a:rPr lang="en-US" b="1" dirty="0"/>
              <a:t>1.20 m</a:t>
            </a:r>
            <a:r>
              <a:rPr lang="en-US" dirty="0"/>
              <a:t>, is set in motion so that it is swinging backwards and forwards like a pendulum.</a:t>
            </a:r>
            <a:endParaRPr lang="en-NZ" dirty="0"/>
          </a:p>
        </p:txBody>
      </p:sp>
      <p:sp>
        <p:nvSpPr>
          <p:cNvPr id="4" name="Rectangle 3"/>
          <p:cNvSpPr/>
          <p:nvPr/>
        </p:nvSpPr>
        <p:spPr>
          <a:xfrm>
            <a:off x="214130" y="1763567"/>
            <a:ext cx="5735257" cy="646331"/>
          </a:xfrm>
          <a:prstGeom prst="rect">
            <a:avLst/>
          </a:prstGeom>
        </p:spPr>
        <p:txBody>
          <a:bodyPr wrap="square">
            <a:spAutoFit/>
          </a:bodyPr>
          <a:lstStyle/>
          <a:p>
            <a:pPr marL="342900" indent="-342900">
              <a:buAutoNum type="alphaLcParenBoth"/>
            </a:pPr>
            <a:r>
              <a:rPr lang="en-US" dirty="0" smtClean="0"/>
              <a:t>Show </a:t>
            </a:r>
            <a:r>
              <a:rPr lang="en-US" dirty="0"/>
              <a:t>that the period of a pendulum of length </a:t>
            </a:r>
            <a:r>
              <a:rPr lang="en-US" b="1" dirty="0"/>
              <a:t>1.20 </a:t>
            </a:r>
            <a:r>
              <a:rPr lang="en-US" b="1" dirty="0" smtClean="0"/>
              <a:t>m </a:t>
            </a:r>
            <a:r>
              <a:rPr lang="en-US" dirty="0"/>
              <a:t>that is oscillating in simple harmonic motion is </a:t>
            </a:r>
            <a:r>
              <a:rPr lang="en-US" b="1" dirty="0"/>
              <a:t>2.20 s</a:t>
            </a:r>
            <a:endParaRPr lang="en-NZ" b="1" dirty="0"/>
          </a:p>
        </p:txBody>
      </p:sp>
      <p:sp>
        <p:nvSpPr>
          <p:cNvPr id="5" name="Rectangle 4"/>
          <p:cNvSpPr/>
          <p:nvPr/>
        </p:nvSpPr>
        <p:spPr>
          <a:xfrm>
            <a:off x="243069" y="2840013"/>
            <a:ext cx="7951807" cy="646331"/>
          </a:xfrm>
          <a:prstGeom prst="rect">
            <a:avLst/>
          </a:prstGeom>
        </p:spPr>
        <p:txBody>
          <a:bodyPr wrap="square">
            <a:spAutoFit/>
          </a:bodyPr>
          <a:lstStyle/>
          <a:p>
            <a:pPr marL="342900" indent="-342900">
              <a:buAutoNum type="alphaLcParenBoth" startAt="2"/>
            </a:pPr>
            <a:r>
              <a:rPr lang="en-US" dirty="0" smtClean="0"/>
              <a:t>Explain </a:t>
            </a:r>
            <a:r>
              <a:rPr lang="en-US" dirty="0"/>
              <a:t>what must be done to ensure that the motion of the ball </a:t>
            </a:r>
            <a:r>
              <a:rPr lang="en-US" dirty="0" smtClean="0"/>
              <a:t>approximates </a:t>
            </a:r>
            <a:r>
              <a:rPr lang="en-US" dirty="0"/>
              <a:t>simple harmonic motion</a:t>
            </a:r>
            <a:endParaRPr lang="en-NZ" dirty="0"/>
          </a:p>
        </p:txBody>
      </p:sp>
      <p:sp>
        <p:nvSpPr>
          <p:cNvPr id="10" name="Rectangle 9"/>
          <p:cNvSpPr/>
          <p:nvPr/>
        </p:nvSpPr>
        <p:spPr>
          <a:xfrm>
            <a:off x="266220" y="3812286"/>
            <a:ext cx="6041984" cy="646331"/>
          </a:xfrm>
          <a:prstGeom prst="rect">
            <a:avLst/>
          </a:prstGeom>
        </p:spPr>
        <p:txBody>
          <a:bodyPr wrap="square">
            <a:spAutoFit/>
          </a:bodyPr>
          <a:lstStyle/>
          <a:p>
            <a:pPr marL="342900" indent="-342900">
              <a:buAutoNum type="alphaLcParenBoth" startAt="3"/>
            </a:pPr>
            <a:r>
              <a:rPr lang="en-US" dirty="0" smtClean="0"/>
              <a:t>On </a:t>
            </a:r>
            <a:r>
              <a:rPr lang="en-US" dirty="0"/>
              <a:t>the axes below, sketch a graph to show what </a:t>
            </a:r>
            <a:r>
              <a:rPr lang="en-US" dirty="0" smtClean="0"/>
              <a:t>happens </a:t>
            </a:r>
            <a:r>
              <a:rPr lang="en-US" dirty="0"/>
              <a:t>to the ball’s </a:t>
            </a:r>
            <a:r>
              <a:rPr lang="en-US" b="1" dirty="0"/>
              <a:t>total energy</a:t>
            </a:r>
            <a:r>
              <a:rPr lang="en-US" dirty="0"/>
              <a:t> over time until it stops swinging</a:t>
            </a:r>
            <a:endParaRPr lang="en-NZ" dirty="0"/>
          </a:p>
        </p:txBody>
      </p:sp>
      <p:grpSp>
        <p:nvGrpSpPr>
          <p:cNvPr id="25" name="Group 24"/>
          <p:cNvGrpSpPr/>
          <p:nvPr/>
        </p:nvGrpSpPr>
        <p:grpSpPr>
          <a:xfrm>
            <a:off x="6169307" y="521203"/>
            <a:ext cx="2163114" cy="1620114"/>
            <a:chOff x="5995687" y="555927"/>
            <a:chExt cx="2163114" cy="1620114"/>
          </a:xfrm>
        </p:grpSpPr>
        <p:grpSp>
          <p:nvGrpSpPr>
            <p:cNvPr id="11" name="Group 5"/>
            <p:cNvGrpSpPr>
              <a:grpSpLocks/>
            </p:cNvGrpSpPr>
            <p:nvPr/>
          </p:nvGrpSpPr>
          <p:grpSpPr bwMode="auto">
            <a:xfrm>
              <a:off x="5995687" y="555927"/>
              <a:ext cx="1782500" cy="1620114"/>
              <a:chOff x="9120" y="88"/>
              <a:chExt cx="1026" cy="970"/>
            </a:xfrm>
          </p:grpSpPr>
          <p:grpSp>
            <p:nvGrpSpPr>
              <p:cNvPr id="12" name="Group 6"/>
              <p:cNvGrpSpPr>
                <a:grpSpLocks/>
              </p:cNvGrpSpPr>
              <p:nvPr/>
            </p:nvGrpSpPr>
            <p:grpSpPr bwMode="auto">
              <a:xfrm>
                <a:off x="9633" y="93"/>
                <a:ext cx="2" cy="903"/>
                <a:chOff x="9633" y="93"/>
                <a:chExt cx="2" cy="903"/>
              </a:xfrm>
            </p:grpSpPr>
            <p:sp>
              <p:nvSpPr>
                <p:cNvPr id="23" name="Freeform 7"/>
                <p:cNvSpPr>
                  <a:spLocks/>
                </p:cNvSpPr>
                <p:nvPr/>
              </p:nvSpPr>
              <p:spPr bwMode="auto">
                <a:xfrm>
                  <a:off x="9633" y="93"/>
                  <a:ext cx="2" cy="903"/>
                </a:xfrm>
                <a:custGeom>
                  <a:avLst/>
                  <a:gdLst>
                    <a:gd name="T0" fmla="+- 0 93 93"/>
                    <a:gd name="T1" fmla="*/ 93 h 903"/>
                    <a:gd name="T2" fmla="+- 0 995 93"/>
                    <a:gd name="T3" fmla="*/ 995 h 903"/>
                  </a:gdLst>
                  <a:ahLst/>
                  <a:cxnLst>
                    <a:cxn ang="0">
                      <a:pos x="0" y="T1"/>
                    </a:cxn>
                    <a:cxn ang="0">
                      <a:pos x="0" y="T3"/>
                    </a:cxn>
                  </a:cxnLst>
                  <a:rect l="0" t="0" r="r" b="b"/>
                  <a:pathLst>
                    <a:path h="903">
                      <a:moveTo>
                        <a:pt x="0" y="0"/>
                      </a:moveTo>
                      <a:lnTo>
                        <a:pt x="0" y="90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8"/>
              <p:cNvGrpSpPr>
                <a:grpSpLocks/>
              </p:cNvGrpSpPr>
              <p:nvPr/>
            </p:nvGrpSpPr>
            <p:grpSpPr bwMode="auto">
              <a:xfrm>
                <a:off x="9577" y="938"/>
                <a:ext cx="114" cy="114"/>
                <a:chOff x="9577" y="938"/>
                <a:chExt cx="114" cy="114"/>
              </a:xfrm>
            </p:grpSpPr>
            <p:sp>
              <p:nvSpPr>
                <p:cNvPr id="22" name="Freeform 9"/>
                <p:cNvSpPr>
                  <a:spLocks/>
                </p:cNvSpPr>
                <p:nvPr/>
              </p:nvSpPr>
              <p:spPr bwMode="auto">
                <a:xfrm>
                  <a:off x="9577" y="938"/>
                  <a:ext cx="114" cy="114"/>
                </a:xfrm>
                <a:custGeom>
                  <a:avLst/>
                  <a:gdLst>
                    <a:gd name="T0" fmla="+- 0 9633 9577"/>
                    <a:gd name="T1" fmla="*/ T0 w 114"/>
                    <a:gd name="T2" fmla="+- 0 938 938"/>
                    <a:gd name="T3" fmla="*/ 938 h 114"/>
                    <a:gd name="T4" fmla="+- 0 9611 9577"/>
                    <a:gd name="T5" fmla="*/ T4 w 114"/>
                    <a:gd name="T6" fmla="+- 0 943 938"/>
                    <a:gd name="T7" fmla="*/ 943 h 114"/>
                    <a:gd name="T8" fmla="+- 0 9593 9577"/>
                    <a:gd name="T9" fmla="*/ T8 w 114"/>
                    <a:gd name="T10" fmla="+- 0 955 938"/>
                    <a:gd name="T11" fmla="*/ 955 h 114"/>
                    <a:gd name="T12" fmla="+- 0 9581 9577"/>
                    <a:gd name="T13" fmla="*/ T12 w 114"/>
                    <a:gd name="T14" fmla="+- 0 973 938"/>
                    <a:gd name="T15" fmla="*/ 973 h 114"/>
                    <a:gd name="T16" fmla="+- 0 9577 9577"/>
                    <a:gd name="T17" fmla="*/ T16 w 114"/>
                    <a:gd name="T18" fmla="+- 0 996 938"/>
                    <a:gd name="T19" fmla="*/ 996 h 114"/>
                    <a:gd name="T20" fmla="+- 0 9581 9577"/>
                    <a:gd name="T21" fmla="*/ T20 w 114"/>
                    <a:gd name="T22" fmla="+- 0 1017 938"/>
                    <a:gd name="T23" fmla="*/ 1017 h 114"/>
                    <a:gd name="T24" fmla="+- 0 9594 9577"/>
                    <a:gd name="T25" fmla="*/ T24 w 114"/>
                    <a:gd name="T26" fmla="+- 0 1035 938"/>
                    <a:gd name="T27" fmla="*/ 1035 h 114"/>
                    <a:gd name="T28" fmla="+- 0 9612 9577"/>
                    <a:gd name="T29" fmla="*/ T28 w 114"/>
                    <a:gd name="T30" fmla="+- 0 1047 938"/>
                    <a:gd name="T31" fmla="*/ 1047 h 114"/>
                    <a:gd name="T32" fmla="+- 0 9634 9577"/>
                    <a:gd name="T33" fmla="*/ T32 w 114"/>
                    <a:gd name="T34" fmla="+- 0 1052 938"/>
                    <a:gd name="T35" fmla="*/ 1052 h 114"/>
                    <a:gd name="T36" fmla="+- 0 9656 9577"/>
                    <a:gd name="T37" fmla="*/ T36 w 114"/>
                    <a:gd name="T38" fmla="+- 0 1047 938"/>
                    <a:gd name="T39" fmla="*/ 1047 h 114"/>
                    <a:gd name="T40" fmla="+- 0 9674 9577"/>
                    <a:gd name="T41" fmla="*/ T40 w 114"/>
                    <a:gd name="T42" fmla="+- 0 1035 938"/>
                    <a:gd name="T43" fmla="*/ 1035 h 114"/>
                    <a:gd name="T44" fmla="+- 0 9686 9577"/>
                    <a:gd name="T45" fmla="*/ T44 w 114"/>
                    <a:gd name="T46" fmla="+- 0 1017 938"/>
                    <a:gd name="T47" fmla="*/ 1017 h 114"/>
                    <a:gd name="T48" fmla="+- 0 9690 9577"/>
                    <a:gd name="T49" fmla="*/ T48 w 114"/>
                    <a:gd name="T50" fmla="+- 0 996 938"/>
                    <a:gd name="T51" fmla="*/ 996 h 114"/>
                    <a:gd name="T52" fmla="+- 0 9690 9577"/>
                    <a:gd name="T53" fmla="*/ T52 w 114"/>
                    <a:gd name="T54" fmla="+- 0 995 938"/>
                    <a:gd name="T55" fmla="*/ 995 h 114"/>
                    <a:gd name="T56" fmla="+- 0 9686 9577"/>
                    <a:gd name="T57" fmla="*/ T56 w 114"/>
                    <a:gd name="T58" fmla="+- 0 973 938"/>
                    <a:gd name="T59" fmla="*/ 973 h 114"/>
                    <a:gd name="T60" fmla="+- 0 9673 9577"/>
                    <a:gd name="T61" fmla="*/ T60 w 114"/>
                    <a:gd name="T62" fmla="+- 0 955 938"/>
                    <a:gd name="T63" fmla="*/ 955 h 114"/>
                    <a:gd name="T64" fmla="+- 0 9655 9577"/>
                    <a:gd name="T65" fmla="*/ T64 w 114"/>
                    <a:gd name="T66" fmla="+- 0 943 938"/>
                    <a:gd name="T67" fmla="*/ 943 h 114"/>
                    <a:gd name="T68" fmla="+- 0 9633 9577"/>
                    <a:gd name="T69" fmla="*/ T68 w 114"/>
                    <a:gd name="T70" fmla="+- 0 938 938"/>
                    <a:gd name="T71" fmla="*/ 938 h 11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4" h="114">
                      <a:moveTo>
                        <a:pt x="56" y="0"/>
                      </a:moveTo>
                      <a:lnTo>
                        <a:pt x="34" y="5"/>
                      </a:lnTo>
                      <a:lnTo>
                        <a:pt x="16" y="17"/>
                      </a:lnTo>
                      <a:lnTo>
                        <a:pt x="4" y="35"/>
                      </a:lnTo>
                      <a:lnTo>
                        <a:pt x="0" y="58"/>
                      </a:lnTo>
                      <a:lnTo>
                        <a:pt x="4" y="79"/>
                      </a:lnTo>
                      <a:lnTo>
                        <a:pt x="17" y="97"/>
                      </a:lnTo>
                      <a:lnTo>
                        <a:pt x="35" y="109"/>
                      </a:lnTo>
                      <a:lnTo>
                        <a:pt x="57" y="114"/>
                      </a:lnTo>
                      <a:lnTo>
                        <a:pt x="79" y="109"/>
                      </a:lnTo>
                      <a:lnTo>
                        <a:pt x="97" y="97"/>
                      </a:lnTo>
                      <a:lnTo>
                        <a:pt x="109" y="79"/>
                      </a:lnTo>
                      <a:lnTo>
                        <a:pt x="113" y="58"/>
                      </a:lnTo>
                      <a:lnTo>
                        <a:pt x="113" y="57"/>
                      </a:lnTo>
                      <a:lnTo>
                        <a:pt x="109" y="35"/>
                      </a:lnTo>
                      <a:lnTo>
                        <a:pt x="96" y="17"/>
                      </a:lnTo>
                      <a:lnTo>
                        <a:pt x="78" y="5"/>
                      </a:lnTo>
                      <a:lnTo>
                        <a:pt x="5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0"/>
              <p:cNvGrpSpPr>
                <a:grpSpLocks/>
              </p:cNvGrpSpPr>
              <p:nvPr/>
            </p:nvGrpSpPr>
            <p:grpSpPr bwMode="auto">
              <a:xfrm>
                <a:off x="9182" y="874"/>
                <a:ext cx="903" cy="121"/>
                <a:chOff x="9182" y="874"/>
                <a:chExt cx="903" cy="121"/>
              </a:xfrm>
            </p:grpSpPr>
            <p:sp>
              <p:nvSpPr>
                <p:cNvPr id="21" name="Freeform 11"/>
                <p:cNvSpPr>
                  <a:spLocks/>
                </p:cNvSpPr>
                <p:nvPr/>
              </p:nvSpPr>
              <p:spPr bwMode="auto">
                <a:xfrm>
                  <a:off x="9182" y="874"/>
                  <a:ext cx="903" cy="121"/>
                </a:xfrm>
                <a:custGeom>
                  <a:avLst/>
                  <a:gdLst>
                    <a:gd name="T0" fmla="+- 0 10085 9182"/>
                    <a:gd name="T1" fmla="*/ T0 w 903"/>
                    <a:gd name="T2" fmla="+- 0 874 874"/>
                    <a:gd name="T3" fmla="*/ 874 h 121"/>
                    <a:gd name="T4" fmla="+- 0 10024 9182"/>
                    <a:gd name="T5" fmla="*/ T4 w 903"/>
                    <a:gd name="T6" fmla="+- 0 907 874"/>
                    <a:gd name="T7" fmla="*/ 907 h 121"/>
                    <a:gd name="T8" fmla="+- 0 9960 9182"/>
                    <a:gd name="T9" fmla="*/ T8 w 903"/>
                    <a:gd name="T10" fmla="+- 0 934 874"/>
                    <a:gd name="T11" fmla="*/ 934 h 121"/>
                    <a:gd name="T12" fmla="+- 0 9894 9182"/>
                    <a:gd name="T13" fmla="*/ T12 w 903"/>
                    <a:gd name="T14" fmla="+- 0 957 874"/>
                    <a:gd name="T15" fmla="*/ 957 h 121"/>
                    <a:gd name="T16" fmla="+- 0 9825 9182"/>
                    <a:gd name="T17" fmla="*/ T16 w 903"/>
                    <a:gd name="T18" fmla="+- 0 975 874"/>
                    <a:gd name="T19" fmla="*/ 975 h 121"/>
                    <a:gd name="T20" fmla="+- 0 9755 9182"/>
                    <a:gd name="T21" fmla="*/ T20 w 903"/>
                    <a:gd name="T22" fmla="+- 0 987 874"/>
                    <a:gd name="T23" fmla="*/ 987 h 121"/>
                    <a:gd name="T24" fmla="+- 0 9682 9182"/>
                    <a:gd name="T25" fmla="*/ T24 w 903"/>
                    <a:gd name="T26" fmla="+- 0 994 874"/>
                    <a:gd name="T27" fmla="*/ 994 h 121"/>
                    <a:gd name="T28" fmla="+- 0 9633 9182"/>
                    <a:gd name="T29" fmla="*/ T28 w 903"/>
                    <a:gd name="T30" fmla="+- 0 995 874"/>
                    <a:gd name="T31" fmla="*/ 995 h 121"/>
                    <a:gd name="T32" fmla="+- 0 9609 9182"/>
                    <a:gd name="T33" fmla="*/ T32 w 903"/>
                    <a:gd name="T34" fmla="+- 0 995 874"/>
                    <a:gd name="T35" fmla="*/ 995 h 121"/>
                    <a:gd name="T36" fmla="+- 0 9536 9182"/>
                    <a:gd name="T37" fmla="*/ T36 w 903"/>
                    <a:gd name="T38" fmla="+- 0 990 874"/>
                    <a:gd name="T39" fmla="*/ 990 h 121"/>
                    <a:gd name="T40" fmla="+- 0 9465 9182"/>
                    <a:gd name="T41" fmla="*/ T40 w 903"/>
                    <a:gd name="T42" fmla="+- 0 980 874"/>
                    <a:gd name="T43" fmla="*/ 980 h 121"/>
                    <a:gd name="T44" fmla="+- 0 9396 9182"/>
                    <a:gd name="T45" fmla="*/ T44 w 903"/>
                    <a:gd name="T46" fmla="+- 0 964 874"/>
                    <a:gd name="T47" fmla="*/ 964 h 121"/>
                    <a:gd name="T48" fmla="+- 0 9329 9182"/>
                    <a:gd name="T49" fmla="*/ T48 w 903"/>
                    <a:gd name="T50" fmla="+- 0 943 874"/>
                    <a:gd name="T51" fmla="*/ 943 h 121"/>
                    <a:gd name="T52" fmla="+- 0 9264 9182"/>
                    <a:gd name="T53" fmla="*/ T52 w 903"/>
                    <a:gd name="T54" fmla="+- 0 916 874"/>
                    <a:gd name="T55" fmla="*/ 916 h 121"/>
                    <a:gd name="T56" fmla="+- 0 9202 9182"/>
                    <a:gd name="T57" fmla="*/ T56 w 903"/>
                    <a:gd name="T58" fmla="+- 0 886 874"/>
                    <a:gd name="T59" fmla="*/ 886 h 121"/>
                    <a:gd name="T60" fmla="+- 0 9182 9182"/>
                    <a:gd name="T61" fmla="*/ T60 w 903"/>
                    <a:gd name="T62" fmla="+- 0 874 874"/>
                    <a:gd name="T63" fmla="*/ 874 h 12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903" h="121">
                      <a:moveTo>
                        <a:pt x="903" y="0"/>
                      </a:moveTo>
                      <a:lnTo>
                        <a:pt x="842" y="33"/>
                      </a:lnTo>
                      <a:lnTo>
                        <a:pt x="778" y="60"/>
                      </a:lnTo>
                      <a:lnTo>
                        <a:pt x="712" y="83"/>
                      </a:lnTo>
                      <a:lnTo>
                        <a:pt x="643" y="101"/>
                      </a:lnTo>
                      <a:lnTo>
                        <a:pt x="573" y="113"/>
                      </a:lnTo>
                      <a:lnTo>
                        <a:pt x="500" y="120"/>
                      </a:lnTo>
                      <a:lnTo>
                        <a:pt x="451" y="121"/>
                      </a:lnTo>
                      <a:lnTo>
                        <a:pt x="427" y="121"/>
                      </a:lnTo>
                      <a:lnTo>
                        <a:pt x="354" y="116"/>
                      </a:lnTo>
                      <a:lnTo>
                        <a:pt x="283" y="106"/>
                      </a:lnTo>
                      <a:lnTo>
                        <a:pt x="214" y="90"/>
                      </a:lnTo>
                      <a:lnTo>
                        <a:pt x="147" y="69"/>
                      </a:lnTo>
                      <a:lnTo>
                        <a:pt x="82" y="42"/>
                      </a:lnTo>
                      <a:lnTo>
                        <a:pt x="20" y="12"/>
                      </a:lnTo>
                      <a:lnTo>
                        <a:pt x="0"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2"/>
              <p:cNvGrpSpPr>
                <a:grpSpLocks/>
              </p:cNvGrpSpPr>
              <p:nvPr/>
            </p:nvGrpSpPr>
            <p:grpSpPr bwMode="auto">
              <a:xfrm>
                <a:off x="9182" y="93"/>
                <a:ext cx="903" cy="782"/>
                <a:chOff x="9182" y="93"/>
                <a:chExt cx="903" cy="782"/>
              </a:xfrm>
            </p:grpSpPr>
            <p:sp>
              <p:nvSpPr>
                <p:cNvPr id="20" name="Freeform 13"/>
                <p:cNvSpPr>
                  <a:spLocks/>
                </p:cNvSpPr>
                <p:nvPr/>
              </p:nvSpPr>
              <p:spPr bwMode="auto">
                <a:xfrm>
                  <a:off x="9182" y="93"/>
                  <a:ext cx="903" cy="782"/>
                </a:xfrm>
                <a:custGeom>
                  <a:avLst/>
                  <a:gdLst>
                    <a:gd name="T0" fmla="+- 0 10085 9182"/>
                    <a:gd name="T1" fmla="*/ T0 w 903"/>
                    <a:gd name="T2" fmla="+- 0 874 93"/>
                    <a:gd name="T3" fmla="*/ 874 h 782"/>
                    <a:gd name="T4" fmla="+- 0 9633 9182"/>
                    <a:gd name="T5" fmla="*/ T4 w 903"/>
                    <a:gd name="T6" fmla="+- 0 93 93"/>
                    <a:gd name="T7" fmla="*/ 93 h 782"/>
                    <a:gd name="T8" fmla="+- 0 9182 9182"/>
                    <a:gd name="T9" fmla="*/ T8 w 903"/>
                    <a:gd name="T10" fmla="+- 0 874 93"/>
                    <a:gd name="T11" fmla="*/ 874 h 782"/>
                  </a:gdLst>
                  <a:ahLst/>
                  <a:cxnLst>
                    <a:cxn ang="0">
                      <a:pos x="T1" y="T3"/>
                    </a:cxn>
                    <a:cxn ang="0">
                      <a:pos x="T5" y="T7"/>
                    </a:cxn>
                    <a:cxn ang="0">
                      <a:pos x="T9" y="T11"/>
                    </a:cxn>
                  </a:cxnLst>
                  <a:rect l="0" t="0" r="r" b="b"/>
                  <a:pathLst>
                    <a:path w="903" h="782">
                      <a:moveTo>
                        <a:pt x="903" y="781"/>
                      </a:moveTo>
                      <a:lnTo>
                        <a:pt x="451" y="0"/>
                      </a:lnTo>
                      <a:lnTo>
                        <a:pt x="0" y="781"/>
                      </a:lnTo>
                    </a:path>
                  </a:pathLst>
                </a:custGeom>
                <a:noFill/>
                <a:ln w="6350">
                  <a:solidFill>
                    <a:srgbClr val="93959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4"/>
              <p:cNvGrpSpPr>
                <a:grpSpLocks/>
              </p:cNvGrpSpPr>
              <p:nvPr/>
            </p:nvGrpSpPr>
            <p:grpSpPr bwMode="auto">
              <a:xfrm>
                <a:off x="9125" y="818"/>
                <a:ext cx="114" cy="114"/>
                <a:chOff x="9125" y="818"/>
                <a:chExt cx="114" cy="114"/>
              </a:xfrm>
            </p:grpSpPr>
            <p:sp>
              <p:nvSpPr>
                <p:cNvPr id="19" name="Freeform 15"/>
                <p:cNvSpPr>
                  <a:spLocks/>
                </p:cNvSpPr>
                <p:nvPr/>
              </p:nvSpPr>
              <p:spPr bwMode="auto">
                <a:xfrm>
                  <a:off x="9125" y="818"/>
                  <a:ext cx="114" cy="114"/>
                </a:xfrm>
                <a:custGeom>
                  <a:avLst/>
                  <a:gdLst>
                    <a:gd name="T0" fmla="+- 0 9182 9125"/>
                    <a:gd name="T1" fmla="*/ T0 w 114"/>
                    <a:gd name="T2" fmla="+- 0 818 818"/>
                    <a:gd name="T3" fmla="*/ 818 h 114"/>
                    <a:gd name="T4" fmla="+- 0 9160 9125"/>
                    <a:gd name="T5" fmla="*/ T4 w 114"/>
                    <a:gd name="T6" fmla="+- 0 822 818"/>
                    <a:gd name="T7" fmla="*/ 822 h 114"/>
                    <a:gd name="T8" fmla="+- 0 9142 9125"/>
                    <a:gd name="T9" fmla="*/ T8 w 114"/>
                    <a:gd name="T10" fmla="+- 0 834 818"/>
                    <a:gd name="T11" fmla="*/ 834 h 114"/>
                    <a:gd name="T12" fmla="+- 0 9130 9125"/>
                    <a:gd name="T13" fmla="*/ T12 w 114"/>
                    <a:gd name="T14" fmla="+- 0 852 818"/>
                    <a:gd name="T15" fmla="*/ 852 h 114"/>
                    <a:gd name="T16" fmla="+- 0 9125 9125"/>
                    <a:gd name="T17" fmla="*/ T16 w 114"/>
                    <a:gd name="T18" fmla="+- 0 875 818"/>
                    <a:gd name="T19" fmla="*/ 875 h 114"/>
                    <a:gd name="T20" fmla="+- 0 9130 9125"/>
                    <a:gd name="T21" fmla="*/ T20 w 114"/>
                    <a:gd name="T22" fmla="+- 0 897 818"/>
                    <a:gd name="T23" fmla="*/ 897 h 114"/>
                    <a:gd name="T24" fmla="+- 0 9142 9125"/>
                    <a:gd name="T25" fmla="*/ T24 w 114"/>
                    <a:gd name="T26" fmla="+- 0 914 818"/>
                    <a:gd name="T27" fmla="*/ 914 h 114"/>
                    <a:gd name="T28" fmla="+- 0 9160 9125"/>
                    <a:gd name="T29" fmla="*/ T28 w 114"/>
                    <a:gd name="T30" fmla="+- 0 927 818"/>
                    <a:gd name="T31" fmla="*/ 927 h 114"/>
                    <a:gd name="T32" fmla="+- 0 9182 9125"/>
                    <a:gd name="T33" fmla="*/ T32 w 114"/>
                    <a:gd name="T34" fmla="+- 0 931 818"/>
                    <a:gd name="T35" fmla="*/ 931 h 114"/>
                    <a:gd name="T36" fmla="+- 0 9204 9125"/>
                    <a:gd name="T37" fmla="*/ T36 w 114"/>
                    <a:gd name="T38" fmla="+- 0 926 818"/>
                    <a:gd name="T39" fmla="*/ 926 h 114"/>
                    <a:gd name="T40" fmla="+- 0 9222 9125"/>
                    <a:gd name="T41" fmla="*/ T40 w 114"/>
                    <a:gd name="T42" fmla="+- 0 914 818"/>
                    <a:gd name="T43" fmla="*/ 914 h 114"/>
                    <a:gd name="T44" fmla="+- 0 9234 9125"/>
                    <a:gd name="T45" fmla="*/ T44 w 114"/>
                    <a:gd name="T46" fmla="+- 0 896 818"/>
                    <a:gd name="T47" fmla="*/ 896 h 114"/>
                    <a:gd name="T48" fmla="+- 0 9239 9125"/>
                    <a:gd name="T49" fmla="*/ T48 w 114"/>
                    <a:gd name="T50" fmla="+- 0 875 818"/>
                    <a:gd name="T51" fmla="*/ 875 h 114"/>
                    <a:gd name="T52" fmla="+- 0 9239 9125"/>
                    <a:gd name="T53" fmla="*/ T52 w 114"/>
                    <a:gd name="T54" fmla="+- 0 874 818"/>
                    <a:gd name="T55" fmla="*/ 874 h 114"/>
                    <a:gd name="T56" fmla="+- 0 9234 9125"/>
                    <a:gd name="T57" fmla="*/ T56 w 114"/>
                    <a:gd name="T58" fmla="+- 0 852 818"/>
                    <a:gd name="T59" fmla="*/ 852 h 114"/>
                    <a:gd name="T60" fmla="+- 0 9222 9125"/>
                    <a:gd name="T61" fmla="*/ T60 w 114"/>
                    <a:gd name="T62" fmla="+- 0 834 818"/>
                    <a:gd name="T63" fmla="*/ 834 h 114"/>
                    <a:gd name="T64" fmla="+- 0 9204 9125"/>
                    <a:gd name="T65" fmla="*/ T64 w 114"/>
                    <a:gd name="T66" fmla="+- 0 822 818"/>
                    <a:gd name="T67" fmla="*/ 822 h 114"/>
                    <a:gd name="T68" fmla="+- 0 9182 9125"/>
                    <a:gd name="T69" fmla="*/ T68 w 114"/>
                    <a:gd name="T70" fmla="+- 0 818 818"/>
                    <a:gd name="T71" fmla="*/ 818 h 11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4" h="114">
                      <a:moveTo>
                        <a:pt x="57" y="0"/>
                      </a:moveTo>
                      <a:lnTo>
                        <a:pt x="35" y="4"/>
                      </a:lnTo>
                      <a:lnTo>
                        <a:pt x="17" y="16"/>
                      </a:lnTo>
                      <a:lnTo>
                        <a:pt x="5" y="34"/>
                      </a:lnTo>
                      <a:lnTo>
                        <a:pt x="0" y="57"/>
                      </a:lnTo>
                      <a:lnTo>
                        <a:pt x="5" y="79"/>
                      </a:lnTo>
                      <a:lnTo>
                        <a:pt x="17" y="96"/>
                      </a:lnTo>
                      <a:lnTo>
                        <a:pt x="35" y="109"/>
                      </a:lnTo>
                      <a:lnTo>
                        <a:pt x="57" y="113"/>
                      </a:lnTo>
                      <a:lnTo>
                        <a:pt x="79" y="108"/>
                      </a:lnTo>
                      <a:lnTo>
                        <a:pt x="97" y="96"/>
                      </a:lnTo>
                      <a:lnTo>
                        <a:pt x="109" y="78"/>
                      </a:lnTo>
                      <a:lnTo>
                        <a:pt x="114" y="57"/>
                      </a:lnTo>
                      <a:lnTo>
                        <a:pt x="114" y="56"/>
                      </a:lnTo>
                      <a:lnTo>
                        <a:pt x="109" y="34"/>
                      </a:lnTo>
                      <a:lnTo>
                        <a:pt x="97" y="16"/>
                      </a:lnTo>
                      <a:lnTo>
                        <a:pt x="79" y="4"/>
                      </a:lnTo>
                      <a:lnTo>
                        <a:pt x="5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6"/>
              <p:cNvGrpSpPr>
                <a:grpSpLocks/>
              </p:cNvGrpSpPr>
              <p:nvPr/>
            </p:nvGrpSpPr>
            <p:grpSpPr bwMode="auto">
              <a:xfrm>
                <a:off x="10028" y="818"/>
                <a:ext cx="114" cy="114"/>
                <a:chOff x="10028" y="818"/>
                <a:chExt cx="114" cy="114"/>
              </a:xfrm>
            </p:grpSpPr>
            <p:sp>
              <p:nvSpPr>
                <p:cNvPr id="18" name="Freeform 17"/>
                <p:cNvSpPr>
                  <a:spLocks/>
                </p:cNvSpPr>
                <p:nvPr/>
              </p:nvSpPr>
              <p:spPr bwMode="auto">
                <a:xfrm>
                  <a:off x="10028" y="818"/>
                  <a:ext cx="114" cy="114"/>
                </a:xfrm>
                <a:custGeom>
                  <a:avLst/>
                  <a:gdLst>
                    <a:gd name="T0" fmla="+- 0 10084 10028"/>
                    <a:gd name="T1" fmla="*/ T0 w 114"/>
                    <a:gd name="T2" fmla="+- 0 818 818"/>
                    <a:gd name="T3" fmla="*/ 818 h 114"/>
                    <a:gd name="T4" fmla="+- 0 10062 10028"/>
                    <a:gd name="T5" fmla="*/ T4 w 114"/>
                    <a:gd name="T6" fmla="+- 0 822 818"/>
                    <a:gd name="T7" fmla="*/ 822 h 114"/>
                    <a:gd name="T8" fmla="+- 0 10045 10028"/>
                    <a:gd name="T9" fmla="*/ T8 w 114"/>
                    <a:gd name="T10" fmla="+- 0 834 818"/>
                    <a:gd name="T11" fmla="*/ 834 h 114"/>
                    <a:gd name="T12" fmla="+- 0 10032 10028"/>
                    <a:gd name="T13" fmla="*/ T12 w 114"/>
                    <a:gd name="T14" fmla="+- 0 852 818"/>
                    <a:gd name="T15" fmla="*/ 852 h 114"/>
                    <a:gd name="T16" fmla="+- 0 10028 10028"/>
                    <a:gd name="T17" fmla="*/ T16 w 114"/>
                    <a:gd name="T18" fmla="+- 0 875 818"/>
                    <a:gd name="T19" fmla="*/ 875 h 114"/>
                    <a:gd name="T20" fmla="+- 0 10033 10028"/>
                    <a:gd name="T21" fmla="*/ T20 w 114"/>
                    <a:gd name="T22" fmla="+- 0 897 818"/>
                    <a:gd name="T23" fmla="*/ 897 h 114"/>
                    <a:gd name="T24" fmla="+- 0 10045 10028"/>
                    <a:gd name="T25" fmla="*/ T24 w 114"/>
                    <a:gd name="T26" fmla="+- 0 914 818"/>
                    <a:gd name="T27" fmla="*/ 914 h 114"/>
                    <a:gd name="T28" fmla="+- 0 10063 10028"/>
                    <a:gd name="T29" fmla="*/ T28 w 114"/>
                    <a:gd name="T30" fmla="+- 0 927 818"/>
                    <a:gd name="T31" fmla="*/ 927 h 114"/>
                    <a:gd name="T32" fmla="+- 0 10085 10028"/>
                    <a:gd name="T33" fmla="*/ T32 w 114"/>
                    <a:gd name="T34" fmla="+- 0 931 818"/>
                    <a:gd name="T35" fmla="*/ 931 h 114"/>
                    <a:gd name="T36" fmla="+- 0 10107 10028"/>
                    <a:gd name="T37" fmla="*/ T36 w 114"/>
                    <a:gd name="T38" fmla="+- 0 926 818"/>
                    <a:gd name="T39" fmla="*/ 926 h 114"/>
                    <a:gd name="T40" fmla="+- 0 10125 10028"/>
                    <a:gd name="T41" fmla="*/ T40 w 114"/>
                    <a:gd name="T42" fmla="+- 0 914 818"/>
                    <a:gd name="T43" fmla="*/ 914 h 114"/>
                    <a:gd name="T44" fmla="+- 0 10137 10028"/>
                    <a:gd name="T45" fmla="*/ T44 w 114"/>
                    <a:gd name="T46" fmla="+- 0 896 818"/>
                    <a:gd name="T47" fmla="*/ 896 h 114"/>
                    <a:gd name="T48" fmla="+- 0 10141 10028"/>
                    <a:gd name="T49" fmla="*/ T48 w 114"/>
                    <a:gd name="T50" fmla="+- 0 875 818"/>
                    <a:gd name="T51" fmla="*/ 875 h 114"/>
                    <a:gd name="T52" fmla="+- 0 10141 10028"/>
                    <a:gd name="T53" fmla="*/ T52 w 114"/>
                    <a:gd name="T54" fmla="+- 0 874 818"/>
                    <a:gd name="T55" fmla="*/ 874 h 114"/>
                    <a:gd name="T56" fmla="+- 0 10137 10028"/>
                    <a:gd name="T57" fmla="*/ T56 w 114"/>
                    <a:gd name="T58" fmla="+- 0 852 818"/>
                    <a:gd name="T59" fmla="*/ 852 h 114"/>
                    <a:gd name="T60" fmla="+- 0 10125 10028"/>
                    <a:gd name="T61" fmla="*/ T60 w 114"/>
                    <a:gd name="T62" fmla="+- 0 834 818"/>
                    <a:gd name="T63" fmla="*/ 834 h 114"/>
                    <a:gd name="T64" fmla="+- 0 10106 10028"/>
                    <a:gd name="T65" fmla="*/ T64 w 114"/>
                    <a:gd name="T66" fmla="+- 0 822 818"/>
                    <a:gd name="T67" fmla="*/ 822 h 114"/>
                    <a:gd name="T68" fmla="+- 0 10084 10028"/>
                    <a:gd name="T69" fmla="*/ T68 w 114"/>
                    <a:gd name="T70" fmla="+- 0 818 818"/>
                    <a:gd name="T71" fmla="*/ 818 h 11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4" h="114">
                      <a:moveTo>
                        <a:pt x="56" y="0"/>
                      </a:moveTo>
                      <a:lnTo>
                        <a:pt x="34" y="4"/>
                      </a:lnTo>
                      <a:lnTo>
                        <a:pt x="17" y="16"/>
                      </a:lnTo>
                      <a:lnTo>
                        <a:pt x="4" y="34"/>
                      </a:lnTo>
                      <a:lnTo>
                        <a:pt x="0" y="57"/>
                      </a:lnTo>
                      <a:lnTo>
                        <a:pt x="5" y="79"/>
                      </a:lnTo>
                      <a:lnTo>
                        <a:pt x="17" y="96"/>
                      </a:lnTo>
                      <a:lnTo>
                        <a:pt x="35" y="109"/>
                      </a:lnTo>
                      <a:lnTo>
                        <a:pt x="57" y="113"/>
                      </a:lnTo>
                      <a:lnTo>
                        <a:pt x="79" y="108"/>
                      </a:lnTo>
                      <a:lnTo>
                        <a:pt x="97" y="96"/>
                      </a:lnTo>
                      <a:lnTo>
                        <a:pt x="109" y="78"/>
                      </a:lnTo>
                      <a:lnTo>
                        <a:pt x="113" y="57"/>
                      </a:lnTo>
                      <a:lnTo>
                        <a:pt x="113" y="56"/>
                      </a:lnTo>
                      <a:lnTo>
                        <a:pt x="109" y="34"/>
                      </a:lnTo>
                      <a:lnTo>
                        <a:pt x="97" y="16"/>
                      </a:lnTo>
                      <a:lnTo>
                        <a:pt x="78" y="4"/>
                      </a:lnTo>
                      <a:lnTo>
                        <a:pt x="56"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24" name="Rectangle 23"/>
            <p:cNvSpPr/>
            <p:nvPr/>
          </p:nvSpPr>
          <p:spPr>
            <a:xfrm>
              <a:off x="7328124" y="871525"/>
              <a:ext cx="830677" cy="369332"/>
            </a:xfrm>
            <a:prstGeom prst="rect">
              <a:avLst/>
            </a:prstGeom>
          </p:spPr>
          <p:txBody>
            <a:bodyPr wrap="none">
              <a:spAutoFit/>
            </a:bodyPr>
            <a:lstStyle/>
            <a:p>
              <a:r>
                <a:rPr lang="en-US" dirty="0"/>
                <a:t>1.20 m</a:t>
              </a:r>
              <a:endParaRPr lang="en-NZ" dirty="0"/>
            </a:p>
          </p:txBody>
        </p:sp>
      </p:grpSp>
      <p:cxnSp>
        <p:nvCxnSpPr>
          <p:cNvPr id="27" name="Straight Arrow Connector 26"/>
          <p:cNvCxnSpPr/>
          <p:nvPr/>
        </p:nvCxnSpPr>
        <p:spPr>
          <a:xfrm flipH="1" flipV="1">
            <a:off x="2514600" y="4495800"/>
            <a:ext cx="7620" cy="192024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514600" y="6370320"/>
            <a:ext cx="4419600" cy="3810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584960" y="4572000"/>
            <a:ext cx="824328" cy="369332"/>
          </a:xfrm>
          <a:prstGeom prst="rect">
            <a:avLst/>
          </a:prstGeom>
          <a:noFill/>
        </p:spPr>
        <p:txBody>
          <a:bodyPr wrap="none" rtlCol="0">
            <a:spAutoFit/>
          </a:bodyPr>
          <a:lstStyle/>
          <a:p>
            <a:r>
              <a:rPr lang="en-NZ" dirty="0" smtClean="0"/>
              <a:t>Energy</a:t>
            </a:r>
            <a:endParaRPr lang="en-NZ" dirty="0"/>
          </a:p>
        </p:txBody>
      </p:sp>
      <p:sp>
        <p:nvSpPr>
          <p:cNvPr id="35" name="TextBox 34"/>
          <p:cNvSpPr txBox="1"/>
          <p:nvPr/>
        </p:nvSpPr>
        <p:spPr>
          <a:xfrm>
            <a:off x="7078980" y="6012180"/>
            <a:ext cx="649537" cy="369332"/>
          </a:xfrm>
          <a:prstGeom prst="rect">
            <a:avLst/>
          </a:prstGeom>
          <a:noFill/>
        </p:spPr>
        <p:txBody>
          <a:bodyPr wrap="none" rtlCol="0">
            <a:spAutoFit/>
          </a:bodyPr>
          <a:lstStyle/>
          <a:p>
            <a:r>
              <a:rPr lang="en-NZ" dirty="0" smtClean="0"/>
              <a:t>Time</a:t>
            </a:r>
            <a:endParaRPr lang="en-NZ" dirty="0"/>
          </a:p>
        </p:txBody>
      </p:sp>
    </p:spTree>
    <p:extLst>
      <p:ext uri="{BB962C8B-B14F-4D97-AF65-F5344CB8AC3E}">
        <p14:creationId xmlns:p14="http://schemas.microsoft.com/office/powerpoint/2010/main" val="2558121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644" y="485722"/>
            <a:ext cx="6041983" cy="646331"/>
          </a:xfrm>
          <a:prstGeom prst="rect">
            <a:avLst/>
          </a:prstGeom>
        </p:spPr>
        <p:txBody>
          <a:bodyPr wrap="square">
            <a:spAutoFit/>
          </a:bodyPr>
          <a:lstStyle/>
          <a:p>
            <a:pPr marL="342900" indent="-342900">
              <a:buAutoNum type="alphaLcParenBoth" startAt="4"/>
            </a:pPr>
            <a:r>
              <a:rPr lang="en-US" dirty="0" smtClean="0"/>
              <a:t>It </a:t>
            </a:r>
            <a:r>
              <a:rPr lang="en-US" dirty="0"/>
              <a:t>is possible to get the ball swinging by holding the top </a:t>
            </a:r>
            <a:r>
              <a:rPr lang="en-US" dirty="0" smtClean="0"/>
              <a:t>end </a:t>
            </a:r>
            <a:r>
              <a:rPr lang="en-US" dirty="0"/>
              <a:t>of the cord and gently shaking it backwards and forwards.</a:t>
            </a:r>
            <a:endParaRPr lang="en-NZ" dirty="0"/>
          </a:p>
        </p:txBody>
      </p:sp>
      <p:sp>
        <p:nvSpPr>
          <p:cNvPr id="3" name="Rectangle 2"/>
          <p:cNvSpPr/>
          <p:nvPr/>
        </p:nvSpPr>
        <p:spPr>
          <a:xfrm>
            <a:off x="549795" y="1161686"/>
            <a:ext cx="6499185" cy="646331"/>
          </a:xfrm>
          <a:prstGeom prst="rect">
            <a:avLst/>
          </a:prstGeom>
        </p:spPr>
        <p:txBody>
          <a:bodyPr wrap="square">
            <a:spAutoFit/>
          </a:bodyPr>
          <a:lstStyle/>
          <a:p>
            <a:r>
              <a:rPr lang="en-US" dirty="0"/>
              <a:t>Explain how shaking the top end of the cord can make the ball on the bottom of the cord oscillate in simple harmonic motion.</a:t>
            </a:r>
            <a:endParaRPr lang="en-NZ" dirty="0"/>
          </a:p>
        </p:txBody>
      </p:sp>
      <p:sp>
        <p:nvSpPr>
          <p:cNvPr id="4" name="Rectangle 3"/>
          <p:cNvSpPr/>
          <p:nvPr/>
        </p:nvSpPr>
        <p:spPr>
          <a:xfrm>
            <a:off x="549796" y="1786320"/>
            <a:ext cx="6823275" cy="369332"/>
          </a:xfrm>
          <a:prstGeom prst="rect">
            <a:avLst/>
          </a:prstGeom>
        </p:spPr>
        <p:txBody>
          <a:bodyPr wrap="square">
            <a:spAutoFit/>
          </a:bodyPr>
          <a:lstStyle/>
          <a:p>
            <a:r>
              <a:rPr lang="en-US" dirty="0"/>
              <a:t>In your answer, you should consider resonance and energy transfer</a:t>
            </a:r>
            <a:endParaRPr lang="en-NZ" dirty="0"/>
          </a:p>
        </p:txBody>
      </p:sp>
      <p:grpSp>
        <p:nvGrpSpPr>
          <p:cNvPr id="5" name="Group 2"/>
          <p:cNvGrpSpPr>
            <a:grpSpLocks/>
          </p:cNvGrpSpPr>
          <p:nvPr/>
        </p:nvGrpSpPr>
        <p:grpSpPr bwMode="auto">
          <a:xfrm>
            <a:off x="7535119" y="282937"/>
            <a:ext cx="753882" cy="2159322"/>
            <a:chOff x="9887" y="122"/>
            <a:chExt cx="323" cy="1020"/>
          </a:xfrm>
        </p:grpSpPr>
        <p:grpSp>
          <p:nvGrpSpPr>
            <p:cNvPr id="6" name="Group 3"/>
            <p:cNvGrpSpPr>
              <a:grpSpLocks/>
            </p:cNvGrpSpPr>
            <p:nvPr/>
          </p:nvGrpSpPr>
          <p:grpSpPr bwMode="auto">
            <a:xfrm>
              <a:off x="10048" y="177"/>
              <a:ext cx="2" cy="903"/>
              <a:chOff x="10048" y="177"/>
              <a:chExt cx="2" cy="903"/>
            </a:xfrm>
          </p:grpSpPr>
          <p:sp>
            <p:nvSpPr>
              <p:cNvPr id="15" name="Freeform 4"/>
              <p:cNvSpPr>
                <a:spLocks/>
              </p:cNvSpPr>
              <p:nvPr/>
            </p:nvSpPr>
            <p:spPr bwMode="auto">
              <a:xfrm>
                <a:off x="10048" y="177"/>
                <a:ext cx="2" cy="903"/>
              </a:xfrm>
              <a:custGeom>
                <a:avLst/>
                <a:gdLst>
                  <a:gd name="T0" fmla="+- 0 177 177"/>
                  <a:gd name="T1" fmla="*/ 177 h 903"/>
                  <a:gd name="T2" fmla="+- 0 1079 177"/>
                  <a:gd name="T3" fmla="*/ 1079 h 903"/>
                </a:gdLst>
                <a:ahLst/>
                <a:cxnLst>
                  <a:cxn ang="0">
                    <a:pos x="0" y="T1"/>
                  </a:cxn>
                  <a:cxn ang="0">
                    <a:pos x="0" y="T3"/>
                  </a:cxn>
                </a:cxnLst>
                <a:rect l="0" t="0" r="r" b="b"/>
                <a:pathLst>
                  <a:path h="903">
                    <a:moveTo>
                      <a:pt x="0" y="0"/>
                    </a:moveTo>
                    <a:lnTo>
                      <a:pt x="0" y="90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5"/>
            <p:cNvGrpSpPr>
              <a:grpSpLocks/>
            </p:cNvGrpSpPr>
            <p:nvPr/>
          </p:nvGrpSpPr>
          <p:grpSpPr bwMode="auto">
            <a:xfrm>
              <a:off x="9992" y="1023"/>
              <a:ext cx="114" cy="114"/>
              <a:chOff x="9992" y="1023"/>
              <a:chExt cx="114" cy="114"/>
            </a:xfrm>
          </p:grpSpPr>
          <p:sp>
            <p:nvSpPr>
              <p:cNvPr id="14" name="Freeform 6"/>
              <p:cNvSpPr>
                <a:spLocks/>
              </p:cNvSpPr>
              <p:nvPr/>
            </p:nvSpPr>
            <p:spPr bwMode="auto">
              <a:xfrm>
                <a:off x="9992" y="1023"/>
                <a:ext cx="114" cy="114"/>
              </a:xfrm>
              <a:custGeom>
                <a:avLst/>
                <a:gdLst>
                  <a:gd name="T0" fmla="+- 0 10048 9992"/>
                  <a:gd name="T1" fmla="*/ T0 w 114"/>
                  <a:gd name="T2" fmla="+- 0 1023 1023"/>
                  <a:gd name="T3" fmla="*/ 1023 h 114"/>
                  <a:gd name="T4" fmla="+- 0 10026 9992"/>
                  <a:gd name="T5" fmla="*/ T4 w 114"/>
                  <a:gd name="T6" fmla="+- 0 1027 1023"/>
                  <a:gd name="T7" fmla="*/ 1027 h 114"/>
                  <a:gd name="T8" fmla="+- 0 10008 9992"/>
                  <a:gd name="T9" fmla="*/ T8 w 114"/>
                  <a:gd name="T10" fmla="+- 0 1040 1023"/>
                  <a:gd name="T11" fmla="*/ 1040 h 114"/>
                  <a:gd name="T12" fmla="+- 0 9996 9992"/>
                  <a:gd name="T13" fmla="*/ T12 w 114"/>
                  <a:gd name="T14" fmla="+- 0 1058 1023"/>
                  <a:gd name="T15" fmla="*/ 1058 h 114"/>
                  <a:gd name="T16" fmla="+- 0 9992 9992"/>
                  <a:gd name="T17" fmla="*/ T16 w 114"/>
                  <a:gd name="T18" fmla="+- 0 1080 1023"/>
                  <a:gd name="T19" fmla="*/ 1080 h 114"/>
                  <a:gd name="T20" fmla="+- 0 9996 9992"/>
                  <a:gd name="T21" fmla="*/ T20 w 114"/>
                  <a:gd name="T22" fmla="+- 0 1102 1023"/>
                  <a:gd name="T23" fmla="*/ 1102 h 114"/>
                  <a:gd name="T24" fmla="+- 0 10009 9992"/>
                  <a:gd name="T25" fmla="*/ T24 w 114"/>
                  <a:gd name="T26" fmla="+- 0 1120 1023"/>
                  <a:gd name="T27" fmla="*/ 1120 h 114"/>
                  <a:gd name="T28" fmla="+- 0 10027 9992"/>
                  <a:gd name="T29" fmla="*/ T28 w 114"/>
                  <a:gd name="T30" fmla="+- 0 1132 1023"/>
                  <a:gd name="T31" fmla="*/ 1132 h 114"/>
                  <a:gd name="T32" fmla="+- 0 10049 9992"/>
                  <a:gd name="T33" fmla="*/ T32 w 114"/>
                  <a:gd name="T34" fmla="+- 0 1136 1023"/>
                  <a:gd name="T35" fmla="*/ 1136 h 114"/>
                  <a:gd name="T36" fmla="+- 0 10071 9992"/>
                  <a:gd name="T37" fmla="*/ T36 w 114"/>
                  <a:gd name="T38" fmla="+- 0 1132 1023"/>
                  <a:gd name="T39" fmla="*/ 1132 h 114"/>
                  <a:gd name="T40" fmla="+- 0 10089 9992"/>
                  <a:gd name="T41" fmla="*/ T40 w 114"/>
                  <a:gd name="T42" fmla="+- 0 1119 1023"/>
                  <a:gd name="T43" fmla="*/ 1119 h 114"/>
                  <a:gd name="T44" fmla="+- 0 10101 9992"/>
                  <a:gd name="T45" fmla="*/ T44 w 114"/>
                  <a:gd name="T46" fmla="+- 0 1101 1023"/>
                  <a:gd name="T47" fmla="*/ 1101 h 114"/>
                  <a:gd name="T48" fmla="+- 0 10105 9992"/>
                  <a:gd name="T49" fmla="*/ T48 w 114"/>
                  <a:gd name="T50" fmla="+- 0 1080 1023"/>
                  <a:gd name="T51" fmla="*/ 1080 h 114"/>
                  <a:gd name="T52" fmla="+- 0 10105 9992"/>
                  <a:gd name="T53" fmla="*/ T52 w 114"/>
                  <a:gd name="T54" fmla="+- 0 1079 1023"/>
                  <a:gd name="T55" fmla="*/ 1079 h 114"/>
                  <a:gd name="T56" fmla="+- 0 10101 9992"/>
                  <a:gd name="T57" fmla="*/ T56 w 114"/>
                  <a:gd name="T58" fmla="+- 0 1057 1023"/>
                  <a:gd name="T59" fmla="*/ 1057 h 114"/>
                  <a:gd name="T60" fmla="+- 0 10088 9992"/>
                  <a:gd name="T61" fmla="*/ T60 w 114"/>
                  <a:gd name="T62" fmla="+- 0 1039 1023"/>
                  <a:gd name="T63" fmla="*/ 1039 h 114"/>
                  <a:gd name="T64" fmla="+- 0 10070 9992"/>
                  <a:gd name="T65" fmla="*/ T64 w 114"/>
                  <a:gd name="T66" fmla="+- 0 1027 1023"/>
                  <a:gd name="T67" fmla="*/ 1027 h 114"/>
                  <a:gd name="T68" fmla="+- 0 10048 9992"/>
                  <a:gd name="T69" fmla="*/ T68 w 114"/>
                  <a:gd name="T70" fmla="+- 0 1023 1023"/>
                  <a:gd name="T71" fmla="*/ 1023 h 11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4" h="114">
                    <a:moveTo>
                      <a:pt x="56" y="0"/>
                    </a:moveTo>
                    <a:lnTo>
                      <a:pt x="34" y="4"/>
                    </a:lnTo>
                    <a:lnTo>
                      <a:pt x="16" y="17"/>
                    </a:lnTo>
                    <a:lnTo>
                      <a:pt x="4" y="35"/>
                    </a:lnTo>
                    <a:lnTo>
                      <a:pt x="0" y="57"/>
                    </a:lnTo>
                    <a:lnTo>
                      <a:pt x="4" y="79"/>
                    </a:lnTo>
                    <a:lnTo>
                      <a:pt x="17" y="97"/>
                    </a:lnTo>
                    <a:lnTo>
                      <a:pt x="35" y="109"/>
                    </a:lnTo>
                    <a:lnTo>
                      <a:pt x="57" y="113"/>
                    </a:lnTo>
                    <a:lnTo>
                      <a:pt x="79" y="109"/>
                    </a:lnTo>
                    <a:lnTo>
                      <a:pt x="97" y="96"/>
                    </a:lnTo>
                    <a:lnTo>
                      <a:pt x="109" y="78"/>
                    </a:lnTo>
                    <a:lnTo>
                      <a:pt x="113" y="57"/>
                    </a:lnTo>
                    <a:lnTo>
                      <a:pt x="113" y="56"/>
                    </a:lnTo>
                    <a:lnTo>
                      <a:pt x="109" y="34"/>
                    </a:lnTo>
                    <a:lnTo>
                      <a:pt x="96" y="16"/>
                    </a:lnTo>
                    <a:lnTo>
                      <a:pt x="78" y="4"/>
                    </a:lnTo>
                    <a:lnTo>
                      <a:pt x="5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7"/>
            <p:cNvGrpSpPr>
              <a:grpSpLocks/>
            </p:cNvGrpSpPr>
            <p:nvPr/>
          </p:nvGrpSpPr>
          <p:grpSpPr bwMode="auto">
            <a:xfrm>
              <a:off x="9964" y="177"/>
              <a:ext cx="169" cy="2"/>
              <a:chOff x="9964" y="177"/>
              <a:chExt cx="169" cy="2"/>
            </a:xfrm>
          </p:grpSpPr>
          <p:sp>
            <p:nvSpPr>
              <p:cNvPr id="13" name="Freeform 8"/>
              <p:cNvSpPr>
                <a:spLocks/>
              </p:cNvSpPr>
              <p:nvPr/>
            </p:nvSpPr>
            <p:spPr bwMode="auto">
              <a:xfrm>
                <a:off x="9964" y="177"/>
                <a:ext cx="169" cy="2"/>
              </a:xfrm>
              <a:custGeom>
                <a:avLst/>
                <a:gdLst>
                  <a:gd name="T0" fmla="+- 0 9964 9964"/>
                  <a:gd name="T1" fmla="*/ T0 w 169"/>
                  <a:gd name="T2" fmla="+- 0 10133 9964"/>
                  <a:gd name="T3" fmla="*/ T2 w 169"/>
                </a:gdLst>
                <a:ahLst/>
                <a:cxnLst>
                  <a:cxn ang="0">
                    <a:pos x="T1" y="0"/>
                  </a:cxn>
                  <a:cxn ang="0">
                    <a:pos x="T3" y="0"/>
                  </a:cxn>
                </a:cxnLst>
                <a:rect l="0" t="0" r="r" b="b"/>
                <a:pathLst>
                  <a:path w="169">
                    <a:moveTo>
                      <a:pt x="0" y="0"/>
                    </a:moveTo>
                    <a:lnTo>
                      <a:pt x="169"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9"/>
            <p:cNvGrpSpPr>
              <a:grpSpLocks/>
            </p:cNvGrpSpPr>
            <p:nvPr/>
          </p:nvGrpSpPr>
          <p:grpSpPr bwMode="auto">
            <a:xfrm>
              <a:off x="9892" y="127"/>
              <a:ext cx="87" cy="100"/>
              <a:chOff x="9892" y="127"/>
              <a:chExt cx="87" cy="100"/>
            </a:xfrm>
          </p:grpSpPr>
          <p:sp>
            <p:nvSpPr>
              <p:cNvPr id="12" name="Freeform 10"/>
              <p:cNvSpPr>
                <a:spLocks/>
              </p:cNvSpPr>
              <p:nvPr/>
            </p:nvSpPr>
            <p:spPr bwMode="auto">
              <a:xfrm>
                <a:off x="9892" y="127"/>
                <a:ext cx="87" cy="100"/>
              </a:xfrm>
              <a:custGeom>
                <a:avLst/>
                <a:gdLst>
                  <a:gd name="T0" fmla="+- 0 9979 9892"/>
                  <a:gd name="T1" fmla="*/ T0 w 87"/>
                  <a:gd name="T2" fmla="+- 0 127 127"/>
                  <a:gd name="T3" fmla="*/ 127 h 100"/>
                  <a:gd name="T4" fmla="+- 0 9892 9892"/>
                  <a:gd name="T5" fmla="*/ T4 w 87"/>
                  <a:gd name="T6" fmla="+- 0 177 127"/>
                  <a:gd name="T7" fmla="*/ 177 h 100"/>
                  <a:gd name="T8" fmla="+- 0 9979 9892"/>
                  <a:gd name="T9" fmla="*/ T8 w 87"/>
                  <a:gd name="T10" fmla="+- 0 226 127"/>
                  <a:gd name="T11" fmla="*/ 226 h 100"/>
                  <a:gd name="T12" fmla="+- 0 9979 9892"/>
                  <a:gd name="T13" fmla="*/ T12 w 87"/>
                  <a:gd name="T14" fmla="+- 0 127 127"/>
                  <a:gd name="T15" fmla="*/ 127 h 100"/>
                </a:gdLst>
                <a:ahLst/>
                <a:cxnLst>
                  <a:cxn ang="0">
                    <a:pos x="T1" y="T3"/>
                  </a:cxn>
                  <a:cxn ang="0">
                    <a:pos x="T5" y="T7"/>
                  </a:cxn>
                  <a:cxn ang="0">
                    <a:pos x="T9" y="T11"/>
                  </a:cxn>
                  <a:cxn ang="0">
                    <a:pos x="T13" y="T15"/>
                  </a:cxn>
                </a:cxnLst>
                <a:rect l="0" t="0" r="r" b="b"/>
                <a:pathLst>
                  <a:path w="87" h="100">
                    <a:moveTo>
                      <a:pt x="87" y="0"/>
                    </a:moveTo>
                    <a:lnTo>
                      <a:pt x="0" y="50"/>
                    </a:lnTo>
                    <a:lnTo>
                      <a:pt x="87" y="99"/>
                    </a:lnTo>
                    <a:lnTo>
                      <a:pt x="8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1"/>
            <p:cNvGrpSpPr>
              <a:grpSpLocks/>
            </p:cNvGrpSpPr>
            <p:nvPr/>
          </p:nvGrpSpPr>
          <p:grpSpPr bwMode="auto">
            <a:xfrm>
              <a:off x="10118" y="127"/>
              <a:ext cx="87" cy="100"/>
              <a:chOff x="10118" y="127"/>
              <a:chExt cx="87" cy="100"/>
            </a:xfrm>
          </p:grpSpPr>
          <p:sp>
            <p:nvSpPr>
              <p:cNvPr id="11" name="Freeform 12"/>
              <p:cNvSpPr>
                <a:spLocks/>
              </p:cNvSpPr>
              <p:nvPr/>
            </p:nvSpPr>
            <p:spPr bwMode="auto">
              <a:xfrm>
                <a:off x="10118" y="127"/>
                <a:ext cx="87" cy="100"/>
              </a:xfrm>
              <a:custGeom>
                <a:avLst/>
                <a:gdLst>
                  <a:gd name="T0" fmla="+- 0 10118 10118"/>
                  <a:gd name="T1" fmla="*/ T0 w 87"/>
                  <a:gd name="T2" fmla="+- 0 127 127"/>
                  <a:gd name="T3" fmla="*/ 127 h 100"/>
                  <a:gd name="T4" fmla="+- 0 10118 10118"/>
                  <a:gd name="T5" fmla="*/ T4 w 87"/>
                  <a:gd name="T6" fmla="+- 0 226 127"/>
                  <a:gd name="T7" fmla="*/ 226 h 100"/>
                  <a:gd name="T8" fmla="+- 0 10205 10118"/>
                  <a:gd name="T9" fmla="*/ T8 w 87"/>
                  <a:gd name="T10" fmla="+- 0 177 127"/>
                  <a:gd name="T11" fmla="*/ 177 h 100"/>
                  <a:gd name="T12" fmla="+- 0 10118 10118"/>
                  <a:gd name="T13" fmla="*/ T12 w 87"/>
                  <a:gd name="T14" fmla="+- 0 127 127"/>
                  <a:gd name="T15" fmla="*/ 127 h 100"/>
                </a:gdLst>
                <a:ahLst/>
                <a:cxnLst>
                  <a:cxn ang="0">
                    <a:pos x="T1" y="T3"/>
                  </a:cxn>
                  <a:cxn ang="0">
                    <a:pos x="T5" y="T7"/>
                  </a:cxn>
                  <a:cxn ang="0">
                    <a:pos x="T9" y="T11"/>
                  </a:cxn>
                  <a:cxn ang="0">
                    <a:pos x="T13" y="T15"/>
                  </a:cxn>
                </a:cxnLst>
                <a:rect l="0" t="0" r="r" b="b"/>
                <a:pathLst>
                  <a:path w="87" h="100">
                    <a:moveTo>
                      <a:pt x="0" y="0"/>
                    </a:moveTo>
                    <a:lnTo>
                      <a:pt x="0" y="99"/>
                    </a:lnTo>
                    <a:lnTo>
                      <a:pt x="87" y="50"/>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16" name="Rectangle 15"/>
          <p:cNvSpPr/>
          <p:nvPr/>
        </p:nvSpPr>
        <p:spPr>
          <a:xfrm>
            <a:off x="272005" y="2608519"/>
            <a:ext cx="6568634" cy="646331"/>
          </a:xfrm>
          <a:prstGeom prst="rect">
            <a:avLst/>
          </a:prstGeom>
        </p:spPr>
        <p:txBody>
          <a:bodyPr wrap="square">
            <a:spAutoFit/>
          </a:bodyPr>
          <a:lstStyle/>
          <a:p>
            <a:pPr marL="342900" indent="-342900">
              <a:buAutoNum type="alphaLcParenBoth" startAt="5"/>
            </a:pPr>
            <a:r>
              <a:rPr lang="en-US" dirty="0" smtClean="0"/>
              <a:t>Simple </a:t>
            </a:r>
            <a:r>
              <a:rPr lang="en-US" dirty="0"/>
              <a:t>harmonic motion requires a restoring force that changes </a:t>
            </a:r>
            <a:r>
              <a:rPr lang="en-US" dirty="0" smtClean="0"/>
              <a:t>in </a:t>
            </a:r>
            <a:r>
              <a:rPr lang="en-US" dirty="0"/>
              <a:t>proportion to the size of the displacement</a:t>
            </a:r>
            <a:endParaRPr lang="en-NZ" dirty="0"/>
          </a:p>
        </p:txBody>
      </p:sp>
      <p:sp>
        <p:nvSpPr>
          <p:cNvPr id="17" name="Rectangle 16"/>
          <p:cNvSpPr/>
          <p:nvPr/>
        </p:nvSpPr>
        <p:spPr>
          <a:xfrm>
            <a:off x="468774" y="3269071"/>
            <a:ext cx="5399590" cy="1477328"/>
          </a:xfrm>
          <a:prstGeom prst="rect">
            <a:avLst/>
          </a:prstGeom>
        </p:spPr>
        <p:txBody>
          <a:bodyPr wrap="square">
            <a:spAutoFit/>
          </a:bodyPr>
          <a:lstStyle/>
          <a:p>
            <a:r>
              <a:rPr lang="en-US" dirty="0"/>
              <a:t>Discuss what provides the restoring force when the ball is </a:t>
            </a:r>
            <a:r>
              <a:rPr lang="en-US" dirty="0" smtClean="0"/>
              <a:t>swinging in </a:t>
            </a:r>
            <a:r>
              <a:rPr lang="en-US" dirty="0"/>
              <a:t>simple harmonic motion. </a:t>
            </a:r>
            <a:endParaRPr lang="en-US" dirty="0" smtClean="0"/>
          </a:p>
          <a:p>
            <a:r>
              <a:rPr lang="en-US" dirty="0" smtClean="0"/>
              <a:t>In </a:t>
            </a:r>
            <a:r>
              <a:rPr lang="en-US" dirty="0"/>
              <a:t>your answer, you should:</a:t>
            </a:r>
            <a:endParaRPr lang="en-NZ" dirty="0"/>
          </a:p>
          <a:p>
            <a:endParaRPr lang="en-US" dirty="0" smtClean="0"/>
          </a:p>
          <a:p>
            <a:r>
              <a:rPr lang="en-US" dirty="0" smtClean="0"/>
              <a:t>(</a:t>
            </a:r>
            <a:r>
              <a:rPr lang="en-US" dirty="0" err="1" smtClean="0"/>
              <a:t>i</a:t>
            </a:r>
            <a:r>
              <a:rPr lang="en-US" dirty="0" smtClean="0"/>
              <a:t>)   describe </a:t>
            </a:r>
            <a:r>
              <a:rPr lang="en-US" dirty="0"/>
              <a:t>what forces act on the ball</a:t>
            </a:r>
            <a:endParaRPr lang="en-NZ" dirty="0"/>
          </a:p>
        </p:txBody>
      </p:sp>
      <p:sp>
        <p:nvSpPr>
          <p:cNvPr id="18" name="Rectangle 17"/>
          <p:cNvSpPr/>
          <p:nvPr/>
        </p:nvSpPr>
        <p:spPr>
          <a:xfrm>
            <a:off x="0" y="4957784"/>
            <a:ext cx="5856790" cy="369332"/>
          </a:xfrm>
          <a:prstGeom prst="rect">
            <a:avLst/>
          </a:prstGeom>
        </p:spPr>
        <p:txBody>
          <a:bodyPr wrap="square">
            <a:spAutoFit/>
          </a:bodyPr>
          <a:lstStyle/>
          <a:p>
            <a:pPr lvl="1"/>
            <a:r>
              <a:rPr lang="en-US" dirty="0" smtClean="0"/>
              <a:t>(ii)   explain </a:t>
            </a:r>
            <a:r>
              <a:rPr lang="en-US" dirty="0"/>
              <a:t>how these forces change as the ball swings</a:t>
            </a:r>
            <a:endParaRPr lang="en-NZ" dirty="0"/>
          </a:p>
        </p:txBody>
      </p:sp>
      <p:sp>
        <p:nvSpPr>
          <p:cNvPr id="19" name="Rectangle 18"/>
          <p:cNvSpPr/>
          <p:nvPr/>
        </p:nvSpPr>
        <p:spPr>
          <a:xfrm>
            <a:off x="422475" y="5702383"/>
            <a:ext cx="6765402" cy="369332"/>
          </a:xfrm>
          <a:prstGeom prst="rect">
            <a:avLst/>
          </a:prstGeom>
        </p:spPr>
        <p:txBody>
          <a:bodyPr wrap="square">
            <a:spAutoFit/>
          </a:bodyPr>
          <a:lstStyle/>
          <a:p>
            <a:r>
              <a:rPr lang="en-US" dirty="0" smtClean="0"/>
              <a:t>(iii)   draw </a:t>
            </a:r>
            <a:r>
              <a:rPr lang="en-US" dirty="0"/>
              <a:t>vectors to show how a restoring force is produced</a:t>
            </a:r>
            <a:endParaRPr lang="en-NZ" dirty="0"/>
          </a:p>
        </p:txBody>
      </p:sp>
      <p:grpSp>
        <p:nvGrpSpPr>
          <p:cNvPr id="56" name="Group 55"/>
          <p:cNvGrpSpPr/>
          <p:nvPr/>
        </p:nvGrpSpPr>
        <p:grpSpPr>
          <a:xfrm>
            <a:off x="6096865" y="3113590"/>
            <a:ext cx="2653596" cy="2494786"/>
            <a:chOff x="6096865" y="3113590"/>
            <a:chExt cx="2653596" cy="2494786"/>
          </a:xfrm>
        </p:grpSpPr>
        <p:grpSp>
          <p:nvGrpSpPr>
            <p:cNvPr id="20" name="Group 13"/>
            <p:cNvGrpSpPr>
              <a:grpSpLocks/>
            </p:cNvGrpSpPr>
            <p:nvPr/>
          </p:nvGrpSpPr>
          <p:grpSpPr bwMode="auto">
            <a:xfrm>
              <a:off x="6096865" y="3113590"/>
              <a:ext cx="2653596" cy="2494786"/>
              <a:chOff x="8252" y="164"/>
              <a:chExt cx="2239" cy="2132"/>
            </a:xfrm>
          </p:grpSpPr>
          <p:grpSp>
            <p:nvGrpSpPr>
              <p:cNvPr id="21" name="Group 14"/>
              <p:cNvGrpSpPr>
                <a:grpSpLocks/>
              </p:cNvGrpSpPr>
              <p:nvPr/>
            </p:nvGrpSpPr>
            <p:grpSpPr bwMode="auto">
              <a:xfrm>
                <a:off x="9810" y="1141"/>
                <a:ext cx="2" cy="643"/>
                <a:chOff x="9810" y="1141"/>
                <a:chExt cx="2" cy="643"/>
              </a:xfrm>
            </p:grpSpPr>
            <p:sp>
              <p:nvSpPr>
                <p:cNvPr id="44" name="Freeform 15"/>
                <p:cNvSpPr>
                  <a:spLocks/>
                </p:cNvSpPr>
                <p:nvPr/>
              </p:nvSpPr>
              <p:spPr bwMode="auto">
                <a:xfrm>
                  <a:off x="9810" y="1141"/>
                  <a:ext cx="2" cy="643"/>
                </a:xfrm>
                <a:custGeom>
                  <a:avLst/>
                  <a:gdLst>
                    <a:gd name="T0" fmla="+- 0 1141 1141"/>
                    <a:gd name="T1" fmla="*/ 1141 h 643"/>
                    <a:gd name="T2" fmla="+- 0 1784 1141"/>
                    <a:gd name="T3" fmla="*/ 1784 h 643"/>
                  </a:gdLst>
                  <a:ahLst/>
                  <a:cxnLst>
                    <a:cxn ang="0">
                      <a:pos x="0" y="T1"/>
                    </a:cxn>
                    <a:cxn ang="0">
                      <a:pos x="0" y="T3"/>
                    </a:cxn>
                  </a:cxnLst>
                  <a:rect l="0" t="0" r="r" b="b"/>
                  <a:pathLst>
                    <a:path h="643">
                      <a:moveTo>
                        <a:pt x="0" y="0"/>
                      </a:moveTo>
                      <a:lnTo>
                        <a:pt x="0" y="643"/>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16"/>
              <p:cNvGrpSpPr>
                <a:grpSpLocks/>
              </p:cNvGrpSpPr>
              <p:nvPr/>
            </p:nvGrpSpPr>
            <p:grpSpPr bwMode="auto">
              <a:xfrm>
                <a:off x="9761" y="1770"/>
                <a:ext cx="100" cy="87"/>
                <a:chOff x="9761" y="1770"/>
                <a:chExt cx="100" cy="87"/>
              </a:xfrm>
            </p:grpSpPr>
            <p:sp>
              <p:nvSpPr>
                <p:cNvPr id="43" name="Freeform 17"/>
                <p:cNvSpPr>
                  <a:spLocks/>
                </p:cNvSpPr>
                <p:nvPr/>
              </p:nvSpPr>
              <p:spPr bwMode="auto">
                <a:xfrm>
                  <a:off x="9761" y="1770"/>
                  <a:ext cx="100" cy="87"/>
                </a:xfrm>
                <a:custGeom>
                  <a:avLst/>
                  <a:gdLst>
                    <a:gd name="T0" fmla="+- 0 9860 9761"/>
                    <a:gd name="T1" fmla="*/ T0 w 100"/>
                    <a:gd name="T2" fmla="+- 0 1770 1770"/>
                    <a:gd name="T3" fmla="*/ 1770 h 87"/>
                    <a:gd name="T4" fmla="+- 0 9761 9761"/>
                    <a:gd name="T5" fmla="*/ T4 w 100"/>
                    <a:gd name="T6" fmla="+- 0 1770 1770"/>
                    <a:gd name="T7" fmla="*/ 1770 h 87"/>
                    <a:gd name="T8" fmla="+- 0 9810 9761"/>
                    <a:gd name="T9" fmla="*/ T8 w 100"/>
                    <a:gd name="T10" fmla="+- 0 1856 1770"/>
                    <a:gd name="T11" fmla="*/ 1856 h 87"/>
                    <a:gd name="T12" fmla="+- 0 9860 9761"/>
                    <a:gd name="T13" fmla="*/ T12 w 100"/>
                    <a:gd name="T14" fmla="+- 0 1770 1770"/>
                    <a:gd name="T15" fmla="*/ 1770 h 87"/>
                  </a:gdLst>
                  <a:ahLst/>
                  <a:cxnLst>
                    <a:cxn ang="0">
                      <a:pos x="T1" y="T3"/>
                    </a:cxn>
                    <a:cxn ang="0">
                      <a:pos x="T5" y="T7"/>
                    </a:cxn>
                    <a:cxn ang="0">
                      <a:pos x="T9" y="T11"/>
                    </a:cxn>
                    <a:cxn ang="0">
                      <a:pos x="T13" y="T15"/>
                    </a:cxn>
                  </a:cxnLst>
                  <a:rect l="0" t="0" r="r" b="b"/>
                  <a:pathLst>
                    <a:path w="100" h="87">
                      <a:moveTo>
                        <a:pt x="99" y="0"/>
                      </a:moveTo>
                      <a:lnTo>
                        <a:pt x="0" y="0"/>
                      </a:lnTo>
                      <a:lnTo>
                        <a:pt x="49" y="86"/>
                      </a:lnTo>
                      <a:lnTo>
                        <a:pt x="9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18"/>
              <p:cNvGrpSpPr>
                <a:grpSpLocks/>
              </p:cNvGrpSpPr>
              <p:nvPr/>
            </p:nvGrpSpPr>
            <p:grpSpPr bwMode="auto">
              <a:xfrm>
                <a:off x="8257" y="1170"/>
                <a:ext cx="2229" cy="668"/>
                <a:chOff x="8257" y="1170"/>
                <a:chExt cx="2229" cy="668"/>
              </a:xfrm>
            </p:grpSpPr>
            <p:sp>
              <p:nvSpPr>
                <p:cNvPr id="42" name="Freeform 19"/>
                <p:cNvSpPr>
                  <a:spLocks/>
                </p:cNvSpPr>
                <p:nvPr/>
              </p:nvSpPr>
              <p:spPr bwMode="auto">
                <a:xfrm>
                  <a:off x="8257" y="1170"/>
                  <a:ext cx="2229" cy="668"/>
                </a:xfrm>
                <a:custGeom>
                  <a:avLst/>
                  <a:gdLst>
                    <a:gd name="T0" fmla="+- 0 10486 8257"/>
                    <a:gd name="T1" fmla="*/ T0 w 2229"/>
                    <a:gd name="T2" fmla="+- 0 1577 1170"/>
                    <a:gd name="T3" fmla="*/ 1577 h 668"/>
                    <a:gd name="T4" fmla="+- 0 10407 8257"/>
                    <a:gd name="T5" fmla="*/ T4 w 2229"/>
                    <a:gd name="T6" fmla="+- 0 1625 1170"/>
                    <a:gd name="T7" fmla="*/ 1625 h 668"/>
                    <a:gd name="T8" fmla="+- 0 10325 8257"/>
                    <a:gd name="T9" fmla="*/ T8 w 2229"/>
                    <a:gd name="T10" fmla="+- 0 1667 1170"/>
                    <a:gd name="T11" fmla="*/ 1667 h 668"/>
                    <a:gd name="T12" fmla="+- 0 10241 8257"/>
                    <a:gd name="T13" fmla="*/ T12 w 2229"/>
                    <a:gd name="T14" fmla="+- 0 1706 1170"/>
                    <a:gd name="T15" fmla="*/ 1706 h 668"/>
                    <a:gd name="T16" fmla="+- 0 10154 8257"/>
                    <a:gd name="T17" fmla="*/ T16 w 2229"/>
                    <a:gd name="T18" fmla="+- 0 1740 1170"/>
                    <a:gd name="T19" fmla="*/ 1740 h 668"/>
                    <a:gd name="T20" fmla="+- 0 10065 8257"/>
                    <a:gd name="T21" fmla="*/ T20 w 2229"/>
                    <a:gd name="T22" fmla="+- 0 1769 1170"/>
                    <a:gd name="T23" fmla="*/ 1769 h 668"/>
                    <a:gd name="T24" fmla="+- 0 9974 8257"/>
                    <a:gd name="T25" fmla="*/ T24 w 2229"/>
                    <a:gd name="T26" fmla="+- 0 1793 1170"/>
                    <a:gd name="T27" fmla="*/ 1793 h 668"/>
                    <a:gd name="T28" fmla="+- 0 9881 8257"/>
                    <a:gd name="T29" fmla="*/ T28 w 2229"/>
                    <a:gd name="T30" fmla="+- 0 1812 1170"/>
                    <a:gd name="T31" fmla="*/ 1812 h 668"/>
                    <a:gd name="T32" fmla="+- 0 9786 8257"/>
                    <a:gd name="T33" fmla="*/ T32 w 2229"/>
                    <a:gd name="T34" fmla="+- 0 1826 1170"/>
                    <a:gd name="T35" fmla="*/ 1826 h 668"/>
                    <a:gd name="T36" fmla="+- 0 9689 8257"/>
                    <a:gd name="T37" fmla="*/ T36 w 2229"/>
                    <a:gd name="T38" fmla="+- 0 1834 1170"/>
                    <a:gd name="T39" fmla="*/ 1834 h 668"/>
                    <a:gd name="T40" fmla="+- 0 9591 8257"/>
                    <a:gd name="T41" fmla="*/ T40 w 2229"/>
                    <a:gd name="T42" fmla="+- 0 1837 1170"/>
                    <a:gd name="T43" fmla="*/ 1837 h 668"/>
                    <a:gd name="T44" fmla="+- 0 9510 8257"/>
                    <a:gd name="T45" fmla="*/ T44 w 2229"/>
                    <a:gd name="T46" fmla="+- 0 1835 1170"/>
                    <a:gd name="T47" fmla="*/ 1835 h 668"/>
                    <a:gd name="T48" fmla="+- 0 9430 8257"/>
                    <a:gd name="T49" fmla="*/ T48 w 2229"/>
                    <a:gd name="T50" fmla="+- 0 1829 1170"/>
                    <a:gd name="T51" fmla="*/ 1829 h 668"/>
                    <a:gd name="T52" fmla="+- 0 9350 8257"/>
                    <a:gd name="T53" fmla="*/ T52 w 2229"/>
                    <a:gd name="T54" fmla="+- 0 1820 1170"/>
                    <a:gd name="T55" fmla="*/ 1820 h 668"/>
                    <a:gd name="T56" fmla="+- 0 9272 8257"/>
                    <a:gd name="T57" fmla="*/ T56 w 2229"/>
                    <a:gd name="T58" fmla="+- 0 1807 1170"/>
                    <a:gd name="T59" fmla="*/ 1807 h 668"/>
                    <a:gd name="T60" fmla="+- 0 9195 8257"/>
                    <a:gd name="T61" fmla="*/ T60 w 2229"/>
                    <a:gd name="T62" fmla="+- 0 1790 1170"/>
                    <a:gd name="T63" fmla="*/ 1790 h 668"/>
                    <a:gd name="T64" fmla="+- 0 9120 8257"/>
                    <a:gd name="T65" fmla="*/ T64 w 2229"/>
                    <a:gd name="T66" fmla="+- 0 1769 1170"/>
                    <a:gd name="T67" fmla="*/ 1769 h 668"/>
                    <a:gd name="T68" fmla="+- 0 9046 8257"/>
                    <a:gd name="T69" fmla="*/ T68 w 2229"/>
                    <a:gd name="T70" fmla="+- 0 1746 1170"/>
                    <a:gd name="T71" fmla="*/ 1746 h 668"/>
                    <a:gd name="T72" fmla="+- 0 8974 8257"/>
                    <a:gd name="T73" fmla="*/ T72 w 2229"/>
                    <a:gd name="T74" fmla="+- 0 1719 1170"/>
                    <a:gd name="T75" fmla="*/ 1719 h 668"/>
                    <a:gd name="T76" fmla="+- 0 8903 8257"/>
                    <a:gd name="T77" fmla="*/ T76 w 2229"/>
                    <a:gd name="T78" fmla="+- 0 1689 1170"/>
                    <a:gd name="T79" fmla="*/ 1689 h 668"/>
                    <a:gd name="T80" fmla="+- 0 8834 8257"/>
                    <a:gd name="T81" fmla="*/ T80 w 2229"/>
                    <a:gd name="T82" fmla="+- 0 1655 1170"/>
                    <a:gd name="T83" fmla="*/ 1655 h 668"/>
                    <a:gd name="T84" fmla="+- 0 8766 8257"/>
                    <a:gd name="T85" fmla="*/ T84 w 2229"/>
                    <a:gd name="T86" fmla="+- 0 1619 1170"/>
                    <a:gd name="T87" fmla="*/ 1619 h 668"/>
                    <a:gd name="T88" fmla="+- 0 8701 8257"/>
                    <a:gd name="T89" fmla="*/ T88 w 2229"/>
                    <a:gd name="T90" fmla="+- 0 1580 1170"/>
                    <a:gd name="T91" fmla="*/ 1580 h 668"/>
                    <a:gd name="T92" fmla="+- 0 8638 8257"/>
                    <a:gd name="T93" fmla="*/ T92 w 2229"/>
                    <a:gd name="T94" fmla="+- 0 1537 1170"/>
                    <a:gd name="T95" fmla="*/ 1537 h 668"/>
                    <a:gd name="T96" fmla="+- 0 8576 8257"/>
                    <a:gd name="T97" fmla="*/ T96 w 2229"/>
                    <a:gd name="T98" fmla="+- 0 1493 1170"/>
                    <a:gd name="T99" fmla="*/ 1493 h 668"/>
                    <a:gd name="T100" fmla="+- 0 8517 8257"/>
                    <a:gd name="T101" fmla="*/ T100 w 2229"/>
                    <a:gd name="T102" fmla="+- 0 1445 1170"/>
                    <a:gd name="T103" fmla="*/ 1445 h 668"/>
                    <a:gd name="T104" fmla="+- 0 8460 8257"/>
                    <a:gd name="T105" fmla="*/ T104 w 2229"/>
                    <a:gd name="T106" fmla="+- 0 1395 1170"/>
                    <a:gd name="T107" fmla="*/ 1395 h 668"/>
                    <a:gd name="T108" fmla="+- 0 8406 8257"/>
                    <a:gd name="T109" fmla="*/ T108 w 2229"/>
                    <a:gd name="T110" fmla="+- 0 1342 1170"/>
                    <a:gd name="T111" fmla="*/ 1342 h 668"/>
                    <a:gd name="T112" fmla="+- 0 8354 8257"/>
                    <a:gd name="T113" fmla="*/ T112 w 2229"/>
                    <a:gd name="T114" fmla="+- 0 1287 1170"/>
                    <a:gd name="T115" fmla="*/ 1287 h 668"/>
                    <a:gd name="T116" fmla="+- 0 8304 8257"/>
                    <a:gd name="T117" fmla="*/ T116 w 2229"/>
                    <a:gd name="T118" fmla="+- 0 1229 1170"/>
                    <a:gd name="T119" fmla="*/ 1229 h 668"/>
                    <a:gd name="T120" fmla="+- 0 8257 8257"/>
                    <a:gd name="T121" fmla="*/ T120 w 2229"/>
                    <a:gd name="T122" fmla="+- 0 1170 1170"/>
                    <a:gd name="T123" fmla="*/ 1170 h 66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229" h="668">
                      <a:moveTo>
                        <a:pt x="2229" y="407"/>
                      </a:moveTo>
                      <a:lnTo>
                        <a:pt x="2150" y="455"/>
                      </a:lnTo>
                      <a:lnTo>
                        <a:pt x="2068" y="497"/>
                      </a:lnTo>
                      <a:lnTo>
                        <a:pt x="1984" y="536"/>
                      </a:lnTo>
                      <a:lnTo>
                        <a:pt x="1897" y="570"/>
                      </a:lnTo>
                      <a:lnTo>
                        <a:pt x="1808" y="599"/>
                      </a:lnTo>
                      <a:lnTo>
                        <a:pt x="1717" y="623"/>
                      </a:lnTo>
                      <a:lnTo>
                        <a:pt x="1624" y="642"/>
                      </a:lnTo>
                      <a:lnTo>
                        <a:pt x="1529" y="656"/>
                      </a:lnTo>
                      <a:lnTo>
                        <a:pt x="1432" y="664"/>
                      </a:lnTo>
                      <a:lnTo>
                        <a:pt x="1334" y="667"/>
                      </a:lnTo>
                      <a:lnTo>
                        <a:pt x="1253" y="665"/>
                      </a:lnTo>
                      <a:lnTo>
                        <a:pt x="1173" y="659"/>
                      </a:lnTo>
                      <a:lnTo>
                        <a:pt x="1093" y="650"/>
                      </a:lnTo>
                      <a:lnTo>
                        <a:pt x="1015" y="637"/>
                      </a:lnTo>
                      <a:lnTo>
                        <a:pt x="938" y="620"/>
                      </a:lnTo>
                      <a:lnTo>
                        <a:pt x="863" y="599"/>
                      </a:lnTo>
                      <a:lnTo>
                        <a:pt x="789" y="576"/>
                      </a:lnTo>
                      <a:lnTo>
                        <a:pt x="717" y="549"/>
                      </a:lnTo>
                      <a:lnTo>
                        <a:pt x="646" y="519"/>
                      </a:lnTo>
                      <a:lnTo>
                        <a:pt x="577" y="485"/>
                      </a:lnTo>
                      <a:lnTo>
                        <a:pt x="509" y="449"/>
                      </a:lnTo>
                      <a:lnTo>
                        <a:pt x="444" y="410"/>
                      </a:lnTo>
                      <a:lnTo>
                        <a:pt x="381" y="367"/>
                      </a:lnTo>
                      <a:lnTo>
                        <a:pt x="319" y="323"/>
                      </a:lnTo>
                      <a:lnTo>
                        <a:pt x="260" y="275"/>
                      </a:lnTo>
                      <a:lnTo>
                        <a:pt x="203" y="225"/>
                      </a:lnTo>
                      <a:lnTo>
                        <a:pt x="149" y="172"/>
                      </a:lnTo>
                      <a:lnTo>
                        <a:pt x="97" y="117"/>
                      </a:lnTo>
                      <a:lnTo>
                        <a:pt x="47" y="59"/>
                      </a:lnTo>
                      <a:lnTo>
                        <a:pt x="0"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20"/>
              <p:cNvGrpSpPr>
                <a:grpSpLocks/>
              </p:cNvGrpSpPr>
              <p:nvPr/>
            </p:nvGrpSpPr>
            <p:grpSpPr bwMode="auto">
              <a:xfrm>
                <a:off x="8791" y="169"/>
                <a:ext cx="801" cy="1464"/>
                <a:chOff x="8791" y="169"/>
                <a:chExt cx="801" cy="1464"/>
              </a:xfrm>
            </p:grpSpPr>
            <p:sp>
              <p:nvSpPr>
                <p:cNvPr id="41" name="Freeform 21"/>
                <p:cNvSpPr>
                  <a:spLocks/>
                </p:cNvSpPr>
                <p:nvPr/>
              </p:nvSpPr>
              <p:spPr bwMode="auto">
                <a:xfrm>
                  <a:off x="8791" y="169"/>
                  <a:ext cx="801" cy="1464"/>
                </a:xfrm>
                <a:custGeom>
                  <a:avLst/>
                  <a:gdLst>
                    <a:gd name="T0" fmla="+- 0 9591 8791"/>
                    <a:gd name="T1" fmla="*/ T0 w 801"/>
                    <a:gd name="T2" fmla="+- 0 169 169"/>
                    <a:gd name="T3" fmla="*/ 169 h 1464"/>
                    <a:gd name="T4" fmla="+- 0 8791 8791"/>
                    <a:gd name="T5" fmla="*/ T4 w 801"/>
                    <a:gd name="T6" fmla="+- 0 1633 169"/>
                    <a:gd name="T7" fmla="*/ 1633 h 1464"/>
                  </a:gdLst>
                  <a:ahLst/>
                  <a:cxnLst>
                    <a:cxn ang="0">
                      <a:pos x="T1" y="T3"/>
                    </a:cxn>
                    <a:cxn ang="0">
                      <a:pos x="T5" y="T7"/>
                    </a:cxn>
                  </a:cxnLst>
                  <a:rect l="0" t="0" r="r" b="b"/>
                  <a:pathLst>
                    <a:path w="801" h="1464">
                      <a:moveTo>
                        <a:pt x="800" y="0"/>
                      </a:moveTo>
                      <a:lnTo>
                        <a:pt x="0" y="1464"/>
                      </a:lnTo>
                    </a:path>
                  </a:pathLst>
                </a:custGeom>
                <a:noFill/>
                <a:ln w="635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5" name="Group 22"/>
              <p:cNvGrpSpPr>
                <a:grpSpLocks/>
              </p:cNvGrpSpPr>
              <p:nvPr/>
            </p:nvGrpSpPr>
            <p:grpSpPr bwMode="auto">
              <a:xfrm>
                <a:off x="8686" y="1529"/>
                <a:ext cx="209" cy="210"/>
                <a:chOff x="8686" y="1529"/>
                <a:chExt cx="209" cy="210"/>
              </a:xfrm>
            </p:grpSpPr>
            <p:sp>
              <p:nvSpPr>
                <p:cNvPr id="40" name="Freeform 23"/>
                <p:cNvSpPr>
                  <a:spLocks/>
                </p:cNvSpPr>
                <p:nvPr/>
              </p:nvSpPr>
              <p:spPr bwMode="auto">
                <a:xfrm>
                  <a:off x="8686" y="1529"/>
                  <a:ext cx="209" cy="210"/>
                </a:xfrm>
                <a:custGeom>
                  <a:avLst/>
                  <a:gdLst>
                    <a:gd name="T0" fmla="+- 0 8781 8686"/>
                    <a:gd name="T1" fmla="*/ T0 w 209"/>
                    <a:gd name="T2" fmla="+- 0 1529 1529"/>
                    <a:gd name="T3" fmla="*/ 1529 h 210"/>
                    <a:gd name="T4" fmla="+- 0 8722 8686"/>
                    <a:gd name="T5" fmla="*/ T4 w 209"/>
                    <a:gd name="T6" fmla="+- 0 1555 1529"/>
                    <a:gd name="T7" fmla="*/ 1555 h 210"/>
                    <a:gd name="T8" fmla="+- 0 8689 8686"/>
                    <a:gd name="T9" fmla="*/ T8 w 209"/>
                    <a:gd name="T10" fmla="+- 0 1611 1529"/>
                    <a:gd name="T11" fmla="*/ 1611 h 210"/>
                    <a:gd name="T12" fmla="+- 0 8686 8686"/>
                    <a:gd name="T13" fmla="*/ T12 w 209"/>
                    <a:gd name="T14" fmla="+- 0 1633 1529"/>
                    <a:gd name="T15" fmla="*/ 1633 h 210"/>
                    <a:gd name="T16" fmla="+- 0 8687 8686"/>
                    <a:gd name="T17" fmla="*/ T16 w 209"/>
                    <a:gd name="T18" fmla="+- 0 1644 1529"/>
                    <a:gd name="T19" fmla="*/ 1644 h 210"/>
                    <a:gd name="T20" fmla="+- 0 8713 8686"/>
                    <a:gd name="T21" fmla="*/ T20 w 209"/>
                    <a:gd name="T22" fmla="+- 0 1703 1529"/>
                    <a:gd name="T23" fmla="*/ 1703 h 210"/>
                    <a:gd name="T24" fmla="+- 0 8769 8686"/>
                    <a:gd name="T25" fmla="*/ T24 w 209"/>
                    <a:gd name="T26" fmla="+- 0 1736 1529"/>
                    <a:gd name="T27" fmla="*/ 1736 h 210"/>
                    <a:gd name="T28" fmla="+- 0 8792 8686"/>
                    <a:gd name="T29" fmla="*/ T28 w 209"/>
                    <a:gd name="T30" fmla="+- 0 1738 1529"/>
                    <a:gd name="T31" fmla="*/ 1738 h 210"/>
                    <a:gd name="T32" fmla="+- 0 8813 8686"/>
                    <a:gd name="T33" fmla="*/ T32 w 209"/>
                    <a:gd name="T34" fmla="+- 0 1736 1529"/>
                    <a:gd name="T35" fmla="*/ 1736 h 210"/>
                    <a:gd name="T36" fmla="+- 0 8865 8686"/>
                    <a:gd name="T37" fmla="*/ T36 w 209"/>
                    <a:gd name="T38" fmla="+- 0 1705 1529"/>
                    <a:gd name="T39" fmla="*/ 1705 h 210"/>
                    <a:gd name="T40" fmla="+- 0 8893 8686"/>
                    <a:gd name="T41" fmla="*/ T40 w 209"/>
                    <a:gd name="T42" fmla="+- 0 1643 1529"/>
                    <a:gd name="T43" fmla="*/ 1643 h 210"/>
                    <a:gd name="T44" fmla="+- 0 8894 8686"/>
                    <a:gd name="T45" fmla="*/ T44 w 209"/>
                    <a:gd name="T46" fmla="+- 0 1617 1529"/>
                    <a:gd name="T47" fmla="*/ 1617 h 210"/>
                    <a:gd name="T48" fmla="+- 0 8889 8686"/>
                    <a:gd name="T49" fmla="*/ T48 w 209"/>
                    <a:gd name="T50" fmla="+- 0 1596 1529"/>
                    <a:gd name="T51" fmla="*/ 1596 h 210"/>
                    <a:gd name="T52" fmla="+- 0 8849 8686"/>
                    <a:gd name="T53" fmla="*/ T52 w 209"/>
                    <a:gd name="T54" fmla="+- 0 1548 1529"/>
                    <a:gd name="T55" fmla="*/ 1548 h 210"/>
                    <a:gd name="T56" fmla="+- 0 8781 8686"/>
                    <a:gd name="T57" fmla="*/ T56 w 209"/>
                    <a:gd name="T58" fmla="+- 0 1529 1529"/>
                    <a:gd name="T59" fmla="*/ 1529 h 21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209" h="210">
                      <a:moveTo>
                        <a:pt x="95" y="0"/>
                      </a:moveTo>
                      <a:lnTo>
                        <a:pt x="36" y="26"/>
                      </a:lnTo>
                      <a:lnTo>
                        <a:pt x="3" y="82"/>
                      </a:lnTo>
                      <a:lnTo>
                        <a:pt x="0" y="104"/>
                      </a:lnTo>
                      <a:lnTo>
                        <a:pt x="1" y="115"/>
                      </a:lnTo>
                      <a:lnTo>
                        <a:pt x="27" y="174"/>
                      </a:lnTo>
                      <a:lnTo>
                        <a:pt x="83" y="207"/>
                      </a:lnTo>
                      <a:lnTo>
                        <a:pt x="106" y="209"/>
                      </a:lnTo>
                      <a:lnTo>
                        <a:pt x="127" y="207"/>
                      </a:lnTo>
                      <a:lnTo>
                        <a:pt x="179" y="176"/>
                      </a:lnTo>
                      <a:lnTo>
                        <a:pt x="207" y="114"/>
                      </a:lnTo>
                      <a:lnTo>
                        <a:pt x="208" y="88"/>
                      </a:lnTo>
                      <a:lnTo>
                        <a:pt x="203" y="67"/>
                      </a:lnTo>
                      <a:lnTo>
                        <a:pt x="163" y="19"/>
                      </a:lnTo>
                      <a:lnTo>
                        <a:pt x="95" y="0"/>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24"/>
              <p:cNvGrpSpPr>
                <a:grpSpLocks/>
              </p:cNvGrpSpPr>
              <p:nvPr/>
            </p:nvGrpSpPr>
            <p:grpSpPr bwMode="auto">
              <a:xfrm>
                <a:off x="8707" y="1997"/>
                <a:ext cx="789" cy="205"/>
                <a:chOff x="8707" y="1997"/>
                <a:chExt cx="789" cy="205"/>
              </a:xfrm>
            </p:grpSpPr>
            <p:sp>
              <p:nvSpPr>
                <p:cNvPr id="39" name="Freeform 25"/>
                <p:cNvSpPr>
                  <a:spLocks/>
                </p:cNvSpPr>
                <p:nvPr/>
              </p:nvSpPr>
              <p:spPr bwMode="auto">
                <a:xfrm>
                  <a:off x="8707" y="1997"/>
                  <a:ext cx="789" cy="205"/>
                </a:xfrm>
                <a:custGeom>
                  <a:avLst/>
                  <a:gdLst>
                    <a:gd name="T0" fmla="+- 0 8707 8707"/>
                    <a:gd name="T1" fmla="*/ T0 w 789"/>
                    <a:gd name="T2" fmla="+- 0 1997 1997"/>
                    <a:gd name="T3" fmla="*/ 1997 h 205"/>
                    <a:gd name="T4" fmla="+- 0 9495 8707"/>
                    <a:gd name="T5" fmla="*/ T4 w 789"/>
                    <a:gd name="T6" fmla="+- 0 2202 1997"/>
                    <a:gd name="T7" fmla="*/ 2202 h 205"/>
                  </a:gdLst>
                  <a:ahLst/>
                  <a:cxnLst>
                    <a:cxn ang="0">
                      <a:pos x="T1" y="T3"/>
                    </a:cxn>
                    <a:cxn ang="0">
                      <a:pos x="T5" y="T7"/>
                    </a:cxn>
                  </a:cxnLst>
                  <a:rect l="0" t="0" r="r" b="b"/>
                  <a:pathLst>
                    <a:path w="789" h="205">
                      <a:moveTo>
                        <a:pt x="0" y="0"/>
                      </a:moveTo>
                      <a:lnTo>
                        <a:pt x="788" y="205"/>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26"/>
              <p:cNvGrpSpPr>
                <a:grpSpLocks/>
              </p:cNvGrpSpPr>
              <p:nvPr/>
            </p:nvGrpSpPr>
            <p:grpSpPr bwMode="auto">
              <a:xfrm>
                <a:off x="8637" y="1952"/>
                <a:ext cx="97" cy="97"/>
                <a:chOff x="8637" y="1952"/>
                <a:chExt cx="97" cy="97"/>
              </a:xfrm>
            </p:grpSpPr>
            <p:sp>
              <p:nvSpPr>
                <p:cNvPr id="38" name="Freeform 27"/>
                <p:cNvSpPr>
                  <a:spLocks/>
                </p:cNvSpPr>
                <p:nvPr/>
              </p:nvSpPr>
              <p:spPr bwMode="auto">
                <a:xfrm>
                  <a:off x="8637" y="1952"/>
                  <a:ext cx="97" cy="97"/>
                </a:xfrm>
                <a:custGeom>
                  <a:avLst/>
                  <a:gdLst>
                    <a:gd name="T0" fmla="+- 0 8733 8637"/>
                    <a:gd name="T1" fmla="*/ T0 w 97"/>
                    <a:gd name="T2" fmla="+- 0 1952 1952"/>
                    <a:gd name="T3" fmla="*/ 1952 h 97"/>
                    <a:gd name="T4" fmla="+- 0 8637 8637"/>
                    <a:gd name="T5" fmla="*/ T4 w 97"/>
                    <a:gd name="T6" fmla="+- 0 1979 1952"/>
                    <a:gd name="T7" fmla="*/ 1979 h 97"/>
                    <a:gd name="T8" fmla="+- 0 8708 8637"/>
                    <a:gd name="T9" fmla="*/ T8 w 97"/>
                    <a:gd name="T10" fmla="+- 0 2049 1952"/>
                    <a:gd name="T11" fmla="*/ 2049 h 97"/>
                    <a:gd name="T12" fmla="+- 0 8733 8637"/>
                    <a:gd name="T13" fmla="*/ T12 w 97"/>
                    <a:gd name="T14" fmla="+- 0 1952 1952"/>
                    <a:gd name="T15" fmla="*/ 1952 h 97"/>
                  </a:gdLst>
                  <a:ahLst/>
                  <a:cxnLst>
                    <a:cxn ang="0">
                      <a:pos x="T1" y="T3"/>
                    </a:cxn>
                    <a:cxn ang="0">
                      <a:pos x="T5" y="T7"/>
                    </a:cxn>
                    <a:cxn ang="0">
                      <a:pos x="T9" y="T11"/>
                    </a:cxn>
                    <a:cxn ang="0">
                      <a:pos x="T13" y="T15"/>
                    </a:cxn>
                  </a:cxnLst>
                  <a:rect l="0" t="0" r="r" b="b"/>
                  <a:pathLst>
                    <a:path w="97" h="97">
                      <a:moveTo>
                        <a:pt x="96" y="0"/>
                      </a:moveTo>
                      <a:lnTo>
                        <a:pt x="0" y="27"/>
                      </a:lnTo>
                      <a:lnTo>
                        <a:pt x="71" y="97"/>
                      </a:lnTo>
                      <a:lnTo>
                        <a:pt x="9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28"/>
              <p:cNvGrpSpPr>
                <a:grpSpLocks/>
              </p:cNvGrpSpPr>
              <p:nvPr/>
            </p:nvGrpSpPr>
            <p:grpSpPr bwMode="auto">
              <a:xfrm>
                <a:off x="9469" y="2150"/>
                <a:ext cx="97" cy="97"/>
                <a:chOff x="9469" y="2150"/>
                <a:chExt cx="97" cy="97"/>
              </a:xfrm>
            </p:grpSpPr>
            <p:sp>
              <p:nvSpPr>
                <p:cNvPr id="37" name="Freeform 29"/>
                <p:cNvSpPr>
                  <a:spLocks/>
                </p:cNvSpPr>
                <p:nvPr/>
              </p:nvSpPr>
              <p:spPr bwMode="auto">
                <a:xfrm>
                  <a:off x="9469" y="2150"/>
                  <a:ext cx="97" cy="97"/>
                </a:xfrm>
                <a:custGeom>
                  <a:avLst/>
                  <a:gdLst>
                    <a:gd name="T0" fmla="+- 0 9494 9469"/>
                    <a:gd name="T1" fmla="*/ T0 w 97"/>
                    <a:gd name="T2" fmla="+- 0 2150 2150"/>
                    <a:gd name="T3" fmla="*/ 2150 h 97"/>
                    <a:gd name="T4" fmla="+- 0 9469 9469"/>
                    <a:gd name="T5" fmla="*/ T4 w 97"/>
                    <a:gd name="T6" fmla="+- 0 2246 2150"/>
                    <a:gd name="T7" fmla="*/ 2246 h 97"/>
                    <a:gd name="T8" fmla="+- 0 9565 9469"/>
                    <a:gd name="T9" fmla="*/ T8 w 97"/>
                    <a:gd name="T10" fmla="+- 0 2220 2150"/>
                    <a:gd name="T11" fmla="*/ 2220 h 97"/>
                    <a:gd name="T12" fmla="+- 0 9494 9469"/>
                    <a:gd name="T13" fmla="*/ T12 w 97"/>
                    <a:gd name="T14" fmla="+- 0 2150 2150"/>
                    <a:gd name="T15" fmla="*/ 2150 h 97"/>
                  </a:gdLst>
                  <a:ahLst/>
                  <a:cxnLst>
                    <a:cxn ang="0">
                      <a:pos x="T1" y="T3"/>
                    </a:cxn>
                    <a:cxn ang="0">
                      <a:pos x="T5" y="T7"/>
                    </a:cxn>
                    <a:cxn ang="0">
                      <a:pos x="T9" y="T11"/>
                    </a:cxn>
                    <a:cxn ang="0">
                      <a:pos x="T13" y="T15"/>
                    </a:cxn>
                  </a:cxnLst>
                  <a:rect l="0" t="0" r="r" b="b"/>
                  <a:pathLst>
                    <a:path w="97" h="97">
                      <a:moveTo>
                        <a:pt x="25" y="0"/>
                      </a:moveTo>
                      <a:lnTo>
                        <a:pt x="0" y="96"/>
                      </a:lnTo>
                      <a:lnTo>
                        <a:pt x="96" y="70"/>
                      </a:lnTo>
                      <a:lnTo>
                        <a:pt x="2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30"/>
              <p:cNvGrpSpPr>
                <a:grpSpLocks/>
              </p:cNvGrpSpPr>
              <p:nvPr/>
            </p:nvGrpSpPr>
            <p:grpSpPr bwMode="auto">
              <a:xfrm>
                <a:off x="8967" y="1913"/>
                <a:ext cx="225" cy="379"/>
                <a:chOff x="8967" y="1913"/>
                <a:chExt cx="225" cy="379"/>
              </a:xfrm>
            </p:grpSpPr>
            <p:sp>
              <p:nvSpPr>
                <p:cNvPr id="36" name="Freeform 31"/>
                <p:cNvSpPr>
                  <a:spLocks/>
                </p:cNvSpPr>
                <p:nvPr/>
              </p:nvSpPr>
              <p:spPr bwMode="auto">
                <a:xfrm>
                  <a:off x="8967" y="1913"/>
                  <a:ext cx="225" cy="379"/>
                </a:xfrm>
                <a:custGeom>
                  <a:avLst/>
                  <a:gdLst>
                    <a:gd name="T0" fmla="+- 0 9191 8967"/>
                    <a:gd name="T1" fmla="*/ T0 w 225"/>
                    <a:gd name="T2" fmla="+- 0 2291 1913"/>
                    <a:gd name="T3" fmla="*/ 2291 h 379"/>
                    <a:gd name="T4" fmla="+- 0 8967 8967"/>
                    <a:gd name="T5" fmla="*/ T4 w 225"/>
                    <a:gd name="T6" fmla="+- 0 2291 1913"/>
                    <a:gd name="T7" fmla="*/ 2291 h 379"/>
                    <a:gd name="T8" fmla="+- 0 8967 8967"/>
                    <a:gd name="T9" fmla="*/ T8 w 225"/>
                    <a:gd name="T10" fmla="+- 0 1913 1913"/>
                    <a:gd name="T11" fmla="*/ 1913 h 379"/>
                    <a:gd name="T12" fmla="+- 0 9191 8967"/>
                    <a:gd name="T13" fmla="*/ T12 w 225"/>
                    <a:gd name="T14" fmla="+- 0 1913 1913"/>
                    <a:gd name="T15" fmla="*/ 1913 h 379"/>
                    <a:gd name="T16" fmla="+- 0 9191 8967"/>
                    <a:gd name="T17" fmla="*/ T16 w 225"/>
                    <a:gd name="T18" fmla="+- 0 2291 1913"/>
                    <a:gd name="T19" fmla="*/ 2291 h 379"/>
                  </a:gdLst>
                  <a:ahLst/>
                  <a:cxnLst>
                    <a:cxn ang="0">
                      <a:pos x="T1" y="T3"/>
                    </a:cxn>
                    <a:cxn ang="0">
                      <a:pos x="T5" y="T7"/>
                    </a:cxn>
                    <a:cxn ang="0">
                      <a:pos x="T9" y="T11"/>
                    </a:cxn>
                    <a:cxn ang="0">
                      <a:pos x="T13" y="T15"/>
                    </a:cxn>
                    <a:cxn ang="0">
                      <a:pos x="T17" y="T19"/>
                    </a:cxn>
                  </a:cxnLst>
                  <a:rect l="0" t="0" r="r" b="b"/>
                  <a:pathLst>
                    <a:path w="225" h="379">
                      <a:moveTo>
                        <a:pt x="224" y="378"/>
                      </a:moveTo>
                      <a:lnTo>
                        <a:pt x="0" y="378"/>
                      </a:lnTo>
                      <a:lnTo>
                        <a:pt x="0" y="0"/>
                      </a:lnTo>
                      <a:lnTo>
                        <a:pt x="224" y="0"/>
                      </a:lnTo>
                      <a:lnTo>
                        <a:pt x="224" y="3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0" name="Group 32"/>
              <p:cNvGrpSpPr>
                <a:grpSpLocks/>
              </p:cNvGrpSpPr>
              <p:nvPr/>
            </p:nvGrpSpPr>
            <p:grpSpPr bwMode="auto">
              <a:xfrm>
                <a:off x="9487" y="1733"/>
                <a:ext cx="209" cy="210"/>
                <a:chOff x="9487" y="1733"/>
                <a:chExt cx="209" cy="210"/>
              </a:xfrm>
            </p:grpSpPr>
            <p:sp>
              <p:nvSpPr>
                <p:cNvPr id="35" name="Freeform 33"/>
                <p:cNvSpPr>
                  <a:spLocks/>
                </p:cNvSpPr>
                <p:nvPr/>
              </p:nvSpPr>
              <p:spPr bwMode="auto">
                <a:xfrm>
                  <a:off x="9487" y="1733"/>
                  <a:ext cx="209" cy="210"/>
                </a:xfrm>
                <a:custGeom>
                  <a:avLst/>
                  <a:gdLst>
                    <a:gd name="T0" fmla="+- 0 9582 9487"/>
                    <a:gd name="T1" fmla="*/ T0 w 209"/>
                    <a:gd name="T2" fmla="+- 0 1733 1733"/>
                    <a:gd name="T3" fmla="*/ 1733 h 210"/>
                    <a:gd name="T4" fmla="+- 0 9522 9487"/>
                    <a:gd name="T5" fmla="*/ T4 w 209"/>
                    <a:gd name="T6" fmla="+- 0 1759 1733"/>
                    <a:gd name="T7" fmla="*/ 1759 h 210"/>
                    <a:gd name="T8" fmla="+- 0 9489 9487"/>
                    <a:gd name="T9" fmla="*/ T8 w 209"/>
                    <a:gd name="T10" fmla="+- 0 1814 1733"/>
                    <a:gd name="T11" fmla="*/ 1814 h 210"/>
                    <a:gd name="T12" fmla="+- 0 9487 9487"/>
                    <a:gd name="T13" fmla="*/ T12 w 209"/>
                    <a:gd name="T14" fmla="+- 0 1837 1733"/>
                    <a:gd name="T15" fmla="*/ 1837 h 210"/>
                    <a:gd name="T16" fmla="+- 0 9487 9487"/>
                    <a:gd name="T17" fmla="*/ T16 w 209"/>
                    <a:gd name="T18" fmla="+- 0 1847 1733"/>
                    <a:gd name="T19" fmla="*/ 1847 h 210"/>
                    <a:gd name="T20" fmla="+- 0 9513 9487"/>
                    <a:gd name="T21" fmla="*/ T20 w 209"/>
                    <a:gd name="T22" fmla="+- 0 1907 1733"/>
                    <a:gd name="T23" fmla="*/ 1907 h 210"/>
                    <a:gd name="T24" fmla="+- 0 9570 9487"/>
                    <a:gd name="T25" fmla="*/ T24 w 209"/>
                    <a:gd name="T26" fmla="+- 0 1939 1733"/>
                    <a:gd name="T27" fmla="*/ 1939 h 210"/>
                    <a:gd name="T28" fmla="+- 0 9593 9487"/>
                    <a:gd name="T29" fmla="*/ T28 w 209"/>
                    <a:gd name="T30" fmla="+- 0 1942 1733"/>
                    <a:gd name="T31" fmla="*/ 1942 h 210"/>
                    <a:gd name="T32" fmla="+- 0 9613 9487"/>
                    <a:gd name="T33" fmla="*/ T32 w 209"/>
                    <a:gd name="T34" fmla="+- 0 1939 1733"/>
                    <a:gd name="T35" fmla="*/ 1939 h 210"/>
                    <a:gd name="T36" fmla="+- 0 9666 9487"/>
                    <a:gd name="T37" fmla="*/ T36 w 209"/>
                    <a:gd name="T38" fmla="+- 0 1909 1733"/>
                    <a:gd name="T39" fmla="*/ 1909 h 210"/>
                    <a:gd name="T40" fmla="+- 0 9693 9487"/>
                    <a:gd name="T41" fmla="*/ T40 w 209"/>
                    <a:gd name="T42" fmla="+- 0 1847 1733"/>
                    <a:gd name="T43" fmla="*/ 1847 h 210"/>
                    <a:gd name="T44" fmla="+- 0 9695 9487"/>
                    <a:gd name="T45" fmla="*/ T44 w 209"/>
                    <a:gd name="T46" fmla="+- 0 1820 1733"/>
                    <a:gd name="T47" fmla="*/ 1820 h 210"/>
                    <a:gd name="T48" fmla="+- 0 9689 9487"/>
                    <a:gd name="T49" fmla="*/ T48 w 209"/>
                    <a:gd name="T50" fmla="+- 0 1800 1733"/>
                    <a:gd name="T51" fmla="*/ 1800 h 210"/>
                    <a:gd name="T52" fmla="+- 0 9649 9487"/>
                    <a:gd name="T53" fmla="*/ T52 w 209"/>
                    <a:gd name="T54" fmla="+- 0 1751 1733"/>
                    <a:gd name="T55" fmla="*/ 1751 h 210"/>
                    <a:gd name="T56" fmla="+- 0 9582 9487"/>
                    <a:gd name="T57" fmla="*/ T56 w 209"/>
                    <a:gd name="T58" fmla="+- 0 1733 1733"/>
                    <a:gd name="T59" fmla="*/ 1733 h 21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209" h="210">
                      <a:moveTo>
                        <a:pt x="95" y="0"/>
                      </a:moveTo>
                      <a:lnTo>
                        <a:pt x="35" y="26"/>
                      </a:lnTo>
                      <a:lnTo>
                        <a:pt x="2" y="81"/>
                      </a:lnTo>
                      <a:lnTo>
                        <a:pt x="0" y="104"/>
                      </a:lnTo>
                      <a:lnTo>
                        <a:pt x="0" y="114"/>
                      </a:lnTo>
                      <a:lnTo>
                        <a:pt x="26" y="174"/>
                      </a:lnTo>
                      <a:lnTo>
                        <a:pt x="83" y="206"/>
                      </a:lnTo>
                      <a:lnTo>
                        <a:pt x="106" y="209"/>
                      </a:lnTo>
                      <a:lnTo>
                        <a:pt x="126" y="206"/>
                      </a:lnTo>
                      <a:lnTo>
                        <a:pt x="179" y="176"/>
                      </a:lnTo>
                      <a:lnTo>
                        <a:pt x="206" y="114"/>
                      </a:lnTo>
                      <a:lnTo>
                        <a:pt x="208" y="87"/>
                      </a:lnTo>
                      <a:lnTo>
                        <a:pt x="202" y="67"/>
                      </a:lnTo>
                      <a:lnTo>
                        <a:pt x="162" y="18"/>
                      </a:lnTo>
                      <a:lnTo>
                        <a:pt x="9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1" name="Group 34"/>
              <p:cNvGrpSpPr>
                <a:grpSpLocks/>
              </p:cNvGrpSpPr>
              <p:nvPr/>
            </p:nvGrpSpPr>
            <p:grpSpPr bwMode="auto">
              <a:xfrm>
                <a:off x="9591" y="169"/>
                <a:ext cx="2" cy="1668"/>
                <a:chOff x="9591" y="169"/>
                <a:chExt cx="2" cy="1668"/>
              </a:xfrm>
            </p:grpSpPr>
            <p:sp>
              <p:nvSpPr>
                <p:cNvPr id="34" name="Freeform 35"/>
                <p:cNvSpPr>
                  <a:spLocks/>
                </p:cNvSpPr>
                <p:nvPr/>
              </p:nvSpPr>
              <p:spPr bwMode="auto">
                <a:xfrm>
                  <a:off x="9591" y="169"/>
                  <a:ext cx="2" cy="1668"/>
                </a:xfrm>
                <a:custGeom>
                  <a:avLst/>
                  <a:gdLst>
                    <a:gd name="T0" fmla="+- 0 1837 169"/>
                    <a:gd name="T1" fmla="*/ 1837 h 1668"/>
                    <a:gd name="T2" fmla="+- 0 169 169"/>
                    <a:gd name="T3" fmla="*/ 169 h 1668"/>
                  </a:gdLst>
                  <a:ahLst/>
                  <a:cxnLst>
                    <a:cxn ang="0">
                      <a:pos x="0" y="T1"/>
                    </a:cxn>
                    <a:cxn ang="0">
                      <a:pos x="0" y="T3"/>
                    </a:cxn>
                  </a:cxnLst>
                  <a:rect l="0" t="0" r="r" b="b"/>
                  <a:pathLst>
                    <a:path h="1668">
                      <a:moveTo>
                        <a:pt x="0" y="1668"/>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2" name="Group 36"/>
              <p:cNvGrpSpPr>
                <a:grpSpLocks/>
              </p:cNvGrpSpPr>
              <p:nvPr/>
            </p:nvGrpSpPr>
            <p:grpSpPr bwMode="auto">
              <a:xfrm>
                <a:off x="9377" y="589"/>
                <a:ext cx="215" cy="52"/>
                <a:chOff x="9377" y="589"/>
                <a:chExt cx="215" cy="52"/>
              </a:xfrm>
            </p:grpSpPr>
            <p:sp>
              <p:nvSpPr>
                <p:cNvPr id="33" name="Freeform 37"/>
                <p:cNvSpPr>
                  <a:spLocks/>
                </p:cNvSpPr>
                <p:nvPr/>
              </p:nvSpPr>
              <p:spPr bwMode="auto">
                <a:xfrm>
                  <a:off x="9377" y="589"/>
                  <a:ext cx="215" cy="52"/>
                </a:xfrm>
                <a:custGeom>
                  <a:avLst/>
                  <a:gdLst>
                    <a:gd name="T0" fmla="+- 0 9591 9377"/>
                    <a:gd name="T1" fmla="*/ T0 w 215"/>
                    <a:gd name="T2" fmla="+- 0 641 589"/>
                    <a:gd name="T3" fmla="*/ 641 h 52"/>
                    <a:gd name="T4" fmla="+- 0 9529 9377"/>
                    <a:gd name="T5" fmla="*/ T4 w 215"/>
                    <a:gd name="T6" fmla="+- 0 637 589"/>
                    <a:gd name="T7" fmla="*/ 637 h 52"/>
                    <a:gd name="T8" fmla="+- 0 9470 9377"/>
                    <a:gd name="T9" fmla="*/ T8 w 215"/>
                    <a:gd name="T10" fmla="+- 0 625 589"/>
                    <a:gd name="T11" fmla="*/ 625 h 52"/>
                    <a:gd name="T12" fmla="+- 0 9395 9377"/>
                    <a:gd name="T13" fmla="*/ T12 w 215"/>
                    <a:gd name="T14" fmla="+- 0 598 589"/>
                    <a:gd name="T15" fmla="*/ 598 h 52"/>
                    <a:gd name="T16" fmla="+- 0 9377 9377"/>
                    <a:gd name="T17" fmla="*/ T16 w 215"/>
                    <a:gd name="T18" fmla="+- 0 589 589"/>
                    <a:gd name="T19" fmla="*/ 589 h 52"/>
                  </a:gdLst>
                  <a:ahLst/>
                  <a:cxnLst>
                    <a:cxn ang="0">
                      <a:pos x="T1" y="T3"/>
                    </a:cxn>
                    <a:cxn ang="0">
                      <a:pos x="T5" y="T7"/>
                    </a:cxn>
                    <a:cxn ang="0">
                      <a:pos x="T9" y="T11"/>
                    </a:cxn>
                    <a:cxn ang="0">
                      <a:pos x="T13" y="T15"/>
                    </a:cxn>
                    <a:cxn ang="0">
                      <a:pos x="T17" y="T19"/>
                    </a:cxn>
                  </a:cxnLst>
                  <a:rect l="0" t="0" r="r" b="b"/>
                  <a:pathLst>
                    <a:path w="215" h="52">
                      <a:moveTo>
                        <a:pt x="214" y="52"/>
                      </a:moveTo>
                      <a:lnTo>
                        <a:pt x="152" y="48"/>
                      </a:lnTo>
                      <a:lnTo>
                        <a:pt x="93" y="36"/>
                      </a:lnTo>
                      <a:lnTo>
                        <a:pt x="18" y="9"/>
                      </a:ln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50" name="TextBox 49"/>
            <p:cNvSpPr txBox="1"/>
            <p:nvPr/>
          </p:nvSpPr>
          <p:spPr>
            <a:xfrm>
              <a:off x="6921660" y="5220183"/>
              <a:ext cx="439839" cy="369332"/>
            </a:xfrm>
            <a:prstGeom prst="rect">
              <a:avLst/>
            </a:prstGeom>
            <a:noFill/>
          </p:spPr>
          <p:txBody>
            <a:bodyPr wrap="square" rtlCol="0">
              <a:spAutoFit/>
            </a:bodyPr>
            <a:lstStyle/>
            <a:p>
              <a:r>
                <a:rPr lang="en-NZ" i="1" dirty="0" smtClean="0"/>
                <a:t>y</a:t>
              </a:r>
              <a:endParaRPr lang="en-NZ" i="1" dirty="0"/>
            </a:p>
          </p:txBody>
        </p:sp>
        <p:sp>
          <p:nvSpPr>
            <p:cNvPr id="51" name="TextBox 50"/>
            <p:cNvSpPr txBox="1"/>
            <p:nvPr/>
          </p:nvSpPr>
          <p:spPr>
            <a:xfrm>
              <a:off x="7801336" y="3877519"/>
              <a:ext cx="282450" cy="369332"/>
            </a:xfrm>
            <a:prstGeom prst="rect">
              <a:avLst/>
            </a:prstGeom>
            <a:noFill/>
          </p:spPr>
          <p:txBody>
            <a:bodyPr wrap="none" rtlCol="0">
              <a:spAutoFit/>
            </a:bodyPr>
            <a:lstStyle/>
            <a:p>
              <a:r>
                <a:rPr lang="en-NZ" dirty="0" smtClean="0"/>
                <a:t>L</a:t>
              </a:r>
              <a:endParaRPr lang="en-NZ" dirty="0"/>
            </a:p>
          </p:txBody>
        </p:sp>
        <p:cxnSp>
          <p:nvCxnSpPr>
            <p:cNvPr id="53" name="Straight Arrow Connector 52"/>
            <p:cNvCxnSpPr/>
            <p:nvPr/>
          </p:nvCxnSpPr>
          <p:spPr>
            <a:xfrm flipH="1" flipV="1">
              <a:off x="7917084" y="3136739"/>
              <a:ext cx="2" cy="682907"/>
            </a:xfrm>
            <a:prstGeom prst="straightConnector1">
              <a:avLst/>
            </a:prstGeom>
            <a:ln>
              <a:solidFill>
                <a:schemeClr val="tx1"/>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312517" y="104172"/>
            <a:ext cx="2966966" cy="369332"/>
          </a:xfrm>
          <a:prstGeom prst="rect">
            <a:avLst/>
          </a:prstGeom>
          <a:noFill/>
        </p:spPr>
        <p:txBody>
          <a:bodyPr wrap="none" rtlCol="0">
            <a:spAutoFit/>
          </a:bodyPr>
          <a:lstStyle/>
          <a:p>
            <a:r>
              <a:rPr lang="en-NZ" b="1" dirty="0" smtClean="0"/>
              <a:t>QUESTION THREE   </a:t>
            </a:r>
            <a:r>
              <a:rPr lang="en-NZ" dirty="0" smtClean="0"/>
              <a:t>continued</a:t>
            </a:r>
            <a:endParaRPr lang="en-NZ" dirty="0"/>
          </a:p>
        </p:txBody>
      </p:sp>
      <p:sp>
        <p:nvSpPr>
          <p:cNvPr id="52" name="Rectangle 51"/>
          <p:cNvSpPr/>
          <p:nvPr/>
        </p:nvSpPr>
        <p:spPr>
          <a:xfrm>
            <a:off x="3799848" y="6161154"/>
            <a:ext cx="4961999" cy="369332"/>
          </a:xfrm>
          <a:prstGeom prst="rect">
            <a:avLst/>
          </a:prstGeom>
        </p:spPr>
        <p:txBody>
          <a:bodyPr wrap="none">
            <a:spAutoFit/>
          </a:bodyPr>
          <a:lstStyle/>
          <a:p>
            <a:r>
              <a:rPr lang="en-NZ" i="1" dirty="0">
                <a:solidFill>
                  <a:srgbClr val="FF0000"/>
                </a:solidFill>
              </a:rPr>
              <a:t>Solutions to Question </a:t>
            </a:r>
            <a:r>
              <a:rPr lang="en-NZ" i="1" dirty="0" smtClean="0">
                <a:solidFill>
                  <a:srgbClr val="FF0000"/>
                </a:solidFill>
              </a:rPr>
              <a:t>TWO follow on the next slide:</a:t>
            </a:r>
            <a:endParaRPr lang="en-NZ" i="1" dirty="0">
              <a:solidFill>
                <a:srgbClr val="FF0000"/>
              </a:solidFill>
            </a:endParaRPr>
          </a:p>
        </p:txBody>
      </p:sp>
    </p:spTree>
    <p:extLst>
      <p:ext uri="{BB962C8B-B14F-4D97-AF65-F5344CB8AC3E}">
        <p14:creationId xmlns:p14="http://schemas.microsoft.com/office/powerpoint/2010/main" val="374724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25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406" y="177836"/>
            <a:ext cx="6996898" cy="707886"/>
          </a:xfrm>
          <a:prstGeom prst="rect">
            <a:avLst/>
          </a:prstGeom>
        </p:spPr>
        <p:txBody>
          <a:bodyPr wrap="square">
            <a:spAutoFit/>
          </a:bodyPr>
          <a:lstStyle/>
          <a:p>
            <a:pPr marL="342900" indent="-342900">
              <a:buAutoNum type="alphaLcParenBoth"/>
            </a:pPr>
            <a:r>
              <a:rPr lang="en-US" sz="2000" dirty="0" smtClean="0"/>
              <a:t>Show </a:t>
            </a:r>
            <a:r>
              <a:rPr lang="en-US" sz="2000" dirty="0"/>
              <a:t>that the period of a pendulum of length </a:t>
            </a:r>
            <a:r>
              <a:rPr lang="en-US" sz="2000" b="1" dirty="0"/>
              <a:t>1.20 </a:t>
            </a:r>
            <a:r>
              <a:rPr lang="en-US" sz="2000" b="1" dirty="0" smtClean="0"/>
              <a:t>m </a:t>
            </a:r>
            <a:r>
              <a:rPr lang="en-US" sz="2000" dirty="0"/>
              <a:t>that is oscillating in simple harmonic motion is </a:t>
            </a:r>
            <a:r>
              <a:rPr lang="en-US" sz="2000" b="1" dirty="0"/>
              <a:t>2.20 s</a:t>
            </a:r>
            <a:endParaRPr lang="en-NZ" sz="2000" b="1" dirty="0"/>
          </a:p>
        </p:txBody>
      </p:sp>
      <p:sp>
        <p:nvSpPr>
          <p:cNvPr id="3" name="Rectangle 2"/>
          <p:cNvSpPr/>
          <p:nvPr/>
        </p:nvSpPr>
        <p:spPr>
          <a:xfrm>
            <a:off x="162046" y="2087658"/>
            <a:ext cx="6516546" cy="707886"/>
          </a:xfrm>
          <a:prstGeom prst="rect">
            <a:avLst/>
          </a:prstGeom>
        </p:spPr>
        <p:txBody>
          <a:bodyPr wrap="square">
            <a:spAutoFit/>
          </a:bodyPr>
          <a:lstStyle/>
          <a:p>
            <a:pPr marL="342900" indent="-342900">
              <a:buAutoNum type="alphaLcParenBoth" startAt="2"/>
            </a:pPr>
            <a:r>
              <a:rPr lang="en-US" sz="2000" dirty="0" smtClean="0"/>
              <a:t>Explain </a:t>
            </a:r>
            <a:r>
              <a:rPr lang="en-US" sz="2000" dirty="0"/>
              <a:t>what must be done to ensure that the motion of the ball </a:t>
            </a:r>
            <a:r>
              <a:rPr lang="en-US" sz="2000" dirty="0" smtClean="0"/>
              <a:t>approximates </a:t>
            </a:r>
            <a:r>
              <a:rPr lang="en-US" sz="2000" dirty="0"/>
              <a:t>simple harmonic </a:t>
            </a:r>
            <a:r>
              <a:rPr lang="en-US" sz="2000" dirty="0" smtClean="0"/>
              <a:t>motion.</a:t>
            </a:r>
            <a:endParaRPr lang="en-NZ"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aphicFrame>
        <p:nvGraphicFramePr>
          <p:cNvPr id="6" name="Object 5"/>
          <p:cNvGraphicFramePr>
            <a:graphicFrameLocks noChangeAspect="1"/>
          </p:cNvGraphicFramePr>
          <p:nvPr>
            <p:extLst>
              <p:ext uri="{D42A27DB-BD31-4B8C-83A1-F6EECF244321}">
                <p14:modId xmlns:p14="http://schemas.microsoft.com/office/powerpoint/2010/main" val="2408576098"/>
              </p:ext>
            </p:extLst>
          </p:nvPr>
        </p:nvGraphicFramePr>
        <p:xfrm>
          <a:off x="439839" y="983847"/>
          <a:ext cx="3956214" cy="833377"/>
        </p:xfrm>
        <a:graphic>
          <a:graphicData uri="http://schemas.openxmlformats.org/presentationml/2006/ole">
            <mc:AlternateContent xmlns:mc="http://schemas.openxmlformats.org/markup-compatibility/2006">
              <mc:Choice xmlns:v="urn:schemas-microsoft-com:vml" Requires="v">
                <p:oleObj spid="_x0000_s6157" r:id="rId3" imgW="1992960" imgH="411120" progId="Equation.DSMT4">
                  <p:embed/>
                </p:oleObj>
              </mc:Choice>
              <mc:Fallback>
                <p:oleObj r:id="rId3" imgW="1992960" imgH="41112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839" y="983847"/>
                        <a:ext cx="3956214" cy="833377"/>
                      </a:xfrm>
                      <a:prstGeom prst="rect">
                        <a:avLst/>
                      </a:prstGeom>
                      <a:noFill/>
                    </p:spPr>
                  </p:pic>
                </p:oleObj>
              </mc:Fallback>
            </mc:AlternateContent>
          </a:graphicData>
        </a:graphic>
      </p:graphicFrame>
      <p:sp>
        <p:nvSpPr>
          <p:cNvPr id="7" name="TextBox 6"/>
          <p:cNvSpPr txBox="1"/>
          <p:nvPr/>
        </p:nvSpPr>
        <p:spPr>
          <a:xfrm>
            <a:off x="4884517" y="995422"/>
            <a:ext cx="3159889" cy="646331"/>
          </a:xfrm>
          <a:prstGeom prst="rect">
            <a:avLst/>
          </a:prstGeom>
          <a:noFill/>
          <a:ln w="28575">
            <a:solidFill>
              <a:srgbClr val="FF0000"/>
            </a:solidFill>
          </a:ln>
        </p:spPr>
        <p:txBody>
          <a:bodyPr wrap="square" rtlCol="0">
            <a:spAutoFit/>
          </a:bodyPr>
          <a:lstStyle/>
          <a:p>
            <a:r>
              <a:rPr lang="en-NZ" dirty="0" smtClean="0">
                <a:solidFill>
                  <a:srgbClr val="FF0000"/>
                </a:solidFill>
              </a:rPr>
              <a:t>ACHIEVE for the right equation or substitution shown</a:t>
            </a:r>
            <a:endParaRPr lang="en-NZ" dirty="0">
              <a:solidFill>
                <a:srgbClr val="FF0000"/>
              </a:solidFill>
            </a:endParaRPr>
          </a:p>
        </p:txBody>
      </p:sp>
      <p:sp>
        <p:nvSpPr>
          <p:cNvPr id="8" name="TextBox 7"/>
          <p:cNvSpPr txBox="1"/>
          <p:nvPr/>
        </p:nvSpPr>
        <p:spPr>
          <a:xfrm>
            <a:off x="231495" y="2754774"/>
            <a:ext cx="1059842" cy="400110"/>
          </a:xfrm>
          <a:prstGeom prst="rect">
            <a:avLst/>
          </a:prstGeom>
          <a:noFill/>
        </p:spPr>
        <p:txBody>
          <a:bodyPr wrap="none" rtlCol="0">
            <a:spAutoFit/>
          </a:bodyPr>
          <a:lstStyle/>
          <a:p>
            <a:r>
              <a:rPr lang="en-NZ" sz="2000" b="1" dirty="0" smtClean="0"/>
              <a:t>Answer:</a:t>
            </a:r>
            <a:endParaRPr lang="en-NZ" sz="2000" b="1" dirty="0"/>
          </a:p>
        </p:txBody>
      </p:sp>
      <p:sp>
        <p:nvSpPr>
          <p:cNvPr id="9" name="TextBox 8"/>
          <p:cNvSpPr txBox="1"/>
          <p:nvPr/>
        </p:nvSpPr>
        <p:spPr>
          <a:xfrm>
            <a:off x="325009" y="3067292"/>
            <a:ext cx="8448601" cy="923330"/>
          </a:xfrm>
          <a:prstGeom prst="rect">
            <a:avLst/>
          </a:prstGeom>
          <a:noFill/>
        </p:spPr>
        <p:txBody>
          <a:bodyPr wrap="square" rtlCol="0">
            <a:spAutoFit/>
          </a:bodyPr>
          <a:lstStyle/>
          <a:p>
            <a:r>
              <a:rPr lang="en-NZ" dirty="0" smtClean="0"/>
              <a:t>Simple pendulums only perform SHM if the angle of swing is small so the amplitude is small. For small angles the approximations  which treat the movement as a straight line are good.</a:t>
            </a:r>
            <a:endParaRPr lang="en-NZ" dirty="0"/>
          </a:p>
        </p:txBody>
      </p:sp>
      <p:sp>
        <p:nvSpPr>
          <p:cNvPr id="10" name="Rectangle 9"/>
          <p:cNvSpPr/>
          <p:nvPr/>
        </p:nvSpPr>
        <p:spPr>
          <a:xfrm>
            <a:off x="306728" y="4715905"/>
            <a:ext cx="4572000" cy="2031325"/>
          </a:xfrm>
          <a:prstGeom prst="rect">
            <a:avLst/>
          </a:prstGeom>
          <a:ln w="12700">
            <a:solidFill>
              <a:srgbClr val="FF0000"/>
            </a:solidFill>
          </a:ln>
        </p:spPr>
        <p:txBody>
          <a:bodyPr>
            <a:spAutoFit/>
          </a:bodyPr>
          <a:lstStyle/>
          <a:p>
            <a:pPr marL="285750" lvl="0" indent="-285750">
              <a:buFont typeface="Wingdings" panose="05000000000000000000" pitchFamily="2" charset="2"/>
              <a:buChar char="v"/>
            </a:pPr>
            <a:r>
              <a:rPr lang="en-NZ" dirty="0"/>
              <a:t>Angle / amplitude must be kept small.</a:t>
            </a:r>
          </a:p>
          <a:p>
            <a:pPr marL="285750" indent="-285750">
              <a:buFont typeface="Wingdings" panose="05000000000000000000" pitchFamily="2" charset="2"/>
              <a:buChar char="v"/>
            </a:pPr>
            <a:r>
              <a:rPr lang="en-NZ" dirty="0"/>
              <a:t>The motion can be approximated to a straight line </a:t>
            </a:r>
            <a:endParaRPr lang="en-NZ" dirty="0" smtClean="0"/>
          </a:p>
          <a:p>
            <a:r>
              <a:rPr lang="en-NZ" dirty="0"/>
              <a:t> </a:t>
            </a:r>
            <a:r>
              <a:rPr lang="en-NZ" dirty="0" smtClean="0"/>
              <a:t> OR   force </a:t>
            </a:r>
            <a:r>
              <a:rPr lang="en-NZ" dirty="0"/>
              <a:t>/ acceleration is proportional </a:t>
            </a:r>
            <a:r>
              <a:rPr lang="en-NZ" dirty="0" smtClean="0"/>
              <a:t>to</a:t>
            </a:r>
          </a:p>
          <a:p>
            <a:r>
              <a:rPr lang="en-NZ" dirty="0"/>
              <a:t> </a:t>
            </a:r>
            <a:r>
              <a:rPr lang="en-NZ" dirty="0" smtClean="0"/>
              <a:t>         displacement </a:t>
            </a:r>
          </a:p>
          <a:p>
            <a:r>
              <a:rPr lang="en-NZ" dirty="0"/>
              <a:t> </a:t>
            </a:r>
            <a:r>
              <a:rPr lang="en-NZ" dirty="0" smtClean="0"/>
              <a:t> OR   </a:t>
            </a:r>
            <a:r>
              <a:rPr lang="en-NZ" dirty="0"/>
              <a:t>force / acceleration is towards the </a:t>
            </a:r>
            <a:r>
              <a:rPr lang="en-NZ" dirty="0" smtClean="0"/>
              <a:t> </a:t>
            </a:r>
          </a:p>
          <a:p>
            <a:r>
              <a:rPr lang="en-NZ" dirty="0"/>
              <a:t> </a:t>
            </a:r>
            <a:r>
              <a:rPr lang="en-NZ" dirty="0" smtClean="0"/>
              <a:t>        equilibrium </a:t>
            </a:r>
            <a:r>
              <a:rPr lang="en-NZ" dirty="0"/>
              <a:t>position.</a:t>
            </a:r>
          </a:p>
        </p:txBody>
      </p:sp>
      <p:sp>
        <p:nvSpPr>
          <p:cNvPr id="11" name="Rectangle 10"/>
          <p:cNvSpPr/>
          <p:nvPr/>
        </p:nvSpPr>
        <p:spPr>
          <a:xfrm>
            <a:off x="4994475" y="4179286"/>
            <a:ext cx="4033778" cy="2308324"/>
          </a:xfrm>
          <a:prstGeom prst="rect">
            <a:avLst/>
          </a:prstGeom>
          <a:ln w="19050">
            <a:solidFill>
              <a:srgbClr val="CC0099"/>
            </a:solidFill>
          </a:ln>
        </p:spPr>
        <p:txBody>
          <a:bodyPr wrap="square">
            <a:spAutoFit/>
          </a:bodyPr>
          <a:lstStyle/>
          <a:p>
            <a:pPr lvl="0"/>
            <a:r>
              <a:rPr lang="en-NZ" dirty="0"/>
              <a:t>Angle / amplitude / initial displacement is small</a:t>
            </a:r>
          </a:p>
          <a:p>
            <a:r>
              <a:rPr lang="en-NZ" dirty="0"/>
              <a:t>AND</a:t>
            </a:r>
          </a:p>
          <a:p>
            <a:r>
              <a:rPr lang="en-NZ" dirty="0" smtClean="0"/>
              <a:t>the ball’s </a:t>
            </a:r>
            <a:r>
              <a:rPr lang="en-NZ" dirty="0"/>
              <a:t>motion </a:t>
            </a:r>
            <a:r>
              <a:rPr lang="en-NZ" dirty="0" smtClean="0"/>
              <a:t> </a:t>
            </a:r>
            <a:r>
              <a:rPr lang="en-NZ" dirty="0"/>
              <a:t>can be approximated to a straight line </a:t>
            </a:r>
            <a:endParaRPr lang="en-NZ" dirty="0" smtClean="0"/>
          </a:p>
          <a:p>
            <a:r>
              <a:rPr lang="en-NZ" dirty="0" smtClean="0"/>
              <a:t>OR </a:t>
            </a:r>
            <a:r>
              <a:rPr lang="en-NZ" dirty="0"/>
              <a:t>force / acceleration is proportional to displacement </a:t>
            </a:r>
            <a:r>
              <a:rPr lang="en-NZ" dirty="0" smtClean="0"/>
              <a:t> OR  force </a:t>
            </a:r>
            <a:r>
              <a:rPr lang="en-NZ" dirty="0"/>
              <a:t>/ acceleration is towards the equilibrium </a:t>
            </a:r>
            <a:r>
              <a:rPr lang="en-NZ" dirty="0" smtClean="0"/>
              <a:t>position.</a:t>
            </a:r>
            <a:endParaRPr lang="en-NZ" dirty="0"/>
          </a:p>
        </p:txBody>
      </p:sp>
      <p:sp>
        <p:nvSpPr>
          <p:cNvPr id="12" name="TextBox 11"/>
          <p:cNvSpPr txBox="1"/>
          <p:nvPr/>
        </p:nvSpPr>
        <p:spPr>
          <a:xfrm>
            <a:off x="1437191" y="3728976"/>
            <a:ext cx="2116237" cy="923330"/>
          </a:xfrm>
          <a:prstGeom prst="rect">
            <a:avLst/>
          </a:prstGeom>
          <a:noFill/>
          <a:ln w="28575">
            <a:solidFill>
              <a:srgbClr val="FF0000"/>
            </a:solidFill>
          </a:ln>
        </p:spPr>
        <p:txBody>
          <a:bodyPr wrap="square" rtlCol="0">
            <a:spAutoFit/>
          </a:bodyPr>
          <a:lstStyle/>
          <a:p>
            <a:pPr algn="ctr"/>
            <a:r>
              <a:rPr lang="en-NZ" dirty="0" smtClean="0">
                <a:solidFill>
                  <a:srgbClr val="FF0000"/>
                </a:solidFill>
              </a:rPr>
              <a:t>Two ACHIEVE points here given for the ideas listed below</a:t>
            </a:r>
            <a:endParaRPr lang="en-NZ" dirty="0">
              <a:solidFill>
                <a:srgbClr val="FF0000"/>
              </a:solidFill>
            </a:endParaRPr>
          </a:p>
        </p:txBody>
      </p:sp>
      <p:sp>
        <p:nvSpPr>
          <p:cNvPr id="13" name="TextBox 12"/>
          <p:cNvSpPr txBox="1"/>
          <p:nvPr/>
        </p:nvSpPr>
        <p:spPr>
          <a:xfrm>
            <a:off x="4884516" y="3727048"/>
            <a:ext cx="2095018" cy="369332"/>
          </a:xfrm>
          <a:prstGeom prst="rect">
            <a:avLst/>
          </a:prstGeom>
          <a:noFill/>
          <a:ln w="28575">
            <a:solidFill>
              <a:srgbClr val="CC0099"/>
            </a:solidFill>
          </a:ln>
        </p:spPr>
        <p:txBody>
          <a:bodyPr wrap="square" rtlCol="0">
            <a:spAutoFit/>
          </a:bodyPr>
          <a:lstStyle/>
          <a:p>
            <a:pPr algn="ctr"/>
            <a:r>
              <a:rPr lang="en-NZ" dirty="0" smtClean="0">
                <a:solidFill>
                  <a:srgbClr val="CC0099"/>
                </a:solidFill>
              </a:rPr>
              <a:t>One MERIT mark for</a:t>
            </a:r>
            <a:endParaRPr lang="en-NZ" dirty="0">
              <a:solidFill>
                <a:srgbClr val="CC0099"/>
              </a:solidFill>
            </a:endParaRPr>
          </a:p>
        </p:txBody>
      </p:sp>
    </p:spTree>
    <p:extLst>
      <p:ext uri="{BB962C8B-B14F-4D97-AF65-F5344CB8AC3E}">
        <p14:creationId xmlns:p14="http://schemas.microsoft.com/office/powerpoint/2010/main" val="109334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500"/>
                                        <p:tgtEl>
                                          <p:spTgt spid="6"/>
                                        </p:tgtEl>
                                      </p:cBhvr>
                                    </p:animEffect>
                                  </p:childTnLst>
                                </p:cTn>
                              </p:par>
                            </p:childTnLst>
                          </p:cTn>
                        </p:par>
                        <p:par>
                          <p:cTn id="8" fill="hold">
                            <p:stCondLst>
                              <p:cond delay="2500"/>
                            </p:stCondLst>
                            <p:childTnLst>
                              <p:par>
                                <p:cTn id="9" presetID="26" presetClass="entr" presetSubtype="0" fill="hold" grpId="0"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80">
                                          <p:stCondLst>
                                            <p:cond delay="0"/>
                                          </p:stCondLst>
                                        </p:cTn>
                                        <p:tgtEl>
                                          <p:spTgt spid="7"/>
                                        </p:tgtEl>
                                      </p:cBhvr>
                                    </p:animEffect>
                                    <p:anim calcmode="lin" valueType="num">
                                      <p:cBhvr>
                                        <p:cTn id="1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7" dur="26">
                                          <p:stCondLst>
                                            <p:cond delay="650"/>
                                          </p:stCondLst>
                                        </p:cTn>
                                        <p:tgtEl>
                                          <p:spTgt spid="7"/>
                                        </p:tgtEl>
                                      </p:cBhvr>
                                      <p:to x="100000" y="60000"/>
                                    </p:animScale>
                                    <p:animScale>
                                      <p:cBhvr>
                                        <p:cTn id="18" dur="166" decel="50000">
                                          <p:stCondLst>
                                            <p:cond delay="676"/>
                                          </p:stCondLst>
                                        </p:cTn>
                                        <p:tgtEl>
                                          <p:spTgt spid="7"/>
                                        </p:tgtEl>
                                      </p:cBhvr>
                                      <p:to x="100000" y="100000"/>
                                    </p:animScale>
                                    <p:animScale>
                                      <p:cBhvr>
                                        <p:cTn id="19" dur="26">
                                          <p:stCondLst>
                                            <p:cond delay="1312"/>
                                          </p:stCondLst>
                                        </p:cTn>
                                        <p:tgtEl>
                                          <p:spTgt spid="7"/>
                                        </p:tgtEl>
                                      </p:cBhvr>
                                      <p:to x="100000" y="80000"/>
                                    </p:animScale>
                                    <p:animScale>
                                      <p:cBhvr>
                                        <p:cTn id="20" dur="166" decel="50000">
                                          <p:stCondLst>
                                            <p:cond delay="1338"/>
                                          </p:stCondLst>
                                        </p:cTn>
                                        <p:tgtEl>
                                          <p:spTgt spid="7"/>
                                        </p:tgtEl>
                                      </p:cBhvr>
                                      <p:to x="100000" y="100000"/>
                                    </p:animScale>
                                    <p:animScale>
                                      <p:cBhvr>
                                        <p:cTn id="21" dur="26">
                                          <p:stCondLst>
                                            <p:cond delay="1642"/>
                                          </p:stCondLst>
                                        </p:cTn>
                                        <p:tgtEl>
                                          <p:spTgt spid="7"/>
                                        </p:tgtEl>
                                      </p:cBhvr>
                                      <p:to x="100000" y="90000"/>
                                    </p:animScale>
                                    <p:animScale>
                                      <p:cBhvr>
                                        <p:cTn id="22" dur="166" decel="50000">
                                          <p:stCondLst>
                                            <p:cond delay="1668"/>
                                          </p:stCondLst>
                                        </p:cTn>
                                        <p:tgtEl>
                                          <p:spTgt spid="7"/>
                                        </p:tgtEl>
                                      </p:cBhvr>
                                      <p:to x="100000" y="100000"/>
                                    </p:animScale>
                                    <p:animScale>
                                      <p:cBhvr>
                                        <p:cTn id="23" dur="26">
                                          <p:stCondLst>
                                            <p:cond delay="1808"/>
                                          </p:stCondLst>
                                        </p:cTn>
                                        <p:tgtEl>
                                          <p:spTgt spid="7"/>
                                        </p:tgtEl>
                                      </p:cBhvr>
                                      <p:to x="100000" y="95000"/>
                                    </p:animScale>
                                    <p:animScale>
                                      <p:cBhvr>
                                        <p:cTn id="24" dur="166" decel="50000">
                                          <p:stCondLst>
                                            <p:cond delay="1834"/>
                                          </p:stCondLst>
                                        </p:cTn>
                                        <p:tgtEl>
                                          <p:spTgt spid="7"/>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2500"/>
                                        <p:tgtEl>
                                          <p:spTgt spid="3"/>
                                        </p:tgtEl>
                                      </p:cBhvr>
                                    </p:animEffect>
                                  </p:childTnLst>
                                </p:cTn>
                              </p:par>
                            </p:childTnLst>
                          </p:cTn>
                        </p:par>
                        <p:par>
                          <p:cTn id="30" fill="hold">
                            <p:stCondLst>
                              <p:cond delay="2500"/>
                            </p:stCondLst>
                            <p:childTnLst>
                              <p:par>
                                <p:cTn id="31" presetID="10" presetClass="entr" presetSubtype="0" fill="hold" grpId="0" nodeType="afterEffect">
                                  <p:stCondLst>
                                    <p:cond delay="50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25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2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up)">
                                      <p:cBhvr>
                                        <p:cTn id="43" dur="2000"/>
                                        <p:tgtEl>
                                          <p:spTgt spid="12"/>
                                        </p:tgtEl>
                                      </p:cBhvr>
                                    </p:animEffect>
                                  </p:childTnLst>
                                </p:cTn>
                              </p:par>
                            </p:childTnLst>
                          </p:cTn>
                        </p:par>
                        <p:par>
                          <p:cTn id="44" fill="hold">
                            <p:stCondLst>
                              <p:cond delay="2000"/>
                            </p:stCondLst>
                            <p:childTnLst>
                              <p:par>
                                <p:cTn id="45" presetID="22" presetClass="entr" presetSubtype="1" fill="hold" grpId="0" nodeType="afterEffect">
                                  <p:stCondLst>
                                    <p:cond delay="50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2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80">
                                          <p:stCondLst>
                                            <p:cond delay="0"/>
                                          </p:stCondLst>
                                        </p:cTn>
                                        <p:tgtEl>
                                          <p:spTgt spid="13"/>
                                        </p:tgtEl>
                                      </p:cBhvr>
                                    </p:animEffect>
                                    <p:anim calcmode="lin" valueType="num">
                                      <p:cBhvr>
                                        <p:cTn id="53"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8" dur="26">
                                          <p:stCondLst>
                                            <p:cond delay="650"/>
                                          </p:stCondLst>
                                        </p:cTn>
                                        <p:tgtEl>
                                          <p:spTgt spid="13"/>
                                        </p:tgtEl>
                                      </p:cBhvr>
                                      <p:to x="100000" y="60000"/>
                                    </p:animScale>
                                    <p:animScale>
                                      <p:cBhvr>
                                        <p:cTn id="59" dur="166" decel="50000">
                                          <p:stCondLst>
                                            <p:cond delay="676"/>
                                          </p:stCondLst>
                                        </p:cTn>
                                        <p:tgtEl>
                                          <p:spTgt spid="13"/>
                                        </p:tgtEl>
                                      </p:cBhvr>
                                      <p:to x="100000" y="100000"/>
                                    </p:animScale>
                                    <p:animScale>
                                      <p:cBhvr>
                                        <p:cTn id="60" dur="26">
                                          <p:stCondLst>
                                            <p:cond delay="1312"/>
                                          </p:stCondLst>
                                        </p:cTn>
                                        <p:tgtEl>
                                          <p:spTgt spid="13"/>
                                        </p:tgtEl>
                                      </p:cBhvr>
                                      <p:to x="100000" y="80000"/>
                                    </p:animScale>
                                    <p:animScale>
                                      <p:cBhvr>
                                        <p:cTn id="61" dur="166" decel="50000">
                                          <p:stCondLst>
                                            <p:cond delay="1338"/>
                                          </p:stCondLst>
                                        </p:cTn>
                                        <p:tgtEl>
                                          <p:spTgt spid="13"/>
                                        </p:tgtEl>
                                      </p:cBhvr>
                                      <p:to x="100000" y="100000"/>
                                    </p:animScale>
                                    <p:animScale>
                                      <p:cBhvr>
                                        <p:cTn id="62" dur="26">
                                          <p:stCondLst>
                                            <p:cond delay="1642"/>
                                          </p:stCondLst>
                                        </p:cTn>
                                        <p:tgtEl>
                                          <p:spTgt spid="13"/>
                                        </p:tgtEl>
                                      </p:cBhvr>
                                      <p:to x="100000" y="90000"/>
                                    </p:animScale>
                                    <p:animScale>
                                      <p:cBhvr>
                                        <p:cTn id="63" dur="166" decel="50000">
                                          <p:stCondLst>
                                            <p:cond delay="1668"/>
                                          </p:stCondLst>
                                        </p:cTn>
                                        <p:tgtEl>
                                          <p:spTgt spid="13"/>
                                        </p:tgtEl>
                                      </p:cBhvr>
                                      <p:to x="100000" y="100000"/>
                                    </p:animScale>
                                    <p:animScale>
                                      <p:cBhvr>
                                        <p:cTn id="64" dur="26">
                                          <p:stCondLst>
                                            <p:cond delay="1808"/>
                                          </p:stCondLst>
                                        </p:cTn>
                                        <p:tgtEl>
                                          <p:spTgt spid="13"/>
                                        </p:tgtEl>
                                      </p:cBhvr>
                                      <p:to x="100000" y="95000"/>
                                    </p:animScale>
                                    <p:animScale>
                                      <p:cBhvr>
                                        <p:cTn id="65" dur="166" decel="50000">
                                          <p:stCondLst>
                                            <p:cond delay="1834"/>
                                          </p:stCondLst>
                                        </p:cTn>
                                        <p:tgtEl>
                                          <p:spTgt spid="13"/>
                                        </p:tgtEl>
                                      </p:cBhvr>
                                      <p:to x="100000" y="100000"/>
                                    </p:animScale>
                                  </p:childTnLst>
                                </p:cTn>
                              </p:par>
                            </p:childTnLst>
                          </p:cTn>
                        </p:par>
                        <p:par>
                          <p:cTn id="66" fill="hold">
                            <p:stCondLst>
                              <p:cond delay="2000"/>
                            </p:stCondLst>
                            <p:childTnLst>
                              <p:par>
                                <p:cTn id="67" presetID="22" presetClass="entr" presetSubtype="1"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up)">
                                      <p:cBhvr>
                                        <p:cTn id="6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p:bldP spid="9" grpId="0"/>
      <p:bldP spid="10" grpId="0" animBg="1"/>
      <p:bldP spid="11"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771" y="282008"/>
            <a:ext cx="6041984" cy="646331"/>
          </a:xfrm>
          <a:prstGeom prst="rect">
            <a:avLst/>
          </a:prstGeom>
        </p:spPr>
        <p:txBody>
          <a:bodyPr wrap="square">
            <a:spAutoFit/>
          </a:bodyPr>
          <a:lstStyle/>
          <a:p>
            <a:pPr marL="342900" indent="-342900">
              <a:buAutoNum type="alphaLcParenBoth" startAt="3"/>
            </a:pPr>
            <a:r>
              <a:rPr lang="en-US" dirty="0" smtClean="0"/>
              <a:t>On </a:t>
            </a:r>
            <a:r>
              <a:rPr lang="en-US" dirty="0"/>
              <a:t>the axes below, sketch a graph to show what </a:t>
            </a:r>
            <a:r>
              <a:rPr lang="en-US" dirty="0" smtClean="0"/>
              <a:t>happens </a:t>
            </a:r>
            <a:r>
              <a:rPr lang="en-US" dirty="0"/>
              <a:t>to the ball’s </a:t>
            </a:r>
            <a:r>
              <a:rPr lang="en-US" b="1" dirty="0"/>
              <a:t>total energy</a:t>
            </a:r>
            <a:r>
              <a:rPr lang="en-US" dirty="0"/>
              <a:t> over time until it stops swinging</a:t>
            </a:r>
            <a:endParaRPr lang="en-NZ" dirty="0"/>
          </a:p>
        </p:txBody>
      </p:sp>
      <p:sp>
        <p:nvSpPr>
          <p:cNvPr id="3" name="TextBox 2"/>
          <p:cNvSpPr txBox="1"/>
          <p:nvPr/>
        </p:nvSpPr>
        <p:spPr>
          <a:xfrm>
            <a:off x="150471" y="1064871"/>
            <a:ext cx="8403220" cy="646331"/>
          </a:xfrm>
          <a:prstGeom prst="rect">
            <a:avLst/>
          </a:prstGeom>
          <a:noFill/>
        </p:spPr>
        <p:txBody>
          <a:bodyPr wrap="square" rtlCol="0">
            <a:spAutoFit/>
          </a:bodyPr>
          <a:lstStyle/>
          <a:p>
            <a:r>
              <a:rPr lang="en-NZ" dirty="0" smtClean="0"/>
              <a:t>The total energy of the pendulum is the sum of the potential and kinetic energies. This gradually reduces as energy is lost through friction etc. largely as heat.</a:t>
            </a:r>
            <a:endParaRPr lang="en-NZ" dirty="0"/>
          </a:p>
        </p:txBody>
      </p:sp>
      <p:grpSp>
        <p:nvGrpSpPr>
          <p:cNvPr id="4" name="Group 3"/>
          <p:cNvGrpSpPr>
            <a:grpSpLocks noChangeAspect="1"/>
          </p:cNvGrpSpPr>
          <p:nvPr/>
        </p:nvGrpSpPr>
        <p:grpSpPr bwMode="auto">
          <a:xfrm>
            <a:off x="896224" y="1932972"/>
            <a:ext cx="5476881" cy="2164466"/>
            <a:chOff x="2750" y="6624"/>
            <a:chExt cx="4251" cy="1374"/>
          </a:xfrm>
        </p:grpSpPr>
        <p:sp>
          <p:nvSpPr>
            <p:cNvPr id="5" name="AutoShape 14"/>
            <p:cNvSpPr>
              <a:spLocks noChangeAspect="1" noChangeArrowheads="1" noTextEdit="1"/>
            </p:cNvSpPr>
            <p:nvPr/>
          </p:nvSpPr>
          <p:spPr bwMode="auto">
            <a:xfrm>
              <a:off x="2750" y="6624"/>
              <a:ext cx="4251" cy="1374"/>
            </a:xfrm>
            <a:prstGeom prst="rect">
              <a:avLst/>
            </a:prstGeom>
            <a:noFill/>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NZ"/>
            </a:p>
          </p:txBody>
        </p:sp>
        <p:sp>
          <p:nvSpPr>
            <p:cNvPr id="6" name="Freeform 5"/>
            <p:cNvSpPr>
              <a:spLocks/>
            </p:cNvSpPr>
            <p:nvPr/>
          </p:nvSpPr>
          <p:spPr bwMode="auto">
            <a:xfrm>
              <a:off x="3431" y="6625"/>
              <a:ext cx="3180" cy="1365"/>
            </a:xfrm>
            <a:custGeom>
              <a:avLst/>
              <a:gdLst>
                <a:gd name="T0" fmla="*/ 0 w 3180"/>
                <a:gd name="T1" fmla="*/ 0 h 1365"/>
                <a:gd name="T2" fmla="*/ 0 w 3180"/>
                <a:gd name="T3" fmla="*/ 1365 h 1365"/>
                <a:gd name="T4" fmla="*/ 3180 w 3180"/>
                <a:gd name="T5" fmla="*/ 1365 h 1365"/>
              </a:gdLst>
              <a:ahLst/>
              <a:cxnLst>
                <a:cxn ang="0">
                  <a:pos x="T0" y="T1"/>
                </a:cxn>
                <a:cxn ang="0">
                  <a:pos x="T2" y="T3"/>
                </a:cxn>
                <a:cxn ang="0">
                  <a:pos x="T4" y="T5"/>
                </a:cxn>
              </a:cxnLst>
              <a:rect l="0" t="0" r="r" b="b"/>
              <a:pathLst>
                <a:path w="3180" h="1365">
                  <a:moveTo>
                    <a:pt x="0" y="0"/>
                  </a:moveTo>
                  <a:lnTo>
                    <a:pt x="0" y="1365"/>
                  </a:lnTo>
                  <a:lnTo>
                    <a:pt x="3180" y="1365"/>
                  </a:lnTo>
                </a:path>
              </a:pathLst>
            </a:custGeom>
            <a:noFill/>
            <a:ln w="9525">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NZ"/>
            </a:p>
          </p:txBody>
        </p:sp>
        <p:sp>
          <p:nvSpPr>
            <p:cNvPr id="7" name="Text Box 16"/>
            <p:cNvSpPr txBox="1">
              <a:spLocks noChangeArrowheads="1"/>
            </p:cNvSpPr>
            <p:nvPr/>
          </p:nvSpPr>
          <p:spPr bwMode="auto">
            <a:xfrm>
              <a:off x="2750" y="6624"/>
              <a:ext cx="486"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18000" tIns="10800" rIns="18000" bIns="10800" anchor="t" anchorCtr="0" upright="1">
              <a:spAutoFit/>
            </a:bodyPr>
            <a:lstStyle/>
            <a:p>
              <a:pPr>
                <a:spcAft>
                  <a:spcPts val="0"/>
                </a:spcAft>
              </a:pPr>
              <a:r>
                <a:rPr lang="en-NZ" sz="1600" dirty="0">
                  <a:effectLst/>
                  <a:latin typeface="Times New Roman"/>
                  <a:ea typeface="Calibri"/>
                </a:rPr>
                <a:t>Energy</a:t>
              </a:r>
            </a:p>
          </p:txBody>
        </p:sp>
        <p:sp>
          <p:nvSpPr>
            <p:cNvPr id="8" name="Text Box 17"/>
            <p:cNvSpPr txBox="1">
              <a:spLocks noChangeArrowheads="1"/>
            </p:cNvSpPr>
            <p:nvPr/>
          </p:nvSpPr>
          <p:spPr bwMode="auto">
            <a:xfrm>
              <a:off x="6522" y="7734"/>
              <a:ext cx="360"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18000" tIns="10800" rIns="18000" bIns="10800" anchor="t" anchorCtr="0" upright="1">
              <a:spAutoFit/>
            </a:bodyPr>
            <a:lstStyle/>
            <a:p>
              <a:pPr>
                <a:spcAft>
                  <a:spcPts val="0"/>
                </a:spcAft>
              </a:pPr>
              <a:r>
                <a:rPr lang="en-NZ" sz="1600" dirty="0">
                  <a:effectLst/>
                  <a:latin typeface="Times New Roman"/>
                  <a:ea typeface="Calibri"/>
                </a:rPr>
                <a:t>Time</a:t>
              </a:r>
            </a:p>
          </p:txBody>
        </p:sp>
        <p:sp>
          <p:nvSpPr>
            <p:cNvPr id="9" name="Freeform 8"/>
            <p:cNvSpPr>
              <a:spLocks/>
            </p:cNvSpPr>
            <p:nvPr/>
          </p:nvSpPr>
          <p:spPr bwMode="auto">
            <a:xfrm>
              <a:off x="3422" y="6870"/>
              <a:ext cx="2595" cy="1020"/>
            </a:xfrm>
            <a:custGeom>
              <a:avLst/>
              <a:gdLst>
                <a:gd name="T0" fmla="*/ 0 w 2595"/>
                <a:gd name="T1" fmla="*/ 0 h 1020"/>
                <a:gd name="T2" fmla="*/ 345 w 2595"/>
                <a:gd name="T3" fmla="*/ 315 h 1020"/>
                <a:gd name="T4" fmla="*/ 840 w 2595"/>
                <a:gd name="T5" fmla="*/ 615 h 1020"/>
                <a:gd name="T6" fmla="*/ 1665 w 2595"/>
                <a:gd name="T7" fmla="*/ 885 h 1020"/>
                <a:gd name="T8" fmla="*/ 2595 w 2595"/>
                <a:gd name="T9" fmla="*/ 1020 h 1020"/>
              </a:gdLst>
              <a:ahLst/>
              <a:cxnLst>
                <a:cxn ang="0">
                  <a:pos x="T0" y="T1"/>
                </a:cxn>
                <a:cxn ang="0">
                  <a:pos x="T2" y="T3"/>
                </a:cxn>
                <a:cxn ang="0">
                  <a:pos x="T4" y="T5"/>
                </a:cxn>
                <a:cxn ang="0">
                  <a:pos x="T6" y="T7"/>
                </a:cxn>
                <a:cxn ang="0">
                  <a:pos x="T8" y="T9"/>
                </a:cxn>
              </a:cxnLst>
              <a:rect l="0" t="0" r="r" b="b"/>
              <a:pathLst>
                <a:path w="2595" h="1020">
                  <a:moveTo>
                    <a:pt x="0" y="0"/>
                  </a:moveTo>
                  <a:cubicBezTo>
                    <a:pt x="102" y="106"/>
                    <a:pt x="205" y="213"/>
                    <a:pt x="345" y="315"/>
                  </a:cubicBezTo>
                  <a:cubicBezTo>
                    <a:pt x="485" y="417"/>
                    <a:pt x="620" y="520"/>
                    <a:pt x="840" y="615"/>
                  </a:cubicBezTo>
                  <a:cubicBezTo>
                    <a:pt x="1060" y="710"/>
                    <a:pt x="1373" y="818"/>
                    <a:pt x="1665" y="885"/>
                  </a:cubicBezTo>
                  <a:cubicBezTo>
                    <a:pt x="1957" y="952"/>
                    <a:pt x="2276" y="986"/>
                    <a:pt x="2595" y="102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NZ"/>
            </a:p>
          </p:txBody>
        </p:sp>
      </p:grpSp>
      <p:sp>
        <p:nvSpPr>
          <p:cNvPr id="10" name="Rectangle 9"/>
          <p:cNvSpPr/>
          <p:nvPr/>
        </p:nvSpPr>
        <p:spPr>
          <a:xfrm>
            <a:off x="538223" y="5444317"/>
            <a:ext cx="4068501" cy="923330"/>
          </a:xfrm>
          <a:prstGeom prst="rect">
            <a:avLst/>
          </a:prstGeom>
          <a:ln w="19050">
            <a:solidFill>
              <a:srgbClr val="FF0000"/>
            </a:solidFill>
          </a:ln>
        </p:spPr>
        <p:txBody>
          <a:bodyPr wrap="square">
            <a:spAutoFit/>
          </a:bodyPr>
          <a:lstStyle/>
          <a:p>
            <a:pPr marL="285750" lvl="0" indent="-285750">
              <a:buFont typeface="Wingdings" panose="05000000000000000000" pitchFamily="2" charset="2"/>
              <a:buChar char="v"/>
            </a:pPr>
            <a:r>
              <a:rPr lang="en-NZ" dirty="0"/>
              <a:t>Downwards sloping </a:t>
            </a:r>
            <a:r>
              <a:rPr lang="en-NZ" dirty="0" smtClean="0"/>
              <a:t>line.</a:t>
            </a:r>
          </a:p>
          <a:p>
            <a:pPr marL="285750" lvl="0" indent="-285750">
              <a:buFont typeface="Wingdings" panose="05000000000000000000" pitchFamily="2" charset="2"/>
              <a:buChar char="v"/>
            </a:pPr>
            <a:r>
              <a:rPr lang="en-NZ" dirty="0" smtClean="0"/>
              <a:t>Oscillation </a:t>
            </a:r>
            <a:r>
              <a:rPr lang="en-NZ" dirty="0"/>
              <a:t>with constant period that decreases with time.</a:t>
            </a:r>
          </a:p>
        </p:txBody>
      </p:sp>
      <p:sp>
        <p:nvSpPr>
          <p:cNvPr id="11" name="Rectangle 10"/>
          <p:cNvSpPr/>
          <p:nvPr/>
        </p:nvSpPr>
        <p:spPr>
          <a:xfrm>
            <a:off x="5862577" y="5224002"/>
            <a:ext cx="2830010" cy="646331"/>
          </a:xfrm>
          <a:prstGeom prst="rect">
            <a:avLst/>
          </a:prstGeom>
          <a:ln w="19050">
            <a:solidFill>
              <a:srgbClr val="CC0099"/>
            </a:solidFill>
          </a:ln>
        </p:spPr>
        <p:txBody>
          <a:bodyPr wrap="square">
            <a:spAutoFit/>
          </a:bodyPr>
          <a:lstStyle/>
          <a:p>
            <a:r>
              <a:rPr lang="en-NZ" dirty="0"/>
              <a:t>Line has negative slope with a decreasing size of slope.</a:t>
            </a:r>
          </a:p>
        </p:txBody>
      </p:sp>
      <p:sp>
        <p:nvSpPr>
          <p:cNvPr id="13" name="TextBox 12"/>
          <p:cNvSpPr txBox="1"/>
          <p:nvPr/>
        </p:nvSpPr>
        <p:spPr>
          <a:xfrm>
            <a:off x="545940" y="4423457"/>
            <a:ext cx="2116237" cy="923330"/>
          </a:xfrm>
          <a:prstGeom prst="rect">
            <a:avLst/>
          </a:prstGeom>
          <a:noFill/>
          <a:ln w="28575">
            <a:solidFill>
              <a:srgbClr val="FF0000"/>
            </a:solidFill>
          </a:ln>
        </p:spPr>
        <p:txBody>
          <a:bodyPr wrap="square" rtlCol="0">
            <a:spAutoFit/>
          </a:bodyPr>
          <a:lstStyle/>
          <a:p>
            <a:pPr algn="ctr"/>
            <a:r>
              <a:rPr lang="en-NZ" dirty="0" smtClean="0">
                <a:solidFill>
                  <a:srgbClr val="FF0000"/>
                </a:solidFill>
              </a:rPr>
              <a:t>One ACHIEVE mark here  for the shapes listed below</a:t>
            </a:r>
            <a:endParaRPr lang="en-NZ" dirty="0">
              <a:solidFill>
                <a:srgbClr val="FF0000"/>
              </a:solidFill>
            </a:endParaRPr>
          </a:p>
        </p:txBody>
      </p:sp>
      <p:sp>
        <p:nvSpPr>
          <p:cNvPr id="14" name="TextBox 13"/>
          <p:cNvSpPr txBox="1"/>
          <p:nvPr/>
        </p:nvSpPr>
        <p:spPr>
          <a:xfrm>
            <a:off x="5497975" y="4710896"/>
            <a:ext cx="2095018" cy="369332"/>
          </a:xfrm>
          <a:prstGeom prst="rect">
            <a:avLst/>
          </a:prstGeom>
          <a:noFill/>
          <a:ln w="28575">
            <a:solidFill>
              <a:srgbClr val="CC0099"/>
            </a:solidFill>
          </a:ln>
        </p:spPr>
        <p:txBody>
          <a:bodyPr wrap="square" rtlCol="0">
            <a:spAutoFit/>
          </a:bodyPr>
          <a:lstStyle/>
          <a:p>
            <a:pPr algn="ctr"/>
            <a:r>
              <a:rPr lang="en-NZ" dirty="0" smtClean="0">
                <a:solidFill>
                  <a:srgbClr val="CC0099"/>
                </a:solidFill>
              </a:rPr>
              <a:t>One MERIT mark for</a:t>
            </a:r>
            <a:endParaRPr lang="en-NZ" dirty="0">
              <a:solidFill>
                <a:srgbClr val="CC0099"/>
              </a:solidFill>
            </a:endParaRPr>
          </a:p>
        </p:txBody>
      </p:sp>
    </p:spTree>
    <p:extLst>
      <p:ext uri="{BB962C8B-B14F-4D97-AF65-F5344CB8AC3E}">
        <p14:creationId xmlns:p14="http://schemas.microsoft.com/office/powerpoint/2010/main" val="27205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1"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1500" fill="hold"/>
                                        <p:tgtEl>
                                          <p:spTgt spid="13"/>
                                        </p:tgtEl>
                                        <p:attrNameLst>
                                          <p:attrName>ppt_x</p:attrName>
                                        </p:attrNameLst>
                                      </p:cBhvr>
                                      <p:tavLst>
                                        <p:tav tm="0">
                                          <p:val>
                                            <p:strVal val="0-#ppt_w/2"/>
                                          </p:val>
                                        </p:tav>
                                        <p:tav tm="100000">
                                          <p:val>
                                            <p:strVal val="#ppt_x"/>
                                          </p:val>
                                        </p:tav>
                                      </p:tavLst>
                                    </p:anim>
                                    <p:anim calcmode="lin" valueType="num">
                                      <p:cBhvr additive="base">
                                        <p:cTn id="18" dur="1500" fill="hold"/>
                                        <p:tgtEl>
                                          <p:spTgt spid="1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50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1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80">
                                          <p:stCondLst>
                                            <p:cond delay="0"/>
                                          </p:stCondLst>
                                        </p:cTn>
                                        <p:tgtEl>
                                          <p:spTgt spid="14"/>
                                        </p:tgtEl>
                                      </p:cBhvr>
                                    </p:animEffect>
                                    <p:anim calcmode="lin" valueType="num">
                                      <p:cBhvr>
                                        <p:cTn id="2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3" dur="26">
                                          <p:stCondLst>
                                            <p:cond delay="650"/>
                                          </p:stCondLst>
                                        </p:cTn>
                                        <p:tgtEl>
                                          <p:spTgt spid="14"/>
                                        </p:tgtEl>
                                      </p:cBhvr>
                                      <p:to x="100000" y="60000"/>
                                    </p:animScale>
                                    <p:animScale>
                                      <p:cBhvr>
                                        <p:cTn id="34" dur="166" decel="50000">
                                          <p:stCondLst>
                                            <p:cond delay="676"/>
                                          </p:stCondLst>
                                        </p:cTn>
                                        <p:tgtEl>
                                          <p:spTgt spid="14"/>
                                        </p:tgtEl>
                                      </p:cBhvr>
                                      <p:to x="100000" y="100000"/>
                                    </p:animScale>
                                    <p:animScale>
                                      <p:cBhvr>
                                        <p:cTn id="35" dur="26">
                                          <p:stCondLst>
                                            <p:cond delay="1312"/>
                                          </p:stCondLst>
                                        </p:cTn>
                                        <p:tgtEl>
                                          <p:spTgt spid="14"/>
                                        </p:tgtEl>
                                      </p:cBhvr>
                                      <p:to x="100000" y="80000"/>
                                    </p:animScale>
                                    <p:animScale>
                                      <p:cBhvr>
                                        <p:cTn id="36" dur="166" decel="50000">
                                          <p:stCondLst>
                                            <p:cond delay="1338"/>
                                          </p:stCondLst>
                                        </p:cTn>
                                        <p:tgtEl>
                                          <p:spTgt spid="14"/>
                                        </p:tgtEl>
                                      </p:cBhvr>
                                      <p:to x="100000" y="100000"/>
                                    </p:animScale>
                                    <p:animScale>
                                      <p:cBhvr>
                                        <p:cTn id="37" dur="26">
                                          <p:stCondLst>
                                            <p:cond delay="1642"/>
                                          </p:stCondLst>
                                        </p:cTn>
                                        <p:tgtEl>
                                          <p:spTgt spid="14"/>
                                        </p:tgtEl>
                                      </p:cBhvr>
                                      <p:to x="100000" y="90000"/>
                                    </p:animScale>
                                    <p:animScale>
                                      <p:cBhvr>
                                        <p:cTn id="38" dur="166" decel="50000">
                                          <p:stCondLst>
                                            <p:cond delay="1668"/>
                                          </p:stCondLst>
                                        </p:cTn>
                                        <p:tgtEl>
                                          <p:spTgt spid="14"/>
                                        </p:tgtEl>
                                      </p:cBhvr>
                                      <p:to x="100000" y="100000"/>
                                    </p:animScale>
                                    <p:animScale>
                                      <p:cBhvr>
                                        <p:cTn id="39" dur="26">
                                          <p:stCondLst>
                                            <p:cond delay="1808"/>
                                          </p:stCondLst>
                                        </p:cTn>
                                        <p:tgtEl>
                                          <p:spTgt spid="14"/>
                                        </p:tgtEl>
                                      </p:cBhvr>
                                      <p:to x="100000" y="95000"/>
                                    </p:animScale>
                                    <p:animScale>
                                      <p:cBhvr>
                                        <p:cTn id="40" dur="166" decel="50000">
                                          <p:stCondLst>
                                            <p:cond delay="1834"/>
                                          </p:stCondLst>
                                        </p:cTn>
                                        <p:tgtEl>
                                          <p:spTgt spid="14"/>
                                        </p:tgtEl>
                                      </p:cBhvr>
                                      <p:to x="100000" y="100000"/>
                                    </p:animScale>
                                  </p:childTnLst>
                                </p:cTn>
                              </p:par>
                            </p:childTnLst>
                          </p:cTn>
                        </p:par>
                        <p:par>
                          <p:cTn id="41" fill="hold">
                            <p:stCondLst>
                              <p:cond delay="2000"/>
                            </p:stCondLst>
                            <p:childTnLst>
                              <p:par>
                                <p:cTn id="42" presetID="22" presetClass="entr" presetSubtype="1" fill="hold" grpId="0" nodeType="afterEffect">
                                  <p:stCondLst>
                                    <p:cond delay="500"/>
                                  </p:stCondLst>
                                  <p:childTnLst>
                                    <p:set>
                                      <p:cBhvr>
                                        <p:cTn id="43" dur="1" fill="hold">
                                          <p:stCondLst>
                                            <p:cond delay="0"/>
                                          </p:stCondLst>
                                        </p:cTn>
                                        <p:tgtEl>
                                          <p:spTgt spid="11"/>
                                        </p:tgtEl>
                                        <p:attrNameLst>
                                          <p:attrName>style.visibility</p:attrName>
                                        </p:attrNameLst>
                                      </p:cBhvr>
                                      <p:to>
                                        <p:strVal val="visible"/>
                                      </p:to>
                                    </p:set>
                                    <p:animEffect transition="in" filter="wipe(up)">
                                      <p:cBhvr>
                                        <p:cTn id="44"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1" grpId="0" animBg="1"/>
      <p:bldP spid="13" grpId="1"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920" y="126907"/>
            <a:ext cx="6041983" cy="646331"/>
          </a:xfrm>
          <a:prstGeom prst="rect">
            <a:avLst/>
          </a:prstGeom>
        </p:spPr>
        <p:txBody>
          <a:bodyPr wrap="square">
            <a:spAutoFit/>
          </a:bodyPr>
          <a:lstStyle/>
          <a:p>
            <a:pPr marL="342900" indent="-342900">
              <a:buAutoNum type="alphaLcParenBoth" startAt="4"/>
            </a:pPr>
            <a:r>
              <a:rPr lang="en-US" dirty="0" smtClean="0"/>
              <a:t>It </a:t>
            </a:r>
            <a:r>
              <a:rPr lang="en-US" dirty="0"/>
              <a:t>is possible to get the ball swinging by holding the top </a:t>
            </a:r>
            <a:r>
              <a:rPr lang="en-US" dirty="0" smtClean="0"/>
              <a:t>end </a:t>
            </a:r>
            <a:r>
              <a:rPr lang="en-US" dirty="0"/>
              <a:t>of the cord and gently shaking it backwards and forwards.</a:t>
            </a:r>
            <a:endParaRPr lang="en-NZ" dirty="0"/>
          </a:p>
        </p:txBody>
      </p:sp>
      <p:sp>
        <p:nvSpPr>
          <p:cNvPr id="3" name="Rectangle 2"/>
          <p:cNvSpPr/>
          <p:nvPr/>
        </p:nvSpPr>
        <p:spPr>
          <a:xfrm>
            <a:off x="607669" y="733422"/>
            <a:ext cx="6499185" cy="646331"/>
          </a:xfrm>
          <a:prstGeom prst="rect">
            <a:avLst/>
          </a:prstGeom>
        </p:spPr>
        <p:txBody>
          <a:bodyPr wrap="square">
            <a:spAutoFit/>
          </a:bodyPr>
          <a:lstStyle/>
          <a:p>
            <a:r>
              <a:rPr lang="en-US" dirty="0"/>
              <a:t>Explain how shaking the top end of the cord can make the ball on the bottom of the cord oscillate in simple harmonic motion.</a:t>
            </a:r>
            <a:endParaRPr lang="en-NZ" dirty="0"/>
          </a:p>
        </p:txBody>
      </p:sp>
      <p:sp>
        <p:nvSpPr>
          <p:cNvPr id="4" name="Rectangle 3"/>
          <p:cNvSpPr/>
          <p:nvPr/>
        </p:nvSpPr>
        <p:spPr>
          <a:xfrm>
            <a:off x="607670" y="1323332"/>
            <a:ext cx="6823275" cy="369332"/>
          </a:xfrm>
          <a:prstGeom prst="rect">
            <a:avLst/>
          </a:prstGeom>
        </p:spPr>
        <p:txBody>
          <a:bodyPr wrap="square">
            <a:spAutoFit/>
          </a:bodyPr>
          <a:lstStyle/>
          <a:p>
            <a:r>
              <a:rPr lang="en-US" dirty="0"/>
              <a:t>In your answer, you should consider resonance and energy transfer</a:t>
            </a:r>
            <a:endParaRPr lang="en-NZ" dirty="0"/>
          </a:p>
        </p:txBody>
      </p:sp>
      <p:sp>
        <p:nvSpPr>
          <p:cNvPr id="5" name="TextBox 4"/>
          <p:cNvSpPr txBox="1"/>
          <p:nvPr/>
        </p:nvSpPr>
        <p:spPr>
          <a:xfrm>
            <a:off x="300942" y="1632030"/>
            <a:ext cx="1059842" cy="400110"/>
          </a:xfrm>
          <a:prstGeom prst="rect">
            <a:avLst/>
          </a:prstGeom>
          <a:noFill/>
        </p:spPr>
        <p:txBody>
          <a:bodyPr wrap="none" rtlCol="0">
            <a:spAutoFit/>
          </a:bodyPr>
          <a:lstStyle/>
          <a:p>
            <a:r>
              <a:rPr lang="en-NZ" sz="2000" b="1" dirty="0" smtClean="0"/>
              <a:t>Answer:</a:t>
            </a:r>
            <a:endParaRPr lang="en-NZ" sz="2000" b="1" dirty="0"/>
          </a:p>
        </p:txBody>
      </p:sp>
      <p:sp>
        <p:nvSpPr>
          <p:cNvPr id="6" name="TextBox 5"/>
          <p:cNvSpPr txBox="1"/>
          <p:nvPr/>
        </p:nvSpPr>
        <p:spPr>
          <a:xfrm>
            <a:off x="243069" y="2060293"/>
            <a:ext cx="8669437" cy="1200329"/>
          </a:xfrm>
          <a:prstGeom prst="rect">
            <a:avLst/>
          </a:prstGeom>
          <a:noFill/>
        </p:spPr>
        <p:txBody>
          <a:bodyPr wrap="square" rtlCol="0">
            <a:spAutoFit/>
          </a:bodyPr>
          <a:lstStyle/>
          <a:p>
            <a:r>
              <a:rPr lang="en-NZ" dirty="0" smtClean="0"/>
              <a:t>Shaking the cord gently can transfer energy to the ball to start it swinging. This process is most effective if the shaking is done at the natural frequency of the pendulum. It will then resonate and it will swing more and oscillate at its natural frequency. This is how a child on a swing can move the swing more.</a:t>
            </a:r>
            <a:endParaRPr lang="en-NZ" dirty="0"/>
          </a:p>
        </p:txBody>
      </p:sp>
      <p:sp>
        <p:nvSpPr>
          <p:cNvPr id="7" name="TextBox 6"/>
          <p:cNvSpPr txBox="1"/>
          <p:nvPr/>
        </p:nvSpPr>
        <p:spPr>
          <a:xfrm>
            <a:off x="405114" y="3333509"/>
            <a:ext cx="8432052" cy="369332"/>
          </a:xfrm>
          <a:prstGeom prst="rect">
            <a:avLst/>
          </a:prstGeom>
          <a:noFill/>
          <a:ln>
            <a:solidFill>
              <a:srgbClr val="FF0000"/>
            </a:solidFill>
          </a:ln>
        </p:spPr>
        <p:txBody>
          <a:bodyPr wrap="none" rtlCol="0">
            <a:spAutoFit/>
          </a:bodyPr>
          <a:lstStyle/>
          <a:p>
            <a:r>
              <a:rPr lang="en-NZ" dirty="0" smtClean="0">
                <a:solidFill>
                  <a:srgbClr val="FF0000"/>
                </a:solidFill>
              </a:rPr>
              <a:t>This is an </a:t>
            </a:r>
            <a:r>
              <a:rPr lang="en-NZ" i="1" dirty="0" smtClean="0">
                <a:solidFill>
                  <a:srgbClr val="FF0000"/>
                </a:solidFill>
              </a:rPr>
              <a:t>“Excellence”</a:t>
            </a:r>
            <a:r>
              <a:rPr lang="en-NZ" dirty="0" smtClean="0">
                <a:solidFill>
                  <a:srgbClr val="FF0000"/>
                </a:solidFill>
              </a:rPr>
              <a:t> question but there are </a:t>
            </a:r>
            <a:r>
              <a:rPr lang="en-NZ" i="1" dirty="0" smtClean="0">
                <a:solidFill>
                  <a:srgbClr val="FF0000"/>
                </a:solidFill>
              </a:rPr>
              <a:t>“Achieve”</a:t>
            </a:r>
            <a:r>
              <a:rPr lang="en-NZ" dirty="0" smtClean="0">
                <a:solidFill>
                  <a:srgbClr val="FF0000"/>
                </a:solidFill>
              </a:rPr>
              <a:t> marks for some of the key ideas. </a:t>
            </a:r>
            <a:endParaRPr lang="en-NZ" dirty="0">
              <a:solidFill>
                <a:srgbClr val="FF0000"/>
              </a:solidFill>
            </a:endParaRPr>
          </a:p>
        </p:txBody>
      </p:sp>
      <p:sp>
        <p:nvSpPr>
          <p:cNvPr id="8" name="TextBox 7"/>
          <p:cNvSpPr txBox="1"/>
          <p:nvPr/>
        </p:nvSpPr>
        <p:spPr>
          <a:xfrm>
            <a:off x="407045" y="3995193"/>
            <a:ext cx="2521351" cy="646331"/>
          </a:xfrm>
          <a:prstGeom prst="rect">
            <a:avLst/>
          </a:prstGeom>
          <a:noFill/>
          <a:ln w="28575">
            <a:solidFill>
              <a:srgbClr val="FF0000"/>
            </a:solidFill>
          </a:ln>
        </p:spPr>
        <p:txBody>
          <a:bodyPr wrap="square" rtlCol="0">
            <a:spAutoFit/>
          </a:bodyPr>
          <a:lstStyle/>
          <a:p>
            <a:pPr algn="ctr"/>
            <a:r>
              <a:rPr lang="en-NZ" dirty="0" smtClean="0">
                <a:solidFill>
                  <a:srgbClr val="FF0000"/>
                </a:solidFill>
              </a:rPr>
              <a:t>Three ACHIEVE points here for these ideas</a:t>
            </a:r>
            <a:endParaRPr lang="en-NZ" dirty="0">
              <a:solidFill>
                <a:srgbClr val="FF0000"/>
              </a:solidFill>
            </a:endParaRPr>
          </a:p>
        </p:txBody>
      </p:sp>
      <p:sp>
        <p:nvSpPr>
          <p:cNvPr id="10" name="Rectangle 9"/>
          <p:cNvSpPr/>
          <p:nvPr/>
        </p:nvSpPr>
        <p:spPr>
          <a:xfrm>
            <a:off x="3142528" y="4333941"/>
            <a:ext cx="5526911" cy="1754326"/>
          </a:xfrm>
          <a:prstGeom prst="rect">
            <a:avLst/>
          </a:prstGeom>
          <a:ln w="19050">
            <a:solidFill>
              <a:srgbClr val="FF0000"/>
            </a:solidFill>
          </a:ln>
        </p:spPr>
        <p:txBody>
          <a:bodyPr wrap="square">
            <a:spAutoFit/>
          </a:bodyPr>
          <a:lstStyle/>
          <a:p>
            <a:pPr marL="285750" lvl="0" indent="-285750">
              <a:buFont typeface="Wingdings" panose="05000000000000000000" pitchFamily="2" charset="2"/>
              <a:buChar char="v"/>
            </a:pPr>
            <a:r>
              <a:rPr lang="en-NZ" dirty="0"/>
              <a:t>Shake at (resonant frequency  OR natural frequency OR same time each cycle</a:t>
            </a:r>
            <a:r>
              <a:rPr lang="en-NZ" dirty="0" smtClean="0"/>
              <a:t>).</a:t>
            </a:r>
          </a:p>
          <a:p>
            <a:pPr lvl="0"/>
            <a:endParaRPr lang="en-NZ" dirty="0" smtClean="0"/>
          </a:p>
          <a:p>
            <a:pPr marL="285750" lvl="0" indent="-285750">
              <a:buFont typeface="Wingdings" panose="05000000000000000000" pitchFamily="2" charset="2"/>
              <a:buChar char="v"/>
            </a:pPr>
            <a:r>
              <a:rPr lang="en-NZ" i="1" dirty="0" err="1" smtClean="0"/>
              <a:t>E</a:t>
            </a:r>
            <a:r>
              <a:rPr lang="en-NZ" baseline="-25000" dirty="0" err="1" smtClean="0"/>
              <a:t>Pgrav</a:t>
            </a:r>
            <a:r>
              <a:rPr lang="en-NZ" dirty="0" smtClean="0"/>
              <a:t> </a:t>
            </a:r>
            <a:r>
              <a:rPr lang="en-NZ" dirty="0"/>
              <a:t>≤ ≥ </a:t>
            </a:r>
            <a:r>
              <a:rPr lang="en-NZ" i="1" dirty="0"/>
              <a:t>E</a:t>
            </a:r>
            <a:r>
              <a:rPr lang="en-NZ" baseline="-25000" dirty="0"/>
              <a:t>K</a:t>
            </a:r>
            <a:r>
              <a:rPr lang="en-NZ" dirty="0"/>
              <a:t> as ball </a:t>
            </a:r>
            <a:r>
              <a:rPr lang="en-NZ" dirty="0" smtClean="0"/>
              <a:t>oscillates.</a:t>
            </a:r>
          </a:p>
          <a:p>
            <a:pPr lvl="0"/>
            <a:endParaRPr lang="en-NZ" dirty="0" smtClean="0"/>
          </a:p>
          <a:p>
            <a:pPr marL="285750" lvl="0" indent="-285750">
              <a:buFont typeface="Wingdings" panose="05000000000000000000" pitchFamily="2" charset="2"/>
              <a:buChar char="v"/>
            </a:pPr>
            <a:r>
              <a:rPr lang="en-NZ" dirty="0" smtClean="0"/>
              <a:t>Standing </a:t>
            </a:r>
            <a:r>
              <a:rPr lang="en-NZ" dirty="0"/>
              <a:t>wave set up (or words describing this).</a:t>
            </a:r>
          </a:p>
        </p:txBody>
      </p:sp>
      <p:sp>
        <p:nvSpPr>
          <p:cNvPr id="12" name="TextBox 11"/>
          <p:cNvSpPr txBox="1"/>
          <p:nvPr/>
        </p:nvSpPr>
        <p:spPr>
          <a:xfrm>
            <a:off x="3287210" y="6354501"/>
            <a:ext cx="5665525" cy="369332"/>
          </a:xfrm>
          <a:prstGeom prst="rect">
            <a:avLst/>
          </a:prstGeom>
          <a:noFill/>
        </p:spPr>
        <p:txBody>
          <a:bodyPr wrap="none" rtlCol="0">
            <a:spAutoFit/>
          </a:bodyPr>
          <a:lstStyle/>
          <a:p>
            <a:r>
              <a:rPr lang="en-NZ" dirty="0" smtClean="0"/>
              <a:t>Schedule for Merit and Excellence are on the next slide …..</a:t>
            </a:r>
            <a:endParaRPr lang="en-NZ" dirty="0"/>
          </a:p>
        </p:txBody>
      </p:sp>
    </p:spTree>
    <p:extLst>
      <p:ext uri="{BB962C8B-B14F-4D97-AF65-F5344CB8AC3E}">
        <p14:creationId xmlns:p14="http://schemas.microsoft.com/office/powerpoint/2010/main" val="383334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500"/>
                                        <p:tgtEl>
                                          <p:spTgt spid="8"/>
                                        </p:tgtEl>
                                      </p:cBhvr>
                                    </p:animEffect>
                                  </p:childTnLst>
                                </p:cTn>
                              </p:par>
                            </p:childTnLst>
                          </p:cTn>
                        </p:par>
                        <p:par>
                          <p:cTn id="18" fill="hold">
                            <p:stCondLst>
                              <p:cond delay="1500"/>
                            </p:stCondLst>
                            <p:childTnLst>
                              <p:par>
                                <p:cTn id="19" presetID="22" presetClass="entr" presetSubtype="1" fill="hold" grpId="0" nodeType="afterEffect">
                                  <p:stCondLst>
                                    <p:cond delay="500"/>
                                  </p:stCondLst>
                                  <p:childTnLst>
                                    <p:set>
                                      <p:cBhvr>
                                        <p:cTn id="20" dur="1" fill="hold">
                                          <p:stCondLst>
                                            <p:cond delay="0"/>
                                          </p:stCondLst>
                                        </p:cTn>
                                        <p:tgtEl>
                                          <p:spTgt spid="10"/>
                                        </p:tgtEl>
                                        <p:attrNameLst>
                                          <p:attrName>style.visibility</p:attrName>
                                        </p:attrNameLst>
                                      </p:cBhvr>
                                      <p:to>
                                        <p:strVal val="visible"/>
                                      </p:to>
                                    </p:set>
                                    <p:animEffect transition="in" filter="wipe(up)">
                                      <p:cBhvr>
                                        <p:cTn id="21" dur="3000"/>
                                        <p:tgtEl>
                                          <p:spTgt spid="10"/>
                                        </p:tgtEl>
                                      </p:cBhvr>
                                    </p:animEffect>
                                  </p:childTnLst>
                                </p:cTn>
                              </p:par>
                            </p:childTnLst>
                          </p:cTn>
                        </p:par>
                        <p:par>
                          <p:cTn id="22" fill="hold">
                            <p:stCondLst>
                              <p:cond delay="5000"/>
                            </p:stCondLst>
                            <p:childTnLst>
                              <p:par>
                                <p:cTn id="23" presetID="2" presetClass="entr" presetSubtype="2" fill="hold" grpId="0" nodeType="afterEffect">
                                  <p:stCondLst>
                                    <p:cond delay="50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500" fill="hold"/>
                                        <p:tgtEl>
                                          <p:spTgt spid="12"/>
                                        </p:tgtEl>
                                        <p:attrNameLst>
                                          <p:attrName>ppt_x</p:attrName>
                                        </p:attrNameLst>
                                      </p:cBhvr>
                                      <p:tavLst>
                                        <p:tav tm="0">
                                          <p:val>
                                            <p:strVal val="1+#ppt_w/2"/>
                                          </p:val>
                                        </p:tav>
                                        <p:tav tm="100000">
                                          <p:val>
                                            <p:strVal val="#ppt_x"/>
                                          </p:val>
                                        </p:tav>
                                      </p:tavLst>
                                    </p:anim>
                                    <p:anim calcmode="lin" valueType="num">
                                      <p:cBhvr additive="base">
                                        <p:cTn id="26" dur="1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005" y="1594708"/>
            <a:ext cx="4572000" cy="4801314"/>
          </a:xfrm>
          <a:prstGeom prst="rect">
            <a:avLst/>
          </a:prstGeom>
          <a:ln w="19050">
            <a:solidFill>
              <a:srgbClr val="CC0099"/>
            </a:solidFill>
          </a:ln>
        </p:spPr>
        <p:txBody>
          <a:bodyPr>
            <a:spAutoFit/>
          </a:bodyPr>
          <a:lstStyle/>
          <a:p>
            <a:pPr marL="285750" lvl="0" indent="-285750">
              <a:buFont typeface="Wingdings" panose="05000000000000000000" pitchFamily="2" charset="2"/>
              <a:buChar char="v"/>
            </a:pPr>
            <a:r>
              <a:rPr lang="en-NZ" dirty="0"/>
              <a:t>Shaking at (resonant frequency OR natural frequency OR same time each cycle). </a:t>
            </a:r>
            <a:r>
              <a:rPr lang="en-NZ" dirty="0" smtClean="0"/>
              <a:t>AND</a:t>
            </a:r>
            <a:endParaRPr lang="en-NZ" dirty="0"/>
          </a:p>
          <a:p>
            <a:r>
              <a:rPr lang="en-NZ" dirty="0" smtClean="0"/>
              <a:t>     will </a:t>
            </a:r>
            <a:r>
              <a:rPr lang="en-NZ" dirty="0"/>
              <a:t>cause (large amplitude OR large energy </a:t>
            </a:r>
            <a:endParaRPr lang="en-NZ" dirty="0" smtClean="0"/>
          </a:p>
          <a:p>
            <a:r>
              <a:rPr lang="en-NZ" dirty="0"/>
              <a:t> </a:t>
            </a:r>
            <a:r>
              <a:rPr lang="en-NZ" dirty="0" smtClean="0"/>
              <a:t>    transfer </a:t>
            </a:r>
            <a:r>
              <a:rPr lang="en-NZ" dirty="0"/>
              <a:t>OR energy transferred from </a:t>
            </a:r>
            <a:r>
              <a:rPr lang="en-NZ" dirty="0" smtClean="0"/>
              <a:t>shake</a:t>
            </a:r>
          </a:p>
          <a:p>
            <a:r>
              <a:rPr lang="en-NZ" dirty="0"/>
              <a:t> </a:t>
            </a:r>
            <a:r>
              <a:rPr lang="en-NZ" dirty="0" smtClean="0"/>
              <a:t>    </a:t>
            </a:r>
            <a:r>
              <a:rPr lang="en-NZ" dirty="0"/>
              <a:t>to ball </a:t>
            </a:r>
            <a:r>
              <a:rPr lang="en-NZ" dirty="0" smtClean="0"/>
              <a:t>).</a:t>
            </a:r>
          </a:p>
          <a:p>
            <a:endParaRPr lang="en-NZ" dirty="0" smtClean="0"/>
          </a:p>
          <a:p>
            <a:pPr marL="285750" indent="-285750">
              <a:buFont typeface="Wingdings" panose="05000000000000000000" pitchFamily="2" charset="2"/>
              <a:buChar char="v"/>
            </a:pPr>
            <a:r>
              <a:rPr lang="en-NZ" dirty="0" smtClean="0"/>
              <a:t>Wave </a:t>
            </a:r>
            <a:r>
              <a:rPr lang="en-NZ" dirty="0"/>
              <a:t>reflects / interferes and standing wave is set </a:t>
            </a:r>
            <a:r>
              <a:rPr lang="en-NZ" dirty="0" smtClean="0"/>
              <a:t>up.</a:t>
            </a:r>
          </a:p>
          <a:p>
            <a:pPr marL="285750" indent="-285750">
              <a:buFont typeface="Wingdings" panose="05000000000000000000" pitchFamily="2" charset="2"/>
              <a:buChar char="v"/>
            </a:pPr>
            <a:endParaRPr lang="en-NZ" dirty="0" smtClean="0"/>
          </a:p>
          <a:p>
            <a:pPr marL="285750" indent="-285750">
              <a:buFont typeface="Wingdings" panose="05000000000000000000" pitchFamily="2" charset="2"/>
              <a:buChar char="v"/>
            </a:pPr>
            <a:r>
              <a:rPr lang="en-NZ" dirty="0" smtClean="0"/>
              <a:t>Shake </a:t>
            </a:r>
            <a:r>
              <a:rPr lang="en-NZ" dirty="0"/>
              <a:t>at (resonant </a:t>
            </a:r>
            <a:r>
              <a:rPr lang="en-NZ" dirty="0" err="1"/>
              <a:t>freq</a:t>
            </a:r>
            <a:r>
              <a:rPr lang="en-NZ" dirty="0"/>
              <a:t> OR natural </a:t>
            </a:r>
            <a:r>
              <a:rPr lang="en-NZ" dirty="0" err="1"/>
              <a:t>freq</a:t>
            </a:r>
            <a:r>
              <a:rPr lang="en-NZ" dirty="0"/>
              <a:t> OR same time each cycle) </a:t>
            </a:r>
            <a:r>
              <a:rPr lang="en-NZ" dirty="0" smtClean="0"/>
              <a:t> AND  (</a:t>
            </a:r>
            <a:r>
              <a:rPr lang="en-NZ" dirty="0" err="1"/>
              <a:t>E</a:t>
            </a:r>
            <a:r>
              <a:rPr lang="en-NZ" baseline="-25000" dirty="0" err="1"/>
              <a:t>Pgrav</a:t>
            </a:r>
            <a:r>
              <a:rPr lang="en-NZ" dirty="0"/>
              <a:t> ≥ E</a:t>
            </a:r>
            <a:r>
              <a:rPr lang="en-NZ" baseline="-25000" dirty="0"/>
              <a:t>K</a:t>
            </a:r>
            <a:r>
              <a:rPr lang="en-NZ" dirty="0"/>
              <a:t> as ball oscillates </a:t>
            </a:r>
            <a:r>
              <a:rPr lang="en-NZ" dirty="0" smtClean="0"/>
              <a:t> OR  statement </a:t>
            </a:r>
            <a:r>
              <a:rPr lang="en-NZ" dirty="0"/>
              <a:t>of conservation of energy</a:t>
            </a:r>
            <a:r>
              <a:rPr lang="en-NZ" dirty="0" smtClean="0"/>
              <a:t>).</a:t>
            </a:r>
          </a:p>
          <a:p>
            <a:pPr marL="285750" indent="-285750">
              <a:buFont typeface="Wingdings" panose="05000000000000000000" pitchFamily="2" charset="2"/>
              <a:buChar char="v"/>
            </a:pPr>
            <a:endParaRPr lang="en-NZ" dirty="0"/>
          </a:p>
          <a:p>
            <a:pPr marL="285750" indent="-285750">
              <a:buFont typeface="Wingdings" panose="05000000000000000000" pitchFamily="2" charset="2"/>
              <a:buChar char="v"/>
            </a:pPr>
            <a:r>
              <a:rPr lang="en-NZ" dirty="0"/>
              <a:t>Force of hand pulls ball (increasing speed / </a:t>
            </a:r>
            <a:r>
              <a:rPr lang="en-NZ" dirty="0" err="1"/>
              <a:t>acc</a:t>
            </a:r>
            <a:r>
              <a:rPr lang="en-NZ" dirty="0"/>
              <a:t> / restoring force / amplitude OR causing acceleration / restoring force).</a:t>
            </a:r>
          </a:p>
        </p:txBody>
      </p:sp>
      <p:sp>
        <p:nvSpPr>
          <p:cNvPr id="3" name="TextBox 2"/>
          <p:cNvSpPr txBox="1"/>
          <p:nvPr/>
        </p:nvSpPr>
        <p:spPr>
          <a:xfrm>
            <a:off x="416687" y="717632"/>
            <a:ext cx="2257065" cy="646331"/>
          </a:xfrm>
          <a:prstGeom prst="rect">
            <a:avLst/>
          </a:prstGeom>
          <a:noFill/>
          <a:ln w="28575">
            <a:solidFill>
              <a:srgbClr val="CC0099"/>
            </a:solidFill>
          </a:ln>
        </p:spPr>
        <p:txBody>
          <a:bodyPr wrap="square" rtlCol="0">
            <a:spAutoFit/>
          </a:bodyPr>
          <a:lstStyle/>
          <a:p>
            <a:pPr algn="ctr"/>
            <a:r>
              <a:rPr lang="en-NZ" dirty="0" smtClean="0">
                <a:solidFill>
                  <a:srgbClr val="CC0099"/>
                </a:solidFill>
              </a:rPr>
              <a:t> MERIT marks are given for these ideas</a:t>
            </a:r>
            <a:endParaRPr lang="en-NZ" dirty="0">
              <a:solidFill>
                <a:srgbClr val="CC0099"/>
              </a:solidFill>
            </a:endParaRPr>
          </a:p>
        </p:txBody>
      </p:sp>
      <p:sp>
        <p:nvSpPr>
          <p:cNvPr id="4" name="TextBox 3"/>
          <p:cNvSpPr txBox="1"/>
          <p:nvPr/>
        </p:nvSpPr>
        <p:spPr>
          <a:xfrm>
            <a:off x="5416952" y="1018572"/>
            <a:ext cx="3171463" cy="646331"/>
          </a:xfrm>
          <a:prstGeom prst="rect">
            <a:avLst/>
          </a:prstGeom>
          <a:noFill/>
          <a:ln w="28575">
            <a:solidFill>
              <a:srgbClr val="00B050"/>
            </a:solidFill>
          </a:ln>
        </p:spPr>
        <p:txBody>
          <a:bodyPr wrap="square" rtlCol="0">
            <a:spAutoFit/>
          </a:bodyPr>
          <a:lstStyle/>
          <a:p>
            <a:pPr algn="ctr"/>
            <a:r>
              <a:rPr lang="en-NZ" b="1" dirty="0" smtClean="0">
                <a:solidFill>
                  <a:srgbClr val="00B050"/>
                </a:solidFill>
              </a:rPr>
              <a:t>EXCELLENCE</a:t>
            </a:r>
            <a:r>
              <a:rPr lang="en-NZ" dirty="0" smtClean="0">
                <a:solidFill>
                  <a:srgbClr val="00B050"/>
                </a:solidFill>
              </a:rPr>
              <a:t> for a clear explanation which includes</a:t>
            </a:r>
            <a:endParaRPr lang="en-NZ" dirty="0">
              <a:solidFill>
                <a:srgbClr val="00B050"/>
              </a:solidFill>
            </a:endParaRPr>
          </a:p>
        </p:txBody>
      </p:sp>
      <p:sp>
        <p:nvSpPr>
          <p:cNvPr id="5" name="Rectangle 4"/>
          <p:cNvSpPr/>
          <p:nvPr/>
        </p:nvSpPr>
        <p:spPr>
          <a:xfrm>
            <a:off x="5098648" y="2239320"/>
            <a:ext cx="3755985" cy="2862322"/>
          </a:xfrm>
          <a:prstGeom prst="rect">
            <a:avLst/>
          </a:prstGeom>
          <a:ln w="19050">
            <a:solidFill>
              <a:srgbClr val="009644"/>
            </a:solidFill>
          </a:ln>
        </p:spPr>
        <p:txBody>
          <a:bodyPr wrap="square">
            <a:spAutoFit/>
          </a:bodyPr>
          <a:lstStyle/>
          <a:p>
            <a:pPr lvl="0"/>
            <a:r>
              <a:rPr lang="en-NZ" dirty="0"/>
              <a:t>Shaking at (resonant frequency </a:t>
            </a:r>
            <a:r>
              <a:rPr lang="en-NZ" dirty="0" smtClean="0"/>
              <a:t> OR </a:t>
            </a:r>
            <a:r>
              <a:rPr lang="en-NZ" dirty="0"/>
              <a:t>natural frequency </a:t>
            </a:r>
            <a:r>
              <a:rPr lang="en-NZ" dirty="0" smtClean="0"/>
              <a:t> OR  </a:t>
            </a:r>
            <a:r>
              <a:rPr lang="en-NZ" dirty="0"/>
              <a:t>same time each cycle</a:t>
            </a:r>
            <a:r>
              <a:rPr lang="en-NZ" dirty="0" smtClean="0"/>
              <a:t>).</a:t>
            </a:r>
          </a:p>
          <a:p>
            <a:pPr lvl="0"/>
            <a:endParaRPr lang="en-NZ" dirty="0"/>
          </a:p>
          <a:p>
            <a:r>
              <a:rPr lang="en-NZ" dirty="0" smtClean="0"/>
              <a:t>AND</a:t>
            </a:r>
          </a:p>
          <a:p>
            <a:endParaRPr lang="en-NZ" dirty="0"/>
          </a:p>
          <a:p>
            <a:r>
              <a:rPr lang="en-NZ" dirty="0"/>
              <a:t>Causes (energy to be transferred from shake to </a:t>
            </a:r>
            <a:r>
              <a:rPr lang="en-NZ" i="1" dirty="0" err="1"/>
              <a:t>E</a:t>
            </a:r>
            <a:r>
              <a:rPr lang="en-NZ" baseline="-25000" dirty="0" err="1"/>
              <a:t>Pgrav</a:t>
            </a:r>
            <a:r>
              <a:rPr lang="en-NZ" dirty="0"/>
              <a:t> or </a:t>
            </a:r>
            <a:r>
              <a:rPr lang="en-NZ" i="1" dirty="0"/>
              <a:t>E</a:t>
            </a:r>
            <a:r>
              <a:rPr lang="en-NZ" baseline="-25000" dirty="0"/>
              <a:t>K</a:t>
            </a:r>
            <a:r>
              <a:rPr lang="en-NZ" dirty="0"/>
              <a:t> of ball </a:t>
            </a:r>
            <a:r>
              <a:rPr lang="en-NZ" dirty="0" smtClean="0"/>
              <a:t> OR  wave </a:t>
            </a:r>
            <a:r>
              <a:rPr lang="en-NZ" dirty="0"/>
              <a:t>reflects and interferes producing standing wave).</a:t>
            </a:r>
          </a:p>
        </p:txBody>
      </p:sp>
      <p:sp>
        <p:nvSpPr>
          <p:cNvPr id="6" name="TextBox 5"/>
          <p:cNvSpPr txBox="1"/>
          <p:nvPr/>
        </p:nvSpPr>
        <p:spPr>
          <a:xfrm>
            <a:off x="254643" y="196770"/>
            <a:ext cx="1448602" cy="369332"/>
          </a:xfrm>
          <a:prstGeom prst="rect">
            <a:avLst/>
          </a:prstGeom>
          <a:noFill/>
        </p:spPr>
        <p:txBody>
          <a:bodyPr wrap="none" rtlCol="0">
            <a:spAutoFit/>
          </a:bodyPr>
          <a:lstStyle/>
          <a:p>
            <a:r>
              <a:rPr lang="en-NZ" dirty="0" smtClean="0"/>
              <a:t>(d) continued</a:t>
            </a:r>
            <a:endParaRPr lang="en-NZ" dirty="0"/>
          </a:p>
        </p:txBody>
      </p:sp>
    </p:spTree>
    <p:extLst>
      <p:ext uri="{BB962C8B-B14F-4D97-AF65-F5344CB8AC3E}">
        <p14:creationId xmlns:p14="http://schemas.microsoft.com/office/powerpoint/2010/main" val="134740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3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80">
                                          <p:stCondLst>
                                            <p:cond delay="0"/>
                                          </p:stCondLst>
                                        </p:cTn>
                                        <p:tgtEl>
                                          <p:spTgt spid="4"/>
                                        </p:tgtEl>
                                      </p:cBhvr>
                                    </p:animEffect>
                                    <p:anim calcmode="lin" valueType="num">
                                      <p:cBhvr>
                                        <p:cTn id="1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3" dur="26">
                                          <p:stCondLst>
                                            <p:cond delay="650"/>
                                          </p:stCondLst>
                                        </p:cTn>
                                        <p:tgtEl>
                                          <p:spTgt spid="4"/>
                                        </p:tgtEl>
                                      </p:cBhvr>
                                      <p:to x="100000" y="60000"/>
                                    </p:animScale>
                                    <p:animScale>
                                      <p:cBhvr>
                                        <p:cTn id="24" dur="166" decel="50000">
                                          <p:stCondLst>
                                            <p:cond delay="676"/>
                                          </p:stCondLst>
                                        </p:cTn>
                                        <p:tgtEl>
                                          <p:spTgt spid="4"/>
                                        </p:tgtEl>
                                      </p:cBhvr>
                                      <p:to x="100000" y="100000"/>
                                    </p:animScale>
                                    <p:animScale>
                                      <p:cBhvr>
                                        <p:cTn id="25" dur="26">
                                          <p:stCondLst>
                                            <p:cond delay="1312"/>
                                          </p:stCondLst>
                                        </p:cTn>
                                        <p:tgtEl>
                                          <p:spTgt spid="4"/>
                                        </p:tgtEl>
                                      </p:cBhvr>
                                      <p:to x="100000" y="80000"/>
                                    </p:animScale>
                                    <p:animScale>
                                      <p:cBhvr>
                                        <p:cTn id="26" dur="166" decel="50000">
                                          <p:stCondLst>
                                            <p:cond delay="1338"/>
                                          </p:stCondLst>
                                        </p:cTn>
                                        <p:tgtEl>
                                          <p:spTgt spid="4"/>
                                        </p:tgtEl>
                                      </p:cBhvr>
                                      <p:to x="100000" y="100000"/>
                                    </p:animScale>
                                    <p:animScale>
                                      <p:cBhvr>
                                        <p:cTn id="27" dur="26">
                                          <p:stCondLst>
                                            <p:cond delay="1642"/>
                                          </p:stCondLst>
                                        </p:cTn>
                                        <p:tgtEl>
                                          <p:spTgt spid="4"/>
                                        </p:tgtEl>
                                      </p:cBhvr>
                                      <p:to x="100000" y="90000"/>
                                    </p:animScale>
                                    <p:animScale>
                                      <p:cBhvr>
                                        <p:cTn id="28" dur="166" decel="50000">
                                          <p:stCondLst>
                                            <p:cond delay="1668"/>
                                          </p:stCondLst>
                                        </p:cTn>
                                        <p:tgtEl>
                                          <p:spTgt spid="4"/>
                                        </p:tgtEl>
                                      </p:cBhvr>
                                      <p:to x="100000" y="100000"/>
                                    </p:animScale>
                                    <p:animScale>
                                      <p:cBhvr>
                                        <p:cTn id="29" dur="26">
                                          <p:stCondLst>
                                            <p:cond delay="1808"/>
                                          </p:stCondLst>
                                        </p:cTn>
                                        <p:tgtEl>
                                          <p:spTgt spid="4"/>
                                        </p:tgtEl>
                                      </p:cBhvr>
                                      <p:to x="100000" y="95000"/>
                                    </p:animScale>
                                    <p:animScale>
                                      <p:cBhvr>
                                        <p:cTn id="30" dur="166" decel="50000">
                                          <p:stCondLst>
                                            <p:cond delay="1834"/>
                                          </p:stCondLst>
                                        </p:cTn>
                                        <p:tgtEl>
                                          <p:spTgt spid="4"/>
                                        </p:tgtEl>
                                      </p:cBhvr>
                                      <p:to x="100000" y="100000"/>
                                    </p:animScale>
                                  </p:childTnLst>
                                </p:cTn>
                              </p:par>
                            </p:childTnLst>
                          </p:cTn>
                        </p:par>
                        <p:par>
                          <p:cTn id="31" fill="hold">
                            <p:stCondLst>
                              <p:cond delay="2000"/>
                            </p:stCondLst>
                            <p:childTnLst>
                              <p:par>
                                <p:cTn id="32" presetID="22" presetClass="entr" presetSubtype="1" fill="hold" grpId="0" nodeType="afterEffect">
                                  <p:stCondLst>
                                    <p:cond delay="500"/>
                                  </p:stCondLst>
                                  <p:childTnLst>
                                    <p:set>
                                      <p:cBhvr>
                                        <p:cTn id="33" dur="1" fill="hold">
                                          <p:stCondLst>
                                            <p:cond delay="0"/>
                                          </p:stCondLst>
                                        </p:cTn>
                                        <p:tgtEl>
                                          <p:spTgt spid="5"/>
                                        </p:tgtEl>
                                        <p:attrNameLst>
                                          <p:attrName>style.visibility</p:attrName>
                                        </p:attrNameLst>
                                      </p:cBhvr>
                                      <p:to>
                                        <p:strVal val="visible"/>
                                      </p:to>
                                    </p:set>
                                    <p:animEffect transition="in" filter="wipe(up)">
                                      <p:cBhvr>
                                        <p:cTn id="34"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258" y="166261"/>
            <a:ext cx="6568634" cy="646331"/>
          </a:xfrm>
          <a:prstGeom prst="rect">
            <a:avLst/>
          </a:prstGeom>
        </p:spPr>
        <p:txBody>
          <a:bodyPr wrap="square">
            <a:spAutoFit/>
          </a:bodyPr>
          <a:lstStyle/>
          <a:p>
            <a:pPr marL="342900" indent="-342900">
              <a:buAutoNum type="alphaLcParenBoth" startAt="5"/>
            </a:pPr>
            <a:r>
              <a:rPr lang="en-US" dirty="0" smtClean="0"/>
              <a:t>Simple </a:t>
            </a:r>
            <a:r>
              <a:rPr lang="en-US" dirty="0"/>
              <a:t>harmonic motion requires a restoring force that changes </a:t>
            </a:r>
            <a:r>
              <a:rPr lang="en-US" dirty="0" smtClean="0"/>
              <a:t>in </a:t>
            </a:r>
            <a:r>
              <a:rPr lang="en-US" dirty="0"/>
              <a:t>proportion to the size of the displacement</a:t>
            </a:r>
            <a:endParaRPr lang="en-NZ" dirty="0"/>
          </a:p>
        </p:txBody>
      </p:sp>
      <p:sp>
        <p:nvSpPr>
          <p:cNvPr id="3" name="Rectangle 2"/>
          <p:cNvSpPr/>
          <p:nvPr/>
        </p:nvSpPr>
        <p:spPr>
          <a:xfrm>
            <a:off x="491924" y="815238"/>
            <a:ext cx="6533910" cy="646331"/>
          </a:xfrm>
          <a:prstGeom prst="rect">
            <a:avLst/>
          </a:prstGeom>
        </p:spPr>
        <p:txBody>
          <a:bodyPr wrap="square">
            <a:spAutoFit/>
          </a:bodyPr>
          <a:lstStyle/>
          <a:p>
            <a:r>
              <a:rPr lang="en-US" dirty="0"/>
              <a:t>Discuss what provides the restoring force when the ball is </a:t>
            </a:r>
            <a:r>
              <a:rPr lang="en-US" dirty="0" smtClean="0"/>
              <a:t>swinging in </a:t>
            </a:r>
            <a:r>
              <a:rPr lang="en-US" dirty="0"/>
              <a:t>simple harmonic motion. </a:t>
            </a:r>
            <a:r>
              <a:rPr lang="en-US" dirty="0" smtClean="0"/>
              <a:t>  </a:t>
            </a:r>
            <a:r>
              <a:rPr lang="en-US" i="1" dirty="0" smtClean="0"/>
              <a:t>In </a:t>
            </a:r>
            <a:r>
              <a:rPr lang="en-US" i="1" dirty="0"/>
              <a:t>your answer, you should</a:t>
            </a:r>
            <a:r>
              <a:rPr lang="en-US" i="1" dirty="0" smtClean="0"/>
              <a:t>:</a:t>
            </a:r>
            <a:endParaRPr lang="en-NZ" i="1" dirty="0"/>
          </a:p>
        </p:txBody>
      </p:sp>
      <p:sp>
        <p:nvSpPr>
          <p:cNvPr id="4" name="Rectangle 3"/>
          <p:cNvSpPr/>
          <p:nvPr/>
        </p:nvSpPr>
        <p:spPr>
          <a:xfrm>
            <a:off x="-243069" y="1913643"/>
            <a:ext cx="6076710" cy="369332"/>
          </a:xfrm>
          <a:prstGeom prst="rect">
            <a:avLst/>
          </a:prstGeom>
        </p:spPr>
        <p:txBody>
          <a:bodyPr wrap="square">
            <a:spAutoFit/>
          </a:bodyPr>
          <a:lstStyle/>
          <a:p>
            <a:pPr lvl="1"/>
            <a:r>
              <a:rPr lang="en-US" dirty="0" smtClean="0"/>
              <a:t>(ii)   explain </a:t>
            </a:r>
            <a:r>
              <a:rPr lang="en-US" dirty="0"/>
              <a:t>how these forces change as the ball swings</a:t>
            </a:r>
            <a:endParaRPr lang="en-NZ" dirty="0"/>
          </a:p>
        </p:txBody>
      </p:sp>
      <p:sp>
        <p:nvSpPr>
          <p:cNvPr id="5" name="Rectangle 4"/>
          <p:cNvSpPr/>
          <p:nvPr/>
        </p:nvSpPr>
        <p:spPr>
          <a:xfrm>
            <a:off x="219919" y="2299427"/>
            <a:ext cx="6024624" cy="369332"/>
          </a:xfrm>
          <a:prstGeom prst="rect">
            <a:avLst/>
          </a:prstGeom>
        </p:spPr>
        <p:txBody>
          <a:bodyPr wrap="square">
            <a:spAutoFit/>
          </a:bodyPr>
          <a:lstStyle/>
          <a:p>
            <a:pPr marL="400050" indent="-400050">
              <a:buAutoNum type="romanLcParenBoth" startAt="3"/>
            </a:pPr>
            <a:r>
              <a:rPr lang="en-US" dirty="0" smtClean="0"/>
              <a:t>draw </a:t>
            </a:r>
            <a:r>
              <a:rPr lang="en-US" dirty="0"/>
              <a:t>vectors to show how a </a:t>
            </a:r>
            <a:r>
              <a:rPr lang="en-US" dirty="0" smtClean="0"/>
              <a:t>restoring </a:t>
            </a:r>
            <a:r>
              <a:rPr lang="en-US" dirty="0"/>
              <a:t>force is </a:t>
            </a:r>
            <a:r>
              <a:rPr lang="en-US" dirty="0" smtClean="0"/>
              <a:t>produced</a:t>
            </a:r>
          </a:p>
        </p:txBody>
      </p:sp>
      <p:sp>
        <p:nvSpPr>
          <p:cNvPr id="6" name="TextBox 5"/>
          <p:cNvSpPr txBox="1"/>
          <p:nvPr/>
        </p:nvSpPr>
        <p:spPr>
          <a:xfrm>
            <a:off x="231493" y="1469984"/>
            <a:ext cx="3870803" cy="369332"/>
          </a:xfrm>
          <a:prstGeom prst="rect">
            <a:avLst/>
          </a:prstGeom>
          <a:noFill/>
        </p:spPr>
        <p:txBody>
          <a:bodyPr wrap="none" rtlCol="0">
            <a:spAutoFit/>
          </a:bodyPr>
          <a:lstStyle/>
          <a:p>
            <a:r>
              <a:rPr lang="en-US" dirty="0"/>
              <a:t>(</a:t>
            </a:r>
            <a:r>
              <a:rPr lang="en-US" dirty="0" err="1"/>
              <a:t>i</a:t>
            </a:r>
            <a:r>
              <a:rPr lang="en-US" dirty="0"/>
              <a:t>)   describe what forces act on the </a:t>
            </a:r>
            <a:r>
              <a:rPr lang="en-US" dirty="0" smtClean="0"/>
              <a:t>ball</a:t>
            </a:r>
            <a:endParaRPr lang="en-NZ" dirty="0"/>
          </a:p>
        </p:txBody>
      </p:sp>
      <p:grpSp>
        <p:nvGrpSpPr>
          <p:cNvPr id="24" name="Group 23"/>
          <p:cNvGrpSpPr/>
          <p:nvPr/>
        </p:nvGrpSpPr>
        <p:grpSpPr>
          <a:xfrm>
            <a:off x="7307580" y="518160"/>
            <a:ext cx="1661160" cy="2293620"/>
            <a:chOff x="7277100" y="815340"/>
            <a:chExt cx="1661160" cy="2293620"/>
          </a:xfrm>
        </p:grpSpPr>
        <p:sp>
          <p:nvSpPr>
            <p:cNvPr id="7" name="Oval 6"/>
            <p:cNvSpPr/>
            <p:nvPr/>
          </p:nvSpPr>
          <p:spPr>
            <a:xfrm>
              <a:off x="7277100" y="1889760"/>
              <a:ext cx="289560" cy="2667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7" name="Straight Arrow Connector 16"/>
            <p:cNvCxnSpPr>
              <a:stCxn id="7" idx="0"/>
            </p:cNvCxnSpPr>
            <p:nvPr/>
          </p:nvCxnSpPr>
          <p:spPr>
            <a:xfrm flipV="1">
              <a:off x="7421880" y="815340"/>
              <a:ext cx="281940" cy="1074420"/>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642860" y="1120140"/>
              <a:ext cx="899926" cy="369332"/>
            </a:xfrm>
            <a:prstGeom prst="rect">
              <a:avLst/>
            </a:prstGeom>
            <a:noFill/>
          </p:spPr>
          <p:txBody>
            <a:bodyPr wrap="none" rtlCol="0">
              <a:spAutoFit/>
            </a:bodyPr>
            <a:lstStyle/>
            <a:p>
              <a:r>
                <a:rPr lang="en-NZ" dirty="0" smtClean="0"/>
                <a:t>Tension</a:t>
              </a:r>
              <a:endParaRPr lang="en-NZ" dirty="0"/>
            </a:p>
          </p:txBody>
        </p:sp>
        <p:cxnSp>
          <p:nvCxnSpPr>
            <p:cNvPr id="19" name="Straight Arrow Connector 18"/>
            <p:cNvCxnSpPr/>
            <p:nvPr/>
          </p:nvCxnSpPr>
          <p:spPr>
            <a:xfrm flipH="1">
              <a:off x="7421880" y="2156460"/>
              <a:ext cx="7620" cy="952500"/>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505700" y="2278380"/>
              <a:ext cx="1432560" cy="646331"/>
            </a:xfrm>
            <a:prstGeom prst="rect">
              <a:avLst/>
            </a:prstGeom>
            <a:noFill/>
          </p:spPr>
          <p:txBody>
            <a:bodyPr wrap="square" rtlCol="0">
              <a:spAutoFit/>
            </a:bodyPr>
            <a:lstStyle/>
            <a:p>
              <a:pPr algn="ctr"/>
              <a:r>
                <a:rPr lang="en-NZ" dirty="0" smtClean="0"/>
                <a:t>Gravitational force</a:t>
              </a:r>
              <a:endParaRPr lang="en-NZ" dirty="0"/>
            </a:p>
          </p:txBody>
        </p:sp>
      </p:grpSp>
      <p:sp>
        <p:nvSpPr>
          <p:cNvPr id="25" name="TextBox 24"/>
          <p:cNvSpPr txBox="1"/>
          <p:nvPr/>
        </p:nvSpPr>
        <p:spPr>
          <a:xfrm>
            <a:off x="473309" y="3128734"/>
            <a:ext cx="6370320" cy="3139321"/>
          </a:xfrm>
          <a:prstGeom prst="rect">
            <a:avLst/>
          </a:prstGeom>
          <a:noFill/>
        </p:spPr>
        <p:txBody>
          <a:bodyPr wrap="square" rtlCol="0">
            <a:spAutoFit/>
          </a:bodyPr>
          <a:lstStyle/>
          <a:p>
            <a:r>
              <a:rPr lang="en-NZ" dirty="0" smtClean="0"/>
              <a:t>The forces acting on the ball are the tension in the string and the force of gravity.</a:t>
            </a:r>
          </a:p>
          <a:p>
            <a:endParaRPr lang="en-NZ" dirty="0" smtClean="0"/>
          </a:p>
          <a:p>
            <a:r>
              <a:rPr lang="en-NZ" dirty="0" smtClean="0"/>
              <a:t>The force of gravity remains constant and vertically downwards.</a:t>
            </a:r>
          </a:p>
          <a:p>
            <a:r>
              <a:rPr lang="en-NZ" dirty="0" smtClean="0"/>
              <a:t>The tension force changes its angle throughout the swing.</a:t>
            </a:r>
            <a:r>
              <a:rPr lang="en-NZ" dirty="0"/>
              <a:t> </a:t>
            </a:r>
            <a:r>
              <a:rPr lang="en-NZ" dirty="0" smtClean="0"/>
              <a:t>At </a:t>
            </a:r>
            <a:r>
              <a:rPr lang="en-NZ" dirty="0"/>
              <a:t>the centre of the swing</a:t>
            </a:r>
            <a:r>
              <a:rPr lang="en-NZ" dirty="0" smtClean="0"/>
              <a:t> it increases since it both cancels gravity and provides a centripetal force.</a:t>
            </a:r>
          </a:p>
          <a:p>
            <a:endParaRPr lang="en-NZ" dirty="0" smtClean="0"/>
          </a:p>
          <a:p>
            <a:r>
              <a:rPr lang="en-NZ" dirty="0" smtClean="0"/>
              <a:t>The restoring force is the unbalanced component at a tangent to the swing. This increases as the amplitude increases and is always directed to the centre of the swing. This is why it is SHM.</a:t>
            </a:r>
            <a:endParaRPr lang="en-NZ" dirty="0"/>
          </a:p>
        </p:txBody>
      </p:sp>
      <p:grpSp>
        <p:nvGrpSpPr>
          <p:cNvPr id="46" name="Group 45"/>
          <p:cNvGrpSpPr/>
          <p:nvPr/>
        </p:nvGrpSpPr>
        <p:grpSpPr>
          <a:xfrm>
            <a:off x="7277100" y="3131820"/>
            <a:ext cx="1017942" cy="1828800"/>
            <a:chOff x="7277100" y="3131820"/>
            <a:chExt cx="1017942" cy="1828800"/>
          </a:xfrm>
        </p:grpSpPr>
        <p:cxnSp>
          <p:nvCxnSpPr>
            <p:cNvPr id="28" name="Straight Arrow Connector 27"/>
            <p:cNvCxnSpPr/>
            <p:nvPr/>
          </p:nvCxnSpPr>
          <p:spPr>
            <a:xfrm flipV="1">
              <a:off x="7330440" y="3131820"/>
              <a:ext cx="502920" cy="1699260"/>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833360" y="3169920"/>
              <a:ext cx="0" cy="1783080"/>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277100" y="3566160"/>
              <a:ext cx="296876" cy="369332"/>
            </a:xfrm>
            <a:prstGeom prst="rect">
              <a:avLst/>
            </a:prstGeom>
            <a:noFill/>
          </p:spPr>
          <p:txBody>
            <a:bodyPr wrap="none" rtlCol="0">
              <a:spAutoFit/>
            </a:bodyPr>
            <a:lstStyle/>
            <a:p>
              <a:r>
                <a:rPr lang="en-NZ" b="1" dirty="0" smtClean="0"/>
                <a:t>T</a:t>
              </a:r>
              <a:endParaRPr lang="en-NZ" b="1" dirty="0"/>
            </a:p>
          </p:txBody>
        </p:sp>
        <p:sp>
          <p:nvSpPr>
            <p:cNvPr id="34" name="TextBox 33"/>
            <p:cNvSpPr txBox="1"/>
            <p:nvPr/>
          </p:nvSpPr>
          <p:spPr>
            <a:xfrm>
              <a:off x="7962900" y="3886200"/>
              <a:ext cx="332142" cy="369332"/>
            </a:xfrm>
            <a:prstGeom prst="rect">
              <a:avLst/>
            </a:prstGeom>
            <a:noFill/>
          </p:spPr>
          <p:txBody>
            <a:bodyPr wrap="none" rtlCol="0">
              <a:spAutoFit/>
            </a:bodyPr>
            <a:lstStyle/>
            <a:p>
              <a:r>
                <a:rPr lang="en-NZ" b="1" dirty="0" smtClean="0"/>
                <a:t>G</a:t>
              </a:r>
              <a:endParaRPr lang="en-NZ" b="1" dirty="0"/>
            </a:p>
          </p:txBody>
        </p:sp>
        <p:cxnSp>
          <p:nvCxnSpPr>
            <p:cNvPr id="35" name="Straight Arrow Connector 34"/>
            <p:cNvCxnSpPr/>
            <p:nvPr/>
          </p:nvCxnSpPr>
          <p:spPr>
            <a:xfrm>
              <a:off x="7330440" y="4823460"/>
              <a:ext cx="506730" cy="137160"/>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399020" y="4636770"/>
              <a:ext cx="182880" cy="53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7528560" y="4701540"/>
              <a:ext cx="49530" cy="1714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p:cNvSpPr txBox="1"/>
          <p:nvPr/>
        </p:nvSpPr>
        <p:spPr>
          <a:xfrm>
            <a:off x="370390" y="2731626"/>
            <a:ext cx="1059842" cy="400110"/>
          </a:xfrm>
          <a:prstGeom prst="rect">
            <a:avLst/>
          </a:prstGeom>
          <a:noFill/>
        </p:spPr>
        <p:txBody>
          <a:bodyPr wrap="none" rtlCol="0">
            <a:spAutoFit/>
          </a:bodyPr>
          <a:lstStyle/>
          <a:p>
            <a:r>
              <a:rPr lang="en-NZ" sz="2000" b="1" dirty="0" smtClean="0">
                <a:latin typeface="+mj-lt"/>
              </a:rPr>
              <a:t>Answer:</a:t>
            </a:r>
            <a:endParaRPr lang="en-NZ" sz="2000" b="1" dirty="0">
              <a:latin typeface="+mj-lt"/>
            </a:endParaRPr>
          </a:p>
        </p:txBody>
      </p:sp>
      <p:sp>
        <p:nvSpPr>
          <p:cNvPr id="48" name="TextBox 47"/>
          <p:cNvSpPr txBox="1"/>
          <p:nvPr/>
        </p:nvSpPr>
        <p:spPr>
          <a:xfrm>
            <a:off x="4201611" y="6185894"/>
            <a:ext cx="4942390" cy="584775"/>
          </a:xfrm>
          <a:prstGeom prst="rect">
            <a:avLst/>
          </a:prstGeom>
          <a:noFill/>
        </p:spPr>
        <p:txBody>
          <a:bodyPr wrap="square" rtlCol="0">
            <a:spAutoFit/>
          </a:bodyPr>
          <a:lstStyle/>
          <a:p>
            <a:r>
              <a:rPr lang="en-NZ" sz="1600" dirty="0" smtClean="0">
                <a:solidFill>
                  <a:srgbClr val="FF0000"/>
                </a:solidFill>
                <a:latin typeface="Comic Sans MS" panose="030F0702030302020204" pitchFamily="66" charset="0"/>
              </a:rPr>
              <a:t>The next pages adapted from the NZQA schedule show how they award the marks ……</a:t>
            </a:r>
            <a:endParaRPr lang="en-NZ" sz="16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54826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childTnLst>
                          </p:cTn>
                        </p:par>
                        <p:par>
                          <p:cTn id="8" fill="hold">
                            <p:stCondLst>
                              <p:cond delay="2000"/>
                            </p:stCondLst>
                            <p:childTnLst>
                              <p:par>
                                <p:cTn id="9" presetID="22" presetClass="entr" presetSubtype="1" fill="hold" grpId="0" nodeType="afterEffect">
                                  <p:stCondLst>
                                    <p:cond delay="500"/>
                                  </p:stCondLst>
                                  <p:childTnLst>
                                    <p:set>
                                      <p:cBhvr>
                                        <p:cTn id="10" dur="1" fill="hold">
                                          <p:stCondLst>
                                            <p:cond delay="0"/>
                                          </p:stCondLst>
                                        </p:cTn>
                                        <p:tgtEl>
                                          <p:spTgt spid="25"/>
                                        </p:tgtEl>
                                        <p:attrNameLst>
                                          <p:attrName>style.visibility</p:attrName>
                                        </p:attrNameLst>
                                      </p:cBhvr>
                                      <p:to>
                                        <p:strVal val="visible"/>
                                      </p:to>
                                    </p:set>
                                    <p:animEffect transition="in" filter="wipe(up)">
                                      <p:cBhvr>
                                        <p:cTn id="11" dur="5000"/>
                                        <p:tgtEl>
                                          <p:spTgt spid="25"/>
                                        </p:tgtEl>
                                      </p:cBhvr>
                                    </p:animEffect>
                                  </p:childTnLst>
                                </p:cTn>
                              </p:par>
                            </p:childTnLst>
                          </p:cTn>
                        </p:par>
                        <p:par>
                          <p:cTn id="12" fill="hold">
                            <p:stCondLst>
                              <p:cond delay="7500"/>
                            </p:stCondLst>
                            <p:childTnLst>
                              <p:par>
                                <p:cTn id="13" presetID="10" presetClass="entr" presetSubtype="0" fill="hold" nodeType="afterEffect">
                                  <p:stCondLst>
                                    <p:cond delay="100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1500"/>
                                        <p:tgtEl>
                                          <p:spTgt spid="46"/>
                                        </p:tgtEl>
                                      </p:cBhvr>
                                    </p:animEffect>
                                  </p:childTnLst>
                                </p:cTn>
                              </p:par>
                            </p:childTnLst>
                          </p:cTn>
                        </p:par>
                        <p:par>
                          <p:cTn id="16" fill="hold">
                            <p:stCondLst>
                              <p:cond delay="10000"/>
                            </p:stCondLst>
                            <p:childTnLst>
                              <p:par>
                                <p:cTn id="17" presetID="10" presetClass="entr" presetSubtype="0" fill="hold" grpId="0" nodeType="afterEffect">
                                  <p:stCondLst>
                                    <p:cond delay="100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80076" y="143510"/>
            <a:ext cx="4913454" cy="1477328"/>
          </a:xfrm>
          <a:prstGeom prst="rect">
            <a:avLst/>
          </a:prstGeom>
          <a:ln w="19050">
            <a:solidFill>
              <a:srgbClr val="FF0000"/>
            </a:solidFill>
          </a:ln>
        </p:spPr>
        <p:txBody>
          <a:bodyPr wrap="square">
            <a:spAutoFit/>
          </a:bodyPr>
          <a:lstStyle/>
          <a:p>
            <a:pPr marL="285750" lvl="0" indent="-285750">
              <a:buFont typeface="Wingdings" panose="05000000000000000000" pitchFamily="2" charset="2"/>
              <a:buChar char="v"/>
            </a:pPr>
            <a:r>
              <a:rPr lang="en-NZ" dirty="0"/>
              <a:t>Gravitational force and tension identified as forces acting on the ball. (Symbols </a:t>
            </a:r>
            <a:r>
              <a:rPr lang="en-NZ" dirty="0" smtClean="0"/>
              <a:t>sufficient)</a:t>
            </a:r>
          </a:p>
          <a:p>
            <a:pPr lvl="0"/>
            <a:endParaRPr lang="en-NZ" dirty="0" smtClean="0"/>
          </a:p>
          <a:p>
            <a:pPr marL="285750" lvl="0" indent="-285750">
              <a:buFont typeface="Wingdings" panose="05000000000000000000" pitchFamily="2" charset="2"/>
              <a:buChar char="v"/>
            </a:pPr>
            <a:r>
              <a:rPr lang="en-NZ" dirty="0" smtClean="0"/>
              <a:t>Gravitational </a:t>
            </a:r>
            <a:r>
              <a:rPr lang="en-NZ" dirty="0"/>
              <a:t>force does not change</a:t>
            </a:r>
          </a:p>
          <a:p>
            <a:r>
              <a:rPr lang="en-NZ" dirty="0" smtClean="0"/>
              <a:t>      Note</a:t>
            </a:r>
            <a:r>
              <a:rPr lang="en-NZ" dirty="0"/>
              <a:t>: Accept air resistance included</a:t>
            </a:r>
          </a:p>
        </p:txBody>
      </p:sp>
      <p:sp>
        <p:nvSpPr>
          <p:cNvPr id="3" name="Rectangle 2"/>
          <p:cNvSpPr/>
          <p:nvPr/>
        </p:nvSpPr>
        <p:spPr>
          <a:xfrm>
            <a:off x="127324" y="1698664"/>
            <a:ext cx="8900930" cy="5078313"/>
          </a:xfrm>
          <a:prstGeom prst="rect">
            <a:avLst/>
          </a:prstGeom>
          <a:ln w="19050">
            <a:solidFill>
              <a:srgbClr val="CC0099"/>
            </a:solidFill>
          </a:ln>
        </p:spPr>
        <p:txBody>
          <a:bodyPr wrap="square">
            <a:spAutoFit/>
          </a:bodyPr>
          <a:lstStyle/>
          <a:p>
            <a:pPr marL="285750" lvl="0" indent="-285750">
              <a:buFont typeface="Wingdings" panose="05000000000000000000" pitchFamily="2" charset="2"/>
              <a:buChar char="v"/>
            </a:pPr>
            <a:r>
              <a:rPr lang="en-NZ" dirty="0"/>
              <a:t>Gravitational force and tension named and labelled diagram of tension at correct non-zero angle and gravitational force acting downwards. No incorrect forces (e.g. </a:t>
            </a:r>
            <a:r>
              <a:rPr lang="en-NZ" i="1" dirty="0"/>
              <a:t>F</a:t>
            </a:r>
            <a:r>
              <a:rPr lang="en-NZ" baseline="-25000" dirty="0"/>
              <a:t>c</a:t>
            </a:r>
            <a:r>
              <a:rPr lang="en-NZ" dirty="0"/>
              <a:t>).</a:t>
            </a:r>
          </a:p>
          <a:p>
            <a:r>
              <a:rPr lang="en-NZ" dirty="0"/>
              <a:t> </a:t>
            </a:r>
          </a:p>
          <a:p>
            <a:pPr marL="285750" lvl="0" indent="-285750">
              <a:buFont typeface="Wingdings" panose="05000000000000000000" pitchFamily="2" charset="2"/>
              <a:buChar char="v"/>
            </a:pPr>
            <a:r>
              <a:rPr lang="en-NZ" dirty="0"/>
              <a:t>Tension increases displacement decreases because the centripetal force is greater because it is moving faster (curved)</a:t>
            </a:r>
          </a:p>
          <a:p>
            <a:r>
              <a:rPr lang="en-NZ" dirty="0"/>
              <a:t>OR </a:t>
            </a:r>
          </a:p>
          <a:p>
            <a:r>
              <a:rPr lang="en-NZ" dirty="0"/>
              <a:t>Tension increases as displacement decreases as tension force cancels a component of gravity </a:t>
            </a:r>
          </a:p>
          <a:p>
            <a:r>
              <a:rPr lang="en-NZ" dirty="0"/>
              <a:t>OR </a:t>
            </a:r>
          </a:p>
          <a:p>
            <a:r>
              <a:rPr lang="en-NZ" dirty="0"/>
              <a:t>Tension decreases as displacement decreases as horizontal component of tension gets smaller (straight line)</a:t>
            </a:r>
          </a:p>
          <a:p>
            <a:r>
              <a:rPr lang="en-NZ" dirty="0"/>
              <a:t>OR </a:t>
            </a:r>
          </a:p>
          <a:p>
            <a:r>
              <a:rPr lang="en-NZ" dirty="0"/>
              <a:t>Tension decreases as displacement decreases as vertical component cancels gravitational force (straight line)</a:t>
            </a:r>
          </a:p>
          <a:p>
            <a:r>
              <a:rPr lang="en-NZ" dirty="0"/>
              <a:t>OR </a:t>
            </a:r>
          </a:p>
          <a:p>
            <a:r>
              <a:rPr lang="en-NZ" dirty="0"/>
              <a:t>Tension changes angle as it always acts towards the cord</a:t>
            </a:r>
          </a:p>
          <a:p>
            <a:r>
              <a:rPr lang="en-NZ" dirty="0"/>
              <a:t>OR </a:t>
            </a:r>
          </a:p>
          <a:p>
            <a:r>
              <a:rPr lang="en-NZ" dirty="0"/>
              <a:t>(Restoring force is component of (tension or gravitational force) AND restoring force increases with greater angle) </a:t>
            </a:r>
          </a:p>
        </p:txBody>
      </p:sp>
      <p:sp>
        <p:nvSpPr>
          <p:cNvPr id="4" name="TextBox 3"/>
          <p:cNvSpPr txBox="1"/>
          <p:nvPr/>
        </p:nvSpPr>
        <p:spPr>
          <a:xfrm>
            <a:off x="208345" y="254643"/>
            <a:ext cx="3698513" cy="646331"/>
          </a:xfrm>
          <a:prstGeom prst="rect">
            <a:avLst/>
          </a:prstGeom>
          <a:noFill/>
          <a:ln w="28575">
            <a:solidFill>
              <a:srgbClr val="FF0000"/>
            </a:solidFill>
          </a:ln>
        </p:spPr>
        <p:txBody>
          <a:bodyPr wrap="none" rtlCol="0">
            <a:spAutoFit/>
          </a:bodyPr>
          <a:lstStyle/>
          <a:p>
            <a:r>
              <a:rPr lang="en-NZ" dirty="0" smtClean="0">
                <a:solidFill>
                  <a:srgbClr val="FF0000"/>
                </a:solidFill>
              </a:rPr>
              <a:t>The marking for this is quite complex.</a:t>
            </a:r>
          </a:p>
          <a:p>
            <a:r>
              <a:rPr lang="en-NZ" dirty="0" smtClean="0">
                <a:solidFill>
                  <a:srgbClr val="FF0000"/>
                </a:solidFill>
              </a:rPr>
              <a:t>An </a:t>
            </a:r>
            <a:r>
              <a:rPr lang="en-NZ" b="1" i="1" dirty="0" smtClean="0">
                <a:solidFill>
                  <a:srgbClr val="FF0000"/>
                </a:solidFill>
              </a:rPr>
              <a:t>“ACHIEVE”</a:t>
            </a:r>
            <a:r>
              <a:rPr lang="en-NZ" dirty="0" smtClean="0">
                <a:solidFill>
                  <a:srgbClr val="FF0000"/>
                </a:solidFill>
              </a:rPr>
              <a:t> mark can be given for</a:t>
            </a:r>
            <a:endParaRPr lang="en-NZ" dirty="0">
              <a:solidFill>
                <a:srgbClr val="FF0000"/>
              </a:solidFill>
            </a:endParaRPr>
          </a:p>
        </p:txBody>
      </p:sp>
      <p:sp>
        <p:nvSpPr>
          <p:cNvPr id="5" name="TextBox 4"/>
          <p:cNvSpPr txBox="1"/>
          <p:nvPr/>
        </p:nvSpPr>
        <p:spPr>
          <a:xfrm>
            <a:off x="312517" y="1006998"/>
            <a:ext cx="2291787" cy="646331"/>
          </a:xfrm>
          <a:prstGeom prst="rect">
            <a:avLst/>
          </a:prstGeom>
          <a:noFill/>
          <a:ln w="28575">
            <a:solidFill>
              <a:srgbClr val="CC0099"/>
            </a:solidFill>
          </a:ln>
        </p:spPr>
        <p:txBody>
          <a:bodyPr wrap="square" rtlCol="0">
            <a:spAutoFit/>
          </a:bodyPr>
          <a:lstStyle/>
          <a:p>
            <a:pPr algn="ctr"/>
            <a:r>
              <a:rPr lang="en-NZ" dirty="0" smtClean="0">
                <a:solidFill>
                  <a:srgbClr val="CC0099"/>
                </a:solidFill>
              </a:rPr>
              <a:t>Two </a:t>
            </a:r>
            <a:r>
              <a:rPr lang="en-NZ" b="1" i="1" dirty="0" smtClean="0">
                <a:solidFill>
                  <a:srgbClr val="CC0099"/>
                </a:solidFill>
              </a:rPr>
              <a:t>“MERIT”</a:t>
            </a:r>
            <a:r>
              <a:rPr lang="en-NZ" dirty="0" smtClean="0">
                <a:solidFill>
                  <a:srgbClr val="CC0099"/>
                </a:solidFill>
              </a:rPr>
              <a:t> marks can be given for:</a:t>
            </a:r>
            <a:endParaRPr lang="en-NZ" dirty="0">
              <a:solidFill>
                <a:srgbClr val="CC0099"/>
              </a:solidFill>
            </a:endParaRPr>
          </a:p>
        </p:txBody>
      </p:sp>
    </p:spTree>
    <p:extLst>
      <p:ext uri="{BB962C8B-B14F-4D97-AF65-F5344CB8AC3E}">
        <p14:creationId xmlns:p14="http://schemas.microsoft.com/office/powerpoint/2010/main" val="219423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par>
                          <p:cTn id="8" fill="hold">
                            <p:stCondLst>
                              <p:cond delay="1500"/>
                            </p:stCondLst>
                            <p:childTnLst>
                              <p:par>
                                <p:cTn id="9" presetID="2" presetClass="entr" presetSubtype="8" fill="hold" grpId="0" nodeType="afterEffect">
                                  <p:stCondLst>
                                    <p:cond delay="10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500" fill="hold"/>
                                        <p:tgtEl>
                                          <p:spTgt spid="5"/>
                                        </p:tgtEl>
                                        <p:attrNameLst>
                                          <p:attrName>ppt_x</p:attrName>
                                        </p:attrNameLst>
                                      </p:cBhvr>
                                      <p:tavLst>
                                        <p:tav tm="0">
                                          <p:val>
                                            <p:strVal val="0-#ppt_w/2"/>
                                          </p:val>
                                        </p:tav>
                                        <p:tav tm="100000">
                                          <p:val>
                                            <p:strVal val="#ppt_x"/>
                                          </p:val>
                                        </p:tav>
                                      </p:tavLst>
                                    </p:anim>
                                    <p:anim calcmode="lin" valueType="num">
                                      <p:cBhvr additive="base">
                                        <p:cTn id="12" dur="1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793" y="426857"/>
            <a:ext cx="8565266" cy="5093702"/>
          </a:xfrm>
          <a:prstGeom prst="rect">
            <a:avLst/>
          </a:prstGeom>
        </p:spPr>
        <p:txBody>
          <a:bodyPr wrap="square">
            <a:spAutoFit/>
          </a:bodyPr>
          <a:lstStyle/>
          <a:p>
            <a:r>
              <a:rPr lang="en-NZ" sz="2800" b="1" dirty="0" smtClean="0"/>
              <a:t>GENERAL MARKING GUIDELINES FROM NZQA</a:t>
            </a:r>
            <a:endParaRPr lang="en-NZ" sz="2800" dirty="0"/>
          </a:p>
          <a:p>
            <a:pPr marL="285750" lvl="0" indent="-285750">
              <a:lnSpc>
                <a:spcPct val="150000"/>
              </a:lnSpc>
              <a:buFont typeface="Wingdings" panose="05000000000000000000" pitchFamily="2" charset="2"/>
              <a:buChar char="q"/>
            </a:pPr>
            <a:r>
              <a:rPr lang="en-NZ" dirty="0"/>
              <a:t>An Excellence is worth at least one Merit (look </a:t>
            </a:r>
            <a:r>
              <a:rPr lang="en-NZ" dirty="0" smtClean="0"/>
              <a:t>at the </a:t>
            </a:r>
            <a:r>
              <a:rPr lang="en-NZ" dirty="0"/>
              <a:t>Merit statements to see if it is worth more than one Merit)</a:t>
            </a:r>
          </a:p>
          <a:p>
            <a:pPr marL="285750" lvl="0" indent="-285750">
              <a:lnSpc>
                <a:spcPct val="150000"/>
              </a:lnSpc>
              <a:buFont typeface="Wingdings" panose="05000000000000000000" pitchFamily="2" charset="2"/>
              <a:buChar char="q"/>
            </a:pPr>
            <a:r>
              <a:rPr lang="en-NZ" dirty="0"/>
              <a:t>A Merit is worth at least one Achieved (look at Achieved statements to see if it is worth more than one Achieved)</a:t>
            </a:r>
          </a:p>
          <a:p>
            <a:pPr marL="285750" lvl="0" indent="-285750">
              <a:lnSpc>
                <a:spcPct val="150000"/>
              </a:lnSpc>
              <a:buFont typeface="Wingdings" panose="05000000000000000000" pitchFamily="2" charset="2"/>
              <a:buChar char="q"/>
            </a:pPr>
            <a:r>
              <a:rPr lang="en-NZ" dirty="0"/>
              <a:t>Symbols can be used in place of words in explanations for all levels</a:t>
            </a:r>
          </a:p>
          <a:p>
            <a:pPr marL="285750" lvl="0" indent="-285750">
              <a:lnSpc>
                <a:spcPct val="150000"/>
              </a:lnSpc>
              <a:buFont typeface="Wingdings" panose="05000000000000000000" pitchFamily="2" charset="2"/>
              <a:buChar char="q"/>
            </a:pPr>
            <a:r>
              <a:rPr lang="en-NZ" dirty="0"/>
              <a:t>Accept in place of “gravitational force” – “weight” or “gravity”</a:t>
            </a:r>
          </a:p>
          <a:p>
            <a:pPr marL="285750" lvl="0" indent="-285750">
              <a:lnSpc>
                <a:spcPct val="150000"/>
              </a:lnSpc>
              <a:buFont typeface="Wingdings" panose="05000000000000000000" pitchFamily="2" charset="2"/>
              <a:buChar char="q"/>
            </a:pPr>
            <a:r>
              <a:rPr lang="en-NZ" dirty="0"/>
              <a:t>Transcription errors (when you see the number they should have written, but there is a small change) – ACCEPT</a:t>
            </a:r>
          </a:p>
          <a:p>
            <a:pPr marL="285750" lvl="0" indent="-285750">
              <a:lnSpc>
                <a:spcPct val="150000"/>
              </a:lnSpc>
              <a:buFont typeface="Wingdings" panose="05000000000000000000" pitchFamily="2" charset="2"/>
              <a:buChar char="q"/>
            </a:pPr>
            <a:r>
              <a:rPr lang="en-NZ" dirty="0"/>
              <a:t>Full </a:t>
            </a:r>
            <a:r>
              <a:rPr lang="en-NZ" dirty="0" smtClean="0"/>
              <a:t>correct substitution </a:t>
            </a:r>
            <a:r>
              <a:rPr lang="en-NZ" dirty="0"/>
              <a:t>and wrong answer  - ACCEPT FOR ACHIEVED, </a:t>
            </a:r>
            <a:r>
              <a:rPr lang="en-NZ" dirty="0" smtClean="0"/>
              <a:t>BUT DROP </a:t>
            </a:r>
            <a:r>
              <a:rPr lang="en-NZ" dirty="0"/>
              <a:t>ONE MARK FOR MERIT AND EXCELLENCE (Use this rule if they forget </a:t>
            </a:r>
            <a:r>
              <a:rPr lang="en-NZ" dirty="0" smtClean="0"/>
              <a:t>the  </a:t>
            </a:r>
            <a:r>
              <a:rPr lang="en-NZ" dirty="0"/>
              <a:t>x10</a:t>
            </a:r>
            <a:r>
              <a:rPr lang="en-NZ" baseline="30000" dirty="0" smtClean="0"/>
              <a:t>? </a:t>
            </a:r>
            <a:r>
              <a:rPr lang="en-NZ" dirty="0"/>
              <a:t>m</a:t>
            </a:r>
            <a:r>
              <a:rPr lang="en-NZ" dirty="0" smtClean="0"/>
              <a:t>ultiplier on an answer)</a:t>
            </a:r>
            <a:endParaRPr lang="en-NZ" dirty="0"/>
          </a:p>
        </p:txBody>
      </p:sp>
    </p:spTree>
    <p:extLst>
      <p:ext uri="{BB962C8B-B14F-4D97-AF65-F5344CB8AC3E}">
        <p14:creationId xmlns:p14="http://schemas.microsoft.com/office/powerpoint/2010/main" val="2140390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046" y="755312"/>
            <a:ext cx="8819908" cy="5632311"/>
          </a:xfrm>
          <a:prstGeom prst="rect">
            <a:avLst/>
          </a:prstGeom>
          <a:ln w="28575">
            <a:solidFill>
              <a:srgbClr val="009644"/>
            </a:solidFill>
          </a:ln>
        </p:spPr>
        <p:txBody>
          <a:bodyPr wrap="square">
            <a:spAutoFit/>
          </a:bodyPr>
          <a:lstStyle/>
          <a:p>
            <a:pPr lvl="0"/>
            <a:r>
              <a:rPr lang="en-NZ" dirty="0"/>
              <a:t>Labelled diagram showing restoring force created (with triangle OR components OR statement showing restoring force is the addition of gravitational force and tension). No incorrect forces (e.g. </a:t>
            </a:r>
            <a:r>
              <a:rPr lang="en-NZ" i="1" dirty="0"/>
              <a:t>F</a:t>
            </a:r>
            <a:r>
              <a:rPr lang="en-NZ" baseline="-25000" dirty="0"/>
              <a:t>c</a:t>
            </a:r>
            <a:r>
              <a:rPr lang="en-NZ" dirty="0"/>
              <a:t>).</a:t>
            </a:r>
          </a:p>
          <a:p>
            <a:r>
              <a:rPr lang="en-NZ" b="1" dirty="0"/>
              <a:t>AND</a:t>
            </a:r>
          </a:p>
          <a:p>
            <a:r>
              <a:rPr lang="en-NZ" dirty="0"/>
              <a:t>Tension increases displacement decreases because the centripetal force is greater because it is moving faster </a:t>
            </a:r>
          </a:p>
          <a:p>
            <a:r>
              <a:rPr lang="en-NZ" dirty="0"/>
              <a:t>OR </a:t>
            </a:r>
          </a:p>
          <a:p>
            <a:r>
              <a:rPr lang="en-NZ" dirty="0"/>
              <a:t>Tension increases as displacement decreases as tension force cancels a component of gravity</a:t>
            </a:r>
          </a:p>
          <a:p>
            <a:r>
              <a:rPr lang="en-NZ" dirty="0"/>
              <a:t>OR </a:t>
            </a:r>
          </a:p>
          <a:p>
            <a:r>
              <a:rPr lang="en-NZ" dirty="0"/>
              <a:t>Tension decreases as displacement decreases as horizontal component of tension gets smaller </a:t>
            </a:r>
          </a:p>
          <a:p>
            <a:r>
              <a:rPr lang="en-NZ" dirty="0"/>
              <a:t>OR </a:t>
            </a:r>
          </a:p>
          <a:p>
            <a:r>
              <a:rPr lang="en-NZ" dirty="0"/>
              <a:t>Tension decreases as displacement decreases as vertical component cancels gravitational force</a:t>
            </a:r>
          </a:p>
          <a:p>
            <a:r>
              <a:rPr lang="en-NZ" dirty="0"/>
              <a:t>OR </a:t>
            </a:r>
          </a:p>
          <a:p>
            <a:r>
              <a:rPr lang="en-NZ" dirty="0"/>
              <a:t>Tension changes angle as it always acts towards the cord</a:t>
            </a:r>
          </a:p>
          <a:p>
            <a:r>
              <a:rPr lang="en-NZ" dirty="0"/>
              <a:t>OR </a:t>
            </a:r>
          </a:p>
          <a:p>
            <a:r>
              <a:rPr lang="en-NZ" dirty="0"/>
              <a:t>(Restoring force is component of (tension or gravitational force) AND restoring force increases with greater angle) </a:t>
            </a:r>
          </a:p>
          <a:p>
            <a:r>
              <a:rPr lang="en-NZ" dirty="0"/>
              <a:t>Note: Accept air resistance included.</a:t>
            </a:r>
          </a:p>
        </p:txBody>
      </p:sp>
      <p:sp>
        <p:nvSpPr>
          <p:cNvPr id="3" name="TextBox 2"/>
          <p:cNvSpPr txBox="1"/>
          <p:nvPr/>
        </p:nvSpPr>
        <p:spPr>
          <a:xfrm>
            <a:off x="578734" y="231494"/>
            <a:ext cx="1475917" cy="400110"/>
          </a:xfrm>
          <a:prstGeom prst="rect">
            <a:avLst/>
          </a:prstGeom>
          <a:noFill/>
          <a:ln w="38100">
            <a:solidFill>
              <a:srgbClr val="009644"/>
            </a:solidFill>
          </a:ln>
        </p:spPr>
        <p:txBody>
          <a:bodyPr wrap="none" rtlCol="0">
            <a:spAutoFit/>
          </a:bodyPr>
          <a:lstStyle/>
          <a:p>
            <a:r>
              <a:rPr lang="en-NZ" sz="2000" b="1" dirty="0" smtClean="0">
                <a:latin typeface="+mj-lt"/>
              </a:rPr>
              <a:t>EXCELLENCE</a:t>
            </a:r>
            <a:endParaRPr lang="en-NZ" sz="2000" b="1" dirty="0">
              <a:latin typeface="+mj-lt"/>
            </a:endParaRPr>
          </a:p>
        </p:txBody>
      </p:sp>
      <p:sp>
        <p:nvSpPr>
          <p:cNvPr id="4" name="TextBox 3"/>
          <p:cNvSpPr txBox="1"/>
          <p:nvPr/>
        </p:nvSpPr>
        <p:spPr>
          <a:xfrm>
            <a:off x="253999" y="6432178"/>
            <a:ext cx="8890001" cy="338554"/>
          </a:xfrm>
          <a:prstGeom prst="rect">
            <a:avLst/>
          </a:prstGeom>
          <a:noFill/>
        </p:spPr>
        <p:txBody>
          <a:bodyPr wrap="square" rtlCol="0">
            <a:spAutoFit/>
          </a:bodyPr>
          <a:lstStyle/>
          <a:p>
            <a:pPr algn="r"/>
            <a:r>
              <a:rPr lang="en-NZ" sz="1600" dirty="0" smtClean="0">
                <a:solidFill>
                  <a:srgbClr val="FF0000"/>
                </a:solidFill>
                <a:latin typeface="Comic Sans MS" panose="030F0702030302020204" pitchFamily="66" charset="0"/>
              </a:rPr>
              <a:t>The next page adapted from the NZQA schedule shows how they award the marks ……</a:t>
            </a:r>
            <a:endParaRPr lang="en-NZ" sz="16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65675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0"/>
                                        <p:tgtEl>
                                          <p:spTgt spid="2"/>
                                        </p:tgtEl>
                                      </p:cBhvr>
                                    </p:animEffect>
                                  </p:childTnLst>
                                </p:cTn>
                              </p:par>
                            </p:childTnLst>
                          </p:cTn>
                        </p:par>
                        <p:par>
                          <p:cTn id="13" fill="hold">
                            <p:stCondLst>
                              <p:cond delay="5000"/>
                            </p:stCondLst>
                            <p:childTnLst>
                              <p:par>
                                <p:cTn id="14" presetID="22" presetClass="entr" presetSubtype="8" fill="hold" grpId="1" nodeType="afterEffect">
                                  <p:stCondLst>
                                    <p:cond delay="100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4"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11986308"/>
              </p:ext>
            </p:extLst>
          </p:nvPr>
        </p:nvGraphicFramePr>
        <p:xfrm>
          <a:off x="347241" y="1218750"/>
          <a:ext cx="8599988" cy="2803276"/>
        </p:xfrm>
        <a:graphic>
          <a:graphicData uri="http://schemas.openxmlformats.org/drawingml/2006/table">
            <a:tbl>
              <a:tblPr firstRow="1" firstCol="1" lastRow="1" lastCol="1" bandRow="1" bandCol="1">
                <a:tableStyleId>{5C22544A-7EE6-4342-B048-85BDC9FD1C3A}</a:tableStyleId>
              </a:tblPr>
              <a:tblGrid>
                <a:gridCol w="856527"/>
                <a:gridCol w="833377"/>
                <a:gridCol w="995423"/>
                <a:gridCol w="1076445"/>
                <a:gridCol w="1088020"/>
                <a:gridCol w="1203767"/>
                <a:gridCol w="1388963"/>
                <a:gridCol w="1157466"/>
              </a:tblGrid>
              <a:tr h="379447">
                <a:tc gridSpan="2">
                  <a:txBody>
                    <a:bodyPr/>
                    <a:lstStyle/>
                    <a:p>
                      <a:pPr algn="ctr">
                        <a:lnSpc>
                          <a:spcPct val="120000"/>
                        </a:lnSpc>
                        <a:spcBef>
                          <a:spcPts val="300"/>
                        </a:spcBef>
                        <a:spcAft>
                          <a:spcPts val="300"/>
                        </a:spcAft>
                      </a:pPr>
                      <a:r>
                        <a:rPr lang="en-GB" sz="1600" dirty="0">
                          <a:solidFill>
                            <a:schemeClr val="tx1"/>
                          </a:solidFill>
                          <a:effectLst/>
                          <a:latin typeface="+mj-lt"/>
                        </a:rPr>
                        <a:t>Not Achieved</a:t>
                      </a:r>
                      <a:endParaRPr lang="en-NZ" sz="1600" dirty="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234315" algn="ctr">
                        <a:spcBef>
                          <a:spcPts val="300"/>
                        </a:spcBef>
                        <a:spcAft>
                          <a:spcPts val="300"/>
                        </a:spcAft>
                        <a:tabLst>
                          <a:tab pos="107950" algn="l"/>
                          <a:tab pos="234315" algn="l"/>
                          <a:tab pos="107950" algn="l"/>
                        </a:tabLst>
                      </a:pPr>
                      <a:r>
                        <a:rPr lang="en-US" sz="1600">
                          <a:solidFill>
                            <a:schemeClr val="tx1"/>
                          </a:solidFill>
                          <a:effectLst/>
                          <a:latin typeface="+mj-lt"/>
                        </a:rPr>
                        <a:t>Achievement</a:t>
                      </a:r>
                      <a:endParaRPr lang="en-NZ" sz="160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30175" indent="-89535" algn="ctr">
                        <a:spcBef>
                          <a:spcPts val="300"/>
                        </a:spcBef>
                        <a:spcAft>
                          <a:spcPts val="300"/>
                        </a:spcAft>
                        <a:tabLst>
                          <a:tab pos="107950" algn="l"/>
                          <a:tab pos="234315" algn="l"/>
                          <a:tab pos="107950" algn="l"/>
                        </a:tabLst>
                      </a:pPr>
                      <a:r>
                        <a:rPr lang="en-GB" sz="1600">
                          <a:solidFill>
                            <a:schemeClr val="tx1"/>
                          </a:solidFill>
                          <a:effectLst/>
                          <a:latin typeface="+mj-lt"/>
                        </a:rPr>
                        <a:t>Achievement with Merit</a:t>
                      </a:r>
                      <a:endParaRPr lang="en-NZ" sz="160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234315" algn="l"/>
                          <a:tab pos="107950" algn="l"/>
                        </a:tabLst>
                      </a:pPr>
                      <a:r>
                        <a:rPr lang="en-AU" sz="1600" dirty="0">
                          <a:solidFill>
                            <a:schemeClr val="tx1"/>
                          </a:solidFill>
                          <a:effectLst/>
                          <a:latin typeface="+mj-lt"/>
                        </a:rPr>
                        <a:t>Achievement with Excellence</a:t>
                      </a:r>
                      <a:endParaRPr lang="en-NZ" sz="1600" dirty="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r>
              <a:tr h="379447">
                <a:tc>
                  <a:txBody>
                    <a:bodyPr/>
                    <a:lstStyle/>
                    <a:p>
                      <a:pPr algn="ctr">
                        <a:spcBef>
                          <a:spcPts val="300"/>
                        </a:spcBef>
                        <a:spcAft>
                          <a:spcPts val="300"/>
                        </a:spcAft>
                      </a:pPr>
                      <a:r>
                        <a:rPr lang="en-AU" sz="1800" b="1" dirty="0">
                          <a:solidFill>
                            <a:schemeClr val="tx1"/>
                          </a:solidFill>
                          <a:effectLst/>
                        </a:rPr>
                        <a:t>N1</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N2</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A3</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A4</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rPr>
                        <a:t>M5</a:t>
                      </a:r>
                      <a:endParaRPr lang="en-NZ" sz="18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rPr>
                        <a:t>M6</a:t>
                      </a:r>
                      <a:endParaRPr lang="en-NZ" sz="18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E7</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E8</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8344">
                <a:tc>
                  <a:txBody>
                    <a:bodyPr/>
                    <a:lstStyle/>
                    <a:p>
                      <a:pPr algn="ctr">
                        <a:spcAft>
                          <a:spcPts val="0"/>
                        </a:spcAft>
                      </a:pPr>
                      <a:r>
                        <a:rPr lang="en-NZ" sz="1600" dirty="0">
                          <a:solidFill>
                            <a:schemeClr val="tx1"/>
                          </a:solidFill>
                          <a:effectLst/>
                        </a:rPr>
                        <a:t>ONE A point</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TWO A points</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600" dirty="0">
                          <a:solidFill>
                            <a:schemeClr val="tx1"/>
                          </a:solidFill>
                          <a:effectLst/>
                        </a:rPr>
                        <a:t>THREE A </a:t>
                      </a:r>
                      <a:r>
                        <a:rPr lang="en-NZ" sz="1600" dirty="0" smtClean="0">
                          <a:solidFill>
                            <a:schemeClr val="tx1"/>
                          </a:solidFill>
                          <a:effectLst/>
                        </a:rPr>
                        <a:t>points from two different  parts</a:t>
                      </a:r>
                      <a:endParaRPr lang="en-NZ" sz="1600" dirty="0" smtClean="0">
                        <a:solidFill>
                          <a:schemeClr val="tx1"/>
                        </a:solidFill>
                        <a:effectLst/>
                        <a:latin typeface="Times New Roman"/>
                        <a:ea typeface="Calibri"/>
                      </a:endParaRPr>
                    </a:p>
                    <a:p>
                      <a:pPr algn="ctr">
                        <a:spcAft>
                          <a:spcPts val="0"/>
                        </a:spcAft>
                      </a:pP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600" dirty="0">
                          <a:solidFill>
                            <a:schemeClr val="tx1"/>
                          </a:solidFill>
                          <a:effectLst/>
                        </a:rPr>
                        <a:t>FOUR A </a:t>
                      </a:r>
                      <a:r>
                        <a:rPr lang="en-NZ" sz="1600" dirty="0" smtClean="0">
                          <a:solidFill>
                            <a:schemeClr val="tx1"/>
                          </a:solidFill>
                          <a:effectLst/>
                        </a:rPr>
                        <a:t>points from three different parts</a:t>
                      </a:r>
                      <a:endParaRPr lang="en-NZ" sz="1600" dirty="0" smtClean="0">
                        <a:solidFill>
                          <a:schemeClr val="tx1"/>
                        </a:solidFill>
                        <a:effectLst/>
                        <a:latin typeface="Times New Roman"/>
                        <a:ea typeface="Calibri"/>
                      </a:endParaRPr>
                    </a:p>
                    <a:p>
                      <a:pPr algn="ctr">
                        <a:spcAft>
                          <a:spcPts val="0"/>
                        </a:spcAft>
                      </a:pP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600" dirty="0">
                          <a:solidFill>
                            <a:schemeClr val="tx1"/>
                          </a:solidFill>
                          <a:effectLst/>
                        </a:rPr>
                        <a:t>TWO M </a:t>
                      </a:r>
                      <a:r>
                        <a:rPr lang="en-NZ" sz="1600" dirty="0" smtClean="0">
                          <a:solidFill>
                            <a:schemeClr val="tx1"/>
                          </a:solidFill>
                          <a:effectLst/>
                        </a:rPr>
                        <a:t>points from different  parts</a:t>
                      </a:r>
                      <a:endParaRPr lang="en-NZ" sz="1600" dirty="0" smtClean="0">
                        <a:solidFill>
                          <a:schemeClr val="tx1"/>
                        </a:solidFill>
                        <a:effectLst/>
                        <a:latin typeface="Times New Roman"/>
                        <a:ea typeface="Calibri"/>
                      </a:endParaRPr>
                    </a:p>
                    <a:p>
                      <a:pPr algn="ctr">
                        <a:spcAft>
                          <a:spcPts val="0"/>
                        </a:spcAft>
                      </a:pP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THREE M </a:t>
                      </a:r>
                      <a:r>
                        <a:rPr lang="en-NZ" sz="1600" dirty="0" smtClean="0">
                          <a:solidFill>
                            <a:schemeClr val="tx1"/>
                          </a:solidFill>
                          <a:effectLst/>
                        </a:rPr>
                        <a:t>points</a:t>
                      </a:r>
                    </a:p>
                    <a:p>
                      <a:pPr algn="ctr">
                        <a:spcAft>
                          <a:spcPts val="0"/>
                        </a:spcAft>
                      </a:pPr>
                      <a:r>
                        <a:rPr lang="en-NZ" sz="1600" dirty="0" smtClean="0">
                          <a:solidFill>
                            <a:schemeClr val="tx1"/>
                          </a:solidFill>
                          <a:effectLst/>
                        </a:rPr>
                        <a:t>points from two different  parts</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ONE E point plus ONE M point from a different </a:t>
                      </a:r>
                      <a:r>
                        <a:rPr lang="en-NZ" sz="1600" dirty="0" smtClean="0">
                          <a:solidFill>
                            <a:schemeClr val="tx1"/>
                          </a:solidFill>
                          <a:effectLst/>
                        </a:rPr>
                        <a:t>question </a:t>
                      </a:r>
                      <a:r>
                        <a:rPr lang="en-NZ" sz="1600" dirty="0">
                          <a:solidFill>
                            <a:schemeClr val="tx1"/>
                          </a:solidFill>
                          <a:effectLst/>
                        </a:rPr>
                        <a:t>part to the E point</a:t>
                      </a:r>
                      <a:endParaRPr lang="en-NZ" sz="16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a:solidFill>
                            <a:schemeClr val="tx1"/>
                          </a:solidFill>
                          <a:effectLst/>
                        </a:rPr>
                        <a:t>TWO E </a:t>
                      </a:r>
                      <a:r>
                        <a:rPr lang="en-NZ" sz="1600" dirty="0" smtClean="0">
                          <a:solidFill>
                            <a:schemeClr val="tx1"/>
                          </a:solidFill>
                          <a:effectLst/>
                        </a:rPr>
                        <a:t>points</a:t>
                      </a:r>
                    </a:p>
                    <a:p>
                      <a:pPr algn="ctr">
                        <a:spcAft>
                          <a:spcPts val="0"/>
                        </a:spcAft>
                      </a:pPr>
                      <a:endParaRPr lang="en-NZ" sz="1600" dirty="0" smtClean="0">
                        <a:solidFill>
                          <a:schemeClr val="tx1"/>
                        </a:solidFill>
                        <a:effectLst/>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Rectangle 1"/>
          <p:cNvSpPr>
            <a:spLocks noChangeArrowheads="1"/>
          </p:cNvSpPr>
          <p:nvPr/>
        </p:nvSpPr>
        <p:spPr bwMode="auto">
          <a:xfrm>
            <a:off x="457200" y="25844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358816" y="462987"/>
            <a:ext cx="5638210" cy="369332"/>
          </a:xfrm>
          <a:prstGeom prst="rect">
            <a:avLst/>
          </a:prstGeom>
          <a:noFill/>
        </p:spPr>
        <p:txBody>
          <a:bodyPr wrap="none" rtlCol="0">
            <a:spAutoFit/>
          </a:bodyPr>
          <a:lstStyle/>
          <a:p>
            <a:r>
              <a:rPr lang="en-NZ" b="1" dirty="0" smtClean="0"/>
              <a:t>NZQA  JUDGEMENT STATEMENT FOR QUESTION THREE :</a:t>
            </a:r>
            <a:endParaRPr lang="en-NZ" b="1" dirty="0"/>
          </a:p>
        </p:txBody>
      </p:sp>
      <p:sp>
        <p:nvSpPr>
          <p:cNvPr id="6" name="TextBox 5"/>
          <p:cNvSpPr txBox="1"/>
          <p:nvPr/>
        </p:nvSpPr>
        <p:spPr>
          <a:xfrm>
            <a:off x="324091" y="3958541"/>
            <a:ext cx="3252486" cy="1477328"/>
          </a:xfrm>
          <a:prstGeom prst="rect">
            <a:avLst/>
          </a:prstGeom>
          <a:solidFill>
            <a:schemeClr val="bg1"/>
          </a:solidFill>
        </p:spPr>
        <p:txBody>
          <a:bodyPr wrap="square" rtlCol="0">
            <a:spAutoFit/>
          </a:bodyPr>
          <a:lstStyle/>
          <a:p>
            <a:pPr algn="ctr"/>
            <a:r>
              <a:rPr lang="en-NZ" b="1" dirty="0" smtClean="0">
                <a:solidFill>
                  <a:srgbClr val="FF0000"/>
                </a:solidFill>
                <a:latin typeface="Comic Sans MS" panose="030F0702030302020204" pitchFamily="66" charset="0"/>
              </a:rPr>
              <a:t>There are 9 or 10 possible “ACHIEVE” bits you can get in the question but you need to get marks from different parts. </a:t>
            </a:r>
            <a:endParaRPr lang="en-NZ" b="1" dirty="0">
              <a:solidFill>
                <a:srgbClr val="FF0000"/>
              </a:solidFill>
              <a:latin typeface="Comic Sans MS" panose="030F0702030302020204" pitchFamily="66" charset="0"/>
            </a:endParaRPr>
          </a:p>
        </p:txBody>
      </p:sp>
      <p:sp>
        <p:nvSpPr>
          <p:cNvPr id="7" name="TextBox 6"/>
          <p:cNvSpPr txBox="1"/>
          <p:nvPr/>
        </p:nvSpPr>
        <p:spPr>
          <a:xfrm>
            <a:off x="3784921" y="4307712"/>
            <a:ext cx="3634451" cy="923330"/>
          </a:xfrm>
          <a:prstGeom prst="rect">
            <a:avLst/>
          </a:prstGeom>
          <a:noFill/>
        </p:spPr>
        <p:txBody>
          <a:bodyPr wrap="square" rtlCol="0">
            <a:spAutoFit/>
          </a:bodyPr>
          <a:lstStyle/>
          <a:p>
            <a:pPr algn="ctr"/>
            <a:r>
              <a:rPr lang="en-NZ" b="1" dirty="0" smtClean="0">
                <a:solidFill>
                  <a:srgbClr val="CC0066"/>
                </a:solidFill>
                <a:latin typeface="Comic Sans MS" panose="030F0702030302020204" pitchFamily="66" charset="0"/>
              </a:rPr>
              <a:t>There are 7 “MERIT” bits you can get in the question from (b) (c) (d) or (e).</a:t>
            </a:r>
            <a:endParaRPr lang="en-NZ" b="1" dirty="0">
              <a:solidFill>
                <a:srgbClr val="CC0066"/>
              </a:solidFill>
              <a:latin typeface="Comic Sans MS" panose="030F0702030302020204" pitchFamily="66" charset="0"/>
            </a:endParaRPr>
          </a:p>
        </p:txBody>
      </p:sp>
      <p:sp>
        <p:nvSpPr>
          <p:cNvPr id="8" name="TextBox 7"/>
          <p:cNvSpPr txBox="1"/>
          <p:nvPr/>
        </p:nvSpPr>
        <p:spPr>
          <a:xfrm>
            <a:off x="5076466" y="5313423"/>
            <a:ext cx="4004838" cy="923330"/>
          </a:xfrm>
          <a:prstGeom prst="rect">
            <a:avLst/>
          </a:prstGeom>
          <a:noFill/>
        </p:spPr>
        <p:txBody>
          <a:bodyPr wrap="square" rtlCol="0">
            <a:spAutoFit/>
          </a:bodyPr>
          <a:lstStyle/>
          <a:p>
            <a:pPr algn="ctr"/>
            <a:r>
              <a:rPr lang="en-NZ" b="1" dirty="0" smtClean="0">
                <a:solidFill>
                  <a:srgbClr val="008A3E"/>
                </a:solidFill>
                <a:latin typeface="Comic Sans MS" panose="030F0702030302020204" pitchFamily="66" charset="0"/>
              </a:rPr>
              <a:t>“EXCELLENCE” can only be gained from detailed and correct answers in (d) or (e)</a:t>
            </a:r>
            <a:endParaRPr lang="en-NZ" b="1" dirty="0">
              <a:solidFill>
                <a:srgbClr val="008A3E"/>
              </a:solidFill>
              <a:latin typeface="Comic Sans MS" panose="030F0702030302020204" pitchFamily="66" charset="0"/>
            </a:endParaRPr>
          </a:p>
        </p:txBody>
      </p:sp>
      <p:cxnSp>
        <p:nvCxnSpPr>
          <p:cNvPr id="9" name="Straight Arrow Connector 8"/>
          <p:cNvCxnSpPr>
            <a:stCxn id="7" idx="0"/>
          </p:cNvCxnSpPr>
          <p:nvPr/>
        </p:nvCxnSpPr>
        <p:spPr>
          <a:xfrm flipH="1" flipV="1">
            <a:off x="5104435" y="3472405"/>
            <a:ext cx="497712" cy="835307"/>
          </a:xfrm>
          <a:prstGeom prst="straightConnector1">
            <a:avLst/>
          </a:prstGeom>
          <a:ln w="38100">
            <a:solidFill>
              <a:srgbClr val="CC0099"/>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7778188" y="3923820"/>
            <a:ext cx="138145" cy="1308580"/>
          </a:xfrm>
          <a:prstGeom prst="straightConnector1">
            <a:avLst/>
          </a:prstGeom>
          <a:ln w="381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498600" y="6349999"/>
            <a:ext cx="7448001" cy="369332"/>
          </a:xfrm>
          <a:prstGeom prst="rect">
            <a:avLst/>
          </a:prstGeom>
          <a:noFill/>
        </p:spPr>
        <p:txBody>
          <a:bodyPr wrap="none" rtlCol="0">
            <a:spAutoFit/>
          </a:bodyPr>
          <a:lstStyle/>
          <a:p>
            <a:r>
              <a:rPr lang="en-NZ" dirty="0" smtClean="0">
                <a:solidFill>
                  <a:srgbClr val="FF0000"/>
                </a:solidFill>
              </a:rPr>
              <a:t>The next slide gives the overall NZQA judgement statement for the paper ……..</a:t>
            </a:r>
            <a:endParaRPr lang="en-NZ" dirty="0">
              <a:solidFill>
                <a:srgbClr val="FF0000"/>
              </a:solidFill>
            </a:endParaRPr>
          </a:p>
        </p:txBody>
      </p:sp>
    </p:spTree>
    <p:extLst>
      <p:ext uri="{BB962C8B-B14F-4D97-AF65-F5344CB8AC3E}">
        <p14:creationId xmlns:p14="http://schemas.microsoft.com/office/powerpoint/2010/main" val="86452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22" presetClass="entr" presetSubtype="1" fill="hold" nodeType="afterEffect">
                                  <p:stCondLst>
                                    <p:cond delay="100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3000"/>
                                        <p:tgtEl>
                                          <p:spTgt spid="3"/>
                                        </p:tgtEl>
                                      </p:cBhvr>
                                    </p:animEffect>
                                  </p:childTnLst>
                                </p:cTn>
                              </p:par>
                            </p:childTnLst>
                          </p:cTn>
                        </p:par>
                        <p:par>
                          <p:cTn id="12" fill="hold">
                            <p:stCondLst>
                              <p:cond delay="6000"/>
                            </p:stCondLst>
                            <p:childTnLst>
                              <p:par>
                                <p:cTn id="13" presetID="26" presetClass="entr" presetSubtype="0" fill="hold" grpId="0" nodeType="afterEffect">
                                  <p:stCondLst>
                                    <p:cond delay="200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80">
                                          <p:stCondLst>
                                            <p:cond delay="0"/>
                                          </p:stCondLst>
                                        </p:cTn>
                                        <p:tgtEl>
                                          <p:spTgt spid="6"/>
                                        </p:tgtEl>
                                      </p:cBhvr>
                                    </p:animEffect>
                                    <p:anim calcmode="lin" valueType="num">
                                      <p:cBhvr>
                                        <p:cTn id="1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gtEl>
                                      </p:cBhvr>
                                      <p:to x="100000" y="60000"/>
                                    </p:animScale>
                                    <p:animScale>
                                      <p:cBhvr>
                                        <p:cTn id="22" dur="166" decel="50000">
                                          <p:stCondLst>
                                            <p:cond delay="676"/>
                                          </p:stCondLst>
                                        </p:cTn>
                                        <p:tgtEl>
                                          <p:spTgt spid="6"/>
                                        </p:tgtEl>
                                      </p:cBhvr>
                                      <p:to x="100000" y="100000"/>
                                    </p:animScale>
                                    <p:animScale>
                                      <p:cBhvr>
                                        <p:cTn id="23" dur="26">
                                          <p:stCondLst>
                                            <p:cond delay="1312"/>
                                          </p:stCondLst>
                                        </p:cTn>
                                        <p:tgtEl>
                                          <p:spTgt spid="6"/>
                                        </p:tgtEl>
                                      </p:cBhvr>
                                      <p:to x="100000" y="80000"/>
                                    </p:animScale>
                                    <p:animScale>
                                      <p:cBhvr>
                                        <p:cTn id="24" dur="166" decel="50000">
                                          <p:stCondLst>
                                            <p:cond delay="1338"/>
                                          </p:stCondLst>
                                        </p:cTn>
                                        <p:tgtEl>
                                          <p:spTgt spid="6"/>
                                        </p:tgtEl>
                                      </p:cBhvr>
                                      <p:to x="100000" y="100000"/>
                                    </p:animScale>
                                    <p:animScale>
                                      <p:cBhvr>
                                        <p:cTn id="25" dur="26">
                                          <p:stCondLst>
                                            <p:cond delay="1642"/>
                                          </p:stCondLst>
                                        </p:cTn>
                                        <p:tgtEl>
                                          <p:spTgt spid="6"/>
                                        </p:tgtEl>
                                      </p:cBhvr>
                                      <p:to x="100000" y="90000"/>
                                    </p:animScale>
                                    <p:animScale>
                                      <p:cBhvr>
                                        <p:cTn id="26" dur="166" decel="50000">
                                          <p:stCondLst>
                                            <p:cond delay="1668"/>
                                          </p:stCondLst>
                                        </p:cTn>
                                        <p:tgtEl>
                                          <p:spTgt spid="6"/>
                                        </p:tgtEl>
                                      </p:cBhvr>
                                      <p:to x="100000" y="100000"/>
                                    </p:animScale>
                                    <p:animScale>
                                      <p:cBhvr>
                                        <p:cTn id="27" dur="26">
                                          <p:stCondLst>
                                            <p:cond delay="1808"/>
                                          </p:stCondLst>
                                        </p:cTn>
                                        <p:tgtEl>
                                          <p:spTgt spid="6"/>
                                        </p:tgtEl>
                                      </p:cBhvr>
                                      <p:to x="100000" y="95000"/>
                                    </p:animScale>
                                    <p:animScale>
                                      <p:cBhvr>
                                        <p:cTn id="28" dur="166" decel="50000">
                                          <p:stCondLst>
                                            <p:cond delay="1834"/>
                                          </p:stCondLst>
                                        </p:cTn>
                                        <p:tgtEl>
                                          <p:spTgt spid="6"/>
                                        </p:tgtEl>
                                      </p:cBhvr>
                                      <p:to x="100000" y="100000"/>
                                    </p:animScale>
                                  </p:childTnLst>
                                </p:cTn>
                              </p:par>
                            </p:childTnLst>
                          </p:cTn>
                        </p:par>
                        <p:par>
                          <p:cTn id="29" fill="hold">
                            <p:stCondLst>
                              <p:cond delay="10000"/>
                            </p:stCondLst>
                            <p:childTnLst>
                              <p:par>
                                <p:cTn id="30" presetID="26" presetClass="entr" presetSubtype="0" fill="hold" grpId="0" nodeType="afterEffect">
                                  <p:stCondLst>
                                    <p:cond delay="200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80">
                                          <p:stCondLst>
                                            <p:cond delay="0"/>
                                          </p:stCondLst>
                                        </p:cTn>
                                        <p:tgtEl>
                                          <p:spTgt spid="7"/>
                                        </p:tgtEl>
                                      </p:cBhvr>
                                    </p:animEffect>
                                    <p:anim calcmode="lin" valueType="num">
                                      <p:cBhvr>
                                        <p:cTn id="3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8" dur="26">
                                          <p:stCondLst>
                                            <p:cond delay="650"/>
                                          </p:stCondLst>
                                        </p:cTn>
                                        <p:tgtEl>
                                          <p:spTgt spid="7"/>
                                        </p:tgtEl>
                                      </p:cBhvr>
                                      <p:to x="100000" y="60000"/>
                                    </p:animScale>
                                    <p:animScale>
                                      <p:cBhvr>
                                        <p:cTn id="39" dur="166" decel="50000">
                                          <p:stCondLst>
                                            <p:cond delay="676"/>
                                          </p:stCondLst>
                                        </p:cTn>
                                        <p:tgtEl>
                                          <p:spTgt spid="7"/>
                                        </p:tgtEl>
                                      </p:cBhvr>
                                      <p:to x="100000" y="100000"/>
                                    </p:animScale>
                                    <p:animScale>
                                      <p:cBhvr>
                                        <p:cTn id="40" dur="26">
                                          <p:stCondLst>
                                            <p:cond delay="1312"/>
                                          </p:stCondLst>
                                        </p:cTn>
                                        <p:tgtEl>
                                          <p:spTgt spid="7"/>
                                        </p:tgtEl>
                                      </p:cBhvr>
                                      <p:to x="100000" y="80000"/>
                                    </p:animScale>
                                    <p:animScale>
                                      <p:cBhvr>
                                        <p:cTn id="41" dur="166" decel="50000">
                                          <p:stCondLst>
                                            <p:cond delay="1338"/>
                                          </p:stCondLst>
                                        </p:cTn>
                                        <p:tgtEl>
                                          <p:spTgt spid="7"/>
                                        </p:tgtEl>
                                      </p:cBhvr>
                                      <p:to x="100000" y="100000"/>
                                    </p:animScale>
                                    <p:animScale>
                                      <p:cBhvr>
                                        <p:cTn id="42" dur="26">
                                          <p:stCondLst>
                                            <p:cond delay="1642"/>
                                          </p:stCondLst>
                                        </p:cTn>
                                        <p:tgtEl>
                                          <p:spTgt spid="7"/>
                                        </p:tgtEl>
                                      </p:cBhvr>
                                      <p:to x="100000" y="90000"/>
                                    </p:animScale>
                                    <p:animScale>
                                      <p:cBhvr>
                                        <p:cTn id="43" dur="166" decel="50000">
                                          <p:stCondLst>
                                            <p:cond delay="1668"/>
                                          </p:stCondLst>
                                        </p:cTn>
                                        <p:tgtEl>
                                          <p:spTgt spid="7"/>
                                        </p:tgtEl>
                                      </p:cBhvr>
                                      <p:to x="100000" y="100000"/>
                                    </p:animScale>
                                    <p:animScale>
                                      <p:cBhvr>
                                        <p:cTn id="44" dur="26">
                                          <p:stCondLst>
                                            <p:cond delay="1808"/>
                                          </p:stCondLst>
                                        </p:cTn>
                                        <p:tgtEl>
                                          <p:spTgt spid="7"/>
                                        </p:tgtEl>
                                      </p:cBhvr>
                                      <p:to x="100000" y="95000"/>
                                    </p:animScale>
                                    <p:animScale>
                                      <p:cBhvr>
                                        <p:cTn id="45" dur="166" decel="50000">
                                          <p:stCondLst>
                                            <p:cond delay="1834"/>
                                          </p:stCondLst>
                                        </p:cTn>
                                        <p:tgtEl>
                                          <p:spTgt spid="7"/>
                                        </p:tgtEl>
                                      </p:cBhvr>
                                      <p:to x="100000" y="100000"/>
                                    </p:animScale>
                                  </p:childTnLst>
                                </p:cTn>
                              </p:par>
                            </p:childTnLst>
                          </p:cTn>
                        </p:par>
                        <p:par>
                          <p:cTn id="46" fill="hold">
                            <p:stCondLst>
                              <p:cond delay="14000"/>
                            </p:stCondLst>
                            <p:childTnLst>
                              <p:par>
                                <p:cTn id="47" presetID="10" presetClass="entr" presetSubtype="0"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750"/>
                                        <p:tgtEl>
                                          <p:spTgt spid="9"/>
                                        </p:tgtEl>
                                      </p:cBhvr>
                                    </p:animEffect>
                                  </p:childTnLst>
                                </p:cTn>
                              </p:par>
                            </p:childTnLst>
                          </p:cTn>
                        </p:par>
                        <p:par>
                          <p:cTn id="50" fill="hold">
                            <p:stCondLst>
                              <p:cond delay="14750"/>
                            </p:stCondLst>
                            <p:childTnLst>
                              <p:par>
                                <p:cTn id="51" presetID="45" presetClass="entr" presetSubtype="0" fill="hold" grpId="0" nodeType="afterEffect">
                                  <p:stCondLst>
                                    <p:cond delay="100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3000"/>
                                        <p:tgtEl>
                                          <p:spTgt spid="8"/>
                                        </p:tgtEl>
                                      </p:cBhvr>
                                    </p:animEffect>
                                    <p:anim calcmode="lin" valueType="num">
                                      <p:cBhvr>
                                        <p:cTn id="54" dur="3000" fill="hold"/>
                                        <p:tgtEl>
                                          <p:spTgt spid="8"/>
                                        </p:tgtEl>
                                        <p:attrNameLst>
                                          <p:attrName>ppt_w</p:attrName>
                                        </p:attrNameLst>
                                      </p:cBhvr>
                                      <p:tavLst>
                                        <p:tav tm="0" fmla="#ppt_w*sin(2.5*pi*$)">
                                          <p:val>
                                            <p:fltVal val="0"/>
                                          </p:val>
                                        </p:tav>
                                        <p:tav tm="100000">
                                          <p:val>
                                            <p:fltVal val="1"/>
                                          </p:val>
                                        </p:tav>
                                      </p:tavLst>
                                    </p:anim>
                                    <p:anim calcmode="lin" valueType="num">
                                      <p:cBhvr>
                                        <p:cTn id="55" dur="3000" fill="hold"/>
                                        <p:tgtEl>
                                          <p:spTgt spid="8"/>
                                        </p:tgtEl>
                                        <p:attrNameLst>
                                          <p:attrName>ppt_h</p:attrName>
                                        </p:attrNameLst>
                                      </p:cBhvr>
                                      <p:tavLst>
                                        <p:tav tm="0">
                                          <p:val>
                                            <p:strVal val="#ppt_h"/>
                                          </p:val>
                                        </p:tav>
                                        <p:tav tm="100000">
                                          <p:val>
                                            <p:strVal val="#ppt_h"/>
                                          </p:val>
                                        </p:tav>
                                      </p:tavLst>
                                    </p:anim>
                                  </p:childTnLst>
                                </p:cTn>
                              </p:par>
                            </p:childTnLst>
                          </p:cTn>
                        </p:par>
                        <p:par>
                          <p:cTn id="56" fill="hold">
                            <p:stCondLst>
                              <p:cond delay="18750"/>
                            </p:stCondLst>
                            <p:childTnLst>
                              <p:par>
                                <p:cTn id="57" presetID="22" presetClass="entr" presetSubtype="4" fill="hold" nodeType="after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ipe(down)">
                                      <p:cBhvr>
                                        <p:cTn id="59" dur="1000"/>
                                        <p:tgtEl>
                                          <p:spTgt spid="10"/>
                                        </p:tgtEl>
                                      </p:cBhvr>
                                    </p:animEffect>
                                  </p:childTnLst>
                                </p:cTn>
                              </p:par>
                            </p:childTnLst>
                          </p:cTn>
                        </p:par>
                        <p:par>
                          <p:cTn id="60" fill="hold">
                            <p:stCondLst>
                              <p:cond delay="19750"/>
                            </p:stCondLst>
                            <p:childTnLst>
                              <p:par>
                                <p:cTn id="61" presetID="22" presetClass="entr" presetSubtype="8"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wipe(left)">
                                      <p:cBhvr>
                                        <p:cTn id="63" dur="2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8829" y="6409288"/>
            <a:ext cx="7569200" cy="338554"/>
          </a:xfrm>
          <a:prstGeom prst="rect">
            <a:avLst/>
          </a:prstGeom>
          <a:noFill/>
        </p:spPr>
        <p:txBody>
          <a:bodyPr wrap="square" rtlCol="0">
            <a:spAutoFit/>
          </a:bodyPr>
          <a:lstStyle/>
          <a:p>
            <a:r>
              <a:rPr lang="en-NZ" sz="1600" i="1" dirty="0" smtClean="0"/>
              <a:t>Compiled from the NZQA resources by Jon Jaffrey April 2014. Not for commercial use.</a:t>
            </a:r>
            <a:endParaRPr lang="en-NZ" sz="1600" i="1" dirty="0"/>
          </a:p>
        </p:txBody>
      </p:sp>
      <p:sp>
        <p:nvSpPr>
          <p:cNvPr id="3" name="Rectangle 2"/>
          <p:cNvSpPr/>
          <p:nvPr/>
        </p:nvSpPr>
        <p:spPr>
          <a:xfrm>
            <a:off x="390711" y="467268"/>
            <a:ext cx="2993576" cy="461665"/>
          </a:xfrm>
          <a:prstGeom prst="rect">
            <a:avLst/>
          </a:prstGeom>
        </p:spPr>
        <p:txBody>
          <a:bodyPr wrap="none">
            <a:spAutoFit/>
          </a:bodyPr>
          <a:lstStyle/>
          <a:p>
            <a:r>
              <a:rPr lang="en-US" sz="2400" b="1" dirty="0" err="1">
                <a:latin typeface="+mj-lt"/>
              </a:rPr>
              <a:t>Judgement</a:t>
            </a:r>
            <a:r>
              <a:rPr lang="en-US" sz="2400" b="1" dirty="0">
                <a:latin typeface="+mj-lt"/>
              </a:rPr>
              <a:t> Statement</a:t>
            </a:r>
            <a:endParaRPr lang="en-NZ" sz="2400" b="1"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2455895094"/>
              </p:ext>
            </p:extLst>
          </p:nvPr>
        </p:nvGraphicFramePr>
        <p:xfrm>
          <a:off x="381000" y="1159934"/>
          <a:ext cx="8229601" cy="1387647"/>
        </p:xfrm>
        <a:graphic>
          <a:graphicData uri="http://schemas.openxmlformats.org/drawingml/2006/table">
            <a:tbl>
              <a:tblPr firstRow="1" firstCol="1" bandRow="1">
                <a:tableStyleId>{5C22544A-7EE6-4342-B048-85BDC9FD1C3A}</a:tableStyleId>
              </a:tblPr>
              <a:tblGrid>
                <a:gridCol w="1117193"/>
                <a:gridCol w="1778102"/>
                <a:gridCol w="1778102"/>
                <a:gridCol w="1778102"/>
                <a:gridCol w="1778102"/>
              </a:tblGrid>
              <a:tr h="454945">
                <a:tc>
                  <a:txBody>
                    <a:bodyPr/>
                    <a:lstStyle/>
                    <a:p>
                      <a:pPr>
                        <a:lnSpc>
                          <a:spcPct val="150000"/>
                        </a:lnSpc>
                        <a:spcAft>
                          <a:spcPts val="0"/>
                        </a:spcAft>
                      </a:pPr>
                      <a:r>
                        <a:rPr lang="en-NZ" sz="1800">
                          <a:solidFill>
                            <a:schemeClr val="tx1"/>
                          </a:solidFill>
                          <a:effectLst/>
                        </a:rPr>
                        <a:t> </a:t>
                      </a:r>
                      <a:endParaRPr lang="en-NZ" sz="1800">
                        <a:solidFill>
                          <a:schemeClr val="tx1"/>
                        </a:solidFill>
                        <a:effectLst/>
                        <a:latin typeface="Times New Roman"/>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300"/>
                        </a:spcBef>
                        <a:spcAft>
                          <a:spcPts val="0"/>
                        </a:spcAft>
                      </a:pPr>
                      <a:r>
                        <a:rPr lang="x-none" sz="1800">
                          <a:solidFill>
                            <a:schemeClr val="tx1"/>
                          </a:solidFill>
                          <a:effectLst/>
                        </a:rPr>
                        <a:t>Not Achieved</a:t>
                      </a:r>
                      <a:endParaRPr lang="en-NZ" sz="1800" b="1">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300"/>
                        </a:spcBef>
                        <a:spcAft>
                          <a:spcPts val="0"/>
                        </a:spcAft>
                      </a:pPr>
                      <a:r>
                        <a:rPr lang="x-none" sz="1800">
                          <a:solidFill>
                            <a:schemeClr val="tx1"/>
                          </a:solidFill>
                          <a:effectLst/>
                        </a:rPr>
                        <a:t>Achievement</a:t>
                      </a:r>
                      <a:endParaRPr lang="en-NZ" sz="1800" b="1" dirty="0">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300"/>
                        </a:spcBef>
                        <a:spcAft>
                          <a:spcPts val="0"/>
                        </a:spcAft>
                      </a:pPr>
                      <a:r>
                        <a:rPr lang="x-none" sz="1800">
                          <a:solidFill>
                            <a:schemeClr val="tx1"/>
                          </a:solidFill>
                          <a:effectLst/>
                        </a:rPr>
                        <a:t>Achievement with Merit</a:t>
                      </a:r>
                      <a:endParaRPr lang="en-NZ" sz="1800" b="1">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300"/>
                        </a:spcBef>
                        <a:spcAft>
                          <a:spcPts val="0"/>
                        </a:spcAft>
                      </a:pPr>
                      <a:r>
                        <a:rPr lang="x-none" sz="1800">
                          <a:solidFill>
                            <a:schemeClr val="tx1"/>
                          </a:solidFill>
                          <a:effectLst/>
                        </a:rPr>
                        <a:t>Achievement with Excellence</a:t>
                      </a:r>
                      <a:endParaRPr lang="en-NZ" sz="1800" b="1" dirty="0">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0457">
                <a:tc>
                  <a:txBody>
                    <a:bodyPr/>
                    <a:lstStyle/>
                    <a:p>
                      <a:pPr algn="ctr">
                        <a:lnSpc>
                          <a:spcPts val="1200"/>
                        </a:lnSpc>
                        <a:spcBef>
                          <a:spcPts val="300"/>
                        </a:spcBef>
                        <a:spcAft>
                          <a:spcPts val="0"/>
                        </a:spcAft>
                      </a:pPr>
                      <a:r>
                        <a:rPr lang="x-none" sz="1800">
                          <a:solidFill>
                            <a:schemeClr val="tx1"/>
                          </a:solidFill>
                          <a:effectLst/>
                        </a:rPr>
                        <a:t>Score range</a:t>
                      </a:r>
                      <a:endParaRPr lang="en-NZ" sz="1800" b="1">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NZ" sz="2400" b="1" dirty="0">
                          <a:solidFill>
                            <a:schemeClr val="tx1"/>
                          </a:solidFill>
                          <a:effectLst/>
                        </a:rPr>
                        <a:t>0 – 7</a:t>
                      </a:r>
                      <a:endParaRPr lang="en-NZ" sz="24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NZ" sz="2400" b="1" dirty="0">
                          <a:solidFill>
                            <a:schemeClr val="tx1"/>
                          </a:solidFill>
                          <a:effectLst/>
                        </a:rPr>
                        <a:t>8 – 13</a:t>
                      </a:r>
                      <a:endParaRPr lang="en-NZ" sz="24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NZ" sz="2400" b="1" dirty="0">
                          <a:solidFill>
                            <a:schemeClr val="tx1"/>
                          </a:solidFill>
                          <a:effectLst/>
                        </a:rPr>
                        <a:t>14 – 18</a:t>
                      </a:r>
                      <a:endParaRPr lang="en-NZ" sz="24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NZ" sz="2400" b="1" dirty="0">
                          <a:solidFill>
                            <a:schemeClr val="tx1"/>
                          </a:solidFill>
                          <a:effectLst/>
                        </a:rPr>
                        <a:t>19 – 24</a:t>
                      </a:r>
                      <a:endParaRPr lang="en-NZ" sz="24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Box 4"/>
          <p:cNvSpPr txBox="1"/>
          <p:nvPr/>
        </p:nvSpPr>
        <p:spPr>
          <a:xfrm>
            <a:off x="745067" y="3166533"/>
            <a:ext cx="2726267" cy="646331"/>
          </a:xfrm>
          <a:prstGeom prst="rect">
            <a:avLst/>
          </a:prstGeom>
          <a:noFill/>
          <a:ln w="28575">
            <a:solidFill>
              <a:srgbClr val="FF0000"/>
            </a:solidFill>
          </a:ln>
        </p:spPr>
        <p:txBody>
          <a:bodyPr wrap="square" rtlCol="0">
            <a:spAutoFit/>
          </a:bodyPr>
          <a:lstStyle/>
          <a:p>
            <a:pPr algn="ctr"/>
            <a:r>
              <a:rPr lang="en-NZ" dirty="0" smtClean="0">
                <a:solidFill>
                  <a:srgbClr val="FF0000"/>
                </a:solidFill>
              </a:rPr>
              <a:t>Two A3 and an N2 would just get </a:t>
            </a:r>
            <a:r>
              <a:rPr lang="en-NZ" b="1" i="1" dirty="0" smtClean="0">
                <a:solidFill>
                  <a:srgbClr val="FF0000"/>
                </a:solidFill>
              </a:rPr>
              <a:t>“ACHIEVE”</a:t>
            </a:r>
            <a:endParaRPr lang="en-NZ" dirty="0">
              <a:solidFill>
                <a:srgbClr val="FF0000"/>
              </a:solidFill>
            </a:endParaRPr>
          </a:p>
        </p:txBody>
      </p:sp>
      <p:cxnSp>
        <p:nvCxnSpPr>
          <p:cNvPr id="7" name="Straight Arrow Connector 6"/>
          <p:cNvCxnSpPr/>
          <p:nvPr/>
        </p:nvCxnSpPr>
        <p:spPr>
          <a:xfrm flipV="1">
            <a:off x="2717800" y="2446867"/>
            <a:ext cx="838200" cy="711199"/>
          </a:xfrm>
          <a:prstGeom prst="straightConnector1">
            <a:avLst/>
          </a:prstGeom>
          <a:ln w="285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53467" y="3386667"/>
            <a:ext cx="2167467" cy="646331"/>
          </a:xfrm>
          <a:prstGeom prst="rect">
            <a:avLst/>
          </a:prstGeom>
          <a:noFill/>
          <a:ln w="28575">
            <a:solidFill>
              <a:srgbClr val="CC0099"/>
            </a:solidFill>
          </a:ln>
        </p:spPr>
        <p:txBody>
          <a:bodyPr wrap="square" rtlCol="0">
            <a:spAutoFit/>
          </a:bodyPr>
          <a:lstStyle/>
          <a:p>
            <a:pPr algn="ctr"/>
            <a:r>
              <a:rPr lang="en-NZ" dirty="0" smtClean="0">
                <a:solidFill>
                  <a:srgbClr val="CC0099"/>
                </a:solidFill>
              </a:rPr>
              <a:t>Two A4 and an M6 would get </a:t>
            </a:r>
            <a:r>
              <a:rPr lang="en-NZ" b="1" i="1" dirty="0" smtClean="0">
                <a:solidFill>
                  <a:srgbClr val="CC0099"/>
                </a:solidFill>
              </a:rPr>
              <a:t>“MERIT”</a:t>
            </a:r>
            <a:endParaRPr lang="en-NZ" dirty="0">
              <a:solidFill>
                <a:srgbClr val="CC0099"/>
              </a:solidFill>
            </a:endParaRPr>
          </a:p>
        </p:txBody>
      </p:sp>
      <p:cxnSp>
        <p:nvCxnSpPr>
          <p:cNvPr id="10" name="Straight Arrow Connector 9"/>
          <p:cNvCxnSpPr/>
          <p:nvPr/>
        </p:nvCxnSpPr>
        <p:spPr>
          <a:xfrm flipV="1">
            <a:off x="5367867" y="2455334"/>
            <a:ext cx="194733" cy="922866"/>
          </a:xfrm>
          <a:prstGeom prst="straightConnector1">
            <a:avLst/>
          </a:prstGeom>
          <a:ln w="28575">
            <a:solidFill>
              <a:srgbClr val="CC0099"/>
            </a:solidFill>
            <a:tailEnd type="stealth"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02867" y="4419600"/>
            <a:ext cx="2946400" cy="646331"/>
          </a:xfrm>
          <a:prstGeom prst="rect">
            <a:avLst/>
          </a:prstGeom>
          <a:noFill/>
          <a:ln w="28575">
            <a:solidFill>
              <a:srgbClr val="009644"/>
            </a:solidFill>
          </a:ln>
        </p:spPr>
        <p:txBody>
          <a:bodyPr wrap="square" rtlCol="0">
            <a:spAutoFit/>
          </a:bodyPr>
          <a:lstStyle/>
          <a:p>
            <a:pPr algn="ctr"/>
            <a:r>
              <a:rPr lang="en-NZ" dirty="0" smtClean="0">
                <a:solidFill>
                  <a:srgbClr val="009644"/>
                </a:solidFill>
              </a:rPr>
              <a:t>Two M6 and an E7 would just get </a:t>
            </a:r>
            <a:r>
              <a:rPr lang="en-NZ" b="1" i="1" dirty="0" smtClean="0">
                <a:solidFill>
                  <a:srgbClr val="009644"/>
                </a:solidFill>
              </a:rPr>
              <a:t>“EXCELLENCE”</a:t>
            </a:r>
            <a:endParaRPr lang="en-NZ" dirty="0">
              <a:solidFill>
                <a:srgbClr val="009644"/>
              </a:solidFill>
            </a:endParaRPr>
          </a:p>
        </p:txBody>
      </p:sp>
      <p:cxnSp>
        <p:nvCxnSpPr>
          <p:cNvPr id="13" name="Straight Arrow Connector 12"/>
          <p:cNvCxnSpPr/>
          <p:nvPr/>
        </p:nvCxnSpPr>
        <p:spPr>
          <a:xfrm flipV="1">
            <a:off x="7247467" y="2489200"/>
            <a:ext cx="169333" cy="1921933"/>
          </a:xfrm>
          <a:prstGeom prst="straightConnector1">
            <a:avLst/>
          </a:prstGeom>
          <a:ln w="28575">
            <a:solidFill>
              <a:srgbClr val="009644"/>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94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89134370"/>
              </p:ext>
            </p:extLst>
          </p:nvPr>
        </p:nvGraphicFramePr>
        <p:xfrm>
          <a:off x="503499" y="1016677"/>
          <a:ext cx="8229599" cy="4844958"/>
        </p:xfrm>
        <a:graphic>
          <a:graphicData uri="http://schemas.openxmlformats.org/drawingml/2006/table">
            <a:tbl>
              <a:tblPr>
                <a:tableStyleId>{5C22544A-7EE6-4342-B048-85BDC9FD1C3A}</a:tableStyleId>
              </a:tblPr>
              <a:tblGrid>
                <a:gridCol w="457469"/>
                <a:gridCol w="3047152"/>
                <a:gridCol w="1996440"/>
                <a:gridCol w="1257300"/>
                <a:gridCol w="1471238"/>
              </a:tblGrid>
              <a:tr h="250457">
                <a:tc>
                  <a:txBody>
                    <a:bodyPr/>
                    <a:lstStyle/>
                    <a:p>
                      <a:pPr algn="ctr">
                        <a:spcAft>
                          <a:spcPts val="300"/>
                        </a:spcAft>
                      </a:pPr>
                      <a:r>
                        <a:rPr lang="en-NZ" sz="1800" dirty="0">
                          <a:solidFill>
                            <a:schemeClr val="tx1"/>
                          </a:solidFill>
                          <a:effectLst/>
                        </a:rPr>
                        <a:t>Q1</a:t>
                      </a:r>
                      <a:endParaRPr lang="en-NZ" sz="1800" dirty="0">
                        <a:solidFill>
                          <a:schemeClr val="tx1"/>
                        </a:solidFill>
                        <a:effectLst/>
                        <a:latin typeface="Times New Roman"/>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lang="en-NZ" sz="1800">
                          <a:solidFill>
                            <a:schemeClr val="tx1"/>
                          </a:solidFill>
                          <a:effectLst/>
                        </a:rPr>
                        <a:t>Evidence</a:t>
                      </a:r>
                      <a:endParaRPr lang="en-NZ" sz="1800">
                        <a:solidFill>
                          <a:schemeClr val="tx1"/>
                        </a:solidFill>
                        <a:effectLst/>
                        <a:latin typeface="Times New Roman"/>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lang="en-NZ" sz="1800">
                          <a:solidFill>
                            <a:schemeClr val="tx1"/>
                          </a:solidFill>
                          <a:effectLst/>
                        </a:rPr>
                        <a:t>Achievement</a:t>
                      </a:r>
                      <a:endParaRPr lang="en-NZ" sz="1800">
                        <a:solidFill>
                          <a:schemeClr val="tx1"/>
                        </a:solidFill>
                        <a:effectLst/>
                        <a:latin typeface="Times New Roman"/>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lang="en-NZ" sz="1800">
                          <a:solidFill>
                            <a:schemeClr val="tx1"/>
                          </a:solidFill>
                          <a:effectLst/>
                        </a:rPr>
                        <a:t>Merit</a:t>
                      </a:r>
                      <a:endParaRPr lang="en-NZ" sz="1800">
                        <a:solidFill>
                          <a:schemeClr val="tx1"/>
                        </a:solidFill>
                        <a:effectLst/>
                        <a:latin typeface="Times New Roman"/>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lang="en-NZ" sz="1800">
                          <a:solidFill>
                            <a:schemeClr val="tx1"/>
                          </a:solidFill>
                          <a:effectLst/>
                        </a:rPr>
                        <a:t>Excellence</a:t>
                      </a:r>
                      <a:endParaRPr lang="en-NZ" sz="1800">
                        <a:solidFill>
                          <a:schemeClr val="tx1"/>
                        </a:solidFill>
                        <a:effectLst/>
                        <a:latin typeface="Times New Roman"/>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01924">
                <a:tc>
                  <a:txBody>
                    <a:bodyPr/>
                    <a:lstStyle/>
                    <a:p>
                      <a:pPr algn="ctr">
                        <a:spcAft>
                          <a:spcPts val="300"/>
                        </a:spcAft>
                      </a:pPr>
                      <a:r>
                        <a:rPr lang="en-NZ" sz="1800">
                          <a:solidFill>
                            <a:schemeClr val="tx1"/>
                          </a:solidFill>
                          <a:effectLst/>
                        </a:rPr>
                        <a:t>(a)</a:t>
                      </a:r>
                      <a:endParaRPr lang="en-NZ" sz="180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300"/>
                        </a:spcAft>
                      </a:pPr>
                      <a:r>
                        <a:rPr lang="en-NZ" sz="1800" dirty="0">
                          <a:solidFill>
                            <a:schemeClr val="tx1"/>
                          </a:solidFill>
                          <a:effectLst/>
                        </a:rPr>
                        <a:t>SHOW THAT QUESTION</a:t>
                      </a:r>
                    </a:p>
                    <a:p>
                      <a:pPr marL="285750" indent="-285750">
                        <a:spcAft>
                          <a:spcPts val="300"/>
                        </a:spcAft>
                        <a:buFont typeface="Symbol" pitchFamily="18" charset="2"/>
                        <a:buChar char="w"/>
                      </a:pPr>
                      <a:r>
                        <a:rPr lang="en-NZ" sz="1800" dirty="0" smtClean="0">
                          <a:solidFill>
                            <a:schemeClr val="tx1"/>
                          </a:solidFill>
                          <a:effectLst/>
                        </a:rPr>
                        <a:t>= </a:t>
                      </a:r>
                      <a:r>
                        <a:rPr lang="en-NZ" sz="1800" dirty="0">
                          <a:solidFill>
                            <a:schemeClr val="tx1"/>
                          </a:solidFill>
                          <a:effectLst/>
                        </a:rPr>
                        <a:t>2</a:t>
                      </a:r>
                      <a:r>
                        <a:rPr lang="en-NZ" sz="1800" dirty="0">
                          <a:solidFill>
                            <a:schemeClr val="tx1"/>
                          </a:solidFill>
                          <a:effectLst/>
                          <a:sym typeface="Symbol"/>
                        </a:rPr>
                        <a:t></a:t>
                      </a:r>
                      <a:r>
                        <a:rPr lang="en-NZ" sz="1800" dirty="0">
                          <a:solidFill>
                            <a:schemeClr val="tx1"/>
                          </a:solidFill>
                          <a:effectLst/>
                        </a:rPr>
                        <a:t>f </a:t>
                      </a:r>
                      <a:r>
                        <a:rPr lang="en-NZ" sz="1800" dirty="0" smtClean="0">
                          <a:solidFill>
                            <a:schemeClr val="tx1"/>
                          </a:solidFill>
                          <a:effectLst/>
                        </a:rPr>
                        <a:t>   </a:t>
                      </a:r>
                      <a:r>
                        <a:rPr lang="en-NZ" sz="1800" dirty="0">
                          <a:solidFill>
                            <a:schemeClr val="tx1"/>
                          </a:solidFill>
                          <a:effectLst/>
                        </a:rPr>
                        <a:t>= 2</a:t>
                      </a:r>
                      <a:r>
                        <a:rPr lang="en-NZ" sz="1800" dirty="0">
                          <a:solidFill>
                            <a:schemeClr val="tx1"/>
                          </a:solidFill>
                          <a:effectLst/>
                          <a:sym typeface="Symbol"/>
                        </a:rPr>
                        <a:t></a:t>
                      </a:r>
                      <a:r>
                        <a:rPr lang="en-NZ" sz="1800" dirty="0">
                          <a:solidFill>
                            <a:schemeClr val="tx1"/>
                          </a:solidFill>
                          <a:effectLst/>
                        </a:rPr>
                        <a:t> </a:t>
                      </a:r>
                      <a:r>
                        <a:rPr lang="en-NZ" sz="1800" dirty="0">
                          <a:solidFill>
                            <a:schemeClr val="tx1"/>
                          </a:solidFill>
                          <a:effectLst/>
                          <a:sym typeface="Symbol"/>
                        </a:rPr>
                        <a:t></a:t>
                      </a:r>
                      <a:r>
                        <a:rPr lang="en-NZ" sz="1800" dirty="0">
                          <a:solidFill>
                            <a:schemeClr val="tx1"/>
                          </a:solidFill>
                          <a:effectLst/>
                        </a:rPr>
                        <a:t> 2.70 </a:t>
                      </a:r>
                      <a:endParaRPr lang="en-NZ" sz="1800" dirty="0" smtClean="0">
                        <a:solidFill>
                          <a:schemeClr val="tx1"/>
                        </a:solidFill>
                        <a:effectLst/>
                      </a:endParaRPr>
                    </a:p>
                    <a:p>
                      <a:pPr marL="285750" indent="-285750">
                        <a:spcAft>
                          <a:spcPts val="300"/>
                        </a:spcAft>
                        <a:buFont typeface="Symbol" pitchFamily="18" charset="2"/>
                        <a:buChar char="w"/>
                      </a:pPr>
                      <a:r>
                        <a:rPr lang="en-NZ" sz="1800" dirty="0" smtClean="0">
                          <a:solidFill>
                            <a:schemeClr val="tx1"/>
                          </a:solidFill>
                          <a:effectLst/>
                        </a:rPr>
                        <a:t>   </a:t>
                      </a:r>
                      <a:r>
                        <a:rPr lang="en-NZ" sz="1800" dirty="0">
                          <a:solidFill>
                            <a:schemeClr val="tx1"/>
                          </a:solidFill>
                          <a:effectLst/>
                        </a:rPr>
                        <a:t>= 16.965  </a:t>
                      </a:r>
                      <a:r>
                        <a:rPr lang="en-NZ" sz="1800" dirty="0" smtClean="0">
                          <a:solidFill>
                            <a:schemeClr val="tx1"/>
                          </a:solidFill>
                          <a:effectLst/>
                        </a:rPr>
                        <a:t> </a:t>
                      </a:r>
                      <a:r>
                        <a:rPr lang="en-NZ" sz="1800" dirty="0">
                          <a:solidFill>
                            <a:schemeClr val="tx1"/>
                          </a:solidFill>
                          <a:effectLst/>
                        </a:rPr>
                        <a:t>= </a:t>
                      </a:r>
                      <a:r>
                        <a:rPr lang="en-NZ" sz="1800" b="1" dirty="0">
                          <a:solidFill>
                            <a:schemeClr val="tx1"/>
                          </a:solidFill>
                          <a:effectLst/>
                        </a:rPr>
                        <a:t>17 rad s</a:t>
                      </a:r>
                      <a:r>
                        <a:rPr lang="en-NZ" sz="1800" b="1" baseline="30000" dirty="0">
                          <a:solidFill>
                            <a:schemeClr val="tx1"/>
                          </a:solidFill>
                          <a:effectLst/>
                          <a:sym typeface="Symbol"/>
                        </a:rPr>
                        <a:t></a:t>
                      </a:r>
                      <a:r>
                        <a:rPr lang="en-NZ" sz="1800" b="1" baseline="30000" dirty="0" smtClean="0">
                          <a:solidFill>
                            <a:schemeClr val="tx1"/>
                          </a:solidFill>
                          <a:effectLst/>
                        </a:rPr>
                        <a:t>1</a:t>
                      </a:r>
                    </a:p>
                    <a:p>
                      <a:pPr marL="0" indent="0">
                        <a:spcAft>
                          <a:spcPts val="300"/>
                        </a:spcAft>
                        <a:buFont typeface="Symbol" pitchFamily="18" charset="2"/>
                        <a:buNone/>
                      </a:pPr>
                      <a:endParaRPr lang="en-NZ" sz="1800" b="1" baseline="30000" dirty="0" smtClean="0">
                        <a:solidFill>
                          <a:schemeClr val="tx1"/>
                        </a:solidFill>
                        <a:effectLst/>
                      </a:endParaRPr>
                    </a:p>
                    <a:p>
                      <a:pPr marL="0" indent="0">
                        <a:spcAft>
                          <a:spcPts val="300"/>
                        </a:spcAft>
                        <a:buFont typeface="Symbol" pitchFamily="18" charset="2"/>
                        <a:buNone/>
                      </a:pPr>
                      <a:endParaRPr lang="en-NZ" sz="1800" b="1" baseline="30000" dirty="0" smtClean="0">
                        <a:solidFill>
                          <a:schemeClr val="tx1"/>
                        </a:solidFill>
                        <a:effectLst/>
                      </a:endParaRPr>
                    </a:p>
                    <a:p>
                      <a:pPr marL="0" indent="0">
                        <a:spcAft>
                          <a:spcPts val="300"/>
                        </a:spcAft>
                        <a:buFont typeface="Symbol" pitchFamily="18" charset="2"/>
                        <a:buNone/>
                      </a:pPr>
                      <a:endParaRPr lang="en-NZ" sz="1800" b="1" dirty="0">
                        <a:solidFill>
                          <a:schemeClr val="tx1"/>
                        </a:solidFill>
                        <a:effectLst/>
                      </a:endParaRPr>
                    </a:p>
                    <a:p>
                      <a:pPr>
                        <a:spcAft>
                          <a:spcPts val="300"/>
                        </a:spcAft>
                      </a:pPr>
                      <a:r>
                        <a:rPr lang="en-NZ" sz="1800" dirty="0">
                          <a:solidFill>
                            <a:schemeClr val="tx1"/>
                          </a:solidFill>
                          <a:effectLst/>
                        </a:rPr>
                        <a:t> </a:t>
                      </a:r>
                      <a:endParaRPr lang="en-NZ" sz="18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spcAft>
                          <a:spcPts val="0"/>
                        </a:spcAft>
                        <a:buFont typeface="Times New Roman"/>
                        <a:buNone/>
                        <a:tabLst>
                          <a:tab pos="107950" algn="l"/>
                        </a:tabLst>
                      </a:pPr>
                      <a:r>
                        <a:rPr lang="en-NZ" sz="1800" dirty="0">
                          <a:solidFill>
                            <a:schemeClr val="tx1"/>
                          </a:solidFill>
                          <a:effectLst/>
                        </a:rPr>
                        <a:t>2</a:t>
                      </a:r>
                      <a:r>
                        <a:rPr lang="en-NZ" sz="1800" dirty="0">
                          <a:solidFill>
                            <a:schemeClr val="tx1"/>
                          </a:solidFill>
                          <a:effectLst/>
                          <a:sym typeface="Symbol"/>
                        </a:rPr>
                        <a:t></a:t>
                      </a:r>
                      <a:r>
                        <a:rPr lang="en-NZ" sz="1800" dirty="0">
                          <a:solidFill>
                            <a:schemeClr val="tx1"/>
                          </a:solidFill>
                          <a:effectLst/>
                        </a:rPr>
                        <a:t> </a:t>
                      </a:r>
                      <a:r>
                        <a:rPr lang="en-NZ" sz="1800" dirty="0">
                          <a:solidFill>
                            <a:schemeClr val="tx1"/>
                          </a:solidFill>
                          <a:effectLst/>
                          <a:sym typeface="Symbol"/>
                        </a:rPr>
                        <a:t></a:t>
                      </a:r>
                      <a:r>
                        <a:rPr lang="en-NZ" sz="1800" dirty="0">
                          <a:solidFill>
                            <a:schemeClr val="tx1"/>
                          </a:solidFill>
                          <a:effectLst/>
                        </a:rPr>
                        <a:t> 2.70 </a:t>
                      </a:r>
                    </a:p>
                    <a:p>
                      <a:pPr marL="107950" indent="-107950">
                        <a:spcAft>
                          <a:spcPts val="300"/>
                        </a:spcAft>
                        <a:tabLst>
                          <a:tab pos="107950" algn="l"/>
                          <a:tab pos="457200" algn="l"/>
                        </a:tabLst>
                      </a:pPr>
                      <a:endParaRPr lang="en-NZ" sz="1800" dirty="0" smtClean="0">
                        <a:solidFill>
                          <a:schemeClr val="tx1"/>
                        </a:solidFill>
                        <a:effectLst/>
                      </a:endParaRPr>
                    </a:p>
                    <a:p>
                      <a:pPr marL="107950" indent="-107950">
                        <a:spcAft>
                          <a:spcPts val="300"/>
                        </a:spcAft>
                        <a:tabLst>
                          <a:tab pos="107950" algn="l"/>
                          <a:tab pos="457200" algn="l"/>
                        </a:tabLst>
                      </a:pPr>
                      <a:r>
                        <a:rPr lang="en-NZ" sz="1800" dirty="0" smtClean="0">
                          <a:solidFill>
                            <a:schemeClr val="tx1"/>
                          </a:solidFill>
                          <a:effectLst/>
                        </a:rPr>
                        <a:t>OR</a:t>
                      </a:r>
                    </a:p>
                    <a:p>
                      <a:pPr marL="107950" indent="-107950">
                        <a:spcAft>
                          <a:spcPts val="300"/>
                        </a:spcAft>
                        <a:tabLst>
                          <a:tab pos="107950" algn="l"/>
                          <a:tab pos="457200" algn="l"/>
                        </a:tabLst>
                      </a:pPr>
                      <a:r>
                        <a:rPr lang="en-NZ" sz="1800" dirty="0" smtClean="0">
                          <a:solidFill>
                            <a:schemeClr val="tx1"/>
                          </a:solidFill>
                          <a:effectLst/>
                        </a:rPr>
                        <a:t>working </a:t>
                      </a:r>
                      <a:r>
                        <a:rPr lang="en-NZ" sz="1800" dirty="0">
                          <a:solidFill>
                            <a:schemeClr val="tx1"/>
                          </a:solidFill>
                          <a:effectLst/>
                        </a:rPr>
                        <a:t>via </a:t>
                      </a:r>
                      <a:endParaRPr lang="en-NZ" sz="1800" dirty="0" smtClean="0">
                        <a:solidFill>
                          <a:schemeClr val="tx1"/>
                        </a:solidFill>
                        <a:effectLst/>
                      </a:endParaRPr>
                    </a:p>
                    <a:p>
                      <a:pPr marL="107950" indent="-107950">
                        <a:spcAft>
                          <a:spcPts val="300"/>
                        </a:spcAft>
                        <a:tabLst>
                          <a:tab pos="107950" algn="l"/>
                          <a:tab pos="457200" algn="l"/>
                        </a:tabLst>
                      </a:pPr>
                      <a:r>
                        <a:rPr lang="en-NZ" sz="1800" dirty="0" smtClean="0">
                          <a:solidFill>
                            <a:schemeClr val="tx1"/>
                          </a:solidFill>
                          <a:effectLst/>
                        </a:rPr>
                        <a:t>162 </a:t>
                      </a:r>
                      <a:r>
                        <a:rPr lang="en-NZ" sz="1800" dirty="0">
                          <a:solidFill>
                            <a:schemeClr val="tx1"/>
                          </a:solidFill>
                          <a:effectLst/>
                        </a:rPr>
                        <a:t>rpm</a:t>
                      </a:r>
                      <a:endParaRPr lang="en-NZ" sz="18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228600">
                        <a:tabLst>
                          <a:tab pos="228600" algn="l"/>
                          <a:tab pos="107950" algn="l"/>
                        </a:tabLst>
                      </a:pPr>
                      <a:r>
                        <a:rPr lang="en-NZ" sz="1800" dirty="0">
                          <a:solidFill>
                            <a:schemeClr val="tx1"/>
                          </a:solidFill>
                          <a:effectLst/>
                        </a:rPr>
                        <a:t> </a:t>
                      </a:r>
                      <a:endParaRPr lang="en-NZ" sz="1800" dirty="0">
                        <a:solidFill>
                          <a:schemeClr val="tx1"/>
                        </a:solidFill>
                        <a:effectLst/>
                        <a:latin typeface="Times New Roman"/>
                        <a:ea typeface="SimSu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228600">
                        <a:tabLst>
                          <a:tab pos="228600" algn="l"/>
                          <a:tab pos="107950" algn="l"/>
                        </a:tabLst>
                      </a:pPr>
                      <a:r>
                        <a:rPr lang="en-NZ" sz="1800">
                          <a:solidFill>
                            <a:schemeClr val="tx1"/>
                          </a:solidFill>
                          <a:effectLst/>
                        </a:rPr>
                        <a:t> </a:t>
                      </a:r>
                      <a:endParaRPr lang="en-NZ" sz="1800">
                        <a:solidFill>
                          <a:schemeClr val="tx1"/>
                        </a:solidFill>
                        <a:effectLst/>
                        <a:latin typeface="Times New Roman"/>
                        <a:ea typeface="SimSu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1695">
                <a:tc>
                  <a:txBody>
                    <a:bodyPr/>
                    <a:lstStyle/>
                    <a:p>
                      <a:pPr algn="ctr">
                        <a:spcAft>
                          <a:spcPts val="300"/>
                        </a:spcAft>
                      </a:pPr>
                      <a:r>
                        <a:rPr lang="en-NZ" sz="1800" dirty="0">
                          <a:solidFill>
                            <a:schemeClr val="tx1"/>
                          </a:solidFill>
                          <a:effectLst/>
                        </a:rPr>
                        <a:t>(b)</a:t>
                      </a:r>
                      <a:endParaRPr lang="en-NZ" sz="18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300"/>
                        </a:spcAft>
                      </a:pPr>
                      <a:r>
                        <a:rPr lang="en-NZ" sz="1800" dirty="0">
                          <a:solidFill>
                            <a:schemeClr val="tx1"/>
                          </a:solidFill>
                          <a:effectLst/>
                        </a:rPr>
                        <a:t>SHOW THAT </a:t>
                      </a:r>
                      <a:r>
                        <a:rPr lang="en-NZ" sz="1800" dirty="0" smtClean="0">
                          <a:solidFill>
                            <a:schemeClr val="tx1"/>
                          </a:solidFill>
                          <a:effectLst/>
                        </a:rPr>
                        <a:t>QUESTION</a:t>
                      </a:r>
                    </a:p>
                    <a:p>
                      <a:pPr>
                        <a:spcAft>
                          <a:spcPts val="300"/>
                        </a:spcAft>
                      </a:pPr>
                      <a:endParaRPr lang="en-NZ" sz="1800" dirty="0" smtClean="0">
                        <a:solidFill>
                          <a:schemeClr val="tx1"/>
                        </a:solidFill>
                        <a:effectLst/>
                      </a:endParaRPr>
                    </a:p>
                    <a:p>
                      <a:pPr>
                        <a:spcAft>
                          <a:spcPts val="300"/>
                        </a:spcAft>
                      </a:pPr>
                      <a:endParaRPr lang="en-NZ" sz="1800" dirty="0">
                        <a:solidFill>
                          <a:schemeClr val="tx1"/>
                        </a:solidFill>
                        <a:effectLst/>
                      </a:endParaRPr>
                    </a:p>
                    <a:p>
                      <a:pPr>
                        <a:spcAft>
                          <a:spcPts val="300"/>
                        </a:spcAft>
                      </a:pPr>
                      <a:endParaRPr lang="en-NZ" sz="1800" dirty="0" smtClean="0">
                        <a:solidFill>
                          <a:schemeClr val="tx1"/>
                        </a:solidFill>
                        <a:effectLst/>
                      </a:endParaRPr>
                    </a:p>
                    <a:p>
                      <a:pPr>
                        <a:spcAft>
                          <a:spcPts val="300"/>
                        </a:spcAft>
                      </a:pPr>
                      <a:r>
                        <a:rPr lang="en-NZ" sz="1800" dirty="0" smtClean="0">
                          <a:solidFill>
                            <a:schemeClr val="tx1"/>
                          </a:solidFill>
                          <a:effectLst/>
                        </a:rPr>
                        <a:t>Or using</a:t>
                      </a:r>
                    </a:p>
                    <a:p>
                      <a:pPr>
                        <a:spcAft>
                          <a:spcPts val="300"/>
                        </a:spcAft>
                      </a:pPr>
                      <a:endParaRPr lang="en-NZ" sz="1800" dirty="0" smtClean="0">
                        <a:solidFill>
                          <a:schemeClr val="tx1"/>
                        </a:solidFill>
                        <a:effectLst/>
                        <a:latin typeface="Times New Roman"/>
                        <a:ea typeface="Calibri"/>
                      </a:endParaRPr>
                    </a:p>
                    <a:p>
                      <a:pPr>
                        <a:spcAft>
                          <a:spcPts val="300"/>
                        </a:spcAft>
                      </a:pPr>
                      <a:r>
                        <a:rPr lang="en-NZ" sz="1800" dirty="0" smtClean="0">
                          <a:solidFill>
                            <a:schemeClr val="tx1"/>
                          </a:solidFill>
                          <a:effectLst/>
                          <a:latin typeface="+mn-lt"/>
                          <a:ea typeface="Calibri"/>
                        </a:rPr>
                        <a:t>2.7 x 2 x </a:t>
                      </a:r>
                      <a:r>
                        <a:rPr lang="el-GR" sz="2400" dirty="0" smtClean="0">
                          <a:solidFill>
                            <a:schemeClr val="tx1"/>
                          </a:solidFill>
                          <a:effectLst/>
                          <a:latin typeface="+mn-lt"/>
                          <a:ea typeface="Calibri"/>
                        </a:rPr>
                        <a:t>π</a:t>
                      </a:r>
                      <a:r>
                        <a:rPr lang="en-NZ" sz="1800" dirty="0" smtClean="0">
                          <a:solidFill>
                            <a:schemeClr val="tx1"/>
                          </a:solidFill>
                          <a:effectLst/>
                          <a:latin typeface="+mn-lt"/>
                          <a:ea typeface="Calibri"/>
                        </a:rPr>
                        <a:t> = 0 + 0.25 x </a:t>
                      </a:r>
                      <a:r>
                        <a:rPr lang="el-GR" sz="2400" b="0" dirty="0" smtClean="0">
                          <a:solidFill>
                            <a:schemeClr val="tx1"/>
                          </a:solidFill>
                          <a:effectLst/>
                          <a:latin typeface="+mn-lt"/>
                          <a:ea typeface="Calibri"/>
                        </a:rPr>
                        <a:t>α</a:t>
                      </a:r>
                      <a:endParaRPr lang="en-NZ" sz="2400" b="0" dirty="0" smtClean="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spcAft>
                          <a:spcPts val="300"/>
                        </a:spcAft>
                        <a:buFont typeface="Times New Roman"/>
                        <a:buNone/>
                        <a:tabLst>
                          <a:tab pos="107950" algn="l"/>
                        </a:tabLst>
                      </a:pPr>
                      <a:r>
                        <a:rPr lang="en-NZ" sz="1800" dirty="0">
                          <a:solidFill>
                            <a:schemeClr val="tx1"/>
                          </a:solidFill>
                          <a:effectLst/>
                        </a:rPr>
                        <a:t>Correct working – equation and substitution</a:t>
                      </a:r>
                      <a:endParaRPr lang="en-NZ" sz="1800"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228600">
                        <a:tabLst>
                          <a:tab pos="228600" algn="l"/>
                          <a:tab pos="107950" algn="l"/>
                        </a:tabLst>
                      </a:pPr>
                      <a:r>
                        <a:rPr lang="en-NZ" sz="1800">
                          <a:solidFill>
                            <a:schemeClr val="tx1"/>
                          </a:solidFill>
                          <a:effectLst/>
                        </a:rPr>
                        <a:t> </a:t>
                      </a:r>
                      <a:endParaRPr lang="en-NZ" sz="1800">
                        <a:solidFill>
                          <a:schemeClr val="tx1"/>
                        </a:solidFill>
                        <a:effectLst/>
                        <a:latin typeface="Times New Roman"/>
                        <a:ea typeface="SimSu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228600">
                        <a:tabLst>
                          <a:tab pos="228600" algn="l"/>
                          <a:tab pos="107950" algn="l"/>
                        </a:tabLst>
                      </a:pPr>
                      <a:r>
                        <a:rPr lang="en-NZ" sz="1800" dirty="0">
                          <a:solidFill>
                            <a:schemeClr val="tx1"/>
                          </a:solidFill>
                          <a:effectLst/>
                        </a:rPr>
                        <a:t> </a:t>
                      </a:r>
                      <a:endParaRPr lang="en-NZ" sz="1800" dirty="0">
                        <a:solidFill>
                          <a:schemeClr val="tx1"/>
                        </a:solidFill>
                        <a:effectLst/>
                        <a:latin typeface="Times New Roman"/>
                        <a:ea typeface="SimSu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665642721"/>
              </p:ext>
            </p:extLst>
          </p:nvPr>
        </p:nvGraphicFramePr>
        <p:xfrm>
          <a:off x="1092692" y="2453640"/>
          <a:ext cx="2464813" cy="845820"/>
        </p:xfrm>
        <a:graphic>
          <a:graphicData uri="http://schemas.openxmlformats.org/presentationml/2006/ole">
            <mc:AlternateContent xmlns:mc="http://schemas.openxmlformats.org/markup-compatibility/2006">
              <mc:Choice xmlns:v="urn:schemas-microsoft-com:vml" Requires="v">
                <p:oleObj spid="_x0000_s1103" r:id="rId3" imgW="1499400" imgH="511920" progId="Equation.DSMT4">
                  <p:embed/>
                </p:oleObj>
              </mc:Choice>
              <mc:Fallback>
                <p:oleObj r:id="rId3" imgW="1499400" imgH="51192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692" y="2453640"/>
                        <a:ext cx="2464813" cy="845820"/>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633349544"/>
              </p:ext>
            </p:extLst>
          </p:nvPr>
        </p:nvGraphicFramePr>
        <p:xfrm>
          <a:off x="1001162" y="3947160"/>
          <a:ext cx="2914016" cy="531961"/>
        </p:xfrm>
        <a:graphic>
          <a:graphicData uri="http://schemas.openxmlformats.org/presentationml/2006/ole">
            <mc:AlternateContent xmlns:mc="http://schemas.openxmlformats.org/markup-compatibility/2006">
              <mc:Choice xmlns:v="urn:schemas-microsoft-com:vml" Requires="v">
                <p:oleObj spid="_x0000_s1104" r:id="rId5" imgW="1956240" imgH="347400" progId="Equation.DSMT4">
                  <p:embed/>
                </p:oleObj>
              </mc:Choice>
              <mc:Fallback>
                <p:oleObj r:id="rId5" imgW="1956240" imgH="3474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1162" y="3947160"/>
                        <a:ext cx="2914016" cy="531961"/>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666462561"/>
              </p:ext>
            </p:extLst>
          </p:nvPr>
        </p:nvGraphicFramePr>
        <p:xfrm>
          <a:off x="1345075" y="5066673"/>
          <a:ext cx="1390505" cy="441535"/>
        </p:xfrm>
        <a:graphic>
          <a:graphicData uri="http://schemas.openxmlformats.org/presentationml/2006/ole">
            <mc:AlternateContent xmlns:mc="http://schemas.openxmlformats.org/markup-compatibility/2006">
              <mc:Choice xmlns:v="urn:schemas-microsoft-com:vml" Requires="v">
                <p:oleObj spid="_x0000_s1105" r:id="rId7" imgW="658080" imgH="200880" progId="Equation.DSMT4">
                  <p:embed/>
                </p:oleObj>
              </mc:Choice>
              <mc:Fallback>
                <p:oleObj r:id="rId7" imgW="658080" imgH="200880" progId="Equation.DSMT4">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45075" y="5066673"/>
                        <a:ext cx="1390505" cy="441535"/>
                      </a:xfrm>
                      <a:prstGeom prst="rect">
                        <a:avLst/>
                      </a:prstGeom>
                      <a:noFill/>
                    </p:spPr>
                  </p:pic>
                </p:oleObj>
              </mc:Fallback>
            </mc:AlternateContent>
          </a:graphicData>
        </a:graphic>
      </p:graphicFrame>
      <p:sp>
        <p:nvSpPr>
          <p:cNvPr id="6" name="TextBox 5"/>
          <p:cNvSpPr txBox="1"/>
          <p:nvPr/>
        </p:nvSpPr>
        <p:spPr>
          <a:xfrm>
            <a:off x="444178" y="398748"/>
            <a:ext cx="5636543" cy="369332"/>
          </a:xfrm>
          <a:prstGeom prst="rect">
            <a:avLst/>
          </a:prstGeom>
          <a:noFill/>
        </p:spPr>
        <p:txBody>
          <a:bodyPr wrap="none" rtlCol="0">
            <a:spAutoFit/>
          </a:bodyPr>
          <a:lstStyle/>
          <a:p>
            <a:r>
              <a:rPr lang="en-NZ" b="1" dirty="0" smtClean="0"/>
              <a:t>Schedule taken from NZQA for Question ONE (a)  and  (b)</a:t>
            </a:r>
            <a:endParaRPr lang="en-NZ" b="1" dirty="0"/>
          </a:p>
        </p:txBody>
      </p:sp>
      <p:sp>
        <p:nvSpPr>
          <p:cNvPr id="7" name="TextBox 6"/>
          <p:cNvSpPr txBox="1"/>
          <p:nvPr/>
        </p:nvSpPr>
        <p:spPr>
          <a:xfrm>
            <a:off x="6118860" y="1859280"/>
            <a:ext cx="2286000" cy="646331"/>
          </a:xfrm>
          <a:prstGeom prst="rect">
            <a:avLst/>
          </a:prstGeom>
          <a:solidFill>
            <a:schemeClr val="bg1"/>
          </a:solidFill>
        </p:spPr>
        <p:txBody>
          <a:bodyPr wrap="square" rtlCol="0">
            <a:spAutoFit/>
          </a:bodyPr>
          <a:lstStyle/>
          <a:p>
            <a:r>
              <a:rPr lang="en-NZ" dirty="0" smtClean="0">
                <a:solidFill>
                  <a:srgbClr val="FF0000"/>
                </a:solidFill>
                <a:latin typeface="Comic Sans MS" panose="030F0702030302020204" pitchFamily="66" charset="0"/>
              </a:rPr>
              <a:t>Can only get one “ACHIEVE” here</a:t>
            </a:r>
            <a:endParaRPr lang="en-NZ" dirty="0">
              <a:solidFill>
                <a:srgbClr val="FF0000"/>
              </a:solidFill>
              <a:latin typeface="Comic Sans MS" panose="030F0702030302020204" pitchFamily="66" charset="0"/>
            </a:endParaRPr>
          </a:p>
        </p:txBody>
      </p:sp>
      <p:sp>
        <p:nvSpPr>
          <p:cNvPr id="8" name="TextBox 7"/>
          <p:cNvSpPr txBox="1"/>
          <p:nvPr/>
        </p:nvSpPr>
        <p:spPr>
          <a:xfrm>
            <a:off x="5791200" y="4290060"/>
            <a:ext cx="2286000" cy="646331"/>
          </a:xfrm>
          <a:prstGeom prst="rect">
            <a:avLst/>
          </a:prstGeom>
          <a:solidFill>
            <a:schemeClr val="bg1"/>
          </a:solidFill>
        </p:spPr>
        <p:txBody>
          <a:bodyPr wrap="square" rtlCol="0">
            <a:spAutoFit/>
          </a:bodyPr>
          <a:lstStyle/>
          <a:p>
            <a:r>
              <a:rPr lang="en-NZ" dirty="0" smtClean="0">
                <a:solidFill>
                  <a:srgbClr val="FF0000"/>
                </a:solidFill>
                <a:latin typeface="Comic Sans MS" panose="030F0702030302020204" pitchFamily="66" charset="0"/>
              </a:rPr>
              <a:t>Can only get one “ACHIEVE” here</a:t>
            </a:r>
            <a:endParaRPr lang="en-NZ"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985589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31" y="242569"/>
            <a:ext cx="4529510" cy="369332"/>
          </a:xfrm>
          <a:prstGeom prst="rect">
            <a:avLst/>
          </a:prstGeom>
        </p:spPr>
        <p:txBody>
          <a:bodyPr wrap="none">
            <a:spAutoFit/>
          </a:bodyPr>
          <a:lstStyle/>
          <a:p>
            <a:r>
              <a:rPr lang="en-US" b="1" dirty="0" smtClean="0"/>
              <a:t>(c)   Calculate </a:t>
            </a:r>
            <a:r>
              <a:rPr lang="en-US" b="1" dirty="0"/>
              <a:t>the rotational inertia of the ball</a:t>
            </a:r>
            <a:endParaRPr lang="en-NZ" b="1" dirty="0"/>
          </a:p>
        </p:txBody>
      </p:sp>
      <p:sp>
        <p:nvSpPr>
          <p:cNvPr id="3" name="TextBox 2"/>
          <p:cNvSpPr txBox="1"/>
          <p:nvPr/>
        </p:nvSpPr>
        <p:spPr>
          <a:xfrm>
            <a:off x="243840" y="662940"/>
            <a:ext cx="8793480" cy="646331"/>
          </a:xfrm>
          <a:prstGeom prst="rect">
            <a:avLst/>
          </a:prstGeom>
          <a:noFill/>
        </p:spPr>
        <p:txBody>
          <a:bodyPr wrap="square" rtlCol="0">
            <a:spAutoFit/>
          </a:bodyPr>
          <a:lstStyle/>
          <a:p>
            <a:r>
              <a:rPr lang="en-NZ" dirty="0" smtClean="0"/>
              <a:t>Here we can use two equations, one to calculate the torque which creates the acceleration, then another to get the rotational inertia. </a:t>
            </a:r>
            <a:endParaRPr lang="en-NZ" dirty="0"/>
          </a:p>
        </p:txBody>
      </p:sp>
      <p:sp>
        <p:nvSpPr>
          <p:cNvPr id="4" name="TextBox 3"/>
          <p:cNvSpPr txBox="1"/>
          <p:nvPr/>
        </p:nvSpPr>
        <p:spPr>
          <a:xfrm>
            <a:off x="297180" y="1341120"/>
            <a:ext cx="1932260" cy="369332"/>
          </a:xfrm>
          <a:prstGeom prst="rect">
            <a:avLst/>
          </a:prstGeom>
          <a:noFill/>
        </p:spPr>
        <p:txBody>
          <a:bodyPr wrap="none" rtlCol="0">
            <a:spAutoFit/>
          </a:bodyPr>
          <a:lstStyle/>
          <a:p>
            <a:r>
              <a:rPr lang="en-NZ" dirty="0" smtClean="0"/>
              <a:t>First to get torque:</a:t>
            </a:r>
            <a:endParaRPr lang="en-NZ" dirty="0"/>
          </a:p>
        </p:txBody>
      </p:sp>
      <p:sp>
        <p:nvSpPr>
          <p:cNvPr id="5" name="TextBox 4"/>
          <p:cNvSpPr txBox="1"/>
          <p:nvPr/>
        </p:nvSpPr>
        <p:spPr>
          <a:xfrm>
            <a:off x="2794033" y="1351827"/>
            <a:ext cx="758541" cy="461665"/>
          </a:xfrm>
          <a:prstGeom prst="rect">
            <a:avLst/>
          </a:prstGeom>
          <a:noFill/>
        </p:spPr>
        <p:txBody>
          <a:bodyPr wrap="none" rtlCol="0">
            <a:spAutoFit/>
          </a:bodyPr>
          <a:lstStyle/>
          <a:p>
            <a:r>
              <a:rPr lang="el-GR" sz="2400" dirty="0" smtClean="0">
                <a:latin typeface="Times New Roman" panose="02020603050405020304" pitchFamily="18" charset="0"/>
                <a:cs typeface="Times New Roman" panose="02020603050405020304" pitchFamily="18" charset="0"/>
              </a:rPr>
              <a:t>τ</a:t>
            </a:r>
            <a:r>
              <a:rPr lang="en-NZ" dirty="0" smtClean="0">
                <a:latin typeface="Times New Roman" panose="02020603050405020304" pitchFamily="18" charset="0"/>
                <a:cs typeface="Times New Roman" panose="02020603050405020304" pitchFamily="18" charset="0"/>
              </a:rPr>
              <a:t> = Fr</a:t>
            </a:r>
            <a:endParaRPr lang="en-NZ"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992152" y="1720094"/>
            <a:ext cx="2965877" cy="369332"/>
          </a:xfrm>
          <a:prstGeom prst="rect">
            <a:avLst/>
          </a:prstGeom>
          <a:noFill/>
        </p:spPr>
        <p:txBody>
          <a:bodyPr wrap="none" rtlCol="0">
            <a:spAutoFit/>
          </a:bodyPr>
          <a:lstStyle/>
          <a:p>
            <a:r>
              <a:rPr lang="en-NZ" dirty="0" smtClean="0"/>
              <a:t>= 0.48 x 0.034  =  0.01632 Nm</a:t>
            </a:r>
            <a:endParaRPr lang="en-NZ" dirty="0"/>
          </a:p>
        </p:txBody>
      </p:sp>
      <p:sp>
        <p:nvSpPr>
          <p:cNvPr id="7" name="TextBox 6"/>
          <p:cNvSpPr txBox="1"/>
          <p:nvPr/>
        </p:nvSpPr>
        <p:spPr>
          <a:xfrm>
            <a:off x="333543" y="1978306"/>
            <a:ext cx="1415900" cy="369332"/>
          </a:xfrm>
          <a:prstGeom prst="rect">
            <a:avLst/>
          </a:prstGeom>
          <a:noFill/>
        </p:spPr>
        <p:txBody>
          <a:bodyPr wrap="none" rtlCol="0">
            <a:spAutoFit/>
          </a:bodyPr>
          <a:lstStyle/>
          <a:p>
            <a:r>
              <a:rPr lang="en-NZ" dirty="0" smtClean="0"/>
              <a:t>Now to get  </a:t>
            </a:r>
            <a:r>
              <a:rPr lang="en-NZ" b="1" i="1" dirty="0" smtClean="0">
                <a:latin typeface="Times New Roman" panose="02020603050405020304" pitchFamily="18" charset="0"/>
                <a:cs typeface="Times New Roman" panose="02020603050405020304" pitchFamily="18" charset="0"/>
              </a:rPr>
              <a:t>I</a:t>
            </a:r>
            <a:endParaRPr lang="en-NZ"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068975" y="2133791"/>
            <a:ext cx="862737" cy="461665"/>
          </a:xfrm>
          <a:prstGeom prst="rect">
            <a:avLst/>
          </a:prstGeom>
          <a:noFill/>
        </p:spPr>
        <p:txBody>
          <a:bodyPr wrap="none" rtlCol="0">
            <a:spAutoFit/>
          </a:bodyPr>
          <a:lstStyle/>
          <a:p>
            <a:r>
              <a:rPr lang="el-GR" sz="2400" dirty="0" smtClean="0">
                <a:latin typeface="Times New Roman" panose="02020603050405020304" pitchFamily="18" charset="0"/>
                <a:cs typeface="Times New Roman" panose="02020603050405020304" pitchFamily="18" charset="0"/>
              </a:rPr>
              <a:t>τ</a:t>
            </a:r>
            <a:r>
              <a:rPr lang="en-NZ" dirty="0" smtClean="0">
                <a:latin typeface="Times New Roman" panose="02020603050405020304" pitchFamily="18" charset="0"/>
                <a:cs typeface="Times New Roman" panose="02020603050405020304" pitchFamily="18" charset="0"/>
              </a:rPr>
              <a:t> = </a:t>
            </a:r>
            <a:r>
              <a:rPr lang="en-NZ" b="1" dirty="0" smtClean="0">
                <a:latin typeface="Times New Roman" panose="02020603050405020304" pitchFamily="18" charset="0"/>
                <a:cs typeface="Times New Roman" panose="02020603050405020304" pitchFamily="18" charset="0"/>
              </a:rPr>
              <a:t>I</a:t>
            </a:r>
            <a:r>
              <a:rPr lang="en-NZ"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α</a:t>
            </a:r>
            <a:endParaRPr lang="en-NZ" sz="2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513293" y="2607101"/>
            <a:ext cx="1874231" cy="369332"/>
          </a:xfrm>
          <a:prstGeom prst="rect">
            <a:avLst/>
          </a:prstGeom>
          <a:noFill/>
        </p:spPr>
        <p:txBody>
          <a:bodyPr wrap="none" rtlCol="0">
            <a:spAutoFit/>
          </a:bodyPr>
          <a:lstStyle/>
          <a:p>
            <a:r>
              <a:rPr lang="en-NZ" dirty="0" smtClean="0"/>
              <a:t>0.01632 = 67.86 </a:t>
            </a:r>
            <a:r>
              <a:rPr lang="en-NZ" b="1" dirty="0" smtClean="0">
                <a:latin typeface="Times New Roman" panose="02020603050405020304" pitchFamily="18" charset="0"/>
                <a:cs typeface="Times New Roman" panose="02020603050405020304" pitchFamily="18" charset="0"/>
              </a:rPr>
              <a:t>I</a:t>
            </a:r>
            <a:r>
              <a:rPr lang="en-NZ" dirty="0" smtClean="0"/>
              <a:t> </a:t>
            </a:r>
            <a:endParaRPr lang="en-NZ" dirty="0"/>
          </a:p>
        </p:txBody>
      </p:sp>
      <p:sp>
        <p:nvSpPr>
          <p:cNvPr id="11" name="TextBox 10"/>
          <p:cNvSpPr txBox="1"/>
          <p:nvPr/>
        </p:nvSpPr>
        <p:spPr>
          <a:xfrm>
            <a:off x="3884560" y="2344260"/>
            <a:ext cx="2965877" cy="646331"/>
          </a:xfrm>
          <a:prstGeom prst="rect">
            <a:avLst/>
          </a:prstGeom>
          <a:noFill/>
        </p:spPr>
        <p:txBody>
          <a:bodyPr wrap="none" rtlCol="0">
            <a:spAutoFit/>
          </a:bodyPr>
          <a:lstStyle/>
          <a:p>
            <a:r>
              <a:rPr lang="en-NZ" dirty="0" smtClean="0"/>
              <a:t>Gives </a:t>
            </a:r>
            <a:r>
              <a:rPr lang="en-NZ" b="1" dirty="0" smtClean="0">
                <a:latin typeface="Times New Roman" panose="02020603050405020304" pitchFamily="18" charset="0"/>
                <a:cs typeface="Times New Roman" panose="02020603050405020304" pitchFamily="18" charset="0"/>
              </a:rPr>
              <a:t>I </a:t>
            </a:r>
            <a:r>
              <a:rPr lang="en-NZ" dirty="0" smtClean="0"/>
              <a:t>= 2.405 x 10</a:t>
            </a:r>
            <a:r>
              <a:rPr lang="en-NZ" baseline="30000" dirty="0" smtClean="0"/>
              <a:t>-4</a:t>
            </a:r>
            <a:r>
              <a:rPr lang="en-NZ" dirty="0" smtClean="0"/>
              <a:t> kg m</a:t>
            </a:r>
            <a:r>
              <a:rPr lang="en-NZ" baseline="30000" dirty="0" smtClean="0"/>
              <a:t>2</a:t>
            </a:r>
          </a:p>
          <a:p>
            <a:r>
              <a:rPr lang="en-NZ" b="1" dirty="0"/>
              <a:t> </a:t>
            </a:r>
            <a:r>
              <a:rPr lang="en-NZ" b="1" dirty="0" smtClean="0"/>
              <a:t>             = 2.41 </a:t>
            </a:r>
            <a:r>
              <a:rPr lang="en-NZ" b="1" dirty="0"/>
              <a:t>x 10</a:t>
            </a:r>
            <a:r>
              <a:rPr lang="en-NZ" b="1" baseline="30000" dirty="0"/>
              <a:t>-4</a:t>
            </a:r>
            <a:r>
              <a:rPr lang="en-NZ" b="1" dirty="0"/>
              <a:t> kg m</a:t>
            </a:r>
            <a:r>
              <a:rPr lang="en-NZ" b="1" baseline="30000" dirty="0"/>
              <a:t>2</a:t>
            </a:r>
            <a:r>
              <a:rPr lang="en-NZ" b="1" dirty="0" smtClean="0"/>
              <a:t>      </a:t>
            </a:r>
            <a:endParaRPr lang="en-NZ" b="1" dirty="0"/>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4126650388"/>
                  </p:ext>
                </p:extLst>
              </p:nvPr>
            </p:nvGraphicFramePr>
            <p:xfrm>
              <a:off x="387752" y="3744520"/>
              <a:ext cx="8316410" cy="2422706"/>
            </p:xfrm>
            <a:graphic>
              <a:graphicData uri="http://schemas.openxmlformats.org/drawingml/2006/table">
                <a:tbl>
                  <a:tblPr>
                    <a:tableStyleId>{5C22544A-7EE6-4342-B048-85BDC9FD1C3A}</a:tableStyleId>
                  </a:tblPr>
                  <a:tblGrid>
                    <a:gridCol w="2735854"/>
                    <a:gridCol w="2844702"/>
                    <a:gridCol w="2735854"/>
                  </a:tblGrid>
                  <a:tr h="1024400">
                    <a:tc>
                      <a:txBody>
                        <a:bodyPr/>
                        <a:lstStyle/>
                        <a:p>
                          <a:pPr marL="342900" lvl="0" indent="-342900">
                            <a:spcAft>
                              <a:spcPts val="600"/>
                            </a:spcAft>
                            <a:buFont typeface="Wingdings" panose="05000000000000000000" pitchFamily="2" charset="2"/>
                            <a:buChar char="v"/>
                            <a:tabLst>
                              <a:tab pos="107950" algn="l"/>
                            </a:tabLst>
                          </a:pPr>
                          <a:r>
                            <a:rPr lang="en-NZ" sz="1800" dirty="0" smtClean="0">
                              <a:effectLst/>
                            </a:rPr>
                            <a:t>Correct </a:t>
                          </a:r>
                          <a:r>
                            <a:rPr lang="en-NZ" sz="1800" dirty="0">
                              <a:effectLst/>
                              <a:sym typeface="Symbol"/>
                            </a:rPr>
                            <a:t></a:t>
                          </a:r>
                          <a:r>
                            <a:rPr lang="en-NZ" sz="1800" dirty="0">
                              <a:effectLst/>
                            </a:rPr>
                            <a:t>.</a:t>
                          </a:r>
                        </a:p>
                        <a:p>
                          <a:pPr marL="342900" lvl="0" indent="-342900">
                            <a:spcAft>
                              <a:spcPts val="600"/>
                            </a:spcAft>
                            <a:buFont typeface="Wingdings" panose="05000000000000000000" pitchFamily="2" charset="2"/>
                            <a:buChar char="v"/>
                            <a:tabLst>
                              <a:tab pos="107950" algn="l"/>
                            </a:tabLst>
                          </a:pPr>
                          <a:r>
                            <a:rPr lang="en-NZ" sz="1800" dirty="0">
                              <a:effectLst/>
                            </a:rPr>
                            <a:t>Uses equation </a:t>
                          </a:r>
                          <a:endParaRPr lang="en-NZ" sz="1800" dirty="0" smtClean="0">
                            <a:effectLst/>
                          </a:endParaRPr>
                        </a:p>
                        <a:p>
                          <a:pPr marL="0" lvl="0" indent="0">
                            <a:spcAft>
                              <a:spcPts val="600"/>
                            </a:spcAft>
                            <a:buFont typeface="Wingdings" panose="05000000000000000000" pitchFamily="2" charset="2"/>
                            <a:buNone/>
                            <a:tabLst>
                              <a:tab pos="107950" algn="l"/>
                            </a:tabLst>
                          </a:pPr>
                          <a14:m>
                            <m:oMath xmlns:m="http://schemas.openxmlformats.org/officeDocument/2006/math">
                              <m:r>
                                <a:rPr lang="en-NZ" sz="1800" b="0" i="0" smtClean="0">
                                  <a:effectLst/>
                                  <a:latin typeface="Cambria Math"/>
                                </a:rPr>
                                <m:t>       </m:t>
                              </m:r>
                              <m:r>
                                <a:rPr lang="en-NZ" sz="1800">
                                  <a:effectLst/>
                                  <a:latin typeface="Cambria Math"/>
                                </a:rPr>
                                <m:t>𝜏</m:t>
                              </m:r>
                              <m:r>
                                <a:rPr lang="en-NZ" sz="1800">
                                  <a:effectLst/>
                                  <a:latin typeface="Cambria Math"/>
                                </a:rPr>
                                <m:t>=</m:t>
                              </m:r>
                              <m:r>
                                <a:rPr lang="en-NZ" sz="1800">
                                  <a:effectLst/>
                                  <a:latin typeface="Cambria Math"/>
                                </a:rPr>
                                <m:t>𝐼</m:t>
                              </m:r>
                              <m:r>
                                <a:rPr lang="en-NZ" sz="1800">
                                  <a:effectLst/>
                                  <a:latin typeface="Cambria Math"/>
                                </a:rPr>
                                <m:t>𝛼</m:t>
                              </m:r>
                              <m:r>
                                <a:rPr lang="en-NZ" sz="1800" b="0" i="0" smtClean="0">
                                  <a:effectLst/>
                                  <a:latin typeface="Cambria Math"/>
                                </a:rPr>
                                <m:t> </m:t>
                              </m:r>
                            </m:oMath>
                          </a14:m>
                          <a:r>
                            <a:rPr lang="en-NZ" sz="1800" dirty="0">
                              <a:effectLst/>
                            </a:rPr>
                            <a:t>correctly </a:t>
                          </a:r>
                          <a:endParaRPr lang="en-NZ" sz="1800" dirty="0" smtClean="0">
                            <a:effectLst/>
                          </a:endParaRPr>
                        </a:p>
                        <a:p>
                          <a:pPr marL="0" lvl="0" indent="0">
                            <a:spcAft>
                              <a:spcPts val="600"/>
                            </a:spcAft>
                            <a:buFont typeface="Wingdings" panose="05000000000000000000" pitchFamily="2" charset="2"/>
                            <a:buNone/>
                            <a:tabLst>
                              <a:tab pos="107950" algn="l"/>
                            </a:tabLst>
                          </a:pPr>
                          <a:r>
                            <a:rPr lang="en-NZ" sz="1800" dirty="0" smtClean="0">
                              <a:effectLst/>
                            </a:rPr>
                            <a:t>      with any </a:t>
                          </a:r>
                          <a:r>
                            <a:rPr lang="en-NZ" sz="1800" dirty="0">
                              <a:effectLst/>
                            </a:rPr>
                            <a:t>value of </a:t>
                          </a:r>
                          <a14:m>
                            <m:oMath xmlns:m="http://schemas.openxmlformats.org/officeDocument/2006/math">
                              <m:r>
                                <a:rPr lang="en-NZ" sz="1800">
                                  <a:effectLst/>
                                  <a:latin typeface="Cambria Math"/>
                                </a:rPr>
                                <m:t>𝜏</m:t>
                              </m:r>
                            </m:oMath>
                          </a14:m>
                          <a:r>
                            <a:rPr lang="en-NZ" sz="1800" dirty="0">
                              <a:effectLst/>
                            </a:rPr>
                            <a:t>.</a:t>
                          </a:r>
                        </a:p>
                        <a:p>
                          <a:pPr marL="342900" lvl="0" indent="-342900">
                            <a:spcAft>
                              <a:spcPts val="600"/>
                            </a:spcAft>
                            <a:buFont typeface="Wingdings" panose="05000000000000000000" pitchFamily="2" charset="2"/>
                            <a:buChar char="v"/>
                            <a:tabLst>
                              <a:tab pos="107950" algn="l"/>
                            </a:tabLst>
                          </a:pPr>
                          <a:r>
                            <a:rPr lang="en-NZ" sz="1800" dirty="0">
                              <a:effectLst/>
                            </a:rPr>
                            <a:t>Calculates an I using an mr</a:t>
                          </a:r>
                          <a:r>
                            <a:rPr lang="en-NZ" sz="1800" baseline="30000" dirty="0">
                              <a:effectLst/>
                            </a:rPr>
                            <a:t>2</a:t>
                          </a:r>
                          <a:r>
                            <a:rPr lang="en-NZ" sz="1800" dirty="0">
                              <a:effectLst/>
                            </a:rPr>
                            <a:t> relationship, </a:t>
                          </a:r>
                          <a:r>
                            <a:rPr lang="en-NZ" sz="1800" dirty="0" err="1" smtClean="0">
                              <a:effectLst/>
                            </a:rPr>
                            <a:t>eg</a:t>
                          </a:r>
                          <a:endParaRPr lang="en-NZ" sz="1800" dirty="0" smtClean="0">
                            <a:effectLst/>
                          </a:endParaRPr>
                        </a:p>
                        <a:p>
                          <a:pPr marL="0" lvl="0" indent="0">
                            <a:spcAft>
                              <a:spcPts val="600"/>
                            </a:spcAft>
                            <a:buFont typeface="Wingdings" panose="05000000000000000000" pitchFamily="2" charset="2"/>
                            <a:buNone/>
                            <a:tabLst>
                              <a:tab pos="107950" algn="l"/>
                            </a:tabLst>
                          </a:pPr>
                          <a:r>
                            <a:rPr lang="en-NZ" sz="1800" dirty="0" smtClean="0">
                              <a:effectLst/>
                            </a:rPr>
                            <a:t> </a:t>
                          </a:r>
                          <a:r>
                            <a:rPr lang="en-NZ" sz="1800" b="1" i="1" dirty="0">
                              <a:effectLst/>
                              <a:latin typeface="Times New Roman" panose="02020603050405020304" pitchFamily="18" charset="0"/>
                              <a:cs typeface="Times New Roman" panose="02020603050405020304" pitchFamily="18" charset="0"/>
                            </a:rPr>
                            <a:t>I </a:t>
                          </a:r>
                          <a:r>
                            <a:rPr lang="en-NZ" sz="1800" dirty="0">
                              <a:effectLst/>
                            </a:rPr>
                            <a:t>= </a:t>
                          </a:r>
                          <a:r>
                            <a:rPr lang="en-NZ" sz="1800" dirty="0" smtClean="0">
                              <a:effectLst/>
                            </a:rPr>
                            <a:t>mr</a:t>
                          </a:r>
                          <a:r>
                            <a:rPr lang="en-NZ" sz="1800" baseline="30000" dirty="0" smtClean="0">
                              <a:effectLst/>
                            </a:rPr>
                            <a:t>2</a:t>
                          </a:r>
                          <a:r>
                            <a:rPr lang="en-NZ" sz="1800" dirty="0" smtClean="0">
                              <a:effectLst/>
                            </a:rPr>
                            <a:t>  (</a:t>
                          </a:r>
                          <a:r>
                            <a:rPr lang="en-NZ" sz="1800" dirty="0">
                              <a:effectLst/>
                            </a:rPr>
                            <a:t>3.5836 × 10</a:t>
                          </a:r>
                          <a:r>
                            <a:rPr lang="en-NZ" sz="1800" baseline="30000" dirty="0">
                              <a:effectLst/>
                            </a:rPr>
                            <a:t>–4</a:t>
                          </a:r>
                          <a:r>
                            <a:rPr lang="en-NZ" sz="1800" dirty="0">
                              <a:effectLst/>
                            </a:rPr>
                            <a:t>)</a:t>
                          </a:r>
                          <a:endParaRPr lang="en-NZ" sz="1800" dirty="0">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buFont typeface="Wingdings" panose="05000000000000000000" pitchFamily="2" charset="2"/>
                            <a:buNone/>
                            <a:tabLst>
                              <a:tab pos="228600" algn="l"/>
                              <a:tab pos="107950" algn="l"/>
                            </a:tabLst>
                          </a:pPr>
                          <a:r>
                            <a:rPr lang="en-NZ" sz="1800" dirty="0">
                              <a:effectLst/>
                            </a:rPr>
                            <a:t>Correct answer. </a:t>
                          </a:r>
                          <a:r>
                            <a:rPr lang="en-NZ" sz="1800" dirty="0" smtClean="0">
                              <a:effectLst/>
                            </a:rPr>
                            <a:t>(Unit </a:t>
                          </a:r>
                          <a:r>
                            <a:rPr lang="en-NZ" sz="1800" dirty="0">
                              <a:effectLst/>
                            </a:rPr>
                            <a:t>not needed. </a:t>
                          </a:r>
                          <a:r>
                            <a:rPr lang="en-NZ" sz="1800" dirty="0" smtClean="0">
                              <a:effectLst/>
                            </a:rPr>
                            <a:t>)</a:t>
                          </a:r>
                          <a:endParaRPr lang="en-NZ" sz="1800" dirty="0">
                            <a:effectLst/>
                            <a:latin typeface="Times New Roman"/>
                            <a:ea typeface="SimSu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buFont typeface="Times New Roman"/>
                            <a:buNone/>
                            <a:tabLst>
                              <a:tab pos="228600" algn="l"/>
                              <a:tab pos="107950" algn="l"/>
                            </a:tabLst>
                          </a:pPr>
                          <a:r>
                            <a:rPr lang="en-NZ" sz="1800" dirty="0">
                              <a:effectLst/>
                            </a:rPr>
                            <a:t>Both equations correct </a:t>
                          </a:r>
                          <a:endParaRPr lang="en-NZ" sz="1800" dirty="0" smtClean="0">
                            <a:effectLst/>
                          </a:endParaRPr>
                        </a:p>
                        <a:p>
                          <a:pPr marL="0" lvl="0" indent="0">
                            <a:buFont typeface="Times New Roman"/>
                            <a:buNone/>
                            <a:tabLst>
                              <a:tab pos="228600" algn="l"/>
                              <a:tab pos="107950" algn="l"/>
                            </a:tabLst>
                          </a:pPr>
                          <a:r>
                            <a:rPr lang="en-NZ" sz="1800" dirty="0" smtClean="0">
                              <a:effectLst/>
                            </a:rPr>
                            <a:t>(</a:t>
                          </a:r>
                          <a:r>
                            <a:rPr lang="en-NZ" sz="1800" dirty="0">
                              <a:effectLst/>
                            </a:rPr>
                            <a:t>or </a:t>
                          </a:r>
                          <a:r>
                            <a:rPr lang="en-NZ" sz="1800" dirty="0" smtClean="0">
                              <a:effectLst/>
                            </a:rPr>
                            <a:t> </a:t>
                          </a:r>
                          <a:r>
                            <a:rPr lang="en-NZ" sz="1800" b="1" i="1" dirty="0" smtClean="0">
                              <a:effectLst/>
                              <a:latin typeface="Times New Roman" panose="02020603050405020304" pitchFamily="18" charset="0"/>
                              <a:cs typeface="Times New Roman" panose="02020603050405020304" pitchFamily="18" charset="0"/>
                            </a:rPr>
                            <a:t>I </a:t>
                          </a:r>
                          <a:r>
                            <a:rPr lang="en-NZ" sz="1800" i="1" dirty="0" smtClean="0">
                              <a:effectLst/>
                            </a:rPr>
                            <a:t> = </a:t>
                          </a:r>
                          <a:r>
                            <a:rPr lang="en-NZ" sz="1800" dirty="0" smtClean="0">
                              <a:effectLst/>
                            </a:rPr>
                            <a:t>2/3  mr</a:t>
                          </a:r>
                          <a:r>
                            <a:rPr lang="en-NZ" sz="1800" baseline="30000" dirty="0" smtClean="0">
                              <a:effectLst/>
                            </a:rPr>
                            <a:t>2</a:t>
                          </a:r>
                          <a:r>
                            <a:rPr lang="en-NZ" sz="1800" dirty="0" smtClean="0">
                              <a:effectLst/>
                            </a:rPr>
                            <a:t> </a:t>
                          </a:r>
                          <a:r>
                            <a:rPr lang="en-NZ" sz="1800" dirty="0">
                              <a:effectLst/>
                            </a:rPr>
                            <a:t>shown), with answer and unit (acceptable units: kg m</a:t>
                          </a:r>
                          <a:r>
                            <a:rPr lang="en-NZ" sz="1800" baseline="30000" dirty="0">
                              <a:effectLst/>
                            </a:rPr>
                            <a:t>2</a:t>
                          </a:r>
                          <a:r>
                            <a:rPr lang="en-NZ" sz="1800" dirty="0">
                              <a:effectLst/>
                            </a:rPr>
                            <a:t>, </a:t>
                          </a:r>
                          <a:endParaRPr lang="en-NZ" sz="1800" dirty="0" smtClean="0">
                            <a:effectLst/>
                          </a:endParaRPr>
                        </a:p>
                        <a:p>
                          <a:pPr marL="0" lvl="0" indent="0">
                            <a:buFont typeface="Times New Roman"/>
                            <a:buNone/>
                            <a:tabLst>
                              <a:tab pos="228600" algn="l"/>
                              <a:tab pos="107950" algn="l"/>
                            </a:tabLst>
                          </a:pPr>
                          <a:r>
                            <a:rPr lang="en-NZ" sz="1800" dirty="0" smtClean="0">
                              <a:effectLst/>
                            </a:rPr>
                            <a:t>N </a:t>
                          </a:r>
                          <a:r>
                            <a:rPr lang="en-NZ" sz="1800" dirty="0">
                              <a:effectLst/>
                            </a:rPr>
                            <a:t>m s</a:t>
                          </a:r>
                          <a:r>
                            <a:rPr lang="en-NZ" sz="1800" baseline="30000" dirty="0">
                              <a:effectLst/>
                            </a:rPr>
                            <a:t>2</a:t>
                          </a:r>
                          <a:r>
                            <a:rPr lang="en-NZ" sz="1800" dirty="0">
                              <a:effectLst/>
                            </a:rPr>
                            <a:t>, </a:t>
                          </a:r>
                          <a:r>
                            <a:rPr lang="en-NZ" sz="1800" dirty="0" smtClean="0">
                              <a:effectLst/>
                            </a:rPr>
                            <a:t>N </a:t>
                          </a:r>
                          <a:r>
                            <a:rPr lang="en-NZ" sz="1800" dirty="0">
                              <a:effectLst/>
                            </a:rPr>
                            <a:t>m s</a:t>
                          </a:r>
                          <a:r>
                            <a:rPr lang="en-NZ" sz="1800" baseline="30000" dirty="0">
                              <a:effectLst/>
                            </a:rPr>
                            <a:t>2</a:t>
                          </a:r>
                          <a:r>
                            <a:rPr lang="en-NZ" sz="1800" dirty="0">
                              <a:effectLst/>
                            </a:rPr>
                            <a:t> rad</a:t>
                          </a:r>
                          <a:r>
                            <a:rPr lang="en-NZ" sz="1800" baseline="30000" dirty="0">
                              <a:effectLst/>
                            </a:rPr>
                            <a:t>–1</a:t>
                          </a:r>
                          <a:r>
                            <a:rPr lang="en-NZ" sz="1800" dirty="0">
                              <a:effectLst/>
                            </a:rPr>
                            <a:t>, </a:t>
                          </a:r>
                          <a:r>
                            <a:rPr lang="en-NZ" sz="1800" dirty="0" smtClean="0">
                              <a:effectLst/>
                            </a:rPr>
                            <a:t> </a:t>
                          </a:r>
                        </a:p>
                        <a:p>
                          <a:pPr marL="0" lvl="0" indent="0">
                            <a:buFont typeface="Times New Roman"/>
                            <a:buNone/>
                            <a:tabLst>
                              <a:tab pos="228600" algn="l"/>
                              <a:tab pos="107950" algn="l"/>
                            </a:tabLst>
                          </a:pPr>
                          <a:r>
                            <a:rPr lang="en-NZ" sz="1800" dirty="0" smtClean="0">
                              <a:effectLst/>
                            </a:rPr>
                            <a:t>kg </a:t>
                          </a:r>
                          <a:r>
                            <a:rPr lang="en-NZ" sz="1800" dirty="0">
                              <a:effectLst/>
                            </a:rPr>
                            <a:t>m</a:t>
                          </a:r>
                          <a:r>
                            <a:rPr lang="en-NZ" sz="1800" baseline="30000" dirty="0">
                              <a:effectLst/>
                            </a:rPr>
                            <a:t>2</a:t>
                          </a:r>
                          <a:r>
                            <a:rPr lang="en-NZ" sz="1800" dirty="0">
                              <a:effectLst/>
                            </a:rPr>
                            <a:t> rad</a:t>
                          </a:r>
                          <a:r>
                            <a:rPr lang="en-NZ" sz="1800" baseline="30000" dirty="0">
                              <a:effectLst/>
                            </a:rPr>
                            <a:t>–1</a:t>
                          </a:r>
                          <a:r>
                            <a:rPr lang="en-NZ" sz="1800" dirty="0">
                              <a:effectLst/>
                            </a:rPr>
                            <a:t>)</a:t>
                          </a:r>
                          <a:endParaRPr lang="en-NZ" sz="1800" dirty="0">
                            <a:effectLst/>
                            <a:latin typeface="Times New Roman"/>
                            <a:ea typeface="SimSu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4126650388"/>
                  </p:ext>
                </p:extLst>
              </p:nvPr>
            </p:nvGraphicFramePr>
            <p:xfrm>
              <a:off x="387752" y="3744520"/>
              <a:ext cx="8316410" cy="2422706"/>
            </p:xfrm>
            <a:graphic>
              <a:graphicData uri="http://schemas.openxmlformats.org/drawingml/2006/table">
                <a:tbl>
                  <a:tblPr>
                    <a:tableStyleId>{5C22544A-7EE6-4342-B048-85BDC9FD1C3A}</a:tableStyleId>
                  </a:tblPr>
                  <a:tblGrid>
                    <a:gridCol w="2735854"/>
                    <a:gridCol w="2844702"/>
                    <a:gridCol w="2735854"/>
                  </a:tblGrid>
                  <a:tr h="2422706">
                    <a:tc>
                      <a:txBody>
                        <a:bodyPr/>
                        <a:lstStyle/>
                        <a:p>
                          <a:endParaRPr lang="en-US"/>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23" t="-1005" r="-203786" b="-3518"/>
                          </a:stretch>
                        </a:blipFill>
                      </a:tcPr>
                    </a:tc>
                    <a:tc>
                      <a:txBody>
                        <a:bodyPr/>
                        <a:lstStyle/>
                        <a:p>
                          <a:pPr marL="0" lvl="0" indent="0">
                            <a:buFont typeface="Wingdings" panose="05000000000000000000" pitchFamily="2" charset="2"/>
                            <a:buNone/>
                            <a:tabLst>
                              <a:tab pos="228600" algn="l"/>
                              <a:tab pos="107950" algn="l"/>
                            </a:tabLst>
                          </a:pPr>
                          <a:r>
                            <a:rPr lang="en-NZ" sz="1800" dirty="0">
                              <a:effectLst/>
                            </a:rPr>
                            <a:t>Correct answer. </a:t>
                          </a:r>
                          <a:r>
                            <a:rPr lang="en-NZ" sz="1800" dirty="0" smtClean="0">
                              <a:effectLst/>
                            </a:rPr>
                            <a:t>(Unit </a:t>
                          </a:r>
                          <a:r>
                            <a:rPr lang="en-NZ" sz="1800" dirty="0">
                              <a:effectLst/>
                            </a:rPr>
                            <a:t>not needed. </a:t>
                          </a:r>
                          <a:r>
                            <a:rPr lang="en-NZ" sz="1800" dirty="0" smtClean="0">
                              <a:effectLst/>
                            </a:rPr>
                            <a:t>)</a:t>
                          </a:r>
                          <a:endParaRPr lang="en-NZ" sz="1800" dirty="0">
                            <a:effectLst/>
                            <a:latin typeface="Times New Roman"/>
                            <a:ea typeface="SimSu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buFont typeface="Times New Roman"/>
                            <a:buNone/>
                            <a:tabLst>
                              <a:tab pos="228600" algn="l"/>
                              <a:tab pos="107950" algn="l"/>
                            </a:tabLst>
                          </a:pPr>
                          <a:r>
                            <a:rPr lang="en-NZ" sz="1800" dirty="0">
                              <a:effectLst/>
                            </a:rPr>
                            <a:t>Both equations correct </a:t>
                          </a:r>
                          <a:endParaRPr lang="en-NZ" sz="1800" dirty="0" smtClean="0">
                            <a:effectLst/>
                          </a:endParaRPr>
                        </a:p>
                        <a:p>
                          <a:pPr marL="0" lvl="0" indent="0">
                            <a:buFont typeface="Times New Roman"/>
                            <a:buNone/>
                            <a:tabLst>
                              <a:tab pos="228600" algn="l"/>
                              <a:tab pos="107950" algn="l"/>
                            </a:tabLst>
                          </a:pPr>
                          <a:r>
                            <a:rPr lang="en-NZ" sz="1800" dirty="0" smtClean="0">
                              <a:effectLst/>
                            </a:rPr>
                            <a:t>(</a:t>
                          </a:r>
                          <a:r>
                            <a:rPr lang="en-NZ" sz="1800" dirty="0">
                              <a:effectLst/>
                            </a:rPr>
                            <a:t>or </a:t>
                          </a:r>
                          <a:r>
                            <a:rPr lang="en-NZ" sz="1800" dirty="0" smtClean="0">
                              <a:effectLst/>
                            </a:rPr>
                            <a:t> </a:t>
                          </a:r>
                          <a:r>
                            <a:rPr lang="en-NZ" sz="1800" b="1" i="1" dirty="0" smtClean="0">
                              <a:effectLst/>
                              <a:latin typeface="Times New Roman" panose="02020603050405020304" pitchFamily="18" charset="0"/>
                              <a:cs typeface="Times New Roman" panose="02020603050405020304" pitchFamily="18" charset="0"/>
                            </a:rPr>
                            <a:t>I </a:t>
                          </a:r>
                          <a:r>
                            <a:rPr lang="en-NZ" sz="1800" i="1" dirty="0" smtClean="0">
                              <a:effectLst/>
                            </a:rPr>
                            <a:t> = </a:t>
                          </a:r>
                          <a:r>
                            <a:rPr lang="en-NZ" sz="1800" dirty="0" smtClean="0">
                              <a:effectLst/>
                            </a:rPr>
                            <a:t>2/3  mr</a:t>
                          </a:r>
                          <a:r>
                            <a:rPr lang="en-NZ" sz="1800" baseline="30000" dirty="0" smtClean="0">
                              <a:effectLst/>
                            </a:rPr>
                            <a:t>2</a:t>
                          </a:r>
                          <a:r>
                            <a:rPr lang="en-NZ" sz="1800" dirty="0" smtClean="0">
                              <a:effectLst/>
                            </a:rPr>
                            <a:t> </a:t>
                          </a:r>
                          <a:r>
                            <a:rPr lang="en-NZ" sz="1800" dirty="0">
                              <a:effectLst/>
                            </a:rPr>
                            <a:t>shown), with answer and unit (acceptable units: kg m</a:t>
                          </a:r>
                          <a:r>
                            <a:rPr lang="en-NZ" sz="1800" baseline="30000" dirty="0">
                              <a:effectLst/>
                            </a:rPr>
                            <a:t>2</a:t>
                          </a:r>
                          <a:r>
                            <a:rPr lang="en-NZ" sz="1800" dirty="0">
                              <a:effectLst/>
                            </a:rPr>
                            <a:t>, </a:t>
                          </a:r>
                          <a:endParaRPr lang="en-NZ" sz="1800" dirty="0" smtClean="0">
                            <a:effectLst/>
                          </a:endParaRPr>
                        </a:p>
                        <a:p>
                          <a:pPr marL="0" lvl="0" indent="0">
                            <a:buFont typeface="Times New Roman"/>
                            <a:buNone/>
                            <a:tabLst>
                              <a:tab pos="228600" algn="l"/>
                              <a:tab pos="107950" algn="l"/>
                            </a:tabLst>
                          </a:pPr>
                          <a:r>
                            <a:rPr lang="en-NZ" sz="1800" dirty="0" smtClean="0">
                              <a:effectLst/>
                            </a:rPr>
                            <a:t>N </a:t>
                          </a:r>
                          <a:r>
                            <a:rPr lang="en-NZ" sz="1800" dirty="0">
                              <a:effectLst/>
                            </a:rPr>
                            <a:t>m s</a:t>
                          </a:r>
                          <a:r>
                            <a:rPr lang="en-NZ" sz="1800" baseline="30000" dirty="0">
                              <a:effectLst/>
                            </a:rPr>
                            <a:t>2</a:t>
                          </a:r>
                          <a:r>
                            <a:rPr lang="en-NZ" sz="1800" dirty="0">
                              <a:effectLst/>
                            </a:rPr>
                            <a:t>, </a:t>
                          </a:r>
                          <a:r>
                            <a:rPr lang="en-NZ" sz="1800" dirty="0" smtClean="0">
                              <a:effectLst/>
                            </a:rPr>
                            <a:t>N </a:t>
                          </a:r>
                          <a:r>
                            <a:rPr lang="en-NZ" sz="1800" dirty="0">
                              <a:effectLst/>
                            </a:rPr>
                            <a:t>m s</a:t>
                          </a:r>
                          <a:r>
                            <a:rPr lang="en-NZ" sz="1800" baseline="30000" dirty="0">
                              <a:effectLst/>
                            </a:rPr>
                            <a:t>2</a:t>
                          </a:r>
                          <a:r>
                            <a:rPr lang="en-NZ" sz="1800" dirty="0">
                              <a:effectLst/>
                            </a:rPr>
                            <a:t> rad</a:t>
                          </a:r>
                          <a:r>
                            <a:rPr lang="en-NZ" sz="1800" baseline="30000" dirty="0">
                              <a:effectLst/>
                            </a:rPr>
                            <a:t>–1</a:t>
                          </a:r>
                          <a:r>
                            <a:rPr lang="en-NZ" sz="1800" dirty="0">
                              <a:effectLst/>
                            </a:rPr>
                            <a:t>, </a:t>
                          </a:r>
                          <a:r>
                            <a:rPr lang="en-NZ" sz="1800" dirty="0" smtClean="0">
                              <a:effectLst/>
                            </a:rPr>
                            <a:t> </a:t>
                          </a:r>
                        </a:p>
                        <a:p>
                          <a:pPr marL="0" lvl="0" indent="0">
                            <a:buFont typeface="Times New Roman"/>
                            <a:buNone/>
                            <a:tabLst>
                              <a:tab pos="228600" algn="l"/>
                              <a:tab pos="107950" algn="l"/>
                            </a:tabLst>
                          </a:pPr>
                          <a:r>
                            <a:rPr lang="en-NZ" sz="1800" dirty="0" smtClean="0">
                              <a:effectLst/>
                            </a:rPr>
                            <a:t>kg </a:t>
                          </a:r>
                          <a:r>
                            <a:rPr lang="en-NZ" sz="1800" dirty="0">
                              <a:effectLst/>
                            </a:rPr>
                            <a:t>m</a:t>
                          </a:r>
                          <a:r>
                            <a:rPr lang="en-NZ" sz="1800" baseline="30000" dirty="0">
                              <a:effectLst/>
                            </a:rPr>
                            <a:t>2</a:t>
                          </a:r>
                          <a:r>
                            <a:rPr lang="en-NZ" sz="1800" dirty="0">
                              <a:effectLst/>
                            </a:rPr>
                            <a:t> rad</a:t>
                          </a:r>
                          <a:r>
                            <a:rPr lang="en-NZ" sz="1800" baseline="30000" dirty="0">
                              <a:effectLst/>
                            </a:rPr>
                            <a:t>–1</a:t>
                          </a:r>
                          <a:r>
                            <a:rPr lang="en-NZ" sz="1800" dirty="0">
                              <a:effectLst/>
                            </a:rPr>
                            <a:t>)</a:t>
                          </a:r>
                          <a:endParaRPr lang="en-NZ" sz="1800" dirty="0">
                            <a:effectLst/>
                            <a:latin typeface="Times New Roman"/>
                            <a:ea typeface="SimSu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Fallback>
      </mc:AlternateContent>
      <p:sp>
        <p:nvSpPr>
          <p:cNvPr id="14" name="Rectangle 13"/>
          <p:cNvSpPr/>
          <p:nvPr/>
        </p:nvSpPr>
        <p:spPr>
          <a:xfrm>
            <a:off x="5914663" y="6392649"/>
            <a:ext cx="3009418" cy="369332"/>
          </a:xfrm>
          <a:prstGeom prst="rect">
            <a:avLst/>
          </a:prstGeom>
        </p:spPr>
        <p:txBody>
          <a:bodyPr wrap="square">
            <a:spAutoFit/>
          </a:bodyPr>
          <a:lstStyle/>
          <a:p>
            <a:pPr>
              <a:spcAft>
                <a:spcPts val="0"/>
              </a:spcAft>
            </a:pPr>
            <a:r>
              <a:rPr lang="en-NZ" dirty="0"/>
              <a:t>Note: Using L = </a:t>
            </a:r>
            <a:r>
              <a:rPr lang="en-NZ" dirty="0" err="1" smtClean="0"/>
              <a:t>mvr</a:t>
            </a:r>
            <a:r>
              <a:rPr lang="en-NZ" dirty="0" smtClean="0"/>
              <a:t>  </a:t>
            </a:r>
            <a:r>
              <a:rPr lang="en-NZ" dirty="0"/>
              <a:t>gets N</a:t>
            </a:r>
            <a:endParaRPr lang="en-NZ" dirty="0">
              <a:latin typeface="Times New Roman"/>
              <a:ea typeface="Calibri"/>
            </a:endParaRPr>
          </a:p>
        </p:txBody>
      </p:sp>
      <p:graphicFrame>
        <p:nvGraphicFramePr>
          <p:cNvPr id="15" name="Table 14"/>
          <p:cNvGraphicFramePr>
            <a:graphicFrameLocks noGrp="1"/>
          </p:cNvGraphicFramePr>
          <p:nvPr>
            <p:extLst>
              <p:ext uri="{D42A27DB-BD31-4B8C-83A1-F6EECF244321}">
                <p14:modId xmlns:p14="http://schemas.microsoft.com/office/powerpoint/2010/main" val="3510289998"/>
              </p:ext>
            </p:extLst>
          </p:nvPr>
        </p:nvGraphicFramePr>
        <p:xfrm>
          <a:off x="376176" y="3359552"/>
          <a:ext cx="8316409" cy="365306"/>
        </p:xfrm>
        <a:graphic>
          <a:graphicData uri="http://schemas.openxmlformats.org/drawingml/2006/table">
            <a:tbl>
              <a:tblPr firstRow="1" firstCol="1" lastRow="1" lastCol="1" bandRow="1" bandCol="1"/>
              <a:tblGrid>
                <a:gridCol w="2737413"/>
                <a:gridCol w="2847372"/>
                <a:gridCol w="2731624"/>
              </a:tblGrid>
              <a:tr h="276255">
                <a:tc>
                  <a:txBody>
                    <a:bodyPr/>
                    <a:lstStyle/>
                    <a:p>
                      <a:pPr algn="ctr">
                        <a:spcBef>
                          <a:spcPts val="300"/>
                        </a:spcBef>
                        <a:spcAft>
                          <a:spcPts val="300"/>
                        </a:spcAft>
                      </a:pPr>
                      <a:r>
                        <a:rPr lang="en-AU" sz="1600" b="1" dirty="0">
                          <a:effectLst/>
                          <a:latin typeface="+mj-lt"/>
                          <a:ea typeface="Times New Roman"/>
                          <a:cs typeface="Times New Roman"/>
                        </a:rPr>
                        <a:t>Achievement</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600" b="1" dirty="0">
                          <a:effectLst/>
                          <a:latin typeface="+mj-lt"/>
                          <a:ea typeface="Times New Roman"/>
                          <a:cs typeface="Times New Roman"/>
                        </a:rPr>
                        <a:t>Achievement with Merit</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600" b="1" dirty="0">
                          <a:effectLst/>
                          <a:latin typeface="+mj-lt"/>
                          <a:ea typeface="Times New Roman"/>
                          <a:cs typeface="Times New Roman"/>
                        </a:rPr>
                        <a:t>Achievement with Excellence</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TextBox 15"/>
          <p:cNvSpPr txBox="1"/>
          <p:nvPr/>
        </p:nvSpPr>
        <p:spPr>
          <a:xfrm>
            <a:off x="893179" y="6119601"/>
            <a:ext cx="2835796" cy="584775"/>
          </a:xfrm>
          <a:prstGeom prst="rect">
            <a:avLst/>
          </a:prstGeom>
          <a:solidFill>
            <a:schemeClr val="bg1"/>
          </a:solidFill>
        </p:spPr>
        <p:txBody>
          <a:bodyPr wrap="square" rtlCol="0">
            <a:spAutoFit/>
          </a:bodyPr>
          <a:lstStyle/>
          <a:p>
            <a:pPr algn="ctr"/>
            <a:r>
              <a:rPr lang="en-NZ" sz="1600" dirty="0" smtClean="0">
                <a:solidFill>
                  <a:srgbClr val="FF0000"/>
                </a:solidFill>
                <a:latin typeface="Comic Sans MS" panose="030F0702030302020204" pitchFamily="66" charset="0"/>
              </a:rPr>
              <a:t>All these get “ACHIEVE” so three points here </a:t>
            </a:r>
            <a:endParaRPr lang="en-NZ" sz="1600" dirty="0">
              <a:solidFill>
                <a:srgbClr val="FF0000"/>
              </a:solidFill>
              <a:latin typeface="Comic Sans MS" panose="030F0702030302020204" pitchFamily="66" charset="0"/>
            </a:endParaRPr>
          </a:p>
        </p:txBody>
      </p:sp>
      <p:sp>
        <p:nvSpPr>
          <p:cNvPr id="17" name="TextBox 16"/>
          <p:cNvSpPr txBox="1"/>
          <p:nvPr/>
        </p:nvSpPr>
        <p:spPr>
          <a:xfrm>
            <a:off x="3264062" y="4490558"/>
            <a:ext cx="2361235" cy="830997"/>
          </a:xfrm>
          <a:prstGeom prst="rect">
            <a:avLst/>
          </a:prstGeom>
          <a:solidFill>
            <a:schemeClr val="bg1"/>
          </a:solidFill>
        </p:spPr>
        <p:txBody>
          <a:bodyPr wrap="square" rtlCol="0">
            <a:spAutoFit/>
          </a:bodyPr>
          <a:lstStyle/>
          <a:p>
            <a:pPr algn="ctr"/>
            <a:r>
              <a:rPr lang="en-NZ" sz="1600" dirty="0" smtClean="0">
                <a:solidFill>
                  <a:srgbClr val="CC0066"/>
                </a:solidFill>
                <a:latin typeface="Comic Sans MS" panose="030F0702030302020204" pitchFamily="66" charset="0"/>
              </a:rPr>
              <a:t>Only one “MERIT” point available here.</a:t>
            </a:r>
          </a:p>
          <a:p>
            <a:pPr algn="ctr"/>
            <a:r>
              <a:rPr lang="en-NZ" sz="1600" dirty="0" smtClean="0">
                <a:solidFill>
                  <a:srgbClr val="CC0066"/>
                </a:solidFill>
                <a:latin typeface="Comic Sans MS" panose="030F0702030302020204" pitchFamily="66" charset="0"/>
              </a:rPr>
              <a:t>Can use </a:t>
            </a:r>
            <a:r>
              <a:rPr lang="en-NZ" sz="1600" b="1" dirty="0">
                <a:solidFill>
                  <a:srgbClr val="CC3399"/>
                </a:solidFill>
                <a:latin typeface="Comic Sans MS" panose="030F0702030302020204" pitchFamily="66" charset="0"/>
              </a:rPr>
              <a:t>I = 2 / 3 </a:t>
            </a:r>
            <a:r>
              <a:rPr lang="en-NZ" sz="1600" b="1" dirty="0" smtClean="0">
                <a:solidFill>
                  <a:srgbClr val="CC3399"/>
                </a:solidFill>
                <a:latin typeface="Comic Sans MS" panose="030F0702030302020204" pitchFamily="66" charset="0"/>
              </a:rPr>
              <a:t>mr</a:t>
            </a:r>
            <a:r>
              <a:rPr lang="en-NZ" sz="1600" b="1" baseline="30000" dirty="0" smtClean="0">
                <a:solidFill>
                  <a:srgbClr val="CC3399"/>
                </a:solidFill>
                <a:latin typeface="Comic Sans MS" panose="030F0702030302020204" pitchFamily="66" charset="0"/>
              </a:rPr>
              <a:t>2</a:t>
            </a:r>
            <a:r>
              <a:rPr lang="en-NZ" sz="1600" dirty="0" smtClean="0">
                <a:solidFill>
                  <a:srgbClr val="CC0066"/>
                </a:solidFill>
                <a:latin typeface="Comic Sans MS" panose="030F0702030302020204" pitchFamily="66" charset="0"/>
              </a:rPr>
              <a:t> </a:t>
            </a:r>
            <a:endParaRPr lang="en-NZ" sz="1600" dirty="0">
              <a:solidFill>
                <a:srgbClr val="CC0066"/>
              </a:solidFill>
              <a:latin typeface="Comic Sans MS" panose="030F0702030302020204" pitchFamily="66" charset="0"/>
            </a:endParaRPr>
          </a:p>
        </p:txBody>
      </p:sp>
      <p:sp>
        <p:nvSpPr>
          <p:cNvPr id="18" name="TextBox 17"/>
          <p:cNvSpPr txBox="1"/>
          <p:nvPr/>
        </p:nvSpPr>
        <p:spPr>
          <a:xfrm>
            <a:off x="6099858" y="5541924"/>
            <a:ext cx="2754775" cy="830997"/>
          </a:xfrm>
          <a:prstGeom prst="rect">
            <a:avLst/>
          </a:prstGeom>
          <a:solidFill>
            <a:schemeClr val="bg1"/>
          </a:solidFill>
        </p:spPr>
        <p:txBody>
          <a:bodyPr wrap="square" rtlCol="0">
            <a:spAutoFit/>
          </a:bodyPr>
          <a:lstStyle/>
          <a:p>
            <a:pPr algn="ctr"/>
            <a:r>
              <a:rPr lang="en-NZ" sz="1600" dirty="0" smtClean="0">
                <a:solidFill>
                  <a:srgbClr val="00B050"/>
                </a:solidFill>
                <a:latin typeface="Comic Sans MS" panose="030F0702030302020204" pitchFamily="66" charset="0"/>
              </a:rPr>
              <a:t>Correct working, answer, and unit for the “EXCELLENCE” point here </a:t>
            </a:r>
            <a:endParaRPr lang="en-NZ" sz="1600" dirty="0">
              <a:solidFill>
                <a:srgbClr val="00B050"/>
              </a:solidFill>
              <a:latin typeface="Comic Sans MS" panose="030F0702030302020204" pitchFamily="66" charset="0"/>
            </a:endParaRPr>
          </a:p>
        </p:txBody>
      </p:sp>
      <p:sp>
        <p:nvSpPr>
          <p:cNvPr id="19" name="TextBox 18"/>
          <p:cNvSpPr txBox="1"/>
          <p:nvPr/>
        </p:nvSpPr>
        <p:spPr>
          <a:xfrm>
            <a:off x="312517" y="3044142"/>
            <a:ext cx="2252733" cy="369332"/>
          </a:xfrm>
          <a:prstGeom prst="rect">
            <a:avLst/>
          </a:prstGeom>
          <a:noFill/>
        </p:spPr>
        <p:txBody>
          <a:bodyPr wrap="none" rtlCol="0">
            <a:spAutoFit/>
          </a:bodyPr>
          <a:lstStyle/>
          <a:p>
            <a:r>
              <a:rPr lang="en-NZ" b="1" dirty="0" smtClean="0"/>
              <a:t>From NZQA schedule:</a:t>
            </a:r>
            <a:endParaRPr lang="en-NZ" b="1" dirty="0"/>
          </a:p>
        </p:txBody>
      </p:sp>
    </p:spTree>
    <p:extLst>
      <p:ext uri="{BB962C8B-B14F-4D97-AF65-F5344CB8AC3E}">
        <p14:creationId xmlns:p14="http://schemas.microsoft.com/office/powerpoint/2010/main" val="303438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1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80">
                                          <p:stCondLst>
                                            <p:cond delay="0"/>
                                          </p:stCondLst>
                                        </p:cTn>
                                        <p:tgtEl>
                                          <p:spTgt spid="5"/>
                                        </p:tgtEl>
                                      </p:cBhvr>
                                    </p:animEffect>
                                    <p:anim calcmode="lin" valueType="num">
                                      <p:cBhvr>
                                        <p:cTn id="2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7" dur="26">
                                          <p:stCondLst>
                                            <p:cond delay="650"/>
                                          </p:stCondLst>
                                        </p:cTn>
                                        <p:tgtEl>
                                          <p:spTgt spid="5"/>
                                        </p:tgtEl>
                                      </p:cBhvr>
                                      <p:to x="100000" y="60000"/>
                                    </p:animScale>
                                    <p:animScale>
                                      <p:cBhvr>
                                        <p:cTn id="28" dur="166" decel="50000">
                                          <p:stCondLst>
                                            <p:cond delay="676"/>
                                          </p:stCondLst>
                                        </p:cTn>
                                        <p:tgtEl>
                                          <p:spTgt spid="5"/>
                                        </p:tgtEl>
                                      </p:cBhvr>
                                      <p:to x="100000" y="100000"/>
                                    </p:animScale>
                                    <p:animScale>
                                      <p:cBhvr>
                                        <p:cTn id="29" dur="26">
                                          <p:stCondLst>
                                            <p:cond delay="1312"/>
                                          </p:stCondLst>
                                        </p:cTn>
                                        <p:tgtEl>
                                          <p:spTgt spid="5"/>
                                        </p:tgtEl>
                                      </p:cBhvr>
                                      <p:to x="100000" y="80000"/>
                                    </p:animScale>
                                    <p:animScale>
                                      <p:cBhvr>
                                        <p:cTn id="30" dur="166" decel="50000">
                                          <p:stCondLst>
                                            <p:cond delay="1338"/>
                                          </p:stCondLst>
                                        </p:cTn>
                                        <p:tgtEl>
                                          <p:spTgt spid="5"/>
                                        </p:tgtEl>
                                      </p:cBhvr>
                                      <p:to x="100000" y="100000"/>
                                    </p:animScale>
                                    <p:animScale>
                                      <p:cBhvr>
                                        <p:cTn id="31" dur="26">
                                          <p:stCondLst>
                                            <p:cond delay="1642"/>
                                          </p:stCondLst>
                                        </p:cTn>
                                        <p:tgtEl>
                                          <p:spTgt spid="5"/>
                                        </p:tgtEl>
                                      </p:cBhvr>
                                      <p:to x="100000" y="90000"/>
                                    </p:animScale>
                                    <p:animScale>
                                      <p:cBhvr>
                                        <p:cTn id="32" dur="166" decel="50000">
                                          <p:stCondLst>
                                            <p:cond delay="1668"/>
                                          </p:stCondLst>
                                        </p:cTn>
                                        <p:tgtEl>
                                          <p:spTgt spid="5"/>
                                        </p:tgtEl>
                                      </p:cBhvr>
                                      <p:to x="100000" y="100000"/>
                                    </p:animScale>
                                    <p:animScale>
                                      <p:cBhvr>
                                        <p:cTn id="33" dur="26">
                                          <p:stCondLst>
                                            <p:cond delay="1808"/>
                                          </p:stCondLst>
                                        </p:cTn>
                                        <p:tgtEl>
                                          <p:spTgt spid="5"/>
                                        </p:tgtEl>
                                      </p:cBhvr>
                                      <p:to x="100000" y="95000"/>
                                    </p:animScale>
                                    <p:animScale>
                                      <p:cBhvr>
                                        <p:cTn id="34" dur="166" decel="50000">
                                          <p:stCondLst>
                                            <p:cond delay="1834"/>
                                          </p:stCondLst>
                                        </p:cTn>
                                        <p:tgtEl>
                                          <p:spTgt spid="5"/>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left)">
                                      <p:cBhvr>
                                        <p:cTn id="39" dur="1500"/>
                                        <p:tgtEl>
                                          <p:spTgt spid="6"/>
                                        </p:tgtEl>
                                      </p:cBhvr>
                                    </p:animEffect>
                                  </p:childTnLst>
                                </p:cTn>
                              </p:par>
                            </p:childTnLst>
                          </p:cTn>
                        </p:par>
                        <p:par>
                          <p:cTn id="40" fill="hold">
                            <p:stCondLst>
                              <p:cond delay="1500"/>
                            </p:stCondLst>
                            <p:childTnLst>
                              <p:par>
                                <p:cTn id="41" presetID="22" presetClass="entr" presetSubtype="8" fill="hold" grpId="0" nodeType="afterEffect">
                                  <p:stCondLst>
                                    <p:cond delay="100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20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80">
                                          <p:stCondLst>
                                            <p:cond delay="0"/>
                                          </p:stCondLst>
                                        </p:cTn>
                                        <p:tgtEl>
                                          <p:spTgt spid="9"/>
                                        </p:tgtEl>
                                      </p:cBhvr>
                                    </p:animEffect>
                                    <p:anim calcmode="lin" valueType="num">
                                      <p:cBhvr>
                                        <p:cTn id="4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4" dur="26">
                                          <p:stCondLst>
                                            <p:cond delay="650"/>
                                          </p:stCondLst>
                                        </p:cTn>
                                        <p:tgtEl>
                                          <p:spTgt spid="9"/>
                                        </p:tgtEl>
                                      </p:cBhvr>
                                      <p:to x="100000" y="60000"/>
                                    </p:animScale>
                                    <p:animScale>
                                      <p:cBhvr>
                                        <p:cTn id="55" dur="166" decel="50000">
                                          <p:stCondLst>
                                            <p:cond delay="676"/>
                                          </p:stCondLst>
                                        </p:cTn>
                                        <p:tgtEl>
                                          <p:spTgt spid="9"/>
                                        </p:tgtEl>
                                      </p:cBhvr>
                                      <p:to x="100000" y="100000"/>
                                    </p:animScale>
                                    <p:animScale>
                                      <p:cBhvr>
                                        <p:cTn id="56" dur="26">
                                          <p:stCondLst>
                                            <p:cond delay="1312"/>
                                          </p:stCondLst>
                                        </p:cTn>
                                        <p:tgtEl>
                                          <p:spTgt spid="9"/>
                                        </p:tgtEl>
                                      </p:cBhvr>
                                      <p:to x="100000" y="80000"/>
                                    </p:animScale>
                                    <p:animScale>
                                      <p:cBhvr>
                                        <p:cTn id="57" dur="166" decel="50000">
                                          <p:stCondLst>
                                            <p:cond delay="1338"/>
                                          </p:stCondLst>
                                        </p:cTn>
                                        <p:tgtEl>
                                          <p:spTgt spid="9"/>
                                        </p:tgtEl>
                                      </p:cBhvr>
                                      <p:to x="100000" y="100000"/>
                                    </p:animScale>
                                    <p:animScale>
                                      <p:cBhvr>
                                        <p:cTn id="58" dur="26">
                                          <p:stCondLst>
                                            <p:cond delay="1642"/>
                                          </p:stCondLst>
                                        </p:cTn>
                                        <p:tgtEl>
                                          <p:spTgt spid="9"/>
                                        </p:tgtEl>
                                      </p:cBhvr>
                                      <p:to x="100000" y="90000"/>
                                    </p:animScale>
                                    <p:animScale>
                                      <p:cBhvr>
                                        <p:cTn id="59" dur="166" decel="50000">
                                          <p:stCondLst>
                                            <p:cond delay="1668"/>
                                          </p:stCondLst>
                                        </p:cTn>
                                        <p:tgtEl>
                                          <p:spTgt spid="9"/>
                                        </p:tgtEl>
                                      </p:cBhvr>
                                      <p:to x="100000" y="100000"/>
                                    </p:animScale>
                                    <p:animScale>
                                      <p:cBhvr>
                                        <p:cTn id="60" dur="26">
                                          <p:stCondLst>
                                            <p:cond delay="1808"/>
                                          </p:stCondLst>
                                        </p:cTn>
                                        <p:tgtEl>
                                          <p:spTgt spid="9"/>
                                        </p:tgtEl>
                                      </p:cBhvr>
                                      <p:to x="100000" y="95000"/>
                                    </p:animScale>
                                    <p:animScale>
                                      <p:cBhvr>
                                        <p:cTn id="61" dur="166" decel="50000">
                                          <p:stCondLst>
                                            <p:cond delay="1834"/>
                                          </p:stCondLst>
                                        </p:cTn>
                                        <p:tgtEl>
                                          <p:spTgt spid="9"/>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left)">
                                      <p:cBhvr>
                                        <p:cTn id="66" dur="15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1500"/>
                                        <p:tgtEl>
                                          <p:spTgt spid="11"/>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wipe(left)">
                                      <p:cBhvr>
                                        <p:cTn id="76" dur="1000"/>
                                        <p:tgtEl>
                                          <p:spTgt spid="19"/>
                                        </p:tgtEl>
                                      </p:cBhvr>
                                    </p:animEffect>
                                  </p:childTnLst>
                                </p:cTn>
                              </p:par>
                            </p:childTnLst>
                          </p:cTn>
                        </p:par>
                        <p:par>
                          <p:cTn id="77" fill="hold">
                            <p:stCondLst>
                              <p:cond delay="1000"/>
                            </p:stCondLst>
                            <p:childTnLst>
                              <p:par>
                                <p:cTn id="78" presetID="22" presetClass="entr" presetSubtype="8" fill="hold" nodeType="afterEffect">
                                  <p:stCondLst>
                                    <p:cond delay="500"/>
                                  </p:stCondLst>
                                  <p:childTnLst>
                                    <p:set>
                                      <p:cBhvr>
                                        <p:cTn id="79" dur="1" fill="hold">
                                          <p:stCondLst>
                                            <p:cond delay="0"/>
                                          </p:stCondLst>
                                        </p:cTn>
                                        <p:tgtEl>
                                          <p:spTgt spid="15"/>
                                        </p:tgtEl>
                                        <p:attrNameLst>
                                          <p:attrName>style.visibility</p:attrName>
                                        </p:attrNameLst>
                                      </p:cBhvr>
                                      <p:to>
                                        <p:strVal val="visible"/>
                                      </p:to>
                                    </p:set>
                                    <p:animEffect transition="in" filter="wipe(left)">
                                      <p:cBhvr>
                                        <p:cTn id="80" dur="1750"/>
                                        <p:tgtEl>
                                          <p:spTgt spid="15"/>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1" fill="hold" nodeType="clickEffect">
                                  <p:stCondLst>
                                    <p:cond delay="0"/>
                                  </p:stCondLst>
                                  <p:childTnLst>
                                    <p:set>
                                      <p:cBhvr>
                                        <p:cTn id="84" dur="1" fill="hold">
                                          <p:stCondLst>
                                            <p:cond delay="0"/>
                                          </p:stCondLst>
                                        </p:cTn>
                                        <p:tgtEl>
                                          <p:spTgt spid="8"/>
                                        </p:tgtEl>
                                        <p:attrNameLst>
                                          <p:attrName>style.visibility</p:attrName>
                                        </p:attrNameLst>
                                      </p:cBhvr>
                                      <p:to>
                                        <p:strVal val="visible"/>
                                      </p:to>
                                    </p:set>
                                    <p:animEffect transition="in" filter="wipe(up)">
                                      <p:cBhvr>
                                        <p:cTn id="85" dur="2000"/>
                                        <p:tgtEl>
                                          <p:spTgt spid="8"/>
                                        </p:tgtEl>
                                      </p:cBhvr>
                                    </p:animEffect>
                                  </p:childTnLst>
                                </p:cTn>
                              </p:par>
                            </p:childTnLst>
                          </p:cTn>
                        </p:par>
                        <p:par>
                          <p:cTn id="86" fill="hold">
                            <p:stCondLst>
                              <p:cond delay="2000"/>
                            </p:stCondLst>
                            <p:childTnLst>
                              <p:par>
                                <p:cTn id="87" presetID="10" presetClass="entr" presetSubtype="0"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2000"/>
                                        <p:tgtEl>
                                          <p:spTgt spid="14"/>
                                        </p:tgtEl>
                                      </p:cBhvr>
                                    </p:animEffect>
                                  </p:childTnLst>
                                </p:cTn>
                              </p:par>
                            </p:childTnLst>
                          </p:cTn>
                        </p:par>
                        <p:par>
                          <p:cTn id="90" fill="hold">
                            <p:stCondLst>
                              <p:cond delay="4000"/>
                            </p:stCondLst>
                            <p:childTnLst>
                              <p:par>
                                <p:cTn id="91" presetID="26" presetClass="entr" presetSubtype="0" fill="hold" grpId="0" nodeType="afterEffect">
                                  <p:stCondLst>
                                    <p:cond delay="2000"/>
                                  </p:stCondLst>
                                  <p:childTnLst>
                                    <p:set>
                                      <p:cBhvr>
                                        <p:cTn id="92" dur="1" fill="hold">
                                          <p:stCondLst>
                                            <p:cond delay="0"/>
                                          </p:stCondLst>
                                        </p:cTn>
                                        <p:tgtEl>
                                          <p:spTgt spid="16"/>
                                        </p:tgtEl>
                                        <p:attrNameLst>
                                          <p:attrName>style.visibility</p:attrName>
                                        </p:attrNameLst>
                                      </p:cBhvr>
                                      <p:to>
                                        <p:strVal val="visible"/>
                                      </p:to>
                                    </p:set>
                                    <p:animEffect transition="in" filter="wipe(down)">
                                      <p:cBhvr>
                                        <p:cTn id="93" dur="580">
                                          <p:stCondLst>
                                            <p:cond delay="0"/>
                                          </p:stCondLst>
                                        </p:cTn>
                                        <p:tgtEl>
                                          <p:spTgt spid="16"/>
                                        </p:tgtEl>
                                      </p:cBhvr>
                                    </p:animEffect>
                                    <p:anim calcmode="lin" valueType="num">
                                      <p:cBhvr>
                                        <p:cTn id="9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99" dur="26">
                                          <p:stCondLst>
                                            <p:cond delay="650"/>
                                          </p:stCondLst>
                                        </p:cTn>
                                        <p:tgtEl>
                                          <p:spTgt spid="16"/>
                                        </p:tgtEl>
                                      </p:cBhvr>
                                      <p:to x="100000" y="60000"/>
                                    </p:animScale>
                                    <p:animScale>
                                      <p:cBhvr>
                                        <p:cTn id="100" dur="166" decel="50000">
                                          <p:stCondLst>
                                            <p:cond delay="676"/>
                                          </p:stCondLst>
                                        </p:cTn>
                                        <p:tgtEl>
                                          <p:spTgt spid="16"/>
                                        </p:tgtEl>
                                      </p:cBhvr>
                                      <p:to x="100000" y="100000"/>
                                    </p:animScale>
                                    <p:animScale>
                                      <p:cBhvr>
                                        <p:cTn id="101" dur="26">
                                          <p:stCondLst>
                                            <p:cond delay="1312"/>
                                          </p:stCondLst>
                                        </p:cTn>
                                        <p:tgtEl>
                                          <p:spTgt spid="16"/>
                                        </p:tgtEl>
                                      </p:cBhvr>
                                      <p:to x="100000" y="80000"/>
                                    </p:animScale>
                                    <p:animScale>
                                      <p:cBhvr>
                                        <p:cTn id="102" dur="166" decel="50000">
                                          <p:stCondLst>
                                            <p:cond delay="1338"/>
                                          </p:stCondLst>
                                        </p:cTn>
                                        <p:tgtEl>
                                          <p:spTgt spid="16"/>
                                        </p:tgtEl>
                                      </p:cBhvr>
                                      <p:to x="100000" y="100000"/>
                                    </p:animScale>
                                    <p:animScale>
                                      <p:cBhvr>
                                        <p:cTn id="103" dur="26">
                                          <p:stCondLst>
                                            <p:cond delay="1642"/>
                                          </p:stCondLst>
                                        </p:cTn>
                                        <p:tgtEl>
                                          <p:spTgt spid="16"/>
                                        </p:tgtEl>
                                      </p:cBhvr>
                                      <p:to x="100000" y="90000"/>
                                    </p:animScale>
                                    <p:animScale>
                                      <p:cBhvr>
                                        <p:cTn id="104" dur="166" decel="50000">
                                          <p:stCondLst>
                                            <p:cond delay="1668"/>
                                          </p:stCondLst>
                                        </p:cTn>
                                        <p:tgtEl>
                                          <p:spTgt spid="16"/>
                                        </p:tgtEl>
                                      </p:cBhvr>
                                      <p:to x="100000" y="100000"/>
                                    </p:animScale>
                                    <p:animScale>
                                      <p:cBhvr>
                                        <p:cTn id="105" dur="26">
                                          <p:stCondLst>
                                            <p:cond delay="1808"/>
                                          </p:stCondLst>
                                        </p:cTn>
                                        <p:tgtEl>
                                          <p:spTgt spid="16"/>
                                        </p:tgtEl>
                                      </p:cBhvr>
                                      <p:to x="100000" y="95000"/>
                                    </p:animScale>
                                    <p:animScale>
                                      <p:cBhvr>
                                        <p:cTn id="106" dur="166" decel="50000">
                                          <p:stCondLst>
                                            <p:cond delay="1834"/>
                                          </p:stCondLst>
                                        </p:cTn>
                                        <p:tgtEl>
                                          <p:spTgt spid="16"/>
                                        </p:tgtEl>
                                      </p:cBhvr>
                                      <p:to x="100000" y="100000"/>
                                    </p:animScale>
                                  </p:childTnLst>
                                </p:cTn>
                              </p:par>
                            </p:childTnLst>
                          </p:cTn>
                        </p:par>
                        <p:par>
                          <p:cTn id="107" fill="hold">
                            <p:stCondLst>
                              <p:cond delay="8000"/>
                            </p:stCondLst>
                            <p:childTnLst>
                              <p:par>
                                <p:cTn id="108" presetID="10" presetClass="entr" presetSubtype="0" fill="hold" grpId="0" nodeType="afterEffect">
                                  <p:stCondLst>
                                    <p:cond delay="1500"/>
                                  </p:stCondLst>
                                  <p:childTnLst>
                                    <p:set>
                                      <p:cBhvr>
                                        <p:cTn id="109" dur="1" fill="hold">
                                          <p:stCondLst>
                                            <p:cond delay="0"/>
                                          </p:stCondLst>
                                        </p:cTn>
                                        <p:tgtEl>
                                          <p:spTgt spid="17"/>
                                        </p:tgtEl>
                                        <p:attrNameLst>
                                          <p:attrName>style.visibility</p:attrName>
                                        </p:attrNameLst>
                                      </p:cBhvr>
                                      <p:to>
                                        <p:strVal val="visible"/>
                                      </p:to>
                                    </p:set>
                                    <p:animEffect transition="in" filter="fade">
                                      <p:cBhvr>
                                        <p:cTn id="110" dur="2000"/>
                                        <p:tgtEl>
                                          <p:spTgt spid="17"/>
                                        </p:tgtEl>
                                      </p:cBhvr>
                                    </p:animEffect>
                                  </p:childTnLst>
                                </p:cTn>
                              </p:par>
                            </p:childTnLst>
                          </p:cTn>
                        </p:par>
                        <p:par>
                          <p:cTn id="111" fill="hold">
                            <p:stCondLst>
                              <p:cond delay="11500"/>
                            </p:stCondLst>
                            <p:childTnLst>
                              <p:par>
                                <p:cTn id="112" presetID="2" presetClass="entr" presetSubtype="6" fill="hold" grpId="0" nodeType="afterEffect">
                                  <p:stCondLst>
                                    <p:cond delay="2000"/>
                                  </p:stCondLst>
                                  <p:childTnLst>
                                    <p:set>
                                      <p:cBhvr>
                                        <p:cTn id="113" dur="1" fill="hold">
                                          <p:stCondLst>
                                            <p:cond delay="0"/>
                                          </p:stCondLst>
                                        </p:cTn>
                                        <p:tgtEl>
                                          <p:spTgt spid="18"/>
                                        </p:tgtEl>
                                        <p:attrNameLst>
                                          <p:attrName>style.visibility</p:attrName>
                                        </p:attrNameLst>
                                      </p:cBhvr>
                                      <p:to>
                                        <p:strVal val="visible"/>
                                      </p:to>
                                    </p:set>
                                    <p:anim calcmode="lin" valueType="num">
                                      <p:cBhvr additive="base">
                                        <p:cTn id="114" dur="2000" fill="hold"/>
                                        <p:tgtEl>
                                          <p:spTgt spid="18"/>
                                        </p:tgtEl>
                                        <p:attrNameLst>
                                          <p:attrName>ppt_x</p:attrName>
                                        </p:attrNameLst>
                                      </p:cBhvr>
                                      <p:tavLst>
                                        <p:tav tm="0">
                                          <p:val>
                                            <p:strVal val="1+#ppt_w/2"/>
                                          </p:val>
                                        </p:tav>
                                        <p:tav tm="100000">
                                          <p:val>
                                            <p:strVal val="#ppt_x"/>
                                          </p:val>
                                        </p:tav>
                                      </p:tavLst>
                                    </p:anim>
                                    <p:anim calcmode="lin" valueType="num">
                                      <p:cBhvr additive="base">
                                        <p:cTn id="115"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p:bldP spid="10" grpId="0"/>
      <p:bldP spid="11" grpId="0"/>
      <p:bldP spid="14" grpId="0"/>
      <p:bldP spid="16" grpId="0" animBg="1"/>
      <p:bldP spid="17" grpId="0" animBg="1"/>
      <p:bldP spid="18" grpId="0" animBg="1"/>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317" y="824062"/>
            <a:ext cx="8799817" cy="369332"/>
          </a:xfrm>
          <a:prstGeom prst="rect">
            <a:avLst/>
          </a:prstGeom>
        </p:spPr>
        <p:txBody>
          <a:bodyPr wrap="square">
            <a:spAutoFit/>
          </a:bodyPr>
          <a:lstStyle/>
          <a:p>
            <a:r>
              <a:rPr lang="en-US" dirty="0" smtClean="0"/>
              <a:t>(d) (</a:t>
            </a:r>
            <a:r>
              <a:rPr lang="en-US" dirty="0" err="1" smtClean="0"/>
              <a:t>i</a:t>
            </a:r>
            <a:r>
              <a:rPr lang="en-US" dirty="0" smtClean="0"/>
              <a:t>)  The </a:t>
            </a:r>
            <a:r>
              <a:rPr lang="en-US" dirty="0"/>
              <a:t>ball is </a:t>
            </a:r>
            <a:r>
              <a:rPr lang="en-US" b="1" dirty="0"/>
              <a:t>not </a:t>
            </a:r>
            <a:r>
              <a:rPr lang="en-US" dirty="0"/>
              <a:t>rotating, but is given the </a:t>
            </a:r>
            <a:r>
              <a:rPr lang="en-US" b="1" dirty="0"/>
              <a:t>same </a:t>
            </a:r>
            <a:r>
              <a:rPr lang="en-US" dirty="0"/>
              <a:t>linear speed when it is released</a:t>
            </a:r>
            <a:endParaRPr lang="en-NZ" dirty="0"/>
          </a:p>
        </p:txBody>
      </p:sp>
      <p:sp>
        <p:nvSpPr>
          <p:cNvPr id="3" name="Rectangle 2"/>
          <p:cNvSpPr/>
          <p:nvPr/>
        </p:nvSpPr>
        <p:spPr>
          <a:xfrm>
            <a:off x="147675" y="133887"/>
            <a:ext cx="8460768" cy="646331"/>
          </a:xfrm>
          <a:prstGeom prst="rect">
            <a:avLst/>
          </a:prstGeom>
        </p:spPr>
        <p:txBody>
          <a:bodyPr wrap="square">
            <a:spAutoFit/>
          </a:bodyPr>
          <a:lstStyle/>
          <a:p>
            <a:r>
              <a:rPr lang="en-US" b="1" dirty="0" smtClean="0"/>
              <a:t>Explain </a:t>
            </a:r>
            <a:r>
              <a:rPr lang="en-US" b="1" dirty="0"/>
              <a:t>whether the height to which the ball rises will be less than, greater than, or the same as 1.40 </a:t>
            </a:r>
            <a:r>
              <a:rPr lang="en-US" b="1" dirty="0" smtClean="0"/>
              <a:t>m. Ignore </a:t>
            </a:r>
            <a:r>
              <a:rPr lang="en-US" b="1" dirty="0"/>
              <a:t>the effects of air resistance</a:t>
            </a:r>
            <a:r>
              <a:rPr lang="en-US" b="1" dirty="0" smtClean="0"/>
              <a:t>.</a:t>
            </a:r>
            <a:endParaRPr lang="en-NZ" b="1" dirty="0"/>
          </a:p>
        </p:txBody>
      </p:sp>
      <p:sp>
        <p:nvSpPr>
          <p:cNvPr id="5" name="TextBox 4"/>
          <p:cNvSpPr txBox="1"/>
          <p:nvPr/>
        </p:nvSpPr>
        <p:spPr>
          <a:xfrm>
            <a:off x="416690" y="3970117"/>
            <a:ext cx="4179349" cy="369332"/>
          </a:xfrm>
          <a:prstGeom prst="rect">
            <a:avLst/>
          </a:prstGeom>
          <a:noFill/>
        </p:spPr>
        <p:txBody>
          <a:bodyPr wrap="none" rtlCol="0">
            <a:spAutoFit/>
          </a:bodyPr>
          <a:lstStyle/>
          <a:p>
            <a:r>
              <a:rPr lang="en-NZ" b="1" dirty="0" smtClean="0"/>
              <a:t>Evidence statement from NZQA schedule:</a:t>
            </a:r>
            <a:endParaRPr lang="en-NZ" b="1" dirty="0"/>
          </a:p>
        </p:txBody>
      </p:sp>
      <p:sp>
        <p:nvSpPr>
          <p:cNvPr id="6" name="Rectangle 5"/>
          <p:cNvSpPr/>
          <p:nvPr/>
        </p:nvSpPr>
        <p:spPr>
          <a:xfrm>
            <a:off x="393539" y="4278449"/>
            <a:ext cx="8287472" cy="2031325"/>
          </a:xfrm>
          <a:prstGeom prst="rect">
            <a:avLst/>
          </a:prstGeom>
        </p:spPr>
        <p:txBody>
          <a:bodyPr wrap="square">
            <a:spAutoFit/>
          </a:bodyPr>
          <a:lstStyle/>
          <a:p>
            <a:r>
              <a:rPr lang="en-NZ" dirty="0"/>
              <a:t>A ball thrown with the same linear speed will reach the same height, 1.4m. The balls both have the same linear kinetic energy, which turns into the same amount of gravitational potential energy. As a result the balls both reach the same height of 1.4m</a:t>
            </a:r>
            <a:r>
              <a:rPr lang="en-NZ" dirty="0" smtClean="0"/>
              <a:t>.</a:t>
            </a:r>
          </a:p>
          <a:p>
            <a:endParaRPr lang="en-NZ" dirty="0" smtClean="0"/>
          </a:p>
          <a:p>
            <a:r>
              <a:rPr lang="en-NZ" dirty="0" smtClean="0"/>
              <a:t>The </a:t>
            </a:r>
            <a:r>
              <a:rPr lang="en-NZ" dirty="0"/>
              <a:t>rotation of the ball does not affect the height because the rotating ball stays rotating at the same angular velocity, so the rotational kinetic energy does not change, so the gravitational potential energy is not </a:t>
            </a:r>
            <a:r>
              <a:rPr lang="en-NZ" dirty="0" smtClean="0"/>
              <a:t>affected.</a:t>
            </a:r>
            <a:endParaRPr lang="en-NZ" dirty="0"/>
          </a:p>
        </p:txBody>
      </p:sp>
      <p:sp>
        <p:nvSpPr>
          <p:cNvPr id="8" name="TextBox 7"/>
          <p:cNvSpPr txBox="1"/>
          <p:nvPr/>
        </p:nvSpPr>
        <p:spPr>
          <a:xfrm>
            <a:off x="335667" y="1539432"/>
            <a:ext cx="8544931" cy="2308324"/>
          </a:xfrm>
          <a:prstGeom prst="rect">
            <a:avLst/>
          </a:prstGeom>
          <a:noFill/>
        </p:spPr>
        <p:txBody>
          <a:bodyPr wrap="square" rtlCol="0">
            <a:spAutoFit/>
          </a:bodyPr>
          <a:lstStyle/>
          <a:p>
            <a:r>
              <a:rPr lang="en-NZ" dirty="0" smtClean="0"/>
              <a:t>Here the examiners are looking for an understanding of two concepts:</a:t>
            </a:r>
          </a:p>
          <a:p>
            <a:r>
              <a:rPr lang="en-NZ" dirty="0" smtClean="0"/>
              <a:t>Firstly that in both cases the ball’s linear kinetic energy is converted into gravitational potential energy. Since they both have the same amounts of linear </a:t>
            </a:r>
            <a:r>
              <a:rPr lang="en-NZ" b="1" i="1" dirty="0" err="1" smtClean="0"/>
              <a:t>E</a:t>
            </a:r>
            <a:r>
              <a:rPr lang="en-NZ" b="1" i="1" baseline="-25000" dirty="0" err="1" smtClean="0"/>
              <a:t>k</a:t>
            </a:r>
            <a:r>
              <a:rPr lang="en-NZ" b="1" i="1" dirty="0" smtClean="0"/>
              <a:t> </a:t>
            </a:r>
            <a:r>
              <a:rPr lang="en-NZ" dirty="0" smtClean="0"/>
              <a:t>they both rise just 1.4 m.</a:t>
            </a:r>
          </a:p>
          <a:p>
            <a:endParaRPr lang="en-NZ" dirty="0"/>
          </a:p>
          <a:p>
            <a:r>
              <a:rPr lang="en-NZ" dirty="0" smtClean="0"/>
              <a:t>Secondly the rotational component does not affect the situation.  The rotating ball continues to rotate at the same rate in the absence of any external torques or air resistance (angular momentum is conserved!)</a:t>
            </a:r>
            <a:endParaRPr lang="en-NZ" dirty="0"/>
          </a:p>
        </p:txBody>
      </p:sp>
      <p:sp>
        <p:nvSpPr>
          <p:cNvPr id="9" name="TextBox 8"/>
          <p:cNvSpPr txBox="1"/>
          <p:nvPr/>
        </p:nvSpPr>
        <p:spPr>
          <a:xfrm>
            <a:off x="185483" y="6360771"/>
            <a:ext cx="8819909" cy="369332"/>
          </a:xfrm>
          <a:prstGeom prst="rect">
            <a:avLst/>
          </a:prstGeom>
          <a:noFill/>
        </p:spPr>
        <p:txBody>
          <a:bodyPr wrap="square" rtlCol="0">
            <a:spAutoFit/>
          </a:bodyPr>
          <a:lstStyle/>
          <a:p>
            <a:r>
              <a:rPr lang="en-NZ" dirty="0" smtClean="0">
                <a:solidFill>
                  <a:srgbClr val="FF0000"/>
                </a:solidFill>
                <a:latin typeface="Comic Sans MS" panose="030F0702030302020204" pitchFamily="66" charset="0"/>
              </a:rPr>
              <a:t>The next page from the NZQA schedule shows how they award the marks ……</a:t>
            </a:r>
            <a:endParaRPr lang="en-NZ"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40065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500"/>
                                        <p:tgtEl>
                                          <p:spTgt spid="3"/>
                                        </p:tgtEl>
                                      </p:cBhvr>
                                    </p:animEffect>
                                  </p:childTnLst>
                                </p:cTn>
                              </p:par>
                            </p:childTnLst>
                          </p:cTn>
                        </p:par>
                        <p:par>
                          <p:cTn id="8" fill="hold">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4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1000"/>
                                        <p:tgtEl>
                                          <p:spTgt spid="5"/>
                                        </p:tgtEl>
                                      </p:cBhvr>
                                    </p:animEffect>
                                  </p:childTnLst>
                                </p:cTn>
                              </p:par>
                            </p:childTnLst>
                          </p:cTn>
                        </p:par>
                        <p:par>
                          <p:cTn id="22" fill="hold">
                            <p:stCondLst>
                              <p:cond delay="1000"/>
                            </p:stCondLst>
                            <p:childTnLst>
                              <p:par>
                                <p:cTn id="23" presetID="10" presetClass="entr" presetSubtype="0" fill="hold" grpId="0" nodeType="after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par>
                          <p:cTn id="26" fill="hold">
                            <p:stCondLst>
                              <p:cond delay="4000"/>
                            </p:stCondLst>
                            <p:childTnLst>
                              <p:par>
                                <p:cTn id="27" presetID="22" presetClass="entr" presetSubtype="8" fill="hold" grpId="0" nodeType="afterEffect">
                                  <p:stCondLst>
                                    <p:cond delay="200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7812713"/>
              </p:ext>
            </p:extLst>
          </p:nvPr>
        </p:nvGraphicFramePr>
        <p:xfrm>
          <a:off x="491924" y="998316"/>
          <a:ext cx="8432156" cy="3748586"/>
        </p:xfrm>
        <a:graphic>
          <a:graphicData uri="http://schemas.openxmlformats.org/drawingml/2006/table">
            <a:tbl>
              <a:tblPr>
                <a:tableStyleId>{5C22544A-7EE6-4342-B048-85BDC9FD1C3A}</a:tableStyleId>
              </a:tblPr>
              <a:tblGrid>
                <a:gridCol w="2015056"/>
                <a:gridCol w="3589020"/>
                <a:gridCol w="2828080"/>
              </a:tblGrid>
              <a:tr h="2314306">
                <a:tc>
                  <a:txBody>
                    <a:bodyPr/>
                    <a:lstStyle/>
                    <a:p>
                      <a:pPr marL="0" lvl="0" indent="0">
                        <a:spcAft>
                          <a:spcPts val="0"/>
                        </a:spcAft>
                        <a:buFont typeface="Times New Roman"/>
                        <a:buNone/>
                        <a:tabLst>
                          <a:tab pos="107950" algn="l"/>
                        </a:tabLst>
                      </a:pPr>
                      <a:r>
                        <a:rPr lang="en-NZ" sz="1400" dirty="0">
                          <a:effectLst/>
                        </a:rPr>
                        <a:t>Same height/ 1.4 m</a:t>
                      </a:r>
                    </a:p>
                    <a:p>
                      <a:pPr marL="0" lvl="0" indent="0">
                        <a:spcAft>
                          <a:spcPts val="0"/>
                        </a:spcAft>
                        <a:buFont typeface="Times New Roman"/>
                        <a:buNone/>
                        <a:tabLst>
                          <a:tab pos="107950" algn="l"/>
                        </a:tabLst>
                      </a:pPr>
                      <a:endParaRPr lang="en-NZ" sz="1400" dirty="0" smtClean="0">
                        <a:effectLst/>
                      </a:endParaRPr>
                    </a:p>
                    <a:p>
                      <a:pPr marL="0" lvl="0" indent="0">
                        <a:spcAft>
                          <a:spcPts val="0"/>
                        </a:spcAft>
                        <a:buFont typeface="Times New Roman"/>
                        <a:buNone/>
                        <a:tabLst>
                          <a:tab pos="107950" algn="l"/>
                        </a:tabLst>
                      </a:pPr>
                      <a:endParaRPr lang="en-NZ" sz="1400" dirty="0" smtClean="0">
                        <a:effectLst/>
                      </a:endParaRPr>
                    </a:p>
                    <a:p>
                      <a:pPr marL="0" lvl="0" indent="0">
                        <a:spcAft>
                          <a:spcPts val="0"/>
                        </a:spcAft>
                        <a:buFont typeface="Times New Roman"/>
                        <a:buNone/>
                        <a:tabLst>
                          <a:tab pos="107950" algn="l"/>
                        </a:tabLst>
                      </a:pPr>
                      <a:r>
                        <a:rPr lang="en-NZ" sz="1400" dirty="0" smtClean="0">
                          <a:effectLst/>
                        </a:rPr>
                        <a:t>Non </a:t>
                      </a:r>
                      <a:r>
                        <a:rPr lang="en-NZ" sz="1400" dirty="0">
                          <a:effectLst/>
                        </a:rPr>
                        <a:t>rotating ball goes to a lower height because there is less </a:t>
                      </a:r>
                      <a:r>
                        <a:rPr lang="en-NZ" sz="1400" dirty="0" err="1">
                          <a:effectLst/>
                        </a:rPr>
                        <a:t>E</a:t>
                      </a:r>
                      <a:r>
                        <a:rPr lang="en-NZ" sz="1400" baseline="-25000" dirty="0" err="1">
                          <a:effectLst/>
                        </a:rPr>
                        <a:t>Ktotal</a:t>
                      </a:r>
                      <a:r>
                        <a:rPr lang="en-NZ" sz="1400" dirty="0">
                          <a:effectLst/>
                        </a:rPr>
                        <a:t>, so there is less </a:t>
                      </a:r>
                      <a:r>
                        <a:rPr lang="en-NZ" sz="1400" dirty="0" err="1">
                          <a:effectLst/>
                        </a:rPr>
                        <a:t>E</a:t>
                      </a:r>
                      <a:r>
                        <a:rPr lang="en-NZ" sz="1400" baseline="-25000" dirty="0" err="1">
                          <a:effectLst/>
                        </a:rPr>
                        <a:t>Pgrav</a:t>
                      </a:r>
                      <a:r>
                        <a:rPr lang="en-NZ" sz="1400" dirty="0">
                          <a:effectLst/>
                        </a:rPr>
                        <a:t>. </a:t>
                      </a:r>
                      <a:endParaRPr lang="en-NZ" sz="1400" dirty="0">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Aft>
                          <a:spcPts val="0"/>
                        </a:spcAft>
                        <a:buFont typeface="Times New Roman"/>
                        <a:buNone/>
                        <a:tabLst>
                          <a:tab pos="107950" algn="l"/>
                        </a:tabLst>
                      </a:pPr>
                      <a:r>
                        <a:rPr lang="en-NZ" sz="1400" dirty="0">
                          <a:effectLst/>
                        </a:rPr>
                        <a:t>Same height </a:t>
                      </a:r>
                    </a:p>
                    <a:p>
                      <a:pPr marL="107950" indent="-107950">
                        <a:spcAft>
                          <a:spcPts val="0"/>
                        </a:spcAft>
                        <a:tabLst>
                          <a:tab pos="107950" algn="l"/>
                          <a:tab pos="457200" algn="l"/>
                        </a:tabLst>
                      </a:pPr>
                      <a:r>
                        <a:rPr lang="en-NZ" sz="1400" dirty="0">
                          <a:effectLst/>
                        </a:rPr>
                        <a:t>AND (linear kinetic energy is turned </a:t>
                      </a:r>
                      <a:r>
                        <a:rPr lang="en-NZ" sz="1400" dirty="0" smtClean="0">
                          <a:effectLst/>
                        </a:rPr>
                        <a:t>into</a:t>
                      </a:r>
                      <a:r>
                        <a:rPr lang="en-NZ" sz="1400" baseline="0" dirty="0" smtClean="0">
                          <a:effectLst/>
                        </a:rPr>
                        <a:t> </a:t>
                      </a:r>
                      <a:r>
                        <a:rPr lang="en-NZ" sz="1400" dirty="0" smtClean="0">
                          <a:effectLst/>
                        </a:rPr>
                        <a:t>gravitational </a:t>
                      </a:r>
                      <a:r>
                        <a:rPr lang="en-NZ" sz="1400" dirty="0">
                          <a:effectLst/>
                        </a:rPr>
                        <a:t>potential energy</a:t>
                      </a:r>
                    </a:p>
                    <a:p>
                      <a:pPr marL="107950" indent="-107950">
                        <a:spcAft>
                          <a:spcPts val="0"/>
                        </a:spcAft>
                        <a:tabLst>
                          <a:tab pos="107950" algn="l"/>
                          <a:tab pos="457200" algn="l"/>
                        </a:tabLst>
                      </a:pPr>
                      <a:r>
                        <a:rPr lang="en-NZ" sz="1400" dirty="0">
                          <a:effectLst/>
                        </a:rPr>
                        <a:t>OR</a:t>
                      </a:r>
                    </a:p>
                    <a:p>
                      <a:pPr marL="107950" indent="-107950">
                        <a:spcAft>
                          <a:spcPts val="0"/>
                        </a:spcAft>
                        <a:tabLst>
                          <a:tab pos="107950" algn="l"/>
                          <a:tab pos="457200" algn="l"/>
                        </a:tabLst>
                      </a:pPr>
                      <a:r>
                        <a:rPr lang="en-NZ" sz="1400" dirty="0">
                          <a:effectLst/>
                        </a:rPr>
                        <a:t>Rotational kinetic energy does not change).</a:t>
                      </a:r>
                    </a:p>
                    <a:p>
                      <a:pPr marL="0" lvl="0" indent="0">
                        <a:spcAft>
                          <a:spcPts val="0"/>
                        </a:spcAft>
                        <a:buFont typeface="Times New Roman"/>
                        <a:buNone/>
                        <a:tabLst>
                          <a:tab pos="107950" algn="l"/>
                        </a:tabLst>
                      </a:pPr>
                      <a:endParaRPr lang="en-NZ" sz="1400" dirty="0" smtClean="0">
                        <a:effectLst/>
                      </a:endParaRPr>
                    </a:p>
                    <a:p>
                      <a:pPr marL="0" lvl="0" indent="0">
                        <a:spcAft>
                          <a:spcPts val="0"/>
                        </a:spcAft>
                        <a:buFont typeface="Times New Roman"/>
                        <a:buNone/>
                        <a:tabLst>
                          <a:tab pos="107950" algn="l"/>
                        </a:tabLst>
                      </a:pPr>
                      <a:endParaRPr lang="en-NZ" sz="1400" dirty="0" smtClean="0">
                        <a:effectLst/>
                      </a:endParaRPr>
                    </a:p>
                    <a:p>
                      <a:pPr marL="0" lvl="0" indent="0">
                        <a:spcAft>
                          <a:spcPts val="0"/>
                        </a:spcAft>
                        <a:buFont typeface="Times New Roman"/>
                        <a:buNone/>
                        <a:tabLst>
                          <a:tab pos="107950" algn="l"/>
                        </a:tabLst>
                      </a:pPr>
                      <a:r>
                        <a:rPr lang="en-NZ" sz="1400" dirty="0" smtClean="0">
                          <a:effectLst/>
                        </a:rPr>
                        <a:t>The </a:t>
                      </a:r>
                      <a:r>
                        <a:rPr lang="en-NZ" sz="1400" dirty="0">
                          <a:effectLst/>
                        </a:rPr>
                        <a:t>two balls have the same </a:t>
                      </a:r>
                      <a:r>
                        <a:rPr lang="en-NZ" sz="1400" dirty="0" smtClean="0">
                          <a:effectLst/>
                        </a:rPr>
                        <a:t>force  / forces / acceleration </a:t>
                      </a:r>
                      <a:r>
                        <a:rPr lang="en-NZ" sz="1400" dirty="0">
                          <a:effectLst/>
                        </a:rPr>
                        <a:t>acting, so </a:t>
                      </a:r>
                      <a:r>
                        <a:rPr lang="en-NZ" sz="1400" dirty="0" smtClean="0">
                          <a:effectLst/>
                        </a:rPr>
                        <a:t>reach </a:t>
                      </a:r>
                      <a:r>
                        <a:rPr lang="en-NZ" sz="1400" dirty="0">
                          <a:effectLst/>
                        </a:rPr>
                        <a:t>the same height.</a:t>
                      </a:r>
                    </a:p>
                    <a:p>
                      <a:pPr marL="107950" indent="-107950">
                        <a:spcAft>
                          <a:spcPts val="0"/>
                        </a:spcAft>
                        <a:tabLst>
                          <a:tab pos="107950" algn="l"/>
                          <a:tab pos="457200" algn="l"/>
                        </a:tabLst>
                      </a:pPr>
                      <a:r>
                        <a:rPr lang="en-NZ" sz="1400" dirty="0">
                          <a:effectLst/>
                        </a:rPr>
                        <a:t>OR</a:t>
                      </a:r>
                    </a:p>
                    <a:p>
                      <a:pPr marL="107950" indent="-107950">
                        <a:spcAft>
                          <a:spcPts val="0"/>
                        </a:spcAft>
                        <a:tabLst>
                          <a:tab pos="107950" algn="l"/>
                          <a:tab pos="457200" algn="l"/>
                        </a:tabLst>
                      </a:pPr>
                      <a:r>
                        <a:rPr lang="en-NZ" sz="1400" dirty="0">
                          <a:effectLst/>
                        </a:rPr>
                        <a:t>The rotation does not affect the </a:t>
                      </a:r>
                      <a:r>
                        <a:rPr lang="en-NZ" sz="1400" dirty="0" smtClean="0">
                          <a:effectLst/>
                        </a:rPr>
                        <a:t>force / forces / acceleration </a:t>
                      </a:r>
                      <a:r>
                        <a:rPr lang="en-NZ" sz="1400" dirty="0">
                          <a:effectLst/>
                        </a:rPr>
                        <a:t>so they reach the same height.</a:t>
                      </a:r>
                      <a:endParaRPr lang="en-NZ" sz="1400" dirty="0">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Aft>
                          <a:spcPts val="0"/>
                        </a:spcAft>
                        <a:buFont typeface="Times New Roman"/>
                        <a:buNone/>
                        <a:tabLst>
                          <a:tab pos="107950" algn="l"/>
                        </a:tabLst>
                      </a:pPr>
                      <a:r>
                        <a:rPr lang="en-NZ" sz="1400" dirty="0">
                          <a:effectLst/>
                        </a:rPr>
                        <a:t>Linear kinetic energy is turned into gravitational potential energy, they have the same linear kinetic energy, so they reach the same height. </a:t>
                      </a:r>
                      <a:br>
                        <a:rPr lang="en-NZ" sz="1400" dirty="0">
                          <a:effectLst/>
                        </a:rPr>
                      </a:br>
                      <a:r>
                        <a:rPr lang="en-NZ" sz="1400" dirty="0">
                          <a:effectLst/>
                        </a:rPr>
                        <a:t>AND </a:t>
                      </a:r>
                      <a:br>
                        <a:rPr lang="en-NZ" sz="1400" dirty="0">
                          <a:effectLst/>
                        </a:rPr>
                      </a:br>
                      <a:r>
                        <a:rPr lang="en-NZ" sz="1400" dirty="0">
                          <a:effectLst/>
                        </a:rPr>
                        <a:t>angular velocity/rotational kinetic energy doesn’t change/affect the height</a:t>
                      </a:r>
                    </a:p>
                    <a:p>
                      <a:pPr marL="0" lvl="0" indent="0">
                        <a:spcAft>
                          <a:spcPts val="0"/>
                        </a:spcAft>
                        <a:buFont typeface="Times New Roman"/>
                        <a:buNone/>
                        <a:tabLst>
                          <a:tab pos="107950" algn="l"/>
                        </a:tabLst>
                      </a:pPr>
                      <a:endParaRPr lang="en-NZ" sz="1400" dirty="0" smtClean="0">
                        <a:effectLst/>
                      </a:endParaRPr>
                    </a:p>
                    <a:p>
                      <a:pPr marL="0" lvl="0" indent="0">
                        <a:spcAft>
                          <a:spcPts val="0"/>
                        </a:spcAft>
                        <a:buFont typeface="Times New Roman"/>
                        <a:buNone/>
                        <a:tabLst>
                          <a:tab pos="107950" algn="l"/>
                        </a:tabLst>
                      </a:pPr>
                      <a:r>
                        <a:rPr lang="en-NZ" sz="1400" dirty="0" smtClean="0">
                          <a:effectLst/>
                        </a:rPr>
                        <a:t>The </a:t>
                      </a:r>
                      <a:r>
                        <a:rPr lang="en-NZ" sz="1400" dirty="0">
                          <a:effectLst/>
                        </a:rPr>
                        <a:t>two balls have the same net force/ gravitational force acting, and the same initial speed, so they reach same height</a:t>
                      </a:r>
                      <a:br>
                        <a:rPr lang="en-NZ" sz="1400" dirty="0">
                          <a:effectLst/>
                        </a:rPr>
                      </a:br>
                      <a:r>
                        <a:rPr lang="en-NZ" sz="1400" dirty="0">
                          <a:effectLst/>
                        </a:rPr>
                        <a:t>AND </a:t>
                      </a:r>
                      <a:br>
                        <a:rPr lang="en-NZ" sz="1400" dirty="0">
                          <a:effectLst/>
                        </a:rPr>
                      </a:br>
                      <a:r>
                        <a:rPr lang="en-NZ" sz="1400" dirty="0">
                          <a:effectLst/>
                        </a:rPr>
                        <a:t>angular velocity/rotational kinetic energy doesn’t change/affect the height </a:t>
                      </a:r>
                      <a:endParaRPr lang="en-NZ" sz="1400" dirty="0">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057433475"/>
              </p:ext>
            </p:extLst>
          </p:nvPr>
        </p:nvGraphicFramePr>
        <p:xfrm>
          <a:off x="503499" y="593203"/>
          <a:ext cx="8404281" cy="365306"/>
        </p:xfrm>
        <a:graphic>
          <a:graphicData uri="http://schemas.openxmlformats.org/drawingml/2006/table">
            <a:tbl>
              <a:tblPr firstRow="1" firstCol="1" lastRow="1" lastCol="1" bandRow="1" bandCol="1"/>
              <a:tblGrid>
                <a:gridCol w="1996634"/>
                <a:gridCol w="3588151"/>
                <a:gridCol w="2819496"/>
              </a:tblGrid>
              <a:tr h="276255">
                <a:tc>
                  <a:txBody>
                    <a:bodyPr/>
                    <a:lstStyle/>
                    <a:p>
                      <a:pPr algn="ctr">
                        <a:spcBef>
                          <a:spcPts val="300"/>
                        </a:spcBef>
                        <a:spcAft>
                          <a:spcPts val="300"/>
                        </a:spcAft>
                      </a:pPr>
                      <a:r>
                        <a:rPr lang="en-AU" sz="1600" b="1" dirty="0">
                          <a:effectLst/>
                          <a:latin typeface="+mj-lt"/>
                          <a:ea typeface="Times New Roman"/>
                          <a:cs typeface="Times New Roman"/>
                        </a:rPr>
                        <a:t>Achievement</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600" b="1" dirty="0">
                          <a:effectLst/>
                          <a:latin typeface="+mj-lt"/>
                          <a:ea typeface="Times New Roman"/>
                          <a:cs typeface="Times New Roman"/>
                        </a:rPr>
                        <a:t>Achievement with Merit</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600" b="1" dirty="0">
                          <a:effectLst/>
                          <a:latin typeface="+mj-lt"/>
                          <a:ea typeface="Times New Roman"/>
                          <a:cs typeface="Times New Roman"/>
                        </a:rPr>
                        <a:t>Achievement with Excellence</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169279" y="3917421"/>
            <a:ext cx="2835796" cy="584775"/>
          </a:xfrm>
          <a:prstGeom prst="rect">
            <a:avLst/>
          </a:prstGeom>
          <a:solidFill>
            <a:schemeClr val="bg1"/>
          </a:solidFill>
        </p:spPr>
        <p:txBody>
          <a:bodyPr wrap="square" rtlCol="0">
            <a:spAutoFit/>
          </a:bodyPr>
          <a:lstStyle/>
          <a:p>
            <a:pPr algn="ctr"/>
            <a:r>
              <a:rPr lang="en-NZ" sz="1600" dirty="0" smtClean="0">
                <a:solidFill>
                  <a:srgbClr val="FF0000"/>
                </a:solidFill>
                <a:latin typeface="Comic Sans MS" panose="030F0702030302020204" pitchFamily="66" charset="0"/>
              </a:rPr>
              <a:t>Either gets “ACHIEVE” so only ONE point here </a:t>
            </a:r>
            <a:endParaRPr lang="en-NZ" sz="1600" dirty="0">
              <a:solidFill>
                <a:srgbClr val="FF0000"/>
              </a:solidFill>
              <a:latin typeface="Comic Sans MS" panose="030F0702030302020204" pitchFamily="66" charset="0"/>
            </a:endParaRPr>
          </a:p>
        </p:txBody>
      </p:sp>
      <p:sp>
        <p:nvSpPr>
          <p:cNvPr id="5" name="TextBox 4"/>
          <p:cNvSpPr txBox="1"/>
          <p:nvPr/>
        </p:nvSpPr>
        <p:spPr>
          <a:xfrm>
            <a:off x="3157382" y="3827618"/>
            <a:ext cx="2361235" cy="584775"/>
          </a:xfrm>
          <a:prstGeom prst="rect">
            <a:avLst/>
          </a:prstGeom>
          <a:solidFill>
            <a:schemeClr val="bg1"/>
          </a:solidFill>
        </p:spPr>
        <p:txBody>
          <a:bodyPr wrap="square" rtlCol="0">
            <a:spAutoFit/>
          </a:bodyPr>
          <a:lstStyle/>
          <a:p>
            <a:pPr algn="ctr"/>
            <a:r>
              <a:rPr lang="en-NZ" sz="1600" dirty="0" smtClean="0">
                <a:solidFill>
                  <a:srgbClr val="CC0066"/>
                </a:solidFill>
                <a:latin typeface="Comic Sans MS" panose="030F0702030302020204" pitchFamily="66" charset="0"/>
              </a:rPr>
              <a:t>Two “MERIT” points available here.</a:t>
            </a:r>
          </a:p>
        </p:txBody>
      </p:sp>
      <p:sp>
        <p:nvSpPr>
          <p:cNvPr id="6" name="TextBox 5"/>
          <p:cNvSpPr txBox="1"/>
          <p:nvPr/>
        </p:nvSpPr>
        <p:spPr>
          <a:xfrm>
            <a:off x="6168438" y="4680864"/>
            <a:ext cx="2754775" cy="1077218"/>
          </a:xfrm>
          <a:prstGeom prst="rect">
            <a:avLst/>
          </a:prstGeom>
          <a:solidFill>
            <a:schemeClr val="bg1"/>
          </a:solidFill>
        </p:spPr>
        <p:txBody>
          <a:bodyPr wrap="square" rtlCol="0">
            <a:spAutoFit/>
          </a:bodyPr>
          <a:lstStyle/>
          <a:p>
            <a:pPr algn="ctr"/>
            <a:r>
              <a:rPr lang="en-NZ" sz="1600" dirty="0" smtClean="0">
                <a:solidFill>
                  <a:srgbClr val="00B050"/>
                </a:solidFill>
                <a:latin typeface="Comic Sans MS" panose="030F0702030302020204" pitchFamily="66" charset="0"/>
              </a:rPr>
              <a:t>Two “EXCELLENCE” points here for clear reasoning of both the linear and rotational elements.</a:t>
            </a:r>
            <a:endParaRPr lang="en-NZ" sz="1600" dirty="0">
              <a:solidFill>
                <a:srgbClr val="00B050"/>
              </a:solidFill>
              <a:latin typeface="Comic Sans MS" panose="030F0702030302020204" pitchFamily="66" charset="0"/>
            </a:endParaRPr>
          </a:p>
        </p:txBody>
      </p:sp>
      <p:cxnSp>
        <p:nvCxnSpPr>
          <p:cNvPr id="8" name="Straight Arrow Connector 7"/>
          <p:cNvCxnSpPr/>
          <p:nvPr/>
        </p:nvCxnSpPr>
        <p:spPr>
          <a:xfrm flipH="1" flipV="1">
            <a:off x="1242060" y="2651760"/>
            <a:ext cx="60960" cy="1181100"/>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23900" y="1482090"/>
            <a:ext cx="1497330" cy="3810"/>
          </a:xfrm>
          <a:prstGeom prst="line">
            <a:avLst/>
          </a:prstGeom>
          <a:ln>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769870" y="2324100"/>
            <a:ext cx="2899410" cy="19050"/>
          </a:xfrm>
          <a:prstGeom prst="line">
            <a:avLst/>
          </a:prstGeom>
          <a:ln>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294120" y="2868930"/>
            <a:ext cx="2388870" cy="3810"/>
          </a:xfrm>
          <a:prstGeom prst="line">
            <a:avLst/>
          </a:prstGeom>
          <a:ln>
            <a:solidFill>
              <a:srgbClr val="0000CC"/>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294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300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5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1000"/>
                                        <p:tgtEl>
                                          <p:spTgt spid="8"/>
                                        </p:tgtEl>
                                      </p:cBhvr>
                                    </p:animEffect>
                                  </p:childTnLst>
                                </p:cTn>
                              </p:par>
                            </p:childTnLst>
                          </p:cTn>
                        </p:par>
                        <p:par>
                          <p:cTn id="25" fill="hold">
                            <p:stCondLst>
                              <p:cond delay="6000"/>
                            </p:stCondLst>
                            <p:childTnLst>
                              <p:par>
                                <p:cTn id="26" presetID="10" presetClass="entr" presetSubtype="0" fill="hold" grpId="0" nodeType="afterEffect">
                                  <p:stCondLst>
                                    <p:cond delay="300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childTnLst>
                                </p:cTn>
                              </p:par>
                            </p:childTnLst>
                          </p:cTn>
                        </p:par>
                        <p:par>
                          <p:cTn id="29" fill="hold">
                            <p:stCondLst>
                              <p:cond delay="11000"/>
                            </p:stCondLst>
                            <p:childTnLst>
                              <p:par>
                                <p:cTn id="30" presetID="2" presetClass="entr" presetSubtype="6" fill="hold" grpId="0" nodeType="afterEffect">
                                  <p:stCondLst>
                                    <p:cond delay="300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2000" fill="hold"/>
                                        <p:tgtEl>
                                          <p:spTgt spid="6"/>
                                        </p:tgtEl>
                                        <p:attrNameLst>
                                          <p:attrName>ppt_x</p:attrName>
                                        </p:attrNameLst>
                                      </p:cBhvr>
                                      <p:tavLst>
                                        <p:tav tm="0">
                                          <p:val>
                                            <p:strVal val="1+#ppt_w/2"/>
                                          </p:val>
                                        </p:tav>
                                        <p:tav tm="100000">
                                          <p:val>
                                            <p:strVal val="#ppt_x"/>
                                          </p:val>
                                        </p:tav>
                                      </p:tavLst>
                                    </p:anim>
                                    <p:anim calcmode="lin" valueType="num">
                                      <p:cBhvr additive="base">
                                        <p:cTn id="33"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219" y="799635"/>
            <a:ext cx="8250148" cy="923330"/>
          </a:xfrm>
          <a:prstGeom prst="rect">
            <a:avLst/>
          </a:prstGeom>
        </p:spPr>
        <p:txBody>
          <a:bodyPr wrap="square">
            <a:spAutoFit/>
          </a:bodyPr>
          <a:lstStyle/>
          <a:p>
            <a:pPr marL="400050" indent="-400050">
              <a:buAutoNum type="romanLcParenBoth" startAt="2"/>
            </a:pPr>
            <a:r>
              <a:rPr lang="en-US" dirty="0" smtClean="0"/>
              <a:t>The </a:t>
            </a:r>
            <a:r>
              <a:rPr lang="en-US" dirty="0"/>
              <a:t>ball is </a:t>
            </a:r>
            <a:r>
              <a:rPr lang="en-US" b="1" dirty="0"/>
              <a:t>solid </a:t>
            </a:r>
            <a:r>
              <a:rPr lang="en-US" dirty="0"/>
              <a:t>instead of hollow, but has the </a:t>
            </a:r>
            <a:r>
              <a:rPr lang="en-US" b="1" dirty="0"/>
              <a:t>same </a:t>
            </a:r>
            <a:r>
              <a:rPr lang="en-US" dirty="0"/>
              <a:t>mass and radius. The </a:t>
            </a:r>
            <a:r>
              <a:rPr lang="en-US" dirty="0" smtClean="0"/>
              <a:t>same</a:t>
            </a:r>
          </a:p>
          <a:p>
            <a:r>
              <a:rPr lang="en-US" dirty="0"/>
              <a:t> </a:t>
            </a:r>
            <a:r>
              <a:rPr lang="en-US" dirty="0" smtClean="0"/>
              <a:t>       </a:t>
            </a:r>
            <a:r>
              <a:rPr lang="en-US" dirty="0"/>
              <a:t>amount of total work is done to give the ball its linear and rotational motion, </a:t>
            </a:r>
            <a:r>
              <a:rPr lang="en-US" dirty="0" smtClean="0"/>
              <a:t>and</a:t>
            </a:r>
          </a:p>
          <a:p>
            <a:r>
              <a:rPr lang="en-US" dirty="0"/>
              <a:t> </a:t>
            </a:r>
            <a:r>
              <a:rPr lang="en-US" dirty="0" smtClean="0"/>
              <a:t>       </a:t>
            </a:r>
            <a:r>
              <a:rPr lang="en-US" dirty="0"/>
              <a:t>it has the same angular </a:t>
            </a:r>
            <a:r>
              <a:rPr lang="en-US" dirty="0" smtClean="0"/>
              <a:t>speed.</a:t>
            </a:r>
            <a:endParaRPr lang="en-NZ" dirty="0"/>
          </a:p>
        </p:txBody>
      </p:sp>
      <p:sp>
        <p:nvSpPr>
          <p:cNvPr id="3" name="Rectangle 2"/>
          <p:cNvSpPr/>
          <p:nvPr/>
        </p:nvSpPr>
        <p:spPr>
          <a:xfrm>
            <a:off x="147675" y="133887"/>
            <a:ext cx="8460768" cy="646331"/>
          </a:xfrm>
          <a:prstGeom prst="rect">
            <a:avLst/>
          </a:prstGeom>
        </p:spPr>
        <p:txBody>
          <a:bodyPr wrap="square">
            <a:spAutoFit/>
          </a:bodyPr>
          <a:lstStyle/>
          <a:p>
            <a:r>
              <a:rPr lang="en-US" b="1" dirty="0" smtClean="0"/>
              <a:t>Explain </a:t>
            </a:r>
            <a:r>
              <a:rPr lang="en-US" b="1" dirty="0"/>
              <a:t>whether the height to which the ball rises will be less than, greater than, or the same as 1.40 </a:t>
            </a:r>
            <a:r>
              <a:rPr lang="en-US" b="1" dirty="0" smtClean="0"/>
              <a:t>m. Ignore </a:t>
            </a:r>
            <a:r>
              <a:rPr lang="en-US" b="1" dirty="0"/>
              <a:t>the effects of air resistance</a:t>
            </a:r>
            <a:r>
              <a:rPr lang="en-US" b="1" dirty="0" smtClean="0"/>
              <a:t>.</a:t>
            </a:r>
            <a:endParaRPr lang="en-NZ" b="1" dirty="0"/>
          </a:p>
        </p:txBody>
      </p:sp>
      <p:sp>
        <p:nvSpPr>
          <p:cNvPr id="4" name="TextBox 3"/>
          <p:cNvSpPr txBox="1"/>
          <p:nvPr/>
        </p:nvSpPr>
        <p:spPr>
          <a:xfrm>
            <a:off x="277792" y="1759353"/>
            <a:ext cx="6818085" cy="369332"/>
          </a:xfrm>
          <a:prstGeom prst="rect">
            <a:avLst/>
          </a:prstGeom>
          <a:noFill/>
        </p:spPr>
        <p:txBody>
          <a:bodyPr wrap="none" rtlCol="0">
            <a:spAutoFit/>
          </a:bodyPr>
          <a:lstStyle/>
          <a:p>
            <a:r>
              <a:rPr lang="en-NZ" dirty="0" smtClean="0"/>
              <a:t>Here the examiners are looking for three linked aspects of the problem:</a:t>
            </a:r>
            <a:endParaRPr lang="en-NZ" dirty="0"/>
          </a:p>
        </p:txBody>
      </p:sp>
      <p:sp>
        <p:nvSpPr>
          <p:cNvPr id="5" name="TextBox 4"/>
          <p:cNvSpPr txBox="1"/>
          <p:nvPr/>
        </p:nvSpPr>
        <p:spPr>
          <a:xfrm>
            <a:off x="312517" y="2303362"/>
            <a:ext cx="8345347" cy="923330"/>
          </a:xfrm>
          <a:prstGeom prst="rect">
            <a:avLst/>
          </a:prstGeom>
          <a:noFill/>
        </p:spPr>
        <p:txBody>
          <a:bodyPr wrap="square" rtlCol="0">
            <a:spAutoFit/>
          </a:bodyPr>
          <a:lstStyle/>
          <a:p>
            <a:r>
              <a:rPr lang="en-NZ" dirty="0" smtClean="0"/>
              <a:t>Firstly both balls are given the same amount of kinetic energy since both have the same amount of  total work done on them.  In both balls this will be split between linear and rotational kinetic energy.</a:t>
            </a:r>
            <a:endParaRPr lang="en-NZ" dirty="0"/>
          </a:p>
        </p:txBody>
      </p:sp>
      <p:sp>
        <p:nvSpPr>
          <p:cNvPr id="6" name="TextBox 5"/>
          <p:cNvSpPr txBox="1"/>
          <p:nvPr/>
        </p:nvSpPr>
        <p:spPr>
          <a:xfrm>
            <a:off x="308562" y="3327335"/>
            <a:ext cx="8657864" cy="1200329"/>
          </a:xfrm>
          <a:prstGeom prst="rect">
            <a:avLst/>
          </a:prstGeom>
          <a:noFill/>
        </p:spPr>
        <p:txBody>
          <a:bodyPr wrap="square" rtlCol="0">
            <a:spAutoFit/>
          </a:bodyPr>
          <a:lstStyle/>
          <a:p>
            <a:r>
              <a:rPr lang="en-NZ" dirty="0" smtClean="0"/>
              <a:t>Secondly the solid ball has a smaller rotational inertia since its mass is concentrated closer to its centre of rotation.  This means that for a given angular velocity it will have less rotational  kinetic energy  </a:t>
            </a:r>
            <a:r>
              <a:rPr lang="en-NZ" b="1" i="1" dirty="0" err="1" smtClean="0">
                <a:latin typeface="Times New Roman" panose="02020603050405020304" pitchFamily="18" charset="0"/>
                <a:cs typeface="Times New Roman" panose="02020603050405020304" pitchFamily="18" charset="0"/>
              </a:rPr>
              <a:t>E</a:t>
            </a:r>
            <a:r>
              <a:rPr lang="en-NZ" b="1" i="1" baseline="-25000" dirty="0" err="1" smtClean="0">
                <a:latin typeface="Times New Roman" panose="02020603050405020304" pitchFamily="18" charset="0"/>
                <a:cs typeface="Times New Roman" panose="02020603050405020304" pitchFamily="18" charset="0"/>
              </a:rPr>
              <a:t>kRot</a:t>
            </a:r>
            <a:r>
              <a:rPr lang="en-NZ" b="1" i="1" dirty="0" smtClean="0">
                <a:latin typeface="Times New Roman" panose="02020603050405020304" pitchFamily="18" charset="0"/>
                <a:cs typeface="Times New Roman" panose="02020603050405020304" pitchFamily="18" charset="0"/>
              </a:rPr>
              <a:t> = ½ I</a:t>
            </a:r>
            <a:r>
              <a:rPr lang="el-GR" b="1" i="1" dirty="0" smtClean="0">
                <a:latin typeface="Times New Roman" panose="02020603050405020304" pitchFamily="18" charset="0"/>
                <a:cs typeface="Times New Roman" panose="02020603050405020304" pitchFamily="18" charset="0"/>
              </a:rPr>
              <a:t>ω</a:t>
            </a:r>
            <a:r>
              <a:rPr lang="en-NZ" b="1" i="1" baseline="30000" dirty="0" smtClean="0">
                <a:latin typeface="Times New Roman" panose="02020603050405020304" pitchFamily="18" charset="0"/>
                <a:cs typeface="Times New Roman" panose="02020603050405020304" pitchFamily="18" charset="0"/>
              </a:rPr>
              <a:t>2</a:t>
            </a:r>
            <a:r>
              <a:rPr lang="en-NZ" dirty="0" smtClean="0"/>
              <a:t>.  We are told the balls have the same angular speed. </a:t>
            </a:r>
            <a:endParaRPr lang="en-NZ" dirty="0"/>
          </a:p>
        </p:txBody>
      </p:sp>
      <p:sp>
        <p:nvSpPr>
          <p:cNvPr id="7" name="TextBox 6"/>
          <p:cNvSpPr txBox="1"/>
          <p:nvPr/>
        </p:nvSpPr>
        <p:spPr>
          <a:xfrm>
            <a:off x="324091" y="4560425"/>
            <a:ext cx="8437945" cy="923330"/>
          </a:xfrm>
          <a:prstGeom prst="rect">
            <a:avLst/>
          </a:prstGeom>
          <a:noFill/>
        </p:spPr>
        <p:txBody>
          <a:bodyPr wrap="square" rtlCol="0">
            <a:spAutoFit/>
          </a:bodyPr>
          <a:lstStyle/>
          <a:p>
            <a:r>
              <a:rPr lang="en-NZ" dirty="0" smtClean="0"/>
              <a:t>Thirdly if the solid ball has less of the total energy in rotational  </a:t>
            </a:r>
            <a:r>
              <a:rPr lang="en-NZ" b="1" i="1" dirty="0" err="1" smtClean="0"/>
              <a:t>E</a:t>
            </a:r>
            <a:r>
              <a:rPr lang="en-NZ" b="1" i="1" baseline="-25000" dirty="0" err="1" smtClean="0"/>
              <a:t>k</a:t>
            </a:r>
            <a:r>
              <a:rPr lang="en-NZ" dirty="0" smtClean="0"/>
              <a:t> then it will have more in linear </a:t>
            </a:r>
            <a:r>
              <a:rPr lang="en-NZ" b="1" i="1" dirty="0" err="1"/>
              <a:t>E</a:t>
            </a:r>
            <a:r>
              <a:rPr lang="en-NZ" b="1" i="1" baseline="-25000" dirty="0" err="1"/>
              <a:t>k</a:t>
            </a:r>
            <a:r>
              <a:rPr lang="en-NZ" dirty="0" smtClean="0"/>
              <a:t> so more will be converted to gravitational potential energy, and so it will rise higher than the hollow ball.</a:t>
            </a:r>
            <a:endParaRPr lang="en-NZ" dirty="0"/>
          </a:p>
        </p:txBody>
      </p:sp>
      <p:sp>
        <p:nvSpPr>
          <p:cNvPr id="9" name="TextBox 8"/>
          <p:cNvSpPr txBox="1"/>
          <p:nvPr/>
        </p:nvSpPr>
        <p:spPr>
          <a:xfrm>
            <a:off x="173908" y="6164001"/>
            <a:ext cx="8819909" cy="369332"/>
          </a:xfrm>
          <a:prstGeom prst="rect">
            <a:avLst/>
          </a:prstGeom>
          <a:noFill/>
        </p:spPr>
        <p:txBody>
          <a:bodyPr wrap="square" rtlCol="0">
            <a:spAutoFit/>
          </a:bodyPr>
          <a:lstStyle/>
          <a:p>
            <a:r>
              <a:rPr lang="en-NZ" dirty="0" smtClean="0">
                <a:solidFill>
                  <a:srgbClr val="FF0000"/>
                </a:solidFill>
                <a:latin typeface="Comic Sans MS" panose="030F0702030302020204" pitchFamily="66" charset="0"/>
              </a:rPr>
              <a:t>The next page from the NZQA schedule shows how they award the marks ……</a:t>
            </a:r>
            <a:endParaRPr lang="en-NZ"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17620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500"/>
                                        <p:tgtEl>
                                          <p:spTgt spid="3"/>
                                        </p:tgtEl>
                                      </p:cBhvr>
                                    </p:animEffect>
                                  </p:childTnLst>
                                </p:cTn>
                              </p:par>
                            </p:childTnLst>
                          </p:cTn>
                        </p:par>
                        <p:par>
                          <p:cTn id="8" fill="hold">
                            <p:stCondLst>
                              <p:cond delay="1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1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1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500"/>
                                        <p:tgtEl>
                                          <p:spTgt spid="7"/>
                                        </p:tgtEl>
                                      </p:cBhvr>
                                    </p:animEffect>
                                  </p:childTnLst>
                                </p:cTn>
                              </p:par>
                            </p:childTnLst>
                          </p:cTn>
                        </p:par>
                        <p:par>
                          <p:cTn id="32" fill="hold">
                            <p:stCondLst>
                              <p:cond delay="1500"/>
                            </p:stCondLst>
                            <p:childTnLst>
                              <p:par>
                                <p:cTn id="33" presetID="22" presetClass="entr" presetSubtype="8" fill="hold" grpId="0" nodeType="afterEffect">
                                  <p:stCondLst>
                                    <p:cond delay="300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644" y="355424"/>
            <a:ext cx="8530541" cy="1815882"/>
          </a:xfrm>
          <a:prstGeom prst="rect">
            <a:avLst/>
          </a:prstGeom>
        </p:spPr>
        <p:txBody>
          <a:bodyPr wrap="square">
            <a:spAutoFit/>
          </a:bodyPr>
          <a:lstStyle/>
          <a:p>
            <a:r>
              <a:rPr lang="en-NZ" sz="1600" dirty="0"/>
              <a:t>Because a solid ball has a significant proportion of its mass closer to the centre of rotation it would have a smaller rotational inertia than the hollow ball. </a:t>
            </a:r>
          </a:p>
          <a:p>
            <a:r>
              <a:rPr lang="en-NZ" sz="1600" dirty="0"/>
              <a:t>If both balls are given the same angular speed the solid ball needs less work to get it rotating than the hollow ball. </a:t>
            </a:r>
          </a:p>
          <a:p>
            <a:r>
              <a:rPr lang="en-NZ" sz="1600" dirty="0"/>
              <a:t>If less work is done to get the ball rotating, more of the total work is done to give the ball linear velocity so it will have a greater release speed and so will rise higher because it has more kinetic energy that is changed to gravitational potential energy</a:t>
            </a:r>
          </a:p>
        </p:txBody>
      </p:sp>
      <p:graphicFrame>
        <p:nvGraphicFramePr>
          <p:cNvPr id="3" name="Table 2"/>
          <p:cNvGraphicFramePr>
            <a:graphicFrameLocks noGrp="1"/>
          </p:cNvGraphicFramePr>
          <p:nvPr>
            <p:extLst>
              <p:ext uri="{D42A27DB-BD31-4B8C-83A1-F6EECF244321}">
                <p14:modId xmlns:p14="http://schemas.microsoft.com/office/powerpoint/2010/main" val="3212006039"/>
              </p:ext>
            </p:extLst>
          </p:nvPr>
        </p:nvGraphicFramePr>
        <p:xfrm>
          <a:off x="162045" y="2671304"/>
          <a:ext cx="8889357" cy="3535226"/>
        </p:xfrm>
        <a:graphic>
          <a:graphicData uri="http://schemas.openxmlformats.org/drawingml/2006/table">
            <a:tbl>
              <a:tblPr>
                <a:tableStyleId>{5C22544A-7EE6-4342-B048-85BDC9FD1C3A}</a:tableStyleId>
              </a:tblPr>
              <a:tblGrid>
                <a:gridCol w="2187616"/>
                <a:gridCol w="3777404"/>
                <a:gridCol w="2924337"/>
              </a:tblGrid>
              <a:tr h="2314306">
                <a:tc>
                  <a:txBody>
                    <a:bodyPr/>
                    <a:lstStyle/>
                    <a:p>
                      <a:pPr marL="285750" lvl="0" indent="-285750">
                        <a:spcAft>
                          <a:spcPts val="0"/>
                        </a:spcAft>
                        <a:buFont typeface="Wingdings" panose="05000000000000000000" pitchFamily="2" charset="2"/>
                        <a:buChar char="v"/>
                        <a:tabLst>
                          <a:tab pos="107950" algn="l"/>
                        </a:tabLst>
                      </a:pPr>
                      <a:r>
                        <a:rPr lang="en-NZ" sz="1600" dirty="0">
                          <a:solidFill>
                            <a:schemeClr val="tx1"/>
                          </a:solidFill>
                          <a:effectLst/>
                        </a:rPr>
                        <a:t>Solid ball has a smaller rotational inertia</a:t>
                      </a:r>
                      <a:r>
                        <a:rPr lang="en-NZ" sz="1600" dirty="0" smtClean="0">
                          <a:solidFill>
                            <a:schemeClr val="tx1"/>
                          </a:solidFill>
                          <a:effectLst/>
                        </a:rPr>
                        <a:t>.</a:t>
                      </a:r>
                    </a:p>
                    <a:p>
                      <a:pPr marL="285750" lvl="0" indent="-285750">
                        <a:spcAft>
                          <a:spcPts val="0"/>
                        </a:spcAft>
                        <a:buFont typeface="Wingdings" panose="05000000000000000000" pitchFamily="2" charset="2"/>
                        <a:buChar char="v"/>
                        <a:tabLst>
                          <a:tab pos="107950" algn="l"/>
                        </a:tabLst>
                      </a:pPr>
                      <a:endParaRPr lang="en-NZ" sz="1600" dirty="0">
                        <a:solidFill>
                          <a:schemeClr val="tx1"/>
                        </a:solidFill>
                        <a:effectLst/>
                      </a:endParaRPr>
                    </a:p>
                    <a:p>
                      <a:pPr marL="285750" lvl="0" indent="-285750">
                        <a:spcAft>
                          <a:spcPts val="300"/>
                        </a:spcAft>
                        <a:buFont typeface="Wingdings" panose="05000000000000000000" pitchFamily="2" charset="2"/>
                        <a:buChar char="v"/>
                        <a:tabLst>
                          <a:tab pos="107950" algn="l"/>
                        </a:tabLst>
                      </a:pPr>
                      <a:r>
                        <a:rPr lang="en-NZ" sz="1600" dirty="0">
                          <a:solidFill>
                            <a:schemeClr val="tx1"/>
                          </a:solidFill>
                          <a:effectLst/>
                        </a:rPr>
                        <a:t>Solid ball goes to a greater height</a:t>
                      </a:r>
                      <a:r>
                        <a:rPr lang="en-NZ" sz="1600" dirty="0" smtClean="0">
                          <a:solidFill>
                            <a:schemeClr val="tx1"/>
                          </a:solidFill>
                          <a:effectLst/>
                        </a:rPr>
                        <a:t>.</a:t>
                      </a:r>
                      <a:endParaRPr lang="en-NZ" sz="1600" dirty="0">
                        <a:solidFill>
                          <a:schemeClr val="tx1"/>
                        </a:solidFill>
                        <a:effectLst/>
                      </a:endParaRPr>
                    </a:p>
                    <a:p>
                      <a:pPr marL="107950" indent="-107950">
                        <a:spcAft>
                          <a:spcPts val="0"/>
                        </a:spcAft>
                        <a:tabLst>
                          <a:tab pos="107950" algn="l"/>
                          <a:tab pos="457200" algn="l"/>
                        </a:tabLst>
                      </a:pPr>
                      <a:r>
                        <a:rPr lang="en-NZ" sz="1600" dirty="0">
                          <a:solidFill>
                            <a:schemeClr val="tx1"/>
                          </a:solidFill>
                          <a:effectLst/>
                        </a:rPr>
                        <a:t> </a:t>
                      </a:r>
                    </a:p>
                    <a:p>
                      <a:pPr marL="107950" indent="-107950">
                        <a:spcAft>
                          <a:spcPts val="0"/>
                        </a:spcAft>
                        <a:tabLst>
                          <a:tab pos="107950" algn="l"/>
                          <a:tab pos="457200" algn="l"/>
                        </a:tabLst>
                      </a:pPr>
                      <a:r>
                        <a:rPr lang="en-NZ" sz="1600" dirty="0">
                          <a:solidFill>
                            <a:schemeClr val="tx1"/>
                          </a:solidFill>
                          <a:effectLst/>
                        </a:rPr>
                        <a:t> </a:t>
                      </a:r>
                    </a:p>
                    <a:p>
                      <a:pPr marL="107950" indent="-107950">
                        <a:spcAft>
                          <a:spcPts val="0"/>
                        </a:spcAft>
                        <a:tabLst>
                          <a:tab pos="107950" algn="l"/>
                          <a:tab pos="457200" algn="l"/>
                        </a:tabLst>
                      </a:pPr>
                      <a:r>
                        <a:rPr lang="en-NZ" sz="1600" dirty="0">
                          <a:solidFill>
                            <a:schemeClr val="tx1"/>
                          </a:solidFill>
                          <a:effectLst/>
                        </a:rPr>
                        <a:t> </a:t>
                      </a: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Smaller rotational inertia because the solid ball has mass closer to the centre.</a:t>
                      </a:r>
                    </a:p>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Less work done / energy to get the same spin of the solid ball OR more work / energy going into linear velocity / linear energy of the solid ball. (or less replaced with more IF they think </a:t>
                      </a:r>
                      <a:r>
                        <a:rPr lang="en-NZ" sz="1600" b="1" dirty="0" smtClean="0">
                          <a:solidFill>
                            <a:schemeClr val="tx1"/>
                          </a:solidFill>
                          <a:effectLst/>
                          <a:latin typeface="Times New Roman" panose="02020603050405020304" pitchFamily="18" charset="0"/>
                          <a:cs typeface="Times New Roman" panose="02020603050405020304" pitchFamily="18" charset="0"/>
                        </a:rPr>
                        <a:t> I </a:t>
                      </a:r>
                      <a:r>
                        <a:rPr lang="en-NZ" sz="1600" dirty="0" smtClean="0">
                          <a:solidFill>
                            <a:schemeClr val="tx1"/>
                          </a:solidFill>
                          <a:effectLst/>
                        </a:rPr>
                        <a:t> </a:t>
                      </a:r>
                      <a:r>
                        <a:rPr lang="en-NZ" sz="1600" dirty="0">
                          <a:solidFill>
                            <a:schemeClr val="tx1"/>
                          </a:solidFill>
                          <a:effectLst/>
                        </a:rPr>
                        <a:t>gets bigger)</a:t>
                      </a:r>
                    </a:p>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Less rotational kinetic energy because </a:t>
                      </a:r>
                      <a:r>
                        <a:rPr lang="en-NZ" sz="1600" b="1" dirty="0" smtClean="0">
                          <a:solidFill>
                            <a:schemeClr val="tx1"/>
                          </a:solidFill>
                          <a:effectLst/>
                          <a:latin typeface="Times New Roman" panose="02020603050405020304" pitchFamily="18" charset="0"/>
                          <a:cs typeface="Times New Roman" panose="02020603050405020304" pitchFamily="18" charset="0"/>
                        </a:rPr>
                        <a:t> I </a:t>
                      </a:r>
                      <a:r>
                        <a:rPr lang="en-NZ" sz="1600" dirty="0" smtClean="0">
                          <a:solidFill>
                            <a:schemeClr val="tx1"/>
                          </a:solidFill>
                          <a:effectLst/>
                        </a:rPr>
                        <a:t> </a:t>
                      </a:r>
                      <a:r>
                        <a:rPr lang="en-NZ" sz="1600" dirty="0">
                          <a:solidFill>
                            <a:schemeClr val="tx1"/>
                          </a:solidFill>
                          <a:effectLst/>
                        </a:rPr>
                        <a:t>is smaller (OR less replaced with more IF they think </a:t>
                      </a:r>
                      <a:r>
                        <a:rPr lang="en-NZ" sz="1600" b="1" dirty="0" smtClean="0">
                          <a:solidFill>
                            <a:schemeClr val="tx1"/>
                          </a:solidFill>
                          <a:effectLst/>
                          <a:latin typeface="Times New Roman" panose="02020603050405020304" pitchFamily="18" charset="0"/>
                          <a:cs typeface="Times New Roman" panose="02020603050405020304" pitchFamily="18" charset="0"/>
                        </a:rPr>
                        <a:t> I </a:t>
                      </a:r>
                      <a:r>
                        <a:rPr lang="en-NZ" sz="1600" dirty="0" smtClean="0">
                          <a:solidFill>
                            <a:schemeClr val="tx1"/>
                          </a:solidFill>
                          <a:effectLst/>
                        </a:rPr>
                        <a:t> </a:t>
                      </a:r>
                      <a:r>
                        <a:rPr lang="en-NZ" sz="1600" dirty="0">
                          <a:solidFill>
                            <a:schemeClr val="tx1"/>
                          </a:solidFill>
                          <a:effectLst/>
                        </a:rPr>
                        <a:t>gets bigger).</a:t>
                      </a:r>
                    </a:p>
                    <a:p>
                      <a:pPr marL="342900" lvl="0" indent="-342900">
                        <a:spcAft>
                          <a:spcPts val="0"/>
                        </a:spcAft>
                        <a:buFont typeface="Wingdings" panose="05000000000000000000" pitchFamily="2" charset="2"/>
                        <a:buChar char="v"/>
                        <a:tabLst>
                          <a:tab pos="107950" algn="l"/>
                        </a:tabLst>
                      </a:pPr>
                      <a:r>
                        <a:rPr lang="en-NZ" sz="1600" dirty="0">
                          <a:solidFill>
                            <a:schemeClr val="tx1"/>
                          </a:solidFill>
                          <a:effectLst/>
                        </a:rPr>
                        <a:t>Links linear kinetic energy to gravitational potential energy to height (even if height is incorrect</a:t>
                      </a:r>
                      <a:r>
                        <a:rPr lang="en-NZ" sz="1600" dirty="0" smtClean="0">
                          <a:solidFill>
                            <a:schemeClr val="tx1"/>
                          </a:solidFill>
                          <a:effectLst/>
                        </a:rPr>
                        <a:t>).</a:t>
                      </a:r>
                      <a:endParaRPr lang="en-NZ" sz="1600" dirty="0">
                        <a:solidFill>
                          <a:schemeClr val="tx1"/>
                        </a:solidFill>
                        <a:effectLst/>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Aft>
                          <a:spcPts val="0"/>
                        </a:spcAft>
                        <a:buFont typeface="Times New Roman"/>
                        <a:buNone/>
                        <a:tabLst>
                          <a:tab pos="107950" algn="l"/>
                        </a:tabLst>
                      </a:pPr>
                      <a:r>
                        <a:rPr lang="en-NZ" sz="1600" dirty="0" smtClean="0">
                          <a:solidFill>
                            <a:schemeClr val="tx1"/>
                          </a:solidFill>
                          <a:effectLst/>
                        </a:rPr>
                        <a:t>Links </a:t>
                      </a:r>
                      <a:r>
                        <a:rPr lang="en-NZ" sz="1600" dirty="0">
                          <a:solidFill>
                            <a:schemeClr val="tx1"/>
                          </a:solidFill>
                          <a:effectLst/>
                        </a:rPr>
                        <a:t>– solid ball has smaller</a:t>
                      </a:r>
                      <a:r>
                        <a:rPr lang="en-NZ" sz="1600" b="1" dirty="0">
                          <a:solidFill>
                            <a:schemeClr val="tx1"/>
                          </a:solidFill>
                          <a:effectLst/>
                          <a:latin typeface="Times New Roman" panose="02020603050405020304" pitchFamily="18" charset="0"/>
                          <a:cs typeface="Times New Roman" panose="02020603050405020304" pitchFamily="18" charset="0"/>
                        </a:rPr>
                        <a:t> I </a:t>
                      </a:r>
                      <a:r>
                        <a:rPr lang="en-NZ" sz="1600" dirty="0">
                          <a:solidFill>
                            <a:schemeClr val="tx1"/>
                          </a:solidFill>
                          <a:effectLst/>
                        </a:rPr>
                        <a:t>because mass is closer to centre of rotation therefore </a:t>
                      </a:r>
                    </a:p>
                    <a:p>
                      <a:pPr marL="107950" indent="-107950">
                        <a:spcAft>
                          <a:spcPts val="0"/>
                        </a:spcAft>
                        <a:tabLst>
                          <a:tab pos="107950" algn="l"/>
                          <a:tab pos="457200" algn="l"/>
                        </a:tabLst>
                      </a:pPr>
                      <a:r>
                        <a:rPr lang="en-NZ" sz="1600" dirty="0">
                          <a:solidFill>
                            <a:schemeClr val="tx1"/>
                          </a:solidFill>
                          <a:effectLst/>
                        </a:rPr>
                        <a:t>- </a:t>
                      </a:r>
                      <a:r>
                        <a:rPr lang="en-NZ" sz="1600" dirty="0" err="1">
                          <a:solidFill>
                            <a:schemeClr val="tx1"/>
                          </a:solidFill>
                          <a:effectLst/>
                        </a:rPr>
                        <a:t>E</a:t>
                      </a:r>
                      <a:r>
                        <a:rPr lang="en-NZ" sz="1600" baseline="-25000" dirty="0" err="1">
                          <a:solidFill>
                            <a:schemeClr val="tx1"/>
                          </a:solidFill>
                          <a:effectLst/>
                        </a:rPr>
                        <a:t>Krot</a:t>
                      </a:r>
                      <a:r>
                        <a:rPr lang="en-NZ" sz="1600" dirty="0">
                          <a:solidFill>
                            <a:schemeClr val="tx1"/>
                          </a:solidFill>
                          <a:effectLst/>
                        </a:rPr>
                        <a:t> is smaller – Work / </a:t>
                      </a:r>
                      <a:r>
                        <a:rPr lang="en-NZ" sz="1600" dirty="0" err="1">
                          <a:solidFill>
                            <a:schemeClr val="tx1"/>
                          </a:solidFill>
                          <a:effectLst/>
                        </a:rPr>
                        <a:t>E</a:t>
                      </a:r>
                      <a:r>
                        <a:rPr lang="en-NZ" sz="1600" baseline="-25000" dirty="0" err="1">
                          <a:solidFill>
                            <a:schemeClr val="tx1"/>
                          </a:solidFill>
                          <a:effectLst/>
                        </a:rPr>
                        <a:t>total</a:t>
                      </a:r>
                      <a:r>
                        <a:rPr lang="en-NZ" sz="1600" dirty="0">
                          <a:solidFill>
                            <a:schemeClr val="tx1"/>
                          </a:solidFill>
                          <a:effectLst/>
                        </a:rPr>
                        <a:t> is the same for both therefore</a:t>
                      </a:r>
                    </a:p>
                    <a:p>
                      <a:pPr marL="107950" indent="-107950">
                        <a:spcAft>
                          <a:spcPts val="0"/>
                        </a:spcAft>
                        <a:tabLst>
                          <a:tab pos="107950" algn="l"/>
                          <a:tab pos="457200" algn="l"/>
                        </a:tabLst>
                      </a:pPr>
                      <a:r>
                        <a:rPr lang="en-NZ" sz="1600" dirty="0">
                          <a:solidFill>
                            <a:schemeClr val="tx1"/>
                          </a:solidFill>
                          <a:effectLst/>
                        </a:rPr>
                        <a:t>- </a:t>
                      </a:r>
                      <a:r>
                        <a:rPr lang="en-NZ" sz="1600" dirty="0" err="1">
                          <a:solidFill>
                            <a:schemeClr val="tx1"/>
                          </a:solidFill>
                          <a:effectLst/>
                        </a:rPr>
                        <a:t>E</a:t>
                      </a:r>
                      <a:r>
                        <a:rPr lang="en-NZ" sz="1600" baseline="-25000" dirty="0" err="1">
                          <a:solidFill>
                            <a:schemeClr val="tx1"/>
                          </a:solidFill>
                          <a:effectLst/>
                        </a:rPr>
                        <a:t>Klin</a:t>
                      </a:r>
                      <a:r>
                        <a:rPr lang="en-NZ" sz="1600" dirty="0">
                          <a:solidFill>
                            <a:schemeClr val="tx1"/>
                          </a:solidFill>
                          <a:effectLst/>
                        </a:rPr>
                        <a:t> is greater – </a:t>
                      </a:r>
                      <a:r>
                        <a:rPr lang="en-NZ" sz="1600" dirty="0" err="1">
                          <a:solidFill>
                            <a:schemeClr val="tx1"/>
                          </a:solidFill>
                          <a:effectLst/>
                        </a:rPr>
                        <a:t>E</a:t>
                      </a:r>
                      <a:r>
                        <a:rPr lang="en-NZ" sz="1600" baseline="-25000" dirty="0" err="1">
                          <a:solidFill>
                            <a:schemeClr val="tx1"/>
                          </a:solidFill>
                          <a:effectLst/>
                        </a:rPr>
                        <a:t>klin</a:t>
                      </a:r>
                      <a:r>
                        <a:rPr lang="en-NZ" sz="1600" dirty="0">
                          <a:solidFill>
                            <a:schemeClr val="tx1"/>
                          </a:solidFill>
                          <a:effectLst/>
                        </a:rPr>
                        <a:t> turns into </a:t>
                      </a:r>
                      <a:r>
                        <a:rPr lang="en-NZ" sz="1600" dirty="0" err="1">
                          <a:solidFill>
                            <a:schemeClr val="tx1"/>
                          </a:solidFill>
                          <a:effectLst/>
                        </a:rPr>
                        <a:t>E</a:t>
                      </a:r>
                      <a:r>
                        <a:rPr lang="en-NZ" sz="1600" baseline="-25000" dirty="0" err="1">
                          <a:solidFill>
                            <a:schemeClr val="tx1"/>
                          </a:solidFill>
                          <a:effectLst/>
                        </a:rPr>
                        <a:t>Pgrav</a:t>
                      </a:r>
                      <a:r>
                        <a:rPr lang="en-NZ" sz="1600" dirty="0">
                          <a:solidFill>
                            <a:schemeClr val="tx1"/>
                          </a:solidFill>
                          <a:effectLst/>
                        </a:rPr>
                        <a:t> - therefore the ball goes higher.  </a:t>
                      </a:r>
                    </a:p>
                    <a:p>
                      <a:pPr marL="107950" indent="-107950">
                        <a:spcAft>
                          <a:spcPts val="0"/>
                        </a:spcAft>
                        <a:tabLst>
                          <a:tab pos="107950" algn="l"/>
                          <a:tab pos="457200" algn="l"/>
                        </a:tabLst>
                      </a:pPr>
                      <a:r>
                        <a:rPr lang="en-NZ" sz="1600" dirty="0">
                          <a:solidFill>
                            <a:schemeClr val="tx1"/>
                          </a:solidFill>
                          <a:effectLst/>
                        </a:rPr>
                        <a:t> </a:t>
                      </a:r>
                    </a:p>
                    <a:p>
                      <a:pPr marL="107950" indent="-107950">
                        <a:spcAft>
                          <a:spcPts val="0"/>
                        </a:spcAft>
                        <a:tabLst>
                          <a:tab pos="107950" algn="l"/>
                          <a:tab pos="457200" algn="l"/>
                        </a:tabLst>
                      </a:pPr>
                      <a:r>
                        <a:rPr lang="en-NZ" sz="1600" dirty="0">
                          <a:solidFill>
                            <a:schemeClr val="tx1"/>
                          </a:solidFill>
                          <a:effectLst/>
                        </a:rPr>
                        <a:t> </a:t>
                      </a:r>
                    </a:p>
                    <a:p>
                      <a:pPr marL="107950" indent="-107950">
                        <a:spcAft>
                          <a:spcPts val="0"/>
                        </a:spcAft>
                        <a:tabLst>
                          <a:tab pos="107950" algn="l"/>
                          <a:tab pos="457200" algn="l"/>
                        </a:tabLst>
                      </a:pPr>
                      <a:r>
                        <a:rPr lang="en-NZ" sz="1600" dirty="0">
                          <a:solidFill>
                            <a:schemeClr val="tx1"/>
                          </a:solidFill>
                          <a:effectLst/>
                        </a:rPr>
                        <a:t> </a:t>
                      </a:r>
                    </a:p>
                    <a:p>
                      <a:pPr marL="107950" indent="-107950">
                        <a:spcAft>
                          <a:spcPts val="0"/>
                        </a:spcAft>
                        <a:tabLst>
                          <a:tab pos="107950" algn="l"/>
                          <a:tab pos="457200" algn="l"/>
                        </a:tabLst>
                      </a:pPr>
                      <a:r>
                        <a:rPr lang="en-NZ" sz="1600" dirty="0">
                          <a:solidFill>
                            <a:schemeClr val="tx1"/>
                          </a:solidFill>
                          <a:effectLst/>
                        </a:rPr>
                        <a:t> </a:t>
                      </a:r>
                    </a:p>
                    <a:p>
                      <a:pPr marL="107950" indent="-107950">
                        <a:spcAft>
                          <a:spcPts val="0"/>
                        </a:spcAft>
                        <a:tabLst>
                          <a:tab pos="107950" algn="l"/>
                          <a:tab pos="457200" algn="l"/>
                        </a:tabLst>
                      </a:pPr>
                      <a:r>
                        <a:rPr lang="en-NZ" sz="1600" dirty="0">
                          <a:solidFill>
                            <a:schemeClr val="tx1"/>
                          </a:solidFill>
                          <a:effectLst/>
                        </a:rPr>
                        <a:t> </a:t>
                      </a: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271149400"/>
              </p:ext>
            </p:extLst>
          </p:nvPr>
        </p:nvGraphicFramePr>
        <p:xfrm>
          <a:off x="162046" y="2283107"/>
          <a:ext cx="8900931" cy="365306"/>
        </p:xfrm>
        <a:graphic>
          <a:graphicData uri="http://schemas.openxmlformats.org/drawingml/2006/table">
            <a:tbl>
              <a:tblPr firstRow="1" firstCol="1" lastRow="1" lastCol="1" bandRow="1" bandCol="1"/>
              <a:tblGrid>
                <a:gridCol w="2176040"/>
                <a:gridCol w="3796496"/>
                <a:gridCol w="2928395"/>
              </a:tblGrid>
              <a:tr h="276255">
                <a:tc>
                  <a:txBody>
                    <a:bodyPr/>
                    <a:lstStyle/>
                    <a:p>
                      <a:pPr algn="ctr">
                        <a:spcBef>
                          <a:spcPts val="300"/>
                        </a:spcBef>
                        <a:spcAft>
                          <a:spcPts val="300"/>
                        </a:spcAft>
                      </a:pPr>
                      <a:r>
                        <a:rPr lang="en-AU" sz="1600" b="1" dirty="0">
                          <a:effectLst/>
                          <a:latin typeface="+mj-lt"/>
                          <a:ea typeface="Times New Roman"/>
                          <a:cs typeface="Times New Roman"/>
                        </a:rPr>
                        <a:t>Achievement</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600" b="1" dirty="0">
                          <a:effectLst/>
                          <a:latin typeface="+mj-lt"/>
                          <a:ea typeface="Times New Roman"/>
                          <a:cs typeface="Times New Roman"/>
                        </a:rPr>
                        <a:t>Achievement with Merit</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600" b="1" dirty="0">
                          <a:effectLst/>
                          <a:latin typeface="+mj-lt"/>
                          <a:ea typeface="Times New Roman"/>
                          <a:cs typeface="Times New Roman"/>
                        </a:rPr>
                        <a:t>Achievement with Excellence</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3297506" y="6334774"/>
            <a:ext cx="2094932" cy="338554"/>
          </a:xfrm>
          <a:prstGeom prst="rect">
            <a:avLst/>
          </a:prstGeom>
        </p:spPr>
        <p:txBody>
          <a:bodyPr wrap="none">
            <a:spAutoFit/>
          </a:bodyPr>
          <a:lstStyle/>
          <a:p>
            <a:pPr marL="107950" indent="-107950">
              <a:spcAft>
                <a:spcPts val="300"/>
              </a:spcAft>
              <a:tabLst>
                <a:tab pos="107950" algn="l"/>
                <a:tab pos="457200" algn="l"/>
              </a:tabLst>
            </a:pPr>
            <a:r>
              <a:rPr lang="en-NZ" sz="1600" b="1" i="1" dirty="0"/>
              <a:t>Note: Accept “inertia”.</a:t>
            </a:r>
            <a:endParaRPr lang="en-NZ" sz="1600" b="1" i="1" dirty="0">
              <a:latin typeface="Times New Roman"/>
              <a:ea typeface="Calibri"/>
            </a:endParaRPr>
          </a:p>
        </p:txBody>
      </p:sp>
      <p:sp>
        <p:nvSpPr>
          <p:cNvPr id="6" name="TextBox 5"/>
          <p:cNvSpPr txBox="1"/>
          <p:nvPr/>
        </p:nvSpPr>
        <p:spPr>
          <a:xfrm>
            <a:off x="219918" y="104172"/>
            <a:ext cx="4147289" cy="369332"/>
          </a:xfrm>
          <a:prstGeom prst="rect">
            <a:avLst/>
          </a:prstGeom>
          <a:noFill/>
        </p:spPr>
        <p:txBody>
          <a:bodyPr wrap="none" rtlCol="0">
            <a:spAutoFit/>
          </a:bodyPr>
          <a:lstStyle/>
          <a:p>
            <a:r>
              <a:rPr lang="en-NZ" b="1" dirty="0" smtClean="0"/>
              <a:t>Evidence statement from NZQA schedule:</a:t>
            </a:r>
            <a:endParaRPr lang="en-NZ" b="1" dirty="0"/>
          </a:p>
        </p:txBody>
      </p:sp>
      <p:sp>
        <p:nvSpPr>
          <p:cNvPr id="7" name="TextBox 6"/>
          <p:cNvSpPr txBox="1"/>
          <p:nvPr/>
        </p:nvSpPr>
        <p:spPr>
          <a:xfrm>
            <a:off x="138897" y="4438282"/>
            <a:ext cx="2222339" cy="830997"/>
          </a:xfrm>
          <a:prstGeom prst="rect">
            <a:avLst/>
          </a:prstGeom>
          <a:solidFill>
            <a:schemeClr val="bg1"/>
          </a:solidFill>
        </p:spPr>
        <p:txBody>
          <a:bodyPr wrap="square" rtlCol="0">
            <a:spAutoFit/>
          </a:bodyPr>
          <a:lstStyle/>
          <a:p>
            <a:pPr algn="ctr"/>
            <a:r>
              <a:rPr lang="en-NZ" sz="1600" dirty="0" smtClean="0">
                <a:solidFill>
                  <a:srgbClr val="FF0000"/>
                </a:solidFill>
                <a:latin typeface="Comic Sans MS" panose="030F0702030302020204" pitchFamily="66" charset="0"/>
              </a:rPr>
              <a:t>Either gets “ACHIEVE” so TWO points here </a:t>
            </a:r>
            <a:endParaRPr lang="en-NZ" sz="1600" dirty="0">
              <a:solidFill>
                <a:srgbClr val="FF0000"/>
              </a:solidFill>
              <a:latin typeface="Comic Sans MS" panose="030F0702030302020204" pitchFamily="66" charset="0"/>
            </a:endParaRPr>
          </a:p>
        </p:txBody>
      </p:sp>
      <p:sp>
        <p:nvSpPr>
          <p:cNvPr id="8" name="TextBox 7"/>
          <p:cNvSpPr txBox="1"/>
          <p:nvPr/>
        </p:nvSpPr>
        <p:spPr>
          <a:xfrm>
            <a:off x="367885" y="5841613"/>
            <a:ext cx="2201696" cy="830997"/>
          </a:xfrm>
          <a:prstGeom prst="rect">
            <a:avLst/>
          </a:prstGeom>
          <a:solidFill>
            <a:schemeClr val="bg1"/>
          </a:solidFill>
        </p:spPr>
        <p:txBody>
          <a:bodyPr wrap="square" rtlCol="0">
            <a:spAutoFit/>
          </a:bodyPr>
          <a:lstStyle/>
          <a:p>
            <a:pPr algn="ctr"/>
            <a:r>
              <a:rPr lang="en-NZ" sz="1600" dirty="0" smtClean="0">
                <a:solidFill>
                  <a:srgbClr val="CC0066"/>
                </a:solidFill>
                <a:latin typeface="Comic Sans MS" panose="030F0702030302020204" pitchFamily="66" charset="0"/>
              </a:rPr>
              <a:t>Two or three “MERIT” points available here.</a:t>
            </a:r>
          </a:p>
        </p:txBody>
      </p:sp>
      <p:sp>
        <p:nvSpPr>
          <p:cNvPr id="9" name="TextBox 8"/>
          <p:cNvSpPr txBox="1"/>
          <p:nvPr/>
        </p:nvSpPr>
        <p:spPr>
          <a:xfrm>
            <a:off x="6180013" y="4993380"/>
            <a:ext cx="2754775" cy="1077218"/>
          </a:xfrm>
          <a:prstGeom prst="rect">
            <a:avLst/>
          </a:prstGeom>
          <a:solidFill>
            <a:schemeClr val="bg1"/>
          </a:solidFill>
        </p:spPr>
        <p:txBody>
          <a:bodyPr wrap="square" rtlCol="0">
            <a:spAutoFit/>
          </a:bodyPr>
          <a:lstStyle/>
          <a:p>
            <a:pPr algn="ctr"/>
            <a:r>
              <a:rPr lang="en-NZ" sz="1600" dirty="0" smtClean="0">
                <a:solidFill>
                  <a:srgbClr val="00B050"/>
                </a:solidFill>
                <a:latin typeface="Comic Sans MS" panose="030F0702030302020204" pitchFamily="66" charset="0"/>
              </a:rPr>
              <a:t>One “EXCELLENCE” point here for clear reasoning of all linear and rotational elements.</a:t>
            </a:r>
            <a:endParaRPr lang="en-NZ" sz="1600" dirty="0">
              <a:solidFill>
                <a:srgbClr val="00B050"/>
              </a:solidFill>
              <a:latin typeface="Comic Sans MS" panose="030F0702030302020204" pitchFamily="66" charset="0"/>
            </a:endParaRPr>
          </a:p>
        </p:txBody>
      </p:sp>
      <p:sp>
        <p:nvSpPr>
          <p:cNvPr id="10" name="TextBox 9"/>
          <p:cNvSpPr txBox="1"/>
          <p:nvPr/>
        </p:nvSpPr>
        <p:spPr>
          <a:xfrm>
            <a:off x="5741332" y="6015164"/>
            <a:ext cx="3217473" cy="738664"/>
          </a:xfrm>
          <a:prstGeom prst="rect">
            <a:avLst/>
          </a:prstGeom>
          <a:solidFill>
            <a:schemeClr val="bg1"/>
          </a:solidFill>
        </p:spPr>
        <p:txBody>
          <a:bodyPr wrap="square" rtlCol="0">
            <a:spAutoFit/>
          </a:bodyPr>
          <a:lstStyle/>
          <a:p>
            <a:r>
              <a:rPr lang="en-NZ" sz="1400" b="1" dirty="0" smtClean="0">
                <a:solidFill>
                  <a:srgbClr val="FF0000"/>
                </a:solidFill>
                <a:latin typeface="Comic Sans MS" panose="030F0702030302020204" pitchFamily="66" charset="0"/>
              </a:rPr>
              <a:t>The next page from the NZQA schedule shows how they award the marks ……</a:t>
            </a:r>
            <a:endParaRPr lang="en-NZ" sz="1400"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70065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3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1500"/>
                                        <p:tgtEl>
                                          <p:spTgt spid="4"/>
                                        </p:tgtEl>
                                      </p:cBhvr>
                                    </p:animEffect>
                                  </p:childTnLst>
                                </p:cTn>
                              </p:par>
                            </p:childTnLst>
                          </p:cTn>
                        </p:par>
                        <p:par>
                          <p:cTn id="17" fill="hold">
                            <p:stCondLst>
                              <p:cond delay="1500"/>
                            </p:stCondLst>
                            <p:childTnLst>
                              <p:par>
                                <p:cTn id="18" presetID="10" presetClass="entr" presetSubtype="0" fill="hold" nodeType="afterEffect">
                                  <p:stCondLst>
                                    <p:cond delay="75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500"/>
                                        <p:tgtEl>
                                          <p:spTgt spid="3"/>
                                        </p:tgtEl>
                                      </p:cBhvr>
                                    </p:animEffect>
                                  </p:childTnLst>
                                </p:cTn>
                              </p:par>
                            </p:childTnLst>
                          </p:cTn>
                        </p:par>
                        <p:par>
                          <p:cTn id="21" fill="hold">
                            <p:stCondLst>
                              <p:cond delay="3750"/>
                            </p:stCondLst>
                            <p:childTnLst>
                              <p:par>
                                <p:cTn id="22" presetID="2" presetClass="entr" presetSubtype="8"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2000" fill="hold"/>
                                        <p:tgtEl>
                                          <p:spTgt spid="5"/>
                                        </p:tgtEl>
                                        <p:attrNameLst>
                                          <p:attrName>ppt_x</p:attrName>
                                        </p:attrNameLst>
                                      </p:cBhvr>
                                      <p:tavLst>
                                        <p:tav tm="0">
                                          <p:val>
                                            <p:strVal val="0-#ppt_w/2"/>
                                          </p:val>
                                        </p:tav>
                                        <p:tav tm="100000">
                                          <p:val>
                                            <p:strVal val="#ppt_x"/>
                                          </p:val>
                                        </p:tav>
                                      </p:tavLst>
                                    </p:anim>
                                    <p:anim calcmode="lin" valueType="num">
                                      <p:cBhvr additive="base">
                                        <p:cTn id="25" dur="2000" fill="hold"/>
                                        <p:tgtEl>
                                          <p:spTgt spid="5"/>
                                        </p:tgtEl>
                                        <p:attrNameLst>
                                          <p:attrName>ppt_y</p:attrName>
                                        </p:attrNameLst>
                                      </p:cBhvr>
                                      <p:tavLst>
                                        <p:tav tm="0">
                                          <p:val>
                                            <p:strVal val="#ppt_y"/>
                                          </p:val>
                                        </p:tav>
                                        <p:tav tm="100000">
                                          <p:val>
                                            <p:strVal val="#ppt_y"/>
                                          </p:val>
                                        </p:tav>
                                      </p:tavLst>
                                    </p:anim>
                                  </p:childTnLst>
                                </p:cTn>
                              </p:par>
                            </p:childTnLst>
                          </p:cTn>
                        </p:par>
                        <p:par>
                          <p:cTn id="26" fill="hold">
                            <p:stCondLst>
                              <p:cond delay="5750"/>
                            </p:stCondLst>
                            <p:childTnLst>
                              <p:par>
                                <p:cTn id="27" presetID="26" presetClass="entr" presetSubtype="0" fill="hold" grpId="0" nodeType="afterEffect">
                                  <p:stCondLst>
                                    <p:cond delay="300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80">
                                          <p:stCondLst>
                                            <p:cond delay="0"/>
                                          </p:stCondLst>
                                        </p:cTn>
                                        <p:tgtEl>
                                          <p:spTgt spid="7"/>
                                        </p:tgtEl>
                                      </p:cBhvr>
                                    </p:animEffect>
                                    <p:anim calcmode="lin" valueType="num">
                                      <p:cBhvr>
                                        <p:cTn id="3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5" dur="26">
                                          <p:stCondLst>
                                            <p:cond delay="650"/>
                                          </p:stCondLst>
                                        </p:cTn>
                                        <p:tgtEl>
                                          <p:spTgt spid="7"/>
                                        </p:tgtEl>
                                      </p:cBhvr>
                                      <p:to x="100000" y="60000"/>
                                    </p:animScale>
                                    <p:animScale>
                                      <p:cBhvr>
                                        <p:cTn id="36" dur="166" decel="50000">
                                          <p:stCondLst>
                                            <p:cond delay="676"/>
                                          </p:stCondLst>
                                        </p:cTn>
                                        <p:tgtEl>
                                          <p:spTgt spid="7"/>
                                        </p:tgtEl>
                                      </p:cBhvr>
                                      <p:to x="100000" y="100000"/>
                                    </p:animScale>
                                    <p:animScale>
                                      <p:cBhvr>
                                        <p:cTn id="37" dur="26">
                                          <p:stCondLst>
                                            <p:cond delay="1312"/>
                                          </p:stCondLst>
                                        </p:cTn>
                                        <p:tgtEl>
                                          <p:spTgt spid="7"/>
                                        </p:tgtEl>
                                      </p:cBhvr>
                                      <p:to x="100000" y="80000"/>
                                    </p:animScale>
                                    <p:animScale>
                                      <p:cBhvr>
                                        <p:cTn id="38" dur="166" decel="50000">
                                          <p:stCondLst>
                                            <p:cond delay="1338"/>
                                          </p:stCondLst>
                                        </p:cTn>
                                        <p:tgtEl>
                                          <p:spTgt spid="7"/>
                                        </p:tgtEl>
                                      </p:cBhvr>
                                      <p:to x="100000" y="100000"/>
                                    </p:animScale>
                                    <p:animScale>
                                      <p:cBhvr>
                                        <p:cTn id="39" dur="26">
                                          <p:stCondLst>
                                            <p:cond delay="1642"/>
                                          </p:stCondLst>
                                        </p:cTn>
                                        <p:tgtEl>
                                          <p:spTgt spid="7"/>
                                        </p:tgtEl>
                                      </p:cBhvr>
                                      <p:to x="100000" y="90000"/>
                                    </p:animScale>
                                    <p:animScale>
                                      <p:cBhvr>
                                        <p:cTn id="40" dur="166" decel="50000">
                                          <p:stCondLst>
                                            <p:cond delay="1668"/>
                                          </p:stCondLst>
                                        </p:cTn>
                                        <p:tgtEl>
                                          <p:spTgt spid="7"/>
                                        </p:tgtEl>
                                      </p:cBhvr>
                                      <p:to x="100000" y="100000"/>
                                    </p:animScale>
                                    <p:animScale>
                                      <p:cBhvr>
                                        <p:cTn id="41" dur="26">
                                          <p:stCondLst>
                                            <p:cond delay="1808"/>
                                          </p:stCondLst>
                                        </p:cTn>
                                        <p:tgtEl>
                                          <p:spTgt spid="7"/>
                                        </p:tgtEl>
                                      </p:cBhvr>
                                      <p:to x="100000" y="95000"/>
                                    </p:animScale>
                                    <p:animScale>
                                      <p:cBhvr>
                                        <p:cTn id="42" dur="166" decel="50000">
                                          <p:stCondLst>
                                            <p:cond delay="1834"/>
                                          </p:stCondLst>
                                        </p:cTn>
                                        <p:tgtEl>
                                          <p:spTgt spid="7"/>
                                        </p:tgtEl>
                                      </p:cBhvr>
                                      <p:to x="100000" y="100000"/>
                                    </p:animScale>
                                  </p:childTnLst>
                                </p:cTn>
                              </p:par>
                            </p:childTnLst>
                          </p:cTn>
                        </p:par>
                        <p:par>
                          <p:cTn id="43" fill="hold">
                            <p:stCondLst>
                              <p:cond delay="10750"/>
                            </p:stCondLst>
                            <p:childTnLst>
                              <p:par>
                                <p:cTn id="44" presetID="10" presetClass="entr" presetSubtype="0" fill="hold" grpId="0" nodeType="afterEffect">
                                  <p:stCondLst>
                                    <p:cond delay="200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2000"/>
                                        <p:tgtEl>
                                          <p:spTgt spid="8"/>
                                        </p:tgtEl>
                                      </p:cBhvr>
                                    </p:animEffect>
                                  </p:childTnLst>
                                </p:cTn>
                              </p:par>
                            </p:childTnLst>
                          </p:cTn>
                        </p:par>
                        <p:par>
                          <p:cTn id="47" fill="hold">
                            <p:stCondLst>
                              <p:cond delay="14750"/>
                            </p:stCondLst>
                            <p:childTnLst>
                              <p:par>
                                <p:cTn id="48" presetID="2" presetClass="entr" presetSubtype="6" fill="hold" grpId="0" nodeType="afterEffect">
                                  <p:stCondLst>
                                    <p:cond delay="200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2000" fill="hold"/>
                                        <p:tgtEl>
                                          <p:spTgt spid="9"/>
                                        </p:tgtEl>
                                        <p:attrNameLst>
                                          <p:attrName>ppt_x</p:attrName>
                                        </p:attrNameLst>
                                      </p:cBhvr>
                                      <p:tavLst>
                                        <p:tav tm="0">
                                          <p:val>
                                            <p:strVal val="1+#ppt_w/2"/>
                                          </p:val>
                                        </p:tav>
                                        <p:tav tm="100000">
                                          <p:val>
                                            <p:strVal val="#ppt_x"/>
                                          </p:val>
                                        </p:tav>
                                      </p:tavLst>
                                    </p:anim>
                                    <p:anim calcmode="lin" valueType="num">
                                      <p:cBhvr additive="base">
                                        <p:cTn id="51" dur="2000" fill="hold"/>
                                        <p:tgtEl>
                                          <p:spTgt spid="9"/>
                                        </p:tgtEl>
                                        <p:attrNameLst>
                                          <p:attrName>ppt_y</p:attrName>
                                        </p:attrNameLst>
                                      </p:cBhvr>
                                      <p:tavLst>
                                        <p:tav tm="0">
                                          <p:val>
                                            <p:strVal val="1+#ppt_h/2"/>
                                          </p:val>
                                        </p:tav>
                                        <p:tav tm="100000">
                                          <p:val>
                                            <p:strVal val="#ppt_y"/>
                                          </p:val>
                                        </p:tav>
                                      </p:tavLst>
                                    </p:anim>
                                  </p:childTnLst>
                                </p:cTn>
                              </p:par>
                            </p:childTnLst>
                          </p:cTn>
                        </p:par>
                        <p:par>
                          <p:cTn id="52" fill="hold">
                            <p:stCondLst>
                              <p:cond delay="18750"/>
                            </p:stCondLst>
                            <p:childTnLst>
                              <p:par>
                                <p:cTn id="53" presetID="22" presetClass="entr" presetSubtype="8" fill="hold" grpId="0" nodeType="afterEffect">
                                  <p:stCondLst>
                                    <p:cond delay="200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2000"/>
                                        <p:tgtEl>
                                          <p:spTgt spid="10"/>
                                        </p:tgtEl>
                                      </p:cBhvr>
                                    </p:animEffect>
                                  </p:childTnLst>
                                </p:cTn>
                              </p:par>
                            </p:childTnLst>
                          </p:cTn>
                        </p:par>
                        <p:par>
                          <p:cTn id="56" fill="hold">
                            <p:stCondLst>
                              <p:cond delay="22750"/>
                            </p:stCondLst>
                            <p:childTnLst>
                              <p:par>
                                <p:cTn id="57" presetID="22" presetClass="entr" presetSubtype="1" fill="hold" grpId="1" nodeType="afterEffect">
                                  <p:stCondLst>
                                    <p:cond delay="2000"/>
                                  </p:stCondLst>
                                  <p:childTnLst>
                                    <p:set>
                                      <p:cBhvr>
                                        <p:cTn id="58" dur="1" fill="hold">
                                          <p:stCondLst>
                                            <p:cond delay="0"/>
                                          </p:stCondLst>
                                        </p:cTn>
                                        <p:tgtEl>
                                          <p:spTgt spid="10"/>
                                        </p:tgtEl>
                                        <p:attrNameLst>
                                          <p:attrName>style.visibility</p:attrName>
                                        </p:attrNameLst>
                                      </p:cBhvr>
                                      <p:to>
                                        <p:strVal val="visible"/>
                                      </p:to>
                                    </p:set>
                                    <p:animEffect transition="in" filter="wipe(up)">
                                      <p:cBhvr>
                                        <p:cTn id="59"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animBg="1"/>
      <p:bldP spid="8" grpId="0" animBg="1"/>
      <p:bldP spid="9" grpId="0" animBg="1"/>
      <p:bldP spid="10" grpId="0" animBg="1"/>
      <p:bldP spid="10"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5112</Words>
  <Application>Microsoft Office PowerPoint</Application>
  <PresentationFormat>On-screen Show (4:3)</PresentationFormat>
  <Paragraphs>558</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Equation.DSMT4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&amp; Jon</dc:creator>
  <cp:lastModifiedBy>Jonathan</cp:lastModifiedBy>
  <cp:revision>84</cp:revision>
  <dcterms:created xsi:type="dcterms:W3CDTF">2006-08-16T00:00:00Z</dcterms:created>
  <dcterms:modified xsi:type="dcterms:W3CDTF">2014-04-12T22:34:30Z</dcterms:modified>
</cp:coreProperties>
</file>