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7.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s/slide18.xml" ContentType="application/vnd.openxmlformats-officedocument.presentationml.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72" r:id="rId4"/>
    <p:sldId id="265" r:id="rId5"/>
    <p:sldId id="266" r:id="rId6"/>
    <p:sldId id="273" r:id="rId7"/>
    <p:sldId id="274" r:id="rId8"/>
    <p:sldId id="275" r:id="rId9"/>
    <p:sldId id="267" r:id="rId10"/>
    <p:sldId id="268" r:id="rId11"/>
    <p:sldId id="276" r:id="rId12"/>
    <p:sldId id="277" r:id="rId13"/>
    <p:sldId id="278" r:id="rId14"/>
    <p:sldId id="279" r:id="rId15"/>
    <p:sldId id="269" r:id="rId16"/>
    <p:sldId id="270" r:id="rId17"/>
    <p:sldId id="271" r:id="rId18"/>
    <p:sldId id="280" r:id="rId19"/>
    <p:sldId id="281" r:id="rId20"/>
    <p:sldId id="282" r:id="rId21"/>
    <p:sldId id="283" r:id="rId22"/>
    <p:sldId id="28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9644"/>
    <a:srgbClr val="CC0099"/>
    <a:srgbClr val="CC3399"/>
    <a:srgbClr val="4F22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34" autoAdjust="0"/>
    <p:restoredTop sz="94798" autoAdjust="0"/>
  </p:normalViewPr>
  <p:slideViewPr>
    <p:cSldViewPr snapToGrid="0">
      <p:cViewPr varScale="1">
        <p:scale>
          <a:sx n="60" d="100"/>
          <a:sy n="60" d="100"/>
        </p:scale>
        <p:origin x="-336"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7.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effectLst/>
      </p:bgPr>
    </p:bg>
    <p:spTree>
      <p:nvGrpSpPr>
        <p:cNvPr id="1" name=""/>
        <p:cNvGrpSpPr/>
        <p:nvPr/>
      </p:nvGrpSpPr>
      <p:grpSpPr>
        <a:xfrm>
          <a:off x="0" y="0"/>
          <a:ext cx="0" cy="0"/>
          <a:chOff x="0" y="0"/>
          <a:chExt cx="0" cy="0"/>
        </a:xfrm>
      </p:grpSpPr>
      <p:sp>
        <p:nvSpPr>
          <p:cNvPr id="4" name="TextBox 3"/>
          <p:cNvSpPr txBox="1"/>
          <p:nvPr/>
        </p:nvSpPr>
        <p:spPr>
          <a:xfrm>
            <a:off x="1207625" y="252712"/>
            <a:ext cx="6705600" cy="5386090"/>
          </a:xfrm>
          <a:prstGeom prst="rect">
            <a:avLst/>
          </a:prstGeom>
          <a:noFill/>
        </p:spPr>
        <p:txBody>
          <a:bodyPr wrap="square" rtlCol="0">
            <a:spAutoFit/>
          </a:bodyPr>
          <a:lstStyle/>
          <a:p>
            <a:pPr algn="ctr"/>
            <a:r>
              <a:rPr lang="en-NZ" sz="4800" b="1" dirty="0" smtClean="0"/>
              <a:t>LEVEL 2 PHYSICS</a:t>
            </a:r>
          </a:p>
          <a:p>
            <a:pPr algn="ctr"/>
            <a:r>
              <a:rPr lang="en-US" sz="4400" b="1" dirty="0"/>
              <a:t>Demonstrate understanding of </a:t>
            </a:r>
            <a:r>
              <a:rPr lang="en-US" sz="4400" b="1" dirty="0" smtClean="0"/>
              <a:t>waves</a:t>
            </a:r>
          </a:p>
          <a:p>
            <a:pPr algn="ctr"/>
            <a:r>
              <a:rPr lang="en-NZ" sz="4400" b="1" dirty="0" smtClean="0"/>
              <a:t>91170</a:t>
            </a:r>
          </a:p>
          <a:p>
            <a:pPr algn="ctr"/>
            <a:r>
              <a:rPr lang="en-NZ" sz="4400" b="1" dirty="0" smtClean="0"/>
              <a:t>NCEA EXAM </a:t>
            </a:r>
          </a:p>
          <a:p>
            <a:pPr algn="ctr"/>
            <a:r>
              <a:rPr lang="en-NZ" sz="4400" b="1" dirty="0" smtClean="0"/>
              <a:t>AND SOLUTIONS</a:t>
            </a:r>
          </a:p>
          <a:p>
            <a:pPr algn="ctr"/>
            <a:r>
              <a:rPr lang="en-NZ" sz="4400" b="1" dirty="0" smtClean="0"/>
              <a:t>2013</a:t>
            </a:r>
          </a:p>
          <a:p>
            <a:pPr algn="r"/>
            <a:r>
              <a:rPr lang="en-NZ" sz="3200" b="1" dirty="0" smtClean="0"/>
              <a:t>4 Credits</a:t>
            </a:r>
            <a:endParaRPr lang="en-NZ" sz="3200" b="1" dirty="0"/>
          </a:p>
        </p:txBody>
      </p:sp>
      <p:sp>
        <p:nvSpPr>
          <p:cNvPr id="5" name="TextBox 4"/>
          <p:cNvSpPr txBox="1"/>
          <p:nvPr/>
        </p:nvSpPr>
        <p:spPr>
          <a:xfrm>
            <a:off x="2842550" y="5649896"/>
            <a:ext cx="6012672" cy="523220"/>
          </a:xfrm>
          <a:prstGeom prst="rect">
            <a:avLst/>
          </a:prstGeom>
          <a:noFill/>
        </p:spPr>
        <p:txBody>
          <a:bodyPr wrap="none" rtlCol="0">
            <a:spAutoFit/>
          </a:bodyPr>
          <a:lstStyle/>
          <a:p>
            <a:r>
              <a:rPr lang="en-NZ" sz="2800" b="1" dirty="0" smtClean="0">
                <a:solidFill>
                  <a:srgbClr val="FF0000"/>
                </a:solidFill>
              </a:rPr>
              <a:t>To advance through the show just click </a:t>
            </a:r>
            <a:endParaRPr lang="en-NZ" sz="2800" b="1" dirty="0">
              <a:solidFill>
                <a:srgbClr val="FF0000"/>
              </a:solidFill>
            </a:endParaRPr>
          </a:p>
        </p:txBody>
      </p:sp>
      <p:sp>
        <p:nvSpPr>
          <p:cNvPr id="6" name="TextBox 5"/>
          <p:cNvSpPr txBox="1"/>
          <p:nvPr/>
        </p:nvSpPr>
        <p:spPr>
          <a:xfrm>
            <a:off x="995680" y="6339840"/>
            <a:ext cx="7569200" cy="338554"/>
          </a:xfrm>
          <a:prstGeom prst="rect">
            <a:avLst/>
          </a:prstGeom>
          <a:noFill/>
        </p:spPr>
        <p:txBody>
          <a:bodyPr wrap="square" rtlCol="0">
            <a:spAutoFit/>
          </a:bodyPr>
          <a:lstStyle/>
          <a:p>
            <a:r>
              <a:rPr lang="en-NZ" sz="1600" i="1" dirty="0" smtClean="0"/>
              <a:t>Compiled from the NZQA resources by Jon Jaffrey May 2014. Not for commercial use.</a:t>
            </a:r>
            <a:endParaRPr lang="en-NZ" sz="1600" i="1" dirty="0"/>
          </a:p>
        </p:txBody>
      </p:sp>
    </p:spTree>
    <p:extLst>
      <p:ext uri="{BB962C8B-B14F-4D97-AF65-F5344CB8AC3E}">
        <p14:creationId xmlns:p14="http://schemas.microsoft.com/office/powerpoint/2010/main" val="1098496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2000"/>
                                        <p:tgtEl>
                                          <p:spTgt spid="4"/>
                                        </p:tgtEl>
                                      </p:cBhvr>
                                    </p:animEffect>
                                  </p:childTnLst>
                                </p:cTn>
                              </p:par>
                            </p:childTnLst>
                          </p:cTn>
                        </p:par>
                        <p:par>
                          <p:cTn id="8" fill="hold">
                            <p:stCondLst>
                              <p:cond delay="2000"/>
                            </p:stCondLst>
                            <p:childTnLst>
                              <p:par>
                                <p:cTn id="9" presetID="22" presetClass="entr" presetSubtype="8"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1500"/>
                                        <p:tgtEl>
                                          <p:spTgt spid="5"/>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9770" y="187002"/>
            <a:ext cx="7701458" cy="1692771"/>
          </a:xfrm>
          <a:prstGeom prst="rect">
            <a:avLst/>
          </a:prstGeom>
        </p:spPr>
        <p:txBody>
          <a:bodyPr wrap="square">
            <a:spAutoFit/>
          </a:bodyPr>
          <a:lstStyle/>
          <a:p>
            <a:pPr lvl="0"/>
            <a:r>
              <a:rPr lang="en-US" sz="1600" dirty="0"/>
              <a:t>The lens in the eye is surrounded by liquid.</a:t>
            </a:r>
            <a:endParaRPr lang="en-NZ" sz="1600" dirty="0"/>
          </a:p>
          <a:p>
            <a:r>
              <a:rPr lang="en-US" sz="1600" dirty="0"/>
              <a:t> </a:t>
            </a:r>
            <a:endParaRPr lang="en-NZ" sz="1600" dirty="0"/>
          </a:p>
          <a:p>
            <a:pPr marL="342900" indent="-342900">
              <a:lnSpc>
                <a:spcPct val="150000"/>
              </a:lnSpc>
              <a:buAutoNum type="alphaLcParenBoth" startAt="3"/>
            </a:pPr>
            <a:r>
              <a:rPr lang="en-US" sz="1600" dirty="0" smtClean="0"/>
              <a:t>Explain </a:t>
            </a:r>
            <a:r>
              <a:rPr lang="en-US" sz="1600" dirty="0"/>
              <a:t>what would happen to the focal length of the lens if it was surrounded by air. </a:t>
            </a:r>
            <a:endParaRPr lang="en-US" sz="1600" dirty="0" smtClean="0"/>
          </a:p>
          <a:p>
            <a:pPr>
              <a:lnSpc>
                <a:spcPct val="150000"/>
              </a:lnSpc>
            </a:pPr>
            <a:r>
              <a:rPr lang="en-US" sz="1600" dirty="0"/>
              <a:t> </a:t>
            </a:r>
            <a:r>
              <a:rPr lang="en-US" sz="1600" dirty="0" smtClean="0"/>
              <a:t>       Assume </a:t>
            </a:r>
            <a:r>
              <a:rPr lang="en-US" sz="1600" dirty="0"/>
              <a:t>the lens is the same shape.</a:t>
            </a:r>
            <a:endParaRPr lang="en-NZ" sz="1600" dirty="0"/>
          </a:p>
          <a:p>
            <a:pPr>
              <a:lnSpc>
                <a:spcPct val="150000"/>
              </a:lnSpc>
            </a:pPr>
            <a:r>
              <a:rPr lang="en-US" sz="1600" b="1" i="1" dirty="0" smtClean="0"/>
              <a:t>	</a:t>
            </a:r>
            <a:r>
              <a:rPr lang="en-US" sz="1600" b="1" i="1" dirty="0" err="1" smtClean="0"/>
              <a:t>n</a:t>
            </a:r>
            <a:r>
              <a:rPr lang="en-US" sz="1600" b="1" baseline="-25000" dirty="0" err="1" smtClean="0"/>
              <a:t>air</a:t>
            </a:r>
            <a:r>
              <a:rPr lang="en-US" sz="1600" b="1" dirty="0" smtClean="0"/>
              <a:t> </a:t>
            </a:r>
            <a:r>
              <a:rPr lang="en-US" sz="1600" b="1" dirty="0"/>
              <a:t>= 1.0,   </a:t>
            </a:r>
            <a:r>
              <a:rPr lang="en-US" sz="1600" b="1" i="1" dirty="0" err="1"/>
              <a:t>n</a:t>
            </a:r>
            <a:r>
              <a:rPr lang="en-US" sz="1600" b="1" baseline="-25000" dirty="0" err="1"/>
              <a:t>liquid</a:t>
            </a:r>
            <a:r>
              <a:rPr lang="en-US" sz="1600" b="1" dirty="0"/>
              <a:t> = 1.3,   </a:t>
            </a:r>
            <a:r>
              <a:rPr lang="en-US" sz="1600" b="1" i="1" dirty="0" err="1"/>
              <a:t>n</a:t>
            </a:r>
            <a:r>
              <a:rPr lang="en-US" sz="1600" b="1" baseline="-25000" dirty="0" err="1"/>
              <a:t>lens</a:t>
            </a:r>
            <a:r>
              <a:rPr lang="en-US" sz="1600" b="1" dirty="0"/>
              <a:t> = 1.4</a:t>
            </a:r>
            <a:endParaRPr lang="en-NZ" sz="1600" b="1" dirty="0"/>
          </a:p>
        </p:txBody>
      </p:sp>
      <p:sp>
        <p:nvSpPr>
          <p:cNvPr id="3" name="Rectangle 2"/>
          <p:cNvSpPr/>
          <p:nvPr/>
        </p:nvSpPr>
        <p:spPr>
          <a:xfrm>
            <a:off x="197069" y="2282721"/>
            <a:ext cx="5273566" cy="1938992"/>
          </a:xfrm>
          <a:prstGeom prst="rect">
            <a:avLst/>
          </a:prstGeom>
        </p:spPr>
        <p:txBody>
          <a:bodyPr wrap="square">
            <a:spAutoFit/>
          </a:bodyPr>
          <a:lstStyle/>
          <a:p>
            <a:pPr lvl="0"/>
            <a:r>
              <a:rPr lang="en-US" sz="1600" dirty="0"/>
              <a:t>The optician looks at the inside of Frankie’s eye with an instrument that uses red light. This device contains a glass prism like the one shown in the diagram </a:t>
            </a:r>
            <a:r>
              <a:rPr lang="en-US" sz="1600" dirty="0" smtClean="0"/>
              <a:t>here.</a:t>
            </a:r>
            <a:endParaRPr lang="en-NZ" sz="1600" dirty="0"/>
          </a:p>
          <a:p>
            <a:pPr>
              <a:lnSpc>
                <a:spcPct val="150000"/>
              </a:lnSpc>
            </a:pPr>
            <a:r>
              <a:rPr lang="en-US" sz="1600" dirty="0"/>
              <a:t>The speed of red light in air is </a:t>
            </a:r>
            <a:r>
              <a:rPr lang="en-US" sz="1600" b="1" dirty="0"/>
              <a:t>3.0 × 10</a:t>
            </a:r>
            <a:r>
              <a:rPr lang="en-US" sz="1600" b="1" baseline="30000" dirty="0"/>
              <a:t>8</a:t>
            </a:r>
            <a:r>
              <a:rPr lang="en-US" sz="1600" b="1" dirty="0"/>
              <a:t> m s</a:t>
            </a:r>
            <a:r>
              <a:rPr lang="en-US" sz="1600" b="1" baseline="30000" dirty="0"/>
              <a:t>–1</a:t>
            </a:r>
            <a:r>
              <a:rPr lang="en-US" sz="1600" dirty="0"/>
              <a:t>.</a:t>
            </a:r>
            <a:endParaRPr lang="en-NZ" sz="1600" dirty="0"/>
          </a:p>
          <a:p>
            <a:pPr>
              <a:lnSpc>
                <a:spcPct val="150000"/>
              </a:lnSpc>
            </a:pPr>
            <a:r>
              <a:rPr lang="en-US" sz="1600" dirty="0"/>
              <a:t>The speed of red light in the glass prism is </a:t>
            </a:r>
            <a:r>
              <a:rPr lang="en-US" sz="1600" b="1" dirty="0"/>
              <a:t>2.0 × 10</a:t>
            </a:r>
            <a:r>
              <a:rPr lang="en-US" sz="1600" b="1" baseline="30000" dirty="0"/>
              <a:t>8</a:t>
            </a:r>
            <a:r>
              <a:rPr lang="en-US" sz="1600" b="1" dirty="0"/>
              <a:t> m s</a:t>
            </a:r>
            <a:r>
              <a:rPr lang="en-US" sz="1600" b="1" baseline="30000" dirty="0"/>
              <a:t>–1</a:t>
            </a:r>
            <a:r>
              <a:rPr lang="en-US" sz="1600" b="1" dirty="0"/>
              <a:t>.</a:t>
            </a:r>
            <a:endParaRPr lang="en-NZ" sz="1600" b="1" dirty="0"/>
          </a:p>
          <a:p>
            <a:pPr>
              <a:lnSpc>
                <a:spcPct val="150000"/>
              </a:lnSpc>
            </a:pPr>
            <a:r>
              <a:rPr lang="en-US" sz="1600" b="1" i="1" dirty="0" smtClean="0"/>
              <a:t>	</a:t>
            </a:r>
            <a:r>
              <a:rPr lang="en-US" sz="1600" b="1" i="1" dirty="0" err="1" smtClean="0"/>
              <a:t>n</a:t>
            </a:r>
            <a:r>
              <a:rPr lang="en-US" sz="1600" b="1" baseline="-25000" dirty="0" err="1" smtClean="0"/>
              <a:t>air</a:t>
            </a:r>
            <a:r>
              <a:rPr lang="en-US" sz="1600" b="1" dirty="0" smtClean="0"/>
              <a:t> </a:t>
            </a:r>
            <a:r>
              <a:rPr lang="en-US" sz="1600" b="1" dirty="0"/>
              <a:t>= 1.0,   </a:t>
            </a:r>
            <a:r>
              <a:rPr lang="en-US" sz="1600" b="1" i="1" dirty="0" err="1"/>
              <a:t>n</a:t>
            </a:r>
            <a:r>
              <a:rPr lang="en-US" sz="1600" b="1" baseline="-25000" dirty="0" err="1"/>
              <a:t>glass</a:t>
            </a:r>
            <a:r>
              <a:rPr lang="en-US" sz="1600" b="1" dirty="0"/>
              <a:t> = 1.5</a:t>
            </a:r>
            <a:endParaRPr lang="en-NZ" sz="1600" b="1" dirty="0"/>
          </a:p>
        </p:txBody>
      </p:sp>
      <p:sp>
        <p:nvSpPr>
          <p:cNvPr id="4" name="Rectangle 2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5" name="Group 1"/>
          <p:cNvGrpSpPr>
            <a:grpSpLocks/>
          </p:cNvGrpSpPr>
          <p:nvPr/>
        </p:nvGrpSpPr>
        <p:grpSpPr bwMode="auto">
          <a:xfrm>
            <a:off x="5601740" y="1589975"/>
            <a:ext cx="3130275" cy="2330099"/>
            <a:chOff x="5" y="5"/>
            <a:chExt cx="3142" cy="2103"/>
          </a:xfrm>
        </p:grpSpPr>
        <p:grpSp>
          <p:nvGrpSpPr>
            <p:cNvPr id="6" name="Group 19"/>
            <p:cNvGrpSpPr>
              <a:grpSpLocks/>
            </p:cNvGrpSpPr>
            <p:nvPr/>
          </p:nvGrpSpPr>
          <p:grpSpPr bwMode="auto">
            <a:xfrm>
              <a:off x="5" y="5"/>
              <a:ext cx="2103" cy="2103"/>
              <a:chOff x="5" y="5"/>
              <a:chExt cx="2103" cy="2103"/>
            </a:xfrm>
          </p:grpSpPr>
          <p:sp>
            <p:nvSpPr>
              <p:cNvPr id="24" name="Freeform 20"/>
              <p:cNvSpPr>
                <a:spLocks/>
              </p:cNvSpPr>
              <p:nvPr/>
            </p:nvSpPr>
            <p:spPr bwMode="auto">
              <a:xfrm>
                <a:off x="5" y="5"/>
                <a:ext cx="2103" cy="2103"/>
              </a:xfrm>
              <a:custGeom>
                <a:avLst/>
                <a:gdLst>
                  <a:gd name="T0" fmla="+- 0 2108 5"/>
                  <a:gd name="T1" fmla="*/ T0 w 2103"/>
                  <a:gd name="T2" fmla="+- 0 5 5"/>
                  <a:gd name="T3" fmla="*/ 5 h 2103"/>
                  <a:gd name="T4" fmla="+- 0 5 5"/>
                  <a:gd name="T5" fmla="*/ T4 w 2103"/>
                  <a:gd name="T6" fmla="+- 0 2108 5"/>
                  <a:gd name="T7" fmla="*/ 2108 h 2103"/>
                  <a:gd name="T8" fmla="+- 0 2108 5"/>
                  <a:gd name="T9" fmla="*/ T8 w 2103"/>
                  <a:gd name="T10" fmla="+- 0 2108 5"/>
                  <a:gd name="T11" fmla="*/ 2108 h 2103"/>
                  <a:gd name="T12" fmla="+- 0 2108 5"/>
                  <a:gd name="T13" fmla="*/ T12 w 2103"/>
                  <a:gd name="T14" fmla="+- 0 5 5"/>
                  <a:gd name="T15" fmla="*/ 5 h 2103"/>
                </a:gdLst>
                <a:ahLst/>
                <a:cxnLst>
                  <a:cxn ang="0">
                    <a:pos x="T1" y="T3"/>
                  </a:cxn>
                  <a:cxn ang="0">
                    <a:pos x="T5" y="T7"/>
                  </a:cxn>
                  <a:cxn ang="0">
                    <a:pos x="T9" y="T11"/>
                  </a:cxn>
                  <a:cxn ang="0">
                    <a:pos x="T13" y="T15"/>
                  </a:cxn>
                </a:cxnLst>
                <a:rect l="0" t="0" r="r" b="b"/>
                <a:pathLst>
                  <a:path w="2103" h="2103">
                    <a:moveTo>
                      <a:pt x="2103" y="0"/>
                    </a:moveTo>
                    <a:lnTo>
                      <a:pt x="0" y="2103"/>
                    </a:lnTo>
                    <a:lnTo>
                      <a:pt x="2103" y="2103"/>
                    </a:lnTo>
                    <a:lnTo>
                      <a:pt x="2103" y="0"/>
                    </a:lnTo>
                    <a:close/>
                  </a:path>
                </a:pathLst>
              </a:custGeom>
              <a:solidFill>
                <a:srgbClr val="D1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7" name="Group 17"/>
            <p:cNvGrpSpPr>
              <a:grpSpLocks/>
            </p:cNvGrpSpPr>
            <p:nvPr/>
          </p:nvGrpSpPr>
          <p:grpSpPr bwMode="auto">
            <a:xfrm>
              <a:off x="5" y="5"/>
              <a:ext cx="2103" cy="2103"/>
              <a:chOff x="5" y="5"/>
              <a:chExt cx="2103" cy="2103"/>
            </a:xfrm>
          </p:grpSpPr>
          <p:sp>
            <p:nvSpPr>
              <p:cNvPr id="23" name="Freeform 18"/>
              <p:cNvSpPr>
                <a:spLocks/>
              </p:cNvSpPr>
              <p:nvPr/>
            </p:nvSpPr>
            <p:spPr bwMode="auto">
              <a:xfrm>
                <a:off x="5" y="5"/>
                <a:ext cx="2103" cy="2103"/>
              </a:xfrm>
              <a:custGeom>
                <a:avLst/>
                <a:gdLst>
                  <a:gd name="T0" fmla="+- 0 2108 5"/>
                  <a:gd name="T1" fmla="*/ T0 w 2103"/>
                  <a:gd name="T2" fmla="+- 0 5 5"/>
                  <a:gd name="T3" fmla="*/ 5 h 2103"/>
                  <a:gd name="T4" fmla="+- 0 2108 5"/>
                  <a:gd name="T5" fmla="*/ T4 w 2103"/>
                  <a:gd name="T6" fmla="+- 0 2108 5"/>
                  <a:gd name="T7" fmla="*/ 2108 h 2103"/>
                  <a:gd name="T8" fmla="+- 0 5 5"/>
                  <a:gd name="T9" fmla="*/ T8 w 2103"/>
                  <a:gd name="T10" fmla="+- 0 2108 5"/>
                  <a:gd name="T11" fmla="*/ 2108 h 2103"/>
                  <a:gd name="T12" fmla="+- 0 2108 5"/>
                  <a:gd name="T13" fmla="*/ T12 w 2103"/>
                  <a:gd name="T14" fmla="+- 0 5 5"/>
                  <a:gd name="T15" fmla="*/ 5 h 2103"/>
                </a:gdLst>
                <a:ahLst/>
                <a:cxnLst>
                  <a:cxn ang="0">
                    <a:pos x="T1" y="T3"/>
                  </a:cxn>
                  <a:cxn ang="0">
                    <a:pos x="T5" y="T7"/>
                  </a:cxn>
                  <a:cxn ang="0">
                    <a:pos x="T9" y="T11"/>
                  </a:cxn>
                  <a:cxn ang="0">
                    <a:pos x="T13" y="T15"/>
                  </a:cxn>
                </a:cxnLst>
                <a:rect l="0" t="0" r="r" b="b"/>
                <a:pathLst>
                  <a:path w="2103" h="2103">
                    <a:moveTo>
                      <a:pt x="2103" y="0"/>
                    </a:moveTo>
                    <a:lnTo>
                      <a:pt x="2103" y="2103"/>
                    </a:lnTo>
                    <a:lnTo>
                      <a:pt x="0" y="2103"/>
                    </a:lnTo>
                    <a:lnTo>
                      <a:pt x="2103" y="0"/>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15"/>
            <p:cNvGrpSpPr>
              <a:grpSpLocks/>
            </p:cNvGrpSpPr>
            <p:nvPr/>
          </p:nvGrpSpPr>
          <p:grpSpPr bwMode="auto">
            <a:xfrm>
              <a:off x="1056" y="1056"/>
              <a:ext cx="2091" cy="2"/>
              <a:chOff x="1056" y="1056"/>
              <a:chExt cx="2091" cy="2"/>
            </a:xfrm>
          </p:grpSpPr>
          <p:sp>
            <p:nvSpPr>
              <p:cNvPr id="22" name="Freeform 16"/>
              <p:cNvSpPr>
                <a:spLocks/>
              </p:cNvSpPr>
              <p:nvPr/>
            </p:nvSpPr>
            <p:spPr bwMode="auto">
              <a:xfrm>
                <a:off x="1056" y="1056"/>
                <a:ext cx="2091" cy="2"/>
              </a:xfrm>
              <a:custGeom>
                <a:avLst/>
                <a:gdLst>
                  <a:gd name="T0" fmla="+- 0 3147 1056"/>
                  <a:gd name="T1" fmla="*/ T0 w 2091"/>
                  <a:gd name="T2" fmla="+- 0 1056 1056"/>
                  <a:gd name="T3" fmla="*/ T2 w 2091"/>
                </a:gdLst>
                <a:ahLst/>
                <a:cxnLst>
                  <a:cxn ang="0">
                    <a:pos x="T1" y="0"/>
                  </a:cxn>
                  <a:cxn ang="0">
                    <a:pos x="T3" y="0"/>
                  </a:cxn>
                </a:cxnLst>
                <a:rect l="0" t="0" r="r" b="b"/>
                <a:pathLst>
                  <a:path w="2091">
                    <a:moveTo>
                      <a:pt x="2091" y="0"/>
                    </a:moveTo>
                    <a:lnTo>
                      <a:pt x="0"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13"/>
            <p:cNvGrpSpPr>
              <a:grpSpLocks/>
            </p:cNvGrpSpPr>
            <p:nvPr/>
          </p:nvGrpSpPr>
          <p:grpSpPr bwMode="auto">
            <a:xfrm>
              <a:off x="1564" y="1564"/>
              <a:ext cx="18" cy="18"/>
              <a:chOff x="1564" y="1564"/>
              <a:chExt cx="18" cy="18"/>
            </a:xfrm>
          </p:grpSpPr>
          <p:sp>
            <p:nvSpPr>
              <p:cNvPr id="21" name="Freeform 14"/>
              <p:cNvSpPr>
                <a:spLocks/>
              </p:cNvSpPr>
              <p:nvPr/>
            </p:nvSpPr>
            <p:spPr bwMode="auto">
              <a:xfrm>
                <a:off x="1564" y="1564"/>
                <a:ext cx="18" cy="18"/>
              </a:xfrm>
              <a:custGeom>
                <a:avLst/>
                <a:gdLst>
                  <a:gd name="T0" fmla="+- 0 1581 1564"/>
                  <a:gd name="T1" fmla="*/ T0 w 18"/>
                  <a:gd name="T2" fmla="+- 0 1581 1564"/>
                  <a:gd name="T3" fmla="*/ 1581 h 18"/>
                  <a:gd name="T4" fmla="+- 0 1564 1564"/>
                  <a:gd name="T5" fmla="*/ T4 w 18"/>
                  <a:gd name="T6" fmla="+- 0 1564 1564"/>
                  <a:gd name="T7" fmla="*/ 1564 h 18"/>
                </a:gdLst>
                <a:ahLst/>
                <a:cxnLst>
                  <a:cxn ang="0">
                    <a:pos x="T1" y="T3"/>
                  </a:cxn>
                  <a:cxn ang="0">
                    <a:pos x="T5" y="T7"/>
                  </a:cxn>
                </a:cxnLst>
                <a:rect l="0" t="0" r="r" b="b"/>
                <a:pathLst>
                  <a:path w="18" h="18">
                    <a:moveTo>
                      <a:pt x="17" y="17"/>
                    </a:moveTo>
                    <a:lnTo>
                      <a:pt x="0"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0" name="Group 11"/>
            <p:cNvGrpSpPr>
              <a:grpSpLocks/>
            </p:cNvGrpSpPr>
            <p:nvPr/>
          </p:nvGrpSpPr>
          <p:grpSpPr bwMode="auto">
            <a:xfrm>
              <a:off x="567" y="567"/>
              <a:ext cx="963" cy="963"/>
              <a:chOff x="567" y="567"/>
              <a:chExt cx="963" cy="963"/>
            </a:xfrm>
          </p:grpSpPr>
          <p:sp>
            <p:nvSpPr>
              <p:cNvPr id="20" name="Freeform 12"/>
              <p:cNvSpPr>
                <a:spLocks/>
              </p:cNvSpPr>
              <p:nvPr/>
            </p:nvSpPr>
            <p:spPr bwMode="auto">
              <a:xfrm>
                <a:off x="567" y="567"/>
                <a:ext cx="963" cy="963"/>
              </a:xfrm>
              <a:custGeom>
                <a:avLst/>
                <a:gdLst>
                  <a:gd name="T0" fmla="+- 0 1529 567"/>
                  <a:gd name="T1" fmla="*/ T0 w 963"/>
                  <a:gd name="T2" fmla="+- 0 1529 567"/>
                  <a:gd name="T3" fmla="*/ 1529 h 963"/>
                  <a:gd name="T4" fmla="+- 0 567 567"/>
                  <a:gd name="T5" fmla="*/ T4 w 963"/>
                  <a:gd name="T6" fmla="+- 0 567 567"/>
                  <a:gd name="T7" fmla="*/ 567 h 963"/>
                </a:gdLst>
                <a:ahLst/>
                <a:cxnLst>
                  <a:cxn ang="0">
                    <a:pos x="T1" y="T3"/>
                  </a:cxn>
                  <a:cxn ang="0">
                    <a:pos x="T5" y="T7"/>
                  </a:cxn>
                </a:cxnLst>
                <a:rect l="0" t="0" r="r" b="b"/>
                <a:pathLst>
                  <a:path w="963" h="963">
                    <a:moveTo>
                      <a:pt x="962" y="962"/>
                    </a:moveTo>
                    <a:lnTo>
                      <a:pt x="0" y="0"/>
                    </a:lnTo>
                  </a:path>
                </a:pathLst>
              </a:custGeom>
              <a:noFill/>
              <a:ln w="6350">
                <a:solidFill>
                  <a:srgbClr val="231F2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9"/>
            <p:cNvGrpSpPr>
              <a:grpSpLocks/>
            </p:cNvGrpSpPr>
            <p:nvPr/>
          </p:nvGrpSpPr>
          <p:grpSpPr bwMode="auto">
            <a:xfrm>
              <a:off x="532" y="532"/>
              <a:ext cx="18" cy="18"/>
              <a:chOff x="532" y="532"/>
              <a:chExt cx="18" cy="18"/>
            </a:xfrm>
          </p:grpSpPr>
          <p:sp>
            <p:nvSpPr>
              <p:cNvPr id="19" name="Freeform 10"/>
              <p:cNvSpPr>
                <a:spLocks/>
              </p:cNvSpPr>
              <p:nvPr/>
            </p:nvSpPr>
            <p:spPr bwMode="auto">
              <a:xfrm>
                <a:off x="532" y="532"/>
                <a:ext cx="18" cy="18"/>
              </a:xfrm>
              <a:custGeom>
                <a:avLst/>
                <a:gdLst>
                  <a:gd name="T0" fmla="+- 0 549 532"/>
                  <a:gd name="T1" fmla="*/ T0 w 18"/>
                  <a:gd name="T2" fmla="+- 0 549 532"/>
                  <a:gd name="T3" fmla="*/ 549 h 18"/>
                  <a:gd name="T4" fmla="+- 0 532 532"/>
                  <a:gd name="T5" fmla="*/ T4 w 18"/>
                  <a:gd name="T6" fmla="+- 0 532 532"/>
                  <a:gd name="T7" fmla="*/ 532 h 18"/>
                </a:gdLst>
                <a:ahLst/>
                <a:cxnLst>
                  <a:cxn ang="0">
                    <a:pos x="T1" y="T3"/>
                  </a:cxn>
                  <a:cxn ang="0">
                    <a:pos x="T5" y="T7"/>
                  </a:cxn>
                </a:cxnLst>
                <a:rect l="0" t="0" r="r" b="b"/>
                <a:pathLst>
                  <a:path w="18" h="18">
                    <a:moveTo>
                      <a:pt x="17" y="17"/>
                    </a:moveTo>
                    <a:lnTo>
                      <a:pt x="0"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2" name="Group 7"/>
            <p:cNvGrpSpPr>
              <a:grpSpLocks/>
            </p:cNvGrpSpPr>
            <p:nvPr/>
          </p:nvGrpSpPr>
          <p:grpSpPr bwMode="auto">
            <a:xfrm>
              <a:off x="2554" y="1056"/>
              <a:ext cx="37" cy="2"/>
              <a:chOff x="2554" y="1056"/>
              <a:chExt cx="37" cy="2"/>
            </a:xfrm>
          </p:grpSpPr>
          <p:sp>
            <p:nvSpPr>
              <p:cNvPr id="18" name="Freeform 8"/>
              <p:cNvSpPr>
                <a:spLocks/>
              </p:cNvSpPr>
              <p:nvPr/>
            </p:nvSpPr>
            <p:spPr bwMode="auto">
              <a:xfrm>
                <a:off x="2554" y="1056"/>
                <a:ext cx="37" cy="2"/>
              </a:xfrm>
              <a:custGeom>
                <a:avLst/>
                <a:gdLst>
                  <a:gd name="T0" fmla="+- 0 2590 2554"/>
                  <a:gd name="T1" fmla="*/ T0 w 37"/>
                  <a:gd name="T2" fmla="+- 0 2554 2554"/>
                  <a:gd name="T3" fmla="*/ T2 w 37"/>
                </a:gdLst>
                <a:ahLst/>
                <a:cxnLst>
                  <a:cxn ang="0">
                    <a:pos x="T1" y="0"/>
                  </a:cxn>
                  <a:cxn ang="0">
                    <a:pos x="T3" y="0"/>
                  </a:cxn>
                </a:cxnLst>
                <a:rect l="0" t="0" r="r" b="b"/>
                <a:pathLst>
                  <a:path w="37">
                    <a:moveTo>
                      <a:pt x="36" y="0"/>
                    </a:moveTo>
                    <a:lnTo>
                      <a:pt x="0" y="0"/>
                    </a:lnTo>
                  </a:path>
                </a:pathLst>
              </a:custGeom>
              <a:noFill/>
              <a:ln w="317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3" name="Group 2"/>
            <p:cNvGrpSpPr>
              <a:grpSpLocks/>
            </p:cNvGrpSpPr>
            <p:nvPr/>
          </p:nvGrpSpPr>
          <p:grpSpPr bwMode="auto">
            <a:xfrm>
              <a:off x="267" y="328"/>
              <a:ext cx="2302" cy="1712"/>
              <a:chOff x="267" y="328"/>
              <a:chExt cx="2302" cy="1712"/>
            </a:xfrm>
          </p:grpSpPr>
          <p:sp>
            <p:nvSpPr>
              <p:cNvPr id="14" name="Freeform 6"/>
              <p:cNvSpPr>
                <a:spLocks/>
              </p:cNvSpPr>
              <p:nvPr/>
            </p:nvSpPr>
            <p:spPr bwMode="auto">
              <a:xfrm>
                <a:off x="2482" y="1007"/>
                <a:ext cx="87" cy="100"/>
              </a:xfrm>
              <a:custGeom>
                <a:avLst/>
                <a:gdLst>
                  <a:gd name="T0" fmla="+- 0 2568 2482"/>
                  <a:gd name="T1" fmla="*/ T0 w 87"/>
                  <a:gd name="T2" fmla="+- 0 1007 1007"/>
                  <a:gd name="T3" fmla="*/ 1007 h 100"/>
                  <a:gd name="T4" fmla="+- 0 2482 2482"/>
                  <a:gd name="T5" fmla="*/ T4 w 87"/>
                  <a:gd name="T6" fmla="+- 0 1057 1007"/>
                  <a:gd name="T7" fmla="*/ 1057 h 100"/>
                  <a:gd name="T8" fmla="+- 0 2568 2482"/>
                  <a:gd name="T9" fmla="*/ T8 w 87"/>
                  <a:gd name="T10" fmla="+- 0 1107 1007"/>
                  <a:gd name="T11" fmla="*/ 1107 h 100"/>
                  <a:gd name="T12" fmla="+- 0 2568 2482"/>
                  <a:gd name="T13" fmla="*/ T12 w 87"/>
                  <a:gd name="T14" fmla="+- 0 1007 1007"/>
                  <a:gd name="T15" fmla="*/ 1007 h 100"/>
                </a:gdLst>
                <a:ahLst/>
                <a:cxnLst>
                  <a:cxn ang="0">
                    <a:pos x="T1" y="T3"/>
                  </a:cxn>
                  <a:cxn ang="0">
                    <a:pos x="T5" y="T7"/>
                  </a:cxn>
                  <a:cxn ang="0">
                    <a:pos x="T9" y="T11"/>
                  </a:cxn>
                  <a:cxn ang="0">
                    <a:pos x="T13" y="T15"/>
                  </a:cxn>
                </a:cxnLst>
                <a:rect l="0" t="0" r="r" b="b"/>
                <a:pathLst>
                  <a:path w="87" h="100">
                    <a:moveTo>
                      <a:pt x="86" y="0"/>
                    </a:moveTo>
                    <a:lnTo>
                      <a:pt x="0" y="50"/>
                    </a:lnTo>
                    <a:lnTo>
                      <a:pt x="86" y="100"/>
                    </a:lnTo>
                    <a:lnTo>
                      <a:pt x="86"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5" name="Text Box 5"/>
              <p:cNvSpPr txBox="1">
                <a:spLocks noChangeArrowheads="1"/>
              </p:cNvSpPr>
              <p:nvPr/>
            </p:nvSpPr>
            <p:spPr bwMode="auto">
              <a:xfrm>
                <a:off x="1775" y="328"/>
                <a:ext cx="425"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231F20"/>
                    </a:solidFill>
                    <a:effectLst/>
                    <a:latin typeface="Calibri" pitchFamily="34" charset="0"/>
                    <a:ea typeface="Times New Roman" pitchFamily="18" charset="0"/>
                    <a:cs typeface="Times New Roman" pitchFamily="18" charset="0"/>
                  </a:rPr>
                  <a:t>45°</a:t>
                </a:r>
                <a:endParaRPr kumimoji="0" lang="en-US" alt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Text Box 4"/>
              <p:cNvSpPr txBox="1">
                <a:spLocks noChangeArrowheads="1"/>
              </p:cNvSpPr>
              <p:nvPr/>
            </p:nvSpPr>
            <p:spPr bwMode="auto">
              <a:xfrm>
                <a:off x="1292" y="1052"/>
                <a:ext cx="425"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231F20"/>
                    </a:solidFill>
                    <a:effectLst/>
                    <a:latin typeface="Calibri" pitchFamily="34" charset="0"/>
                    <a:ea typeface="Times New Roman" pitchFamily="18" charset="0"/>
                    <a:cs typeface="Times New Roman" pitchFamily="18" charset="0"/>
                  </a:rPr>
                  <a:t>45°</a:t>
                </a:r>
                <a:endParaRPr kumimoji="0" lang="en-US" alt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7" name="Text Box 3"/>
              <p:cNvSpPr txBox="1">
                <a:spLocks noChangeArrowheads="1"/>
              </p:cNvSpPr>
              <p:nvPr/>
            </p:nvSpPr>
            <p:spPr bwMode="auto">
              <a:xfrm>
                <a:off x="267" y="1840"/>
                <a:ext cx="425"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231F20"/>
                    </a:solidFill>
                    <a:effectLst/>
                    <a:latin typeface="Calibri" pitchFamily="34" charset="0"/>
                    <a:ea typeface="Times New Roman" pitchFamily="18" charset="0"/>
                    <a:cs typeface="Times New Roman" pitchFamily="18" charset="0"/>
                  </a:rPr>
                  <a:t>45°</a:t>
                </a:r>
                <a:endParaRPr kumimoji="0" lang="en-US" altLang="en-US" sz="16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25" name="Rectangle 25"/>
          <p:cNvSpPr>
            <a:spLocks noChangeArrowheads="1"/>
          </p:cNvSpPr>
          <p:nvPr/>
        </p:nvSpPr>
        <p:spPr bwMode="auto">
          <a:xfrm>
            <a:off x="2133600" y="17986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25"/>
          <p:cNvSpPr/>
          <p:nvPr/>
        </p:nvSpPr>
        <p:spPr>
          <a:xfrm>
            <a:off x="149771" y="4412168"/>
            <a:ext cx="8781395" cy="1200329"/>
          </a:xfrm>
          <a:prstGeom prst="rect">
            <a:avLst/>
          </a:prstGeom>
        </p:spPr>
        <p:txBody>
          <a:bodyPr wrap="square">
            <a:spAutoFit/>
          </a:bodyPr>
          <a:lstStyle/>
          <a:p>
            <a:pPr marL="342900" indent="-342900">
              <a:buAutoNum type="alphaLcParenBoth" startAt="4"/>
            </a:pPr>
            <a:r>
              <a:rPr lang="en-US" sz="1600" dirty="0" smtClean="0"/>
              <a:t>Explain </a:t>
            </a:r>
            <a:r>
              <a:rPr lang="en-US" sz="1600" dirty="0"/>
              <a:t>what happens to a beam of red light that shines into the glass prism as shown in the diagram above. </a:t>
            </a:r>
            <a:endParaRPr lang="en-US" sz="1600" dirty="0" smtClean="0"/>
          </a:p>
          <a:p>
            <a:r>
              <a:rPr lang="en-US" sz="1600" dirty="0"/>
              <a:t> </a:t>
            </a:r>
            <a:r>
              <a:rPr lang="en-US" sz="1600" dirty="0" smtClean="0"/>
              <a:t>      (</a:t>
            </a:r>
            <a:r>
              <a:rPr lang="en-US" sz="1600" dirty="0"/>
              <a:t>You will need to carry out a calculation to answer this question.)</a:t>
            </a:r>
            <a:endParaRPr lang="en-NZ" sz="1600" dirty="0"/>
          </a:p>
          <a:p>
            <a:pPr>
              <a:lnSpc>
                <a:spcPct val="150000"/>
              </a:lnSpc>
            </a:pPr>
            <a:r>
              <a:rPr lang="en-US" sz="1600" dirty="0" smtClean="0"/>
              <a:t>       Draw </a:t>
            </a:r>
            <a:r>
              <a:rPr lang="en-US" sz="1600" dirty="0"/>
              <a:t>the path of the beam of red light to support your answer.</a:t>
            </a:r>
            <a:endParaRPr lang="en-NZ" sz="1600" dirty="0"/>
          </a:p>
        </p:txBody>
      </p:sp>
      <p:sp>
        <p:nvSpPr>
          <p:cNvPr id="27" name="TextBox 26"/>
          <p:cNvSpPr txBox="1"/>
          <p:nvPr/>
        </p:nvSpPr>
        <p:spPr>
          <a:xfrm>
            <a:off x="4729672" y="6550223"/>
            <a:ext cx="4382546" cy="307777"/>
          </a:xfrm>
          <a:prstGeom prst="rect">
            <a:avLst/>
          </a:prstGeom>
          <a:noFill/>
        </p:spPr>
        <p:txBody>
          <a:bodyPr wrap="none" rtlCol="0">
            <a:spAutoFit/>
          </a:bodyPr>
          <a:lstStyle/>
          <a:p>
            <a:r>
              <a:rPr lang="en-NZ" sz="1400" i="1" dirty="0" smtClean="0">
                <a:solidFill>
                  <a:srgbClr val="FF0000"/>
                </a:solidFill>
              </a:rPr>
              <a:t>Solutions to QUESTION TWO are on the next slide …………..</a:t>
            </a:r>
            <a:endParaRPr lang="en-NZ" sz="1400" i="1" dirty="0">
              <a:solidFill>
                <a:srgbClr val="FF0000"/>
              </a:solidFill>
            </a:endParaRPr>
          </a:p>
        </p:txBody>
      </p:sp>
    </p:spTree>
    <p:extLst>
      <p:ext uri="{BB962C8B-B14F-4D97-AF65-F5344CB8AC3E}">
        <p14:creationId xmlns:p14="http://schemas.microsoft.com/office/powerpoint/2010/main" val="4233685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2000"/>
                                        <p:tgtEl>
                                          <p:spTgt spid="26"/>
                                        </p:tgtEl>
                                      </p:cBhvr>
                                    </p:animEffect>
                                  </p:childTnLst>
                                </p:cTn>
                              </p:par>
                            </p:childTnLst>
                          </p:cTn>
                        </p:par>
                        <p:par>
                          <p:cTn id="17" fill="hold">
                            <p:stCondLst>
                              <p:cond delay="2000"/>
                            </p:stCondLst>
                            <p:childTnLst>
                              <p:par>
                                <p:cTn id="18" presetID="22" presetClass="entr" presetSubtype="8" fill="hold" grpId="0" nodeType="after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wipe(left)">
                                      <p:cBhvr>
                                        <p:cTn id="20" dur="2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6" grpId="0"/>
      <p:bldP spid="2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7"/>
          <p:cNvGrpSpPr>
            <a:grpSpLocks/>
          </p:cNvGrpSpPr>
          <p:nvPr/>
        </p:nvGrpSpPr>
        <p:grpSpPr bwMode="auto">
          <a:xfrm>
            <a:off x="4974504" y="179306"/>
            <a:ext cx="3554536" cy="1522746"/>
            <a:chOff x="5" y="-85"/>
            <a:chExt cx="3817" cy="1340"/>
          </a:xfrm>
        </p:grpSpPr>
        <p:grpSp>
          <p:nvGrpSpPr>
            <p:cNvPr id="3" name="Group 149"/>
            <p:cNvGrpSpPr>
              <a:grpSpLocks/>
            </p:cNvGrpSpPr>
            <p:nvPr/>
          </p:nvGrpSpPr>
          <p:grpSpPr bwMode="auto">
            <a:xfrm>
              <a:off x="2385" y="61"/>
              <a:ext cx="1344" cy="1194"/>
              <a:chOff x="2385" y="61"/>
              <a:chExt cx="1344" cy="1194"/>
            </a:xfrm>
          </p:grpSpPr>
          <p:sp>
            <p:nvSpPr>
              <p:cNvPr id="25" name="Freeform 150"/>
              <p:cNvSpPr>
                <a:spLocks/>
              </p:cNvSpPr>
              <p:nvPr/>
            </p:nvSpPr>
            <p:spPr bwMode="auto">
              <a:xfrm>
                <a:off x="2385" y="61"/>
                <a:ext cx="1344" cy="1194"/>
              </a:xfrm>
              <a:custGeom>
                <a:avLst/>
                <a:gdLst>
                  <a:gd name="T0" fmla="+- 0 3729 2385"/>
                  <a:gd name="T1" fmla="*/ T0 w 1344"/>
                  <a:gd name="T2" fmla="+- 0 61 61"/>
                  <a:gd name="T3" fmla="*/ 61 h 1194"/>
                  <a:gd name="T4" fmla="+- 0 2825 2385"/>
                  <a:gd name="T5" fmla="*/ T4 w 1344"/>
                  <a:gd name="T6" fmla="+- 0 61 61"/>
                  <a:gd name="T7" fmla="*/ 61 h 1194"/>
                  <a:gd name="T8" fmla="+- 0 2385 2385"/>
                  <a:gd name="T9" fmla="*/ T8 w 1344"/>
                  <a:gd name="T10" fmla="+- 0 1254 61"/>
                  <a:gd name="T11" fmla="*/ 1254 h 1194"/>
                  <a:gd name="T12" fmla="+- 0 3729 2385"/>
                  <a:gd name="T13" fmla="*/ T12 w 1344"/>
                  <a:gd name="T14" fmla="+- 0 1254 61"/>
                  <a:gd name="T15" fmla="*/ 1254 h 1194"/>
                  <a:gd name="T16" fmla="+- 0 3729 2385"/>
                  <a:gd name="T17" fmla="*/ T16 w 1344"/>
                  <a:gd name="T18" fmla="+- 0 61 61"/>
                  <a:gd name="T19" fmla="*/ 61 h 1194"/>
                </a:gdLst>
                <a:ahLst/>
                <a:cxnLst>
                  <a:cxn ang="0">
                    <a:pos x="T1" y="T3"/>
                  </a:cxn>
                  <a:cxn ang="0">
                    <a:pos x="T5" y="T7"/>
                  </a:cxn>
                  <a:cxn ang="0">
                    <a:pos x="T9" y="T11"/>
                  </a:cxn>
                  <a:cxn ang="0">
                    <a:pos x="T13" y="T15"/>
                  </a:cxn>
                  <a:cxn ang="0">
                    <a:pos x="T17" y="T19"/>
                  </a:cxn>
                </a:cxnLst>
                <a:rect l="0" t="0" r="r" b="b"/>
                <a:pathLst>
                  <a:path w="1344" h="1194">
                    <a:moveTo>
                      <a:pt x="1344" y="0"/>
                    </a:moveTo>
                    <a:lnTo>
                      <a:pt x="440" y="0"/>
                    </a:lnTo>
                    <a:lnTo>
                      <a:pt x="0" y="1193"/>
                    </a:lnTo>
                    <a:lnTo>
                      <a:pt x="1344" y="1193"/>
                    </a:lnTo>
                    <a:lnTo>
                      <a:pt x="1344" y="0"/>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4" name="Group 147"/>
            <p:cNvGrpSpPr>
              <a:grpSpLocks/>
            </p:cNvGrpSpPr>
            <p:nvPr/>
          </p:nvGrpSpPr>
          <p:grpSpPr bwMode="auto">
            <a:xfrm>
              <a:off x="5" y="530"/>
              <a:ext cx="3477" cy="128"/>
              <a:chOff x="5" y="530"/>
              <a:chExt cx="3477" cy="128"/>
            </a:xfrm>
          </p:grpSpPr>
          <p:sp>
            <p:nvSpPr>
              <p:cNvPr id="24" name="Freeform 148"/>
              <p:cNvSpPr>
                <a:spLocks/>
              </p:cNvSpPr>
              <p:nvPr/>
            </p:nvSpPr>
            <p:spPr bwMode="auto">
              <a:xfrm>
                <a:off x="5" y="530"/>
                <a:ext cx="3477" cy="128"/>
              </a:xfrm>
              <a:custGeom>
                <a:avLst/>
                <a:gdLst>
                  <a:gd name="T0" fmla="+- 0 5 5"/>
                  <a:gd name="T1" fmla="*/ T0 w 3477"/>
                  <a:gd name="T2" fmla="+- 0 530 530"/>
                  <a:gd name="T3" fmla="*/ 530 h 128"/>
                  <a:gd name="T4" fmla="+- 0 2652 5"/>
                  <a:gd name="T5" fmla="*/ T4 w 3477"/>
                  <a:gd name="T6" fmla="+- 0 530 530"/>
                  <a:gd name="T7" fmla="*/ 530 h 128"/>
                  <a:gd name="T8" fmla="+- 0 3481 5"/>
                  <a:gd name="T9" fmla="*/ T8 w 3477"/>
                  <a:gd name="T10" fmla="+- 0 658 530"/>
                  <a:gd name="T11" fmla="*/ 658 h 128"/>
                </a:gdLst>
                <a:ahLst/>
                <a:cxnLst>
                  <a:cxn ang="0">
                    <a:pos x="T1" y="T3"/>
                  </a:cxn>
                  <a:cxn ang="0">
                    <a:pos x="T5" y="T7"/>
                  </a:cxn>
                  <a:cxn ang="0">
                    <a:pos x="T9" y="T11"/>
                  </a:cxn>
                </a:cxnLst>
                <a:rect l="0" t="0" r="r" b="b"/>
                <a:pathLst>
                  <a:path w="3477" h="128">
                    <a:moveTo>
                      <a:pt x="0" y="0"/>
                    </a:moveTo>
                    <a:lnTo>
                      <a:pt x="2647" y="0"/>
                    </a:lnTo>
                    <a:lnTo>
                      <a:pt x="3476" y="128"/>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5" name="Group 145"/>
            <p:cNvGrpSpPr>
              <a:grpSpLocks/>
            </p:cNvGrpSpPr>
            <p:nvPr/>
          </p:nvGrpSpPr>
          <p:grpSpPr bwMode="auto">
            <a:xfrm>
              <a:off x="2270" y="530"/>
              <a:ext cx="248" cy="366"/>
              <a:chOff x="2270" y="530"/>
              <a:chExt cx="248" cy="366"/>
            </a:xfrm>
          </p:grpSpPr>
          <p:sp>
            <p:nvSpPr>
              <p:cNvPr id="23" name="Freeform 146"/>
              <p:cNvSpPr>
                <a:spLocks/>
              </p:cNvSpPr>
              <p:nvPr/>
            </p:nvSpPr>
            <p:spPr bwMode="auto">
              <a:xfrm>
                <a:off x="2270" y="530"/>
                <a:ext cx="248" cy="366"/>
              </a:xfrm>
              <a:custGeom>
                <a:avLst/>
                <a:gdLst>
                  <a:gd name="T0" fmla="+- 0 2517 2270"/>
                  <a:gd name="T1" fmla="*/ T0 w 248"/>
                  <a:gd name="T2" fmla="+- 0 896 530"/>
                  <a:gd name="T3" fmla="*/ 896 h 366"/>
                  <a:gd name="T4" fmla="+- 0 2455 2270"/>
                  <a:gd name="T5" fmla="*/ T4 w 248"/>
                  <a:gd name="T6" fmla="+- 0 864 530"/>
                  <a:gd name="T7" fmla="*/ 864 h 366"/>
                  <a:gd name="T8" fmla="+- 0 2400 2270"/>
                  <a:gd name="T9" fmla="*/ T8 w 248"/>
                  <a:gd name="T10" fmla="+- 0 822 530"/>
                  <a:gd name="T11" fmla="*/ 822 h 366"/>
                  <a:gd name="T12" fmla="+- 0 2353 2270"/>
                  <a:gd name="T13" fmla="*/ T12 w 248"/>
                  <a:gd name="T14" fmla="+- 0 772 530"/>
                  <a:gd name="T15" fmla="*/ 772 h 366"/>
                  <a:gd name="T16" fmla="+- 0 2315 2270"/>
                  <a:gd name="T17" fmla="*/ T16 w 248"/>
                  <a:gd name="T18" fmla="+- 0 714 530"/>
                  <a:gd name="T19" fmla="*/ 714 h 366"/>
                  <a:gd name="T20" fmla="+- 0 2288 2270"/>
                  <a:gd name="T21" fmla="*/ T20 w 248"/>
                  <a:gd name="T22" fmla="+- 0 649 530"/>
                  <a:gd name="T23" fmla="*/ 649 h 366"/>
                  <a:gd name="T24" fmla="+- 0 2273 2270"/>
                  <a:gd name="T25" fmla="*/ T24 w 248"/>
                  <a:gd name="T26" fmla="+- 0 579 530"/>
                  <a:gd name="T27" fmla="*/ 579 h 366"/>
                  <a:gd name="T28" fmla="+- 0 2271 2270"/>
                  <a:gd name="T29" fmla="*/ T28 w 248"/>
                  <a:gd name="T30" fmla="+- 0 555 530"/>
                  <a:gd name="T31" fmla="*/ 555 h 366"/>
                  <a:gd name="T32" fmla="+- 0 2270 2270"/>
                  <a:gd name="T33" fmla="*/ T32 w 248"/>
                  <a:gd name="T34" fmla="+- 0 530 530"/>
                  <a:gd name="T35" fmla="*/ 530 h 36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248" h="366">
                    <a:moveTo>
                      <a:pt x="247" y="366"/>
                    </a:moveTo>
                    <a:lnTo>
                      <a:pt x="185" y="334"/>
                    </a:lnTo>
                    <a:lnTo>
                      <a:pt x="130" y="292"/>
                    </a:lnTo>
                    <a:lnTo>
                      <a:pt x="83" y="242"/>
                    </a:lnTo>
                    <a:lnTo>
                      <a:pt x="45" y="184"/>
                    </a:lnTo>
                    <a:lnTo>
                      <a:pt x="18" y="119"/>
                    </a:lnTo>
                    <a:lnTo>
                      <a:pt x="3" y="49"/>
                    </a:lnTo>
                    <a:lnTo>
                      <a:pt x="1" y="25"/>
                    </a:lnTo>
                    <a:lnTo>
                      <a:pt x="0"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6" name="Group 143"/>
            <p:cNvGrpSpPr>
              <a:grpSpLocks/>
            </p:cNvGrpSpPr>
            <p:nvPr/>
          </p:nvGrpSpPr>
          <p:grpSpPr bwMode="auto">
            <a:xfrm>
              <a:off x="1368" y="530"/>
              <a:ext cx="60" cy="2"/>
              <a:chOff x="1368" y="530"/>
              <a:chExt cx="60" cy="2"/>
            </a:xfrm>
          </p:grpSpPr>
          <p:sp>
            <p:nvSpPr>
              <p:cNvPr id="22" name="Freeform 144"/>
              <p:cNvSpPr>
                <a:spLocks/>
              </p:cNvSpPr>
              <p:nvPr/>
            </p:nvSpPr>
            <p:spPr bwMode="auto">
              <a:xfrm>
                <a:off x="1368" y="530"/>
                <a:ext cx="60" cy="2"/>
              </a:xfrm>
              <a:custGeom>
                <a:avLst/>
                <a:gdLst>
                  <a:gd name="T0" fmla="+- 0 1368 1368"/>
                  <a:gd name="T1" fmla="*/ T0 w 60"/>
                  <a:gd name="T2" fmla="+- 0 1428 1368"/>
                  <a:gd name="T3" fmla="*/ T2 w 60"/>
                </a:gdLst>
                <a:ahLst/>
                <a:cxnLst>
                  <a:cxn ang="0">
                    <a:pos x="T1" y="0"/>
                  </a:cxn>
                  <a:cxn ang="0">
                    <a:pos x="T3" y="0"/>
                  </a:cxn>
                </a:cxnLst>
                <a:rect l="0" t="0" r="r" b="b"/>
                <a:pathLst>
                  <a:path w="60">
                    <a:moveTo>
                      <a:pt x="0" y="0"/>
                    </a:moveTo>
                    <a:lnTo>
                      <a:pt x="60" y="0"/>
                    </a:lnTo>
                  </a:path>
                </a:pathLst>
              </a:custGeom>
              <a:noFill/>
              <a:ln w="317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 name="Group 141"/>
            <p:cNvGrpSpPr>
              <a:grpSpLocks/>
            </p:cNvGrpSpPr>
            <p:nvPr/>
          </p:nvGrpSpPr>
          <p:grpSpPr bwMode="auto">
            <a:xfrm>
              <a:off x="1413" y="480"/>
              <a:ext cx="87" cy="100"/>
              <a:chOff x="1413" y="480"/>
              <a:chExt cx="87" cy="100"/>
            </a:xfrm>
          </p:grpSpPr>
          <p:sp>
            <p:nvSpPr>
              <p:cNvPr id="21" name="Freeform 142"/>
              <p:cNvSpPr>
                <a:spLocks/>
              </p:cNvSpPr>
              <p:nvPr/>
            </p:nvSpPr>
            <p:spPr bwMode="auto">
              <a:xfrm>
                <a:off x="1413" y="480"/>
                <a:ext cx="87" cy="100"/>
              </a:xfrm>
              <a:custGeom>
                <a:avLst/>
                <a:gdLst>
                  <a:gd name="T0" fmla="+- 0 1413 1413"/>
                  <a:gd name="T1" fmla="*/ T0 w 87"/>
                  <a:gd name="T2" fmla="+- 0 480 480"/>
                  <a:gd name="T3" fmla="*/ 480 h 100"/>
                  <a:gd name="T4" fmla="+- 0 1413 1413"/>
                  <a:gd name="T5" fmla="*/ T4 w 87"/>
                  <a:gd name="T6" fmla="+- 0 580 480"/>
                  <a:gd name="T7" fmla="*/ 580 h 100"/>
                  <a:gd name="T8" fmla="+- 0 1500 1413"/>
                  <a:gd name="T9" fmla="*/ T8 w 87"/>
                  <a:gd name="T10" fmla="+- 0 530 480"/>
                  <a:gd name="T11" fmla="*/ 530 h 100"/>
                  <a:gd name="T12" fmla="+- 0 1413 1413"/>
                  <a:gd name="T13" fmla="*/ T12 w 87"/>
                  <a:gd name="T14" fmla="+- 0 480 480"/>
                  <a:gd name="T15" fmla="*/ 480 h 100"/>
                </a:gdLst>
                <a:ahLst/>
                <a:cxnLst>
                  <a:cxn ang="0">
                    <a:pos x="T1" y="T3"/>
                  </a:cxn>
                  <a:cxn ang="0">
                    <a:pos x="T5" y="T7"/>
                  </a:cxn>
                  <a:cxn ang="0">
                    <a:pos x="T9" y="T11"/>
                  </a:cxn>
                  <a:cxn ang="0">
                    <a:pos x="T13" y="T15"/>
                  </a:cxn>
                </a:cxnLst>
                <a:rect l="0" t="0" r="r" b="b"/>
                <a:pathLst>
                  <a:path w="87" h="100">
                    <a:moveTo>
                      <a:pt x="0" y="0"/>
                    </a:moveTo>
                    <a:lnTo>
                      <a:pt x="0" y="100"/>
                    </a:lnTo>
                    <a:lnTo>
                      <a:pt x="87" y="50"/>
                    </a:lnTo>
                    <a:lnTo>
                      <a:pt x="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139"/>
            <p:cNvGrpSpPr>
              <a:grpSpLocks/>
            </p:cNvGrpSpPr>
            <p:nvPr/>
          </p:nvGrpSpPr>
          <p:grpSpPr bwMode="auto">
            <a:xfrm>
              <a:off x="3013" y="585"/>
              <a:ext cx="52" cy="8"/>
              <a:chOff x="3013" y="585"/>
              <a:chExt cx="52" cy="8"/>
            </a:xfrm>
          </p:grpSpPr>
          <p:sp>
            <p:nvSpPr>
              <p:cNvPr id="20" name="Freeform 140"/>
              <p:cNvSpPr>
                <a:spLocks/>
              </p:cNvSpPr>
              <p:nvPr/>
            </p:nvSpPr>
            <p:spPr bwMode="auto">
              <a:xfrm>
                <a:off x="3013" y="585"/>
                <a:ext cx="52" cy="8"/>
              </a:xfrm>
              <a:custGeom>
                <a:avLst/>
                <a:gdLst>
                  <a:gd name="T0" fmla="+- 0 3013 3013"/>
                  <a:gd name="T1" fmla="*/ T0 w 52"/>
                  <a:gd name="T2" fmla="+- 0 585 585"/>
                  <a:gd name="T3" fmla="*/ 585 h 8"/>
                  <a:gd name="T4" fmla="+- 0 3064 3013"/>
                  <a:gd name="T5" fmla="*/ T4 w 52"/>
                  <a:gd name="T6" fmla="+- 0 593 585"/>
                  <a:gd name="T7" fmla="*/ 593 h 8"/>
                </a:gdLst>
                <a:ahLst/>
                <a:cxnLst>
                  <a:cxn ang="0">
                    <a:pos x="T1" y="T3"/>
                  </a:cxn>
                  <a:cxn ang="0">
                    <a:pos x="T5" y="T7"/>
                  </a:cxn>
                </a:cxnLst>
                <a:rect l="0" t="0" r="r" b="b"/>
                <a:pathLst>
                  <a:path w="52" h="8">
                    <a:moveTo>
                      <a:pt x="0" y="0"/>
                    </a:moveTo>
                    <a:lnTo>
                      <a:pt x="51" y="8"/>
                    </a:lnTo>
                  </a:path>
                </a:pathLst>
              </a:custGeom>
              <a:noFill/>
              <a:ln w="317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137"/>
            <p:cNvGrpSpPr>
              <a:grpSpLocks/>
            </p:cNvGrpSpPr>
            <p:nvPr/>
          </p:nvGrpSpPr>
          <p:grpSpPr bwMode="auto">
            <a:xfrm>
              <a:off x="3042" y="542"/>
              <a:ext cx="94" cy="99"/>
              <a:chOff x="3042" y="542"/>
              <a:chExt cx="94" cy="99"/>
            </a:xfrm>
          </p:grpSpPr>
          <p:sp>
            <p:nvSpPr>
              <p:cNvPr id="19" name="Freeform 138"/>
              <p:cNvSpPr>
                <a:spLocks/>
              </p:cNvSpPr>
              <p:nvPr/>
            </p:nvSpPr>
            <p:spPr bwMode="auto">
              <a:xfrm>
                <a:off x="3042" y="542"/>
                <a:ext cx="94" cy="99"/>
              </a:xfrm>
              <a:custGeom>
                <a:avLst/>
                <a:gdLst>
                  <a:gd name="T0" fmla="+- 0 3057 3042"/>
                  <a:gd name="T1" fmla="*/ T0 w 94"/>
                  <a:gd name="T2" fmla="+- 0 542 542"/>
                  <a:gd name="T3" fmla="*/ 542 h 99"/>
                  <a:gd name="T4" fmla="+- 0 3042 3042"/>
                  <a:gd name="T5" fmla="*/ T4 w 94"/>
                  <a:gd name="T6" fmla="+- 0 640 542"/>
                  <a:gd name="T7" fmla="*/ 640 h 99"/>
                  <a:gd name="T8" fmla="+- 0 3135 3042"/>
                  <a:gd name="T9" fmla="*/ T8 w 94"/>
                  <a:gd name="T10" fmla="+- 0 604 542"/>
                  <a:gd name="T11" fmla="*/ 604 h 99"/>
                  <a:gd name="T12" fmla="+- 0 3057 3042"/>
                  <a:gd name="T13" fmla="*/ T12 w 94"/>
                  <a:gd name="T14" fmla="+- 0 542 542"/>
                  <a:gd name="T15" fmla="*/ 542 h 99"/>
                </a:gdLst>
                <a:ahLst/>
                <a:cxnLst>
                  <a:cxn ang="0">
                    <a:pos x="T1" y="T3"/>
                  </a:cxn>
                  <a:cxn ang="0">
                    <a:pos x="T5" y="T7"/>
                  </a:cxn>
                  <a:cxn ang="0">
                    <a:pos x="T9" y="T11"/>
                  </a:cxn>
                  <a:cxn ang="0">
                    <a:pos x="T13" y="T15"/>
                  </a:cxn>
                </a:cxnLst>
                <a:rect l="0" t="0" r="r" b="b"/>
                <a:pathLst>
                  <a:path w="94" h="99">
                    <a:moveTo>
                      <a:pt x="15" y="0"/>
                    </a:moveTo>
                    <a:lnTo>
                      <a:pt x="0" y="98"/>
                    </a:lnTo>
                    <a:lnTo>
                      <a:pt x="93" y="62"/>
                    </a:lnTo>
                    <a:lnTo>
                      <a:pt x="15"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0" name="Group 135"/>
            <p:cNvGrpSpPr>
              <a:grpSpLocks/>
            </p:cNvGrpSpPr>
            <p:nvPr/>
          </p:nvGrpSpPr>
          <p:grpSpPr bwMode="auto">
            <a:xfrm>
              <a:off x="2036" y="299"/>
              <a:ext cx="29" cy="11"/>
              <a:chOff x="2036" y="299"/>
              <a:chExt cx="29" cy="11"/>
            </a:xfrm>
          </p:grpSpPr>
          <p:sp>
            <p:nvSpPr>
              <p:cNvPr id="18" name="Freeform 136"/>
              <p:cNvSpPr>
                <a:spLocks/>
              </p:cNvSpPr>
              <p:nvPr/>
            </p:nvSpPr>
            <p:spPr bwMode="auto">
              <a:xfrm>
                <a:off x="2036" y="299"/>
                <a:ext cx="29" cy="11"/>
              </a:xfrm>
              <a:custGeom>
                <a:avLst/>
                <a:gdLst>
                  <a:gd name="T0" fmla="+- 0 2036 2036"/>
                  <a:gd name="T1" fmla="*/ T0 w 29"/>
                  <a:gd name="T2" fmla="+- 0 299 299"/>
                  <a:gd name="T3" fmla="*/ 299 h 11"/>
                  <a:gd name="T4" fmla="+- 0 2064 2036"/>
                  <a:gd name="T5" fmla="*/ T4 w 29"/>
                  <a:gd name="T6" fmla="+- 0 310 299"/>
                  <a:gd name="T7" fmla="*/ 310 h 11"/>
                </a:gdLst>
                <a:ahLst/>
                <a:cxnLst>
                  <a:cxn ang="0">
                    <a:pos x="T1" y="T3"/>
                  </a:cxn>
                  <a:cxn ang="0">
                    <a:pos x="T5" y="T7"/>
                  </a:cxn>
                </a:cxnLst>
                <a:rect l="0" t="0" r="r" b="b"/>
                <a:pathLst>
                  <a:path w="29" h="11">
                    <a:moveTo>
                      <a:pt x="0" y="0"/>
                    </a:moveTo>
                    <a:lnTo>
                      <a:pt x="28" y="11"/>
                    </a:lnTo>
                  </a:path>
                </a:pathLst>
              </a:custGeom>
              <a:noFill/>
              <a:ln w="317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133"/>
            <p:cNvGrpSpPr>
              <a:grpSpLocks/>
            </p:cNvGrpSpPr>
            <p:nvPr/>
          </p:nvGrpSpPr>
          <p:grpSpPr bwMode="auto">
            <a:xfrm>
              <a:off x="2118" y="330"/>
              <a:ext cx="1168" cy="434"/>
              <a:chOff x="2118" y="330"/>
              <a:chExt cx="1168" cy="434"/>
            </a:xfrm>
          </p:grpSpPr>
          <p:sp>
            <p:nvSpPr>
              <p:cNvPr id="17" name="Freeform 134"/>
              <p:cNvSpPr>
                <a:spLocks/>
              </p:cNvSpPr>
              <p:nvPr/>
            </p:nvSpPr>
            <p:spPr bwMode="auto">
              <a:xfrm>
                <a:off x="2118" y="330"/>
                <a:ext cx="1168" cy="434"/>
              </a:xfrm>
              <a:custGeom>
                <a:avLst/>
                <a:gdLst>
                  <a:gd name="T0" fmla="+- 0 2118 2118"/>
                  <a:gd name="T1" fmla="*/ T0 w 1168"/>
                  <a:gd name="T2" fmla="+- 0 330 330"/>
                  <a:gd name="T3" fmla="*/ 330 h 434"/>
                  <a:gd name="T4" fmla="+- 0 3286 2118"/>
                  <a:gd name="T5" fmla="*/ T4 w 1168"/>
                  <a:gd name="T6" fmla="+- 0 764 330"/>
                  <a:gd name="T7" fmla="*/ 764 h 434"/>
                </a:gdLst>
                <a:ahLst/>
                <a:cxnLst>
                  <a:cxn ang="0">
                    <a:pos x="T1" y="T3"/>
                  </a:cxn>
                  <a:cxn ang="0">
                    <a:pos x="T5" y="T7"/>
                  </a:cxn>
                </a:cxnLst>
                <a:rect l="0" t="0" r="r" b="b"/>
                <a:pathLst>
                  <a:path w="1168" h="434">
                    <a:moveTo>
                      <a:pt x="0" y="0"/>
                    </a:moveTo>
                    <a:lnTo>
                      <a:pt x="1168" y="434"/>
                    </a:lnTo>
                  </a:path>
                </a:pathLst>
              </a:custGeom>
              <a:noFill/>
              <a:ln w="3175">
                <a:solidFill>
                  <a:srgbClr val="231F2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2" name="Group 128"/>
            <p:cNvGrpSpPr>
              <a:grpSpLocks/>
            </p:cNvGrpSpPr>
            <p:nvPr/>
          </p:nvGrpSpPr>
          <p:grpSpPr bwMode="auto">
            <a:xfrm>
              <a:off x="1291" y="-85"/>
              <a:ext cx="2531" cy="952"/>
              <a:chOff x="1291" y="-85"/>
              <a:chExt cx="2531" cy="952"/>
            </a:xfrm>
          </p:grpSpPr>
          <p:sp>
            <p:nvSpPr>
              <p:cNvPr id="13" name="Freeform 132"/>
              <p:cNvSpPr>
                <a:spLocks/>
              </p:cNvSpPr>
              <p:nvPr/>
            </p:nvSpPr>
            <p:spPr bwMode="auto">
              <a:xfrm>
                <a:off x="3313" y="774"/>
                <a:ext cx="29" cy="11"/>
              </a:xfrm>
              <a:custGeom>
                <a:avLst/>
                <a:gdLst>
                  <a:gd name="T0" fmla="+- 0 3313 3313"/>
                  <a:gd name="T1" fmla="*/ T0 w 29"/>
                  <a:gd name="T2" fmla="+- 0 774 774"/>
                  <a:gd name="T3" fmla="*/ 774 h 11"/>
                  <a:gd name="T4" fmla="+- 0 3341 3313"/>
                  <a:gd name="T5" fmla="*/ T4 w 29"/>
                  <a:gd name="T6" fmla="+- 0 785 774"/>
                  <a:gd name="T7" fmla="*/ 785 h 11"/>
                </a:gdLst>
                <a:ahLst/>
                <a:cxnLst>
                  <a:cxn ang="0">
                    <a:pos x="T1" y="T3"/>
                  </a:cxn>
                  <a:cxn ang="0">
                    <a:pos x="T5" y="T7"/>
                  </a:cxn>
                </a:cxnLst>
                <a:rect l="0" t="0" r="r" b="b"/>
                <a:pathLst>
                  <a:path w="29" h="11">
                    <a:moveTo>
                      <a:pt x="0" y="0"/>
                    </a:moveTo>
                    <a:lnTo>
                      <a:pt x="28" y="11"/>
                    </a:lnTo>
                  </a:path>
                </a:pathLst>
              </a:custGeom>
              <a:noFill/>
              <a:ln w="317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14" name="Text Box 131"/>
              <p:cNvSpPr txBox="1">
                <a:spLocks noChangeArrowheads="1"/>
              </p:cNvSpPr>
              <p:nvPr/>
            </p:nvSpPr>
            <p:spPr bwMode="auto">
              <a:xfrm>
                <a:off x="1291" y="0"/>
                <a:ext cx="488"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231F20"/>
                    </a:solidFill>
                    <a:effectLst/>
                    <a:latin typeface="Calibri" pitchFamily="34" charset="0"/>
                    <a:ea typeface="Calibri" pitchFamily="34" charset="0"/>
                    <a:cs typeface="Times New Roman" pitchFamily="18" charset="0"/>
                  </a:rPr>
                  <a:t>air</a:t>
                </a:r>
                <a:endParaRPr kumimoji="0" lang="en-US" alt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Text Box 130"/>
              <p:cNvSpPr txBox="1">
                <a:spLocks noChangeArrowheads="1"/>
              </p:cNvSpPr>
              <p:nvPr/>
            </p:nvSpPr>
            <p:spPr bwMode="auto">
              <a:xfrm>
                <a:off x="2836" y="-85"/>
                <a:ext cx="986" cy="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231F20"/>
                    </a:solidFill>
                    <a:effectLst/>
                    <a:latin typeface="Calibri" pitchFamily="34" charset="0"/>
                    <a:ea typeface="Calibri" pitchFamily="34" charset="0"/>
                    <a:cs typeface="Times New Roman" pitchFamily="18" charset="0"/>
                  </a:rPr>
                  <a:t>transparent cornea</a:t>
                </a:r>
                <a:endParaRPr kumimoji="0" lang="en-US" alt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Text Box 129"/>
              <p:cNvSpPr txBox="1">
                <a:spLocks noChangeArrowheads="1"/>
              </p:cNvSpPr>
              <p:nvPr/>
            </p:nvSpPr>
            <p:spPr bwMode="auto">
              <a:xfrm>
                <a:off x="1917" y="667"/>
                <a:ext cx="506"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231F20"/>
                    </a:solidFill>
                    <a:effectLst/>
                    <a:latin typeface="Calibri" pitchFamily="34" charset="0"/>
                    <a:ea typeface="Times New Roman" pitchFamily="18" charset="0"/>
                    <a:cs typeface="Times New Roman" pitchFamily="18" charset="0"/>
                  </a:rPr>
                  <a:t>70°</a:t>
                </a:r>
                <a:endParaRPr kumimoji="0" lang="en-US" altLang="en-US" sz="16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26" name="Rectangle 25"/>
          <p:cNvSpPr/>
          <p:nvPr/>
        </p:nvSpPr>
        <p:spPr>
          <a:xfrm>
            <a:off x="153178" y="201588"/>
            <a:ext cx="3754554" cy="338554"/>
          </a:xfrm>
          <a:prstGeom prst="rect">
            <a:avLst/>
          </a:prstGeom>
        </p:spPr>
        <p:txBody>
          <a:bodyPr wrap="none">
            <a:spAutoFit/>
          </a:bodyPr>
          <a:lstStyle/>
          <a:p>
            <a:pPr lvl="0"/>
            <a:r>
              <a:rPr lang="en-US" sz="1600" dirty="0"/>
              <a:t>(</a:t>
            </a:r>
            <a:r>
              <a:rPr lang="en-US" sz="1600" dirty="0" smtClean="0"/>
              <a:t>a)  State </a:t>
            </a:r>
            <a:r>
              <a:rPr lang="en-US" sz="1600" dirty="0"/>
              <a:t>the size of the angle of incidence.</a:t>
            </a:r>
            <a:endParaRPr lang="en-NZ" sz="1600" dirty="0"/>
          </a:p>
        </p:txBody>
      </p:sp>
      <p:grpSp>
        <p:nvGrpSpPr>
          <p:cNvPr id="27" name="Group 156"/>
          <p:cNvGrpSpPr>
            <a:grpSpLocks/>
          </p:cNvGrpSpPr>
          <p:nvPr/>
        </p:nvGrpSpPr>
        <p:grpSpPr bwMode="auto">
          <a:xfrm>
            <a:off x="5270843" y="1772475"/>
            <a:ext cx="3725863" cy="1970088"/>
            <a:chOff x="0" y="0"/>
            <a:chExt cx="5867" cy="3102"/>
          </a:xfrm>
        </p:grpSpPr>
        <p:grpSp>
          <p:nvGrpSpPr>
            <p:cNvPr id="28" name="Group 205"/>
            <p:cNvGrpSpPr>
              <a:grpSpLocks/>
            </p:cNvGrpSpPr>
            <p:nvPr/>
          </p:nvGrpSpPr>
          <p:grpSpPr bwMode="auto">
            <a:xfrm>
              <a:off x="10" y="10"/>
              <a:ext cx="3639" cy="3082"/>
              <a:chOff x="10" y="10"/>
              <a:chExt cx="3639" cy="3082"/>
            </a:xfrm>
          </p:grpSpPr>
          <p:sp>
            <p:nvSpPr>
              <p:cNvPr id="77" name="Freeform 207"/>
              <p:cNvSpPr>
                <a:spLocks/>
              </p:cNvSpPr>
              <p:nvPr/>
            </p:nvSpPr>
            <p:spPr bwMode="auto">
              <a:xfrm>
                <a:off x="10" y="10"/>
                <a:ext cx="3639" cy="3082"/>
              </a:xfrm>
              <a:custGeom>
                <a:avLst/>
                <a:gdLst>
                  <a:gd name="T0" fmla="+- 0 3292 10"/>
                  <a:gd name="T1" fmla="*/ T0 w 3639"/>
                  <a:gd name="T2" fmla="+- 0 2137 10"/>
                  <a:gd name="T3" fmla="*/ 2137 h 3082"/>
                  <a:gd name="T4" fmla="+- 0 422 10"/>
                  <a:gd name="T5" fmla="*/ T4 w 3639"/>
                  <a:gd name="T6" fmla="+- 0 2137 10"/>
                  <a:gd name="T7" fmla="*/ 2137 h 3082"/>
                  <a:gd name="T8" fmla="+- 0 459 10"/>
                  <a:gd name="T9" fmla="*/ T8 w 3639"/>
                  <a:gd name="T10" fmla="+- 0 2220 10"/>
                  <a:gd name="T11" fmla="*/ 2220 h 3082"/>
                  <a:gd name="T12" fmla="+- 0 501 10"/>
                  <a:gd name="T13" fmla="*/ T12 w 3639"/>
                  <a:gd name="T14" fmla="+- 0 2300 10"/>
                  <a:gd name="T15" fmla="*/ 2300 h 3082"/>
                  <a:gd name="T16" fmla="+- 0 547 10"/>
                  <a:gd name="T17" fmla="*/ T16 w 3639"/>
                  <a:gd name="T18" fmla="+- 0 2377 10"/>
                  <a:gd name="T19" fmla="*/ 2377 h 3082"/>
                  <a:gd name="T20" fmla="+- 0 597 10"/>
                  <a:gd name="T21" fmla="*/ T20 w 3639"/>
                  <a:gd name="T22" fmla="+- 0 2451 10"/>
                  <a:gd name="T23" fmla="*/ 2451 h 3082"/>
                  <a:gd name="T24" fmla="+- 0 652 10"/>
                  <a:gd name="T25" fmla="*/ T24 w 3639"/>
                  <a:gd name="T26" fmla="+- 0 2523 10"/>
                  <a:gd name="T27" fmla="*/ 2523 h 3082"/>
                  <a:gd name="T28" fmla="+- 0 710 10"/>
                  <a:gd name="T29" fmla="*/ T28 w 3639"/>
                  <a:gd name="T30" fmla="+- 0 2590 10"/>
                  <a:gd name="T31" fmla="*/ 2590 h 3082"/>
                  <a:gd name="T32" fmla="+- 0 773 10"/>
                  <a:gd name="T33" fmla="*/ T32 w 3639"/>
                  <a:gd name="T34" fmla="+- 0 2654 10"/>
                  <a:gd name="T35" fmla="*/ 2654 h 3082"/>
                  <a:gd name="T36" fmla="+- 0 838 10"/>
                  <a:gd name="T37" fmla="*/ T36 w 3639"/>
                  <a:gd name="T38" fmla="+- 0 2715 10"/>
                  <a:gd name="T39" fmla="*/ 2715 h 3082"/>
                  <a:gd name="T40" fmla="+- 0 908 10"/>
                  <a:gd name="T41" fmla="*/ T40 w 3639"/>
                  <a:gd name="T42" fmla="+- 0 2772 10"/>
                  <a:gd name="T43" fmla="*/ 2772 h 3082"/>
                  <a:gd name="T44" fmla="+- 0 980 10"/>
                  <a:gd name="T45" fmla="*/ T44 w 3639"/>
                  <a:gd name="T46" fmla="+- 0 2824 10"/>
                  <a:gd name="T47" fmla="*/ 2824 h 3082"/>
                  <a:gd name="T48" fmla="+- 0 1056 10"/>
                  <a:gd name="T49" fmla="*/ T48 w 3639"/>
                  <a:gd name="T50" fmla="+- 0 2873 10"/>
                  <a:gd name="T51" fmla="*/ 2873 h 3082"/>
                  <a:gd name="T52" fmla="+- 0 1134 10"/>
                  <a:gd name="T53" fmla="*/ T52 w 3639"/>
                  <a:gd name="T54" fmla="+- 0 2917 10"/>
                  <a:gd name="T55" fmla="*/ 2917 h 3082"/>
                  <a:gd name="T56" fmla="+- 0 1216 10"/>
                  <a:gd name="T57" fmla="*/ T56 w 3639"/>
                  <a:gd name="T58" fmla="+- 0 2956 10"/>
                  <a:gd name="T59" fmla="*/ 2956 h 3082"/>
                  <a:gd name="T60" fmla="+- 0 1300 10"/>
                  <a:gd name="T61" fmla="*/ T60 w 3639"/>
                  <a:gd name="T62" fmla="+- 0 2991 10"/>
                  <a:gd name="T63" fmla="*/ 2991 h 3082"/>
                  <a:gd name="T64" fmla="+- 0 1386 10"/>
                  <a:gd name="T65" fmla="*/ T64 w 3639"/>
                  <a:gd name="T66" fmla="+- 0 3021 10"/>
                  <a:gd name="T67" fmla="*/ 3021 h 3082"/>
                  <a:gd name="T68" fmla="+- 0 1475 10"/>
                  <a:gd name="T69" fmla="*/ T68 w 3639"/>
                  <a:gd name="T70" fmla="+- 0 3046 10"/>
                  <a:gd name="T71" fmla="*/ 3046 h 3082"/>
                  <a:gd name="T72" fmla="+- 0 1565 10"/>
                  <a:gd name="T73" fmla="*/ T72 w 3639"/>
                  <a:gd name="T74" fmla="+- 0 3066 10"/>
                  <a:gd name="T75" fmla="*/ 3066 h 3082"/>
                  <a:gd name="T76" fmla="+- 0 1658 10"/>
                  <a:gd name="T77" fmla="*/ T76 w 3639"/>
                  <a:gd name="T78" fmla="+- 0 3080 10"/>
                  <a:gd name="T79" fmla="*/ 3080 h 3082"/>
                  <a:gd name="T80" fmla="+- 0 1752 10"/>
                  <a:gd name="T81" fmla="*/ T80 w 3639"/>
                  <a:gd name="T82" fmla="+- 0 3089 10"/>
                  <a:gd name="T83" fmla="*/ 3089 h 3082"/>
                  <a:gd name="T84" fmla="+- 0 1848 10"/>
                  <a:gd name="T85" fmla="*/ T84 w 3639"/>
                  <a:gd name="T86" fmla="+- 0 3091 10"/>
                  <a:gd name="T87" fmla="*/ 3091 h 3082"/>
                  <a:gd name="T88" fmla="+- 0 1943 10"/>
                  <a:gd name="T89" fmla="*/ T88 w 3639"/>
                  <a:gd name="T90" fmla="+- 0 3089 10"/>
                  <a:gd name="T91" fmla="*/ 3089 h 3082"/>
                  <a:gd name="T92" fmla="+- 0 2036 10"/>
                  <a:gd name="T93" fmla="*/ T92 w 3639"/>
                  <a:gd name="T94" fmla="+- 0 3080 10"/>
                  <a:gd name="T95" fmla="*/ 3080 h 3082"/>
                  <a:gd name="T96" fmla="+- 0 2128 10"/>
                  <a:gd name="T97" fmla="*/ T96 w 3639"/>
                  <a:gd name="T98" fmla="+- 0 3066 10"/>
                  <a:gd name="T99" fmla="*/ 3066 h 3082"/>
                  <a:gd name="T100" fmla="+- 0 2218 10"/>
                  <a:gd name="T101" fmla="*/ T100 w 3639"/>
                  <a:gd name="T102" fmla="+- 0 3047 10"/>
                  <a:gd name="T103" fmla="*/ 3047 h 3082"/>
                  <a:gd name="T104" fmla="+- 0 2306 10"/>
                  <a:gd name="T105" fmla="*/ T104 w 3639"/>
                  <a:gd name="T106" fmla="+- 0 3022 10"/>
                  <a:gd name="T107" fmla="*/ 3022 h 3082"/>
                  <a:gd name="T108" fmla="+- 0 2391 10"/>
                  <a:gd name="T109" fmla="*/ T108 w 3639"/>
                  <a:gd name="T110" fmla="+- 0 2993 10"/>
                  <a:gd name="T111" fmla="*/ 2993 h 3082"/>
                  <a:gd name="T112" fmla="+- 0 2475 10"/>
                  <a:gd name="T113" fmla="*/ T112 w 3639"/>
                  <a:gd name="T114" fmla="+- 0 2958 10"/>
                  <a:gd name="T115" fmla="*/ 2958 h 3082"/>
                  <a:gd name="T116" fmla="+- 0 2556 10"/>
                  <a:gd name="T117" fmla="*/ T116 w 3639"/>
                  <a:gd name="T118" fmla="+- 0 2919 10"/>
                  <a:gd name="T119" fmla="*/ 2919 h 3082"/>
                  <a:gd name="T120" fmla="+- 0 2634 10"/>
                  <a:gd name="T121" fmla="*/ T120 w 3639"/>
                  <a:gd name="T122" fmla="+- 0 2876 10"/>
                  <a:gd name="T123" fmla="*/ 2876 h 3082"/>
                  <a:gd name="T124" fmla="+- 0 2709 10"/>
                  <a:gd name="T125" fmla="*/ T124 w 3639"/>
                  <a:gd name="T126" fmla="+- 0 2828 10"/>
                  <a:gd name="T127" fmla="*/ 2828 h 3082"/>
                  <a:gd name="T128" fmla="+- 0 2781 10"/>
                  <a:gd name="T129" fmla="*/ T128 w 3639"/>
                  <a:gd name="T130" fmla="+- 0 2776 10"/>
                  <a:gd name="T131" fmla="*/ 2776 h 3082"/>
                  <a:gd name="T132" fmla="+- 0 2850 10"/>
                  <a:gd name="T133" fmla="*/ T132 w 3639"/>
                  <a:gd name="T134" fmla="+- 0 2721 10"/>
                  <a:gd name="T135" fmla="*/ 2721 h 3082"/>
                  <a:gd name="T136" fmla="+- 0 2916 10"/>
                  <a:gd name="T137" fmla="*/ T136 w 3639"/>
                  <a:gd name="T138" fmla="+- 0 2661 10"/>
                  <a:gd name="T139" fmla="*/ 2661 h 3082"/>
                  <a:gd name="T140" fmla="+- 0 2978 10"/>
                  <a:gd name="T141" fmla="*/ T140 w 3639"/>
                  <a:gd name="T142" fmla="+- 0 2598 10"/>
                  <a:gd name="T143" fmla="*/ 2598 h 3082"/>
                  <a:gd name="T144" fmla="+- 0 3036 10"/>
                  <a:gd name="T145" fmla="*/ T144 w 3639"/>
                  <a:gd name="T146" fmla="+- 0 2531 10"/>
                  <a:gd name="T147" fmla="*/ 2531 h 3082"/>
                  <a:gd name="T148" fmla="+- 0 3091 10"/>
                  <a:gd name="T149" fmla="*/ T148 w 3639"/>
                  <a:gd name="T150" fmla="+- 0 2461 10"/>
                  <a:gd name="T151" fmla="*/ 2461 h 3082"/>
                  <a:gd name="T152" fmla="+- 0 3142 10"/>
                  <a:gd name="T153" fmla="*/ T152 w 3639"/>
                  <a:gd name="T154" fmla="+- 0 2387 10"/>
                  <a:gd name="T155" fmla="*/ 2387 h 3082"/>
                  <a:gd name="T156" fmla="+- 0 3188 10"/>
                  <a:gd name="T157" fmla="*/ T156 w 3639"/>
                  <a:gd name="T158" fmla="+- 0 2311 10"/>
                  <a:gd name="T159" fmla="*/ 2311 h 3082"/>
                  <a:gd name="T160" fmla="+- 0 3230 10"/>
                  <a:gd name="T161" fmla="*/ T160 w 3639"/>
                  <a:gd name="T162" fmla="+- 0 2232 10"/>
                  <a:gd name="T163" fmla="*/ 2232 h 3082"/>
                  <a:gd name="T164" fmla="+- 0 3267 10"/>
                  <a:gd name="T165" fmla="*/ T164 w 3639"/>
                  <a:gd name="T166" fmla="+- 0 2150 10"/>
                  <a:gd name="T167" fmla="*/ 2150 h 3082"/>
                  <a:gd name="T168" fmla="+- 0 3292 10"/>
                  <a:gd name="T169" fmla="*/ T168 w 3639"/>
                  <a:gd name="T170" fmla="+- 0 2137 10"/>
                  <a:gd name="T171" fmla="*/ 2137 h 30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Lst>
                <a:rect l="0" t="0" r="r" b="b"/>
                <a:pathLst>
                  <a:path w="3639" h="3082">
                    <a:moveTo>
                      <a:pt x="3282" y="2127"/>
                    </a:moveTo>
                    <a:lnTo>
                      <a:pt x="412" y="2127"/>
                    </a:lnTo>
                    <a:lnTo>
                      <a:pt x="449" y="2210"/>
                    </a:lnTo>
                    <a:lnTo>
                      <a:pt x="491" y="2290"/>
                    </a:lnTo>
                    <a:lnTo>
                      <a:pt x="537" y="2367"/>
                    </a:lnTo>
                    <a:lnTo>
                      <a:pt x="587" y="2441"/>
                    </a:lnTo>
                    <a:lnTo>
                      <a:pt x="642" y="2513"/>
                    </a:lnTo>
                    <a:lnTo>
                      <a:pt x="700" y="2580"/>
                    </a:lnTo>
                    <a:lnTo>
                      <a:pt x="763" y="2644"/>
                    </a:lnTo>
                    <a:lnTo>
                      <a:pt x="828" y="2705"/>
                    </a:lnTo>
                    <a:lnTo>
                      <a:pt x="898" y="2762"/>
                    </a:lnTo>
                    <a:lnTo>
                      <a:pt x="970" y="2814"/>
                    </a:lnTo>
                    <a:lnTo>
                      <a:pt x="1046" y="2863"/>
                    </a:lnTo>
                    <a:lnTo>
                      <a:pt x="1124" y="2907"/>
                    </a:lnTo>
                    <a:lnTo>
                      <a:pt x="1206" y="2946"/>
                    </a:lnTo>
                    <a:lnTo>
                      <a:pt x="1290" y="2981"/>
                    </a:lnTo>
                    <a:lnTo>
                      <a:pt x="1376" y="3011"/>
                    </a:lnTo>
                    <a:lnTo>
                      <a:pt x="1465" y="3036"/>
                    </a:lnTo>
                    <a:lnTo>
                      <a:pt x="1555" y="3056"/>
                    </a:lnTo>
                    <a:lnTo>
                      <a:pt x="1648" y="3070"/>
                    </a:lnTo>
                    <a:lnTo>
                      <a:pt x="1742" y="3079"/>
                    </a:lnTo>
                    <a:lnTo>
                      <a:pt x="1838" y="3081"/>
                    </a:lnTo>
                    <a:lnTo>
                      <a:pt x="1933" y="3079"/>
                    </a:lnTo>
                    <a:lnTo>
                      <a:pt x="2026" y="3070"/>
                    </a:lnTo>
                    <a:lnTo>
                      <a:pt x="2118" y="3056"/>
                    </a:lnTo>
                    <a:lnTo>
                      <a:pt x="2208" y="3037"/>
                    </a:lnTo>
                    <a:lnTo>
                      <a:pt x="2296" y="3012"/>
                    </a:lnTo>
                    <a:lnTo>
                      <a:pt x="2381" y="2983"/>
                    </a:lnTo>
                    <a:lnTo>
                      <a:pt x="2465" y="2948"/>
                    </a:lnTo>
                    <a:lnTo>
                      <a:pt x="2546" y="2909"/>
                    </a:lnTo>
                    <a:lnTo>
                      <a:pt x="2624" y="2866"/>
                    </a:lnTo>
                    <a:lnTo>
                      <a:pt x="2699" y="2818"/>
                    </a:lnTo>
                    <a:lnTo>
                      <a:pt x="2771" y="2766"/>
                    </a:lnTo>
                    <a:lnTo>
                      <a:pt x="2840" y="2711"/>
                    </a:lnTo>
                    <a:lnTo>
                      <a:pt x="2906" y="2651"/>
                    </a:lnTo>
                    <a:lnTo>
                      <a:pt x="2968" y="2588"/>
                    </a:lnTo>
                    <a:lnTo>
                      <a:pt x="3026" y="2521"/>
                    </a:lnTo>
                    <a:lnTo>
                      <a:pt x="3081" y="2451"/>
                    </a:lnTo>
                    <a:lnTo>
                      <a:pt x="3132" y="2377"/>
                    </a:lnTo>
                    <a:lnTo>
                      <a:pt x="3178" y="2301"/>
                    </a:lnTo>
                    <a:lnTo>
                      <a:pt x="3220" y="2222"/>
                    </a:lnTo>
                    <a:lnTo>
                      <a:pt x="3257" y="2140"/>
                    </a:lnTo>
                    <a:lnTo>
                      <a:pt x="3282" y="2127"/>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8" name="Freeform 206"/>
              <p:cNvSpPr>
                <a:spLocks/>
              </p:cNvSpPr>
              <p:nvPr/>
            </p:nvSpPr>
            <p:spPr bwMode="auto">
              <a:xfrm>
                <a:off x="10" y="10"/>
                <a:ext cx="3639" cy="3082"/>
              </a:xfrm>
              <a:custGeom>
                <a:avLst/>
                <a:gdLst>
                  <a:gd name="T0" fmla="+- 0 1721 10"/>
                  <a:gd name="T1" fmla="*/ T0 w 3639"/>
                  <a:gd name="T2" fmla="+- 0 15 10"/>
                  <a:gd name="T3" fmla="*/ 15 h 3082"/>
                  <a:gd name="T4" fmla="+- 0 1477 10"/>
                  <a:gd name="T5" fmla="*/ T4 w 3639"/>
                  <a:gd name="T6" fmla="+- 0 55 10"/>
                  <a:gd name="T7" fmla="*/ 55 h 3082"/>
                  <a:gd name="T8" fmla="+- 0 1248 10"/>
                  <a:gd name="T9" fmla="*/ T8 w 3639"/>
                  <a:gd name="T10" fmla="+- 0 131 10"/>
                  <a:gd name="T11" fmla="*/ 131 h 3082"/>
                  <a:gd name="T12" fmla="+- 0 1036 10"/>
                  <a:gd name="T13" fmla="*/ T12 w 3639"/>
                  <a:gd name="T14" fmla="+- 0 241 10"/>
                  <a:gd name="T15" fmla="*/ 241 h 3082"/>
                  <a:gd name="T16" fmla="+- 0 845 10"/>
                  <a:gd name="T17" fmla="*/ T16 w 3639"/>
                  <a:gd name="T18" fmla="+- 0 382 10"/>
                  <a:gd name="T19" fmla="*/ 382 h 3082"/>
                  <a:gd name="T20" fmla="+- 0 678 10"/>
                  <a:gd name="T21" fmla="*/ T20 w 3639"/>
                  <a:gd name="T22" fmla="+- 0 550 10"/>
                  <a:gd name="T23" fmla="*/ 550 h 3082"/>
                  <a:gd name="T24" fmla="+- 0 538 10"/>
                  <a:gd name="T25" fmla="*/ T24 w 3639"/>
                  <a:gd name="T26" fmla="+- 0 743 10"/>
                  <a:gd name="T27" fmla="*/ 743 h 3082"/>
                  <a:gd name="T28" fmla="+- 0 428 10"/>
                  <a:gd name="T29" fmla="*/ T28 w 3639"/>
                  <a:gd name="T30" fmla="+- 0 957 10"/>
                  <a:gd name="T31" fmla="*/ 957 h 3082"/>
                  <a:gd name="T32" fmla="+- 0 352 10"/>
                  <a:gd name="T33" fmla="*/ T32 w 3639"/>
                  <a:gd name="T34" fmla="+- 0 1188 10"/>
                  <a:gd name="T35" fmla="*/ 1188 h 3082"/>
                  <a:gd name="T36" fmla="+- 0 312 10"/>
                  <a:gd name="T37" fmla="*/ T36 w 3639"/>
                  <a:gd name="T38" fmla="+- 0 1436 10"/>
                  <a:gd name="T39" fmla="*/ 1436 h 3082"/>
                  <a:gd name="T40" fmla="+- 0 307 10"/>
                  <a:gd name="T41" fmla="*/ T40 w 3639"/>
                  <a:gd name="T42" fmla="+- 0 1584 10"/>
                  <a:gd name="T43" fmla="*/ 1584 h 3082"/>
                  <a:gd name="T44" fmla="+- 0 316 10"/>
                  <a:gd name="T45" fmla="*/ T44 w 3639"/>
                  <a:gd name="T46" fmla="+- 0 1705 10"/>
                  <a:gd name="T47" fmla="*/ 1705 h 3082"/>
                  <a:gd name="T48" fmla="+- 0 337 10"/>
                  <a:gd name="T49" fmla="*/ T48 w 3639"/>
                  <a:gd name="T50" fmla="+- 0 1842 10"/>
                  <a:gd name="T51" fmla="*/ 1842 h 3082"/>
                  <a:gd name="T52" fmla="+- 0 98 10"/>
                  <a:gd name="T53" fmla="*/ T52 w 3639"/>
                  <a:gd name="T54" fmla="+- 0 2267 10"/>
                  <a:gd name="T55" fmla="*/ 2267 h 3082"/>
                  <a:gd name="T56" fmla="+- 0 3292 10"/>
                  <a:gd name="T57" fmla="*/ T56 w 3639"/>
                  <a:gd name="T58" fmla="+- 0 2137 10"/>
                  <a:gd name="T59" fmla="*/ 2137 h 3082"/>
                  <a:gd name="T60" fmla="+- 0 3422 10"/>
                  <a:gd name="T61" fmla="*/ T60 w 3639"/>
                  <a:gd name="T62" fmla="+- 0 2046 10"/>
                  <a:gd name="T63" fmla="*/ 2046 h 3082"/>
                  <a:gd name="T64" fmla="+- 0 3522 10"/>
                  <a:gd name="T65" fmla="*/ T64 w 3639"/>
                  <a:gd name="T66" fmla="+- 0 1936 10"/>
                  <a:gd name="T67" fmla="*/ 1936 h 3082"/>
                  <a:gd name="T68" fmla="+- 0 3595 10"/>
                  <a:gd name="T69" fmla="*/ T68 w 3639"/>
                  <a:gd name="T70" fmla="+- 0 1809 10"/>
                  <a:gd name="T71" fmla="*/ 1809 h 3082"/>
                  <a:gd name="T72" fmla="+- 0 3638 10"/>
                  <a:gd name="T73" fmla="*/ T72 w 3639"/>
                  <a:gd name="T74" fmla="+- 0 1666 10"/>
                  <a:gd name="T75" fmla="*/ 1666 h 3082"/>
                  <a:gd name="T76" fmla="+- 0 3649 10"/>
                  <a:gd name="T77" fmla="*/ T76 w 3639"/>
                  <a:gd name="T78" fmla="+- 0 1551 10"/>
                  <a:gd name="T79" fmla="*/ 1551 h 3082"/>
                  <a:gd name="T80" fmla="+- 0 3638 10"/>
                  <a:gd name="T81" fmla="*/ T80 w 3639"/>
                  <a:gd name="T82" fmla="+- 0 1435 10"/>
                  <a:gd name="T83" fmla="*/ 1435 h 3082"/>
                  <a:gd name="T84" fmla="+- 0 3595 10"/>
                  <a:gd name="T85" fmla="*/ T84 w 3639"/>
                  <a:gd name="T86" fmla="+- 0 1291 10"/>
                  <a:gd name="T87" fmla="*/ 1291 h 3082"/>
                  <a:gd name="T88" fmla="+- 0 3521 10"/>
                  <a:gd name="T89" fmla="*/ T88 w 3639"/>
                  <a:gd name="T90" fmla="+- 0 1163 10"/>
                  <a:gd name="T91" fmla="*/ 1163 h 3082"/>
                  <a:gd name="T92" fmla="+- 0 3422 10"/>
                  <a:gd name="T93" fmla="*/ T92 w 3639"/>
                  <a:gd name="T94" fmla="+- 0 1053 10"/>
                  <a:gd name="T95" fmla="*/ 1053 h 3082"/>
                  <a:gd name="T96" fmla="+- 0 3299 10"/>
                  <a:gd name="T97" fmla="*/ T96 w 3639"/>
                  <a:gd name="T98" fmla="+- 0 966 10"/>
                  <a:gd name="T99" fmla="*/ 966 h 3082"/>
                  <a:gd name="T100" fmla="+- 0 3228 10"/>
                  <a:gd name="T101" fmla="*/ T100 w 3639"/>
                  <a:gd name="T102" fmla="+- 0 866 10"/>
                  <a:gd name="T103" fmla="*/ 866 h 3082"/>
                  <a:gd name="T104" fmla="+- 0 3140 10"/>
                  <a:gd name="T105" fmla="*/ T104 w 3639"/>
                  <a:gd name="T106" fmla="+- 0 712 10"/>
                  <a:gd name="T107" fmla="*/ 712 h 3082"/>
                  <a:gd name="T108" fmla="+- 0 3035 10"/>
                  <a:gd name="T109" fmla="*/ T108 w 3639"/>
                  <a:gd name="T110" fmla="+- 0 569 10"/>
                  <a:gd name="T111" fmla="*/ 569 h 3082"/>
                  <a:gd name="T112" fmla="+- 0 2914 10"/>
                  <a:gd name="T113" fmla="*/ T112 w 3639"/>
                  <a:gd name="T114" fmla="+- 0 439 10"/>
                  <a:gd name="T115" fmla="*/ 439 h 3082"/>
                  <a:gd name="T116" fmla="+- 0 2780 10"/>
                  <a:gd name="T117" fmla="*/ T116 w 3639"/>
                  <a:gd name="T118" fmla="+- 0 324 10"/>
                  <a:gd name="T119" fmla="*/ 324 h 3082"/>
                  <a:gd name="T120" fmla="+- 0 2633 10"/>
                  <a:gd name="T121" fmla="*/ T120 w 3639"/>
                  <a:gd name="T122" fmla="+- 0 225 10"/>
                  <a:gd name="T123" fmla="*/ 225 h 3082"/>
                  <a:gd name="T124" fmla="+- 0 2474 10"/>
                  <a:gd name="T125" fmla="*/ T124 w 3639"/>
                  <a:gd name="T126" fmla="+- 0 143 10"/>
                  <a:gd name="T127" fmla="*/ 143 h 3082"/>
                  <a:gd name="T128" fmla="+- 0 2305 10"/>
                  <a:gd name="T129" fmla="*/ T128 w 3639"/>
                  <a:gd name="T130" fmla="+- 0 79 10"/>
                  <a:gd name="T131" fmla="*/ 79 h 3082"/>
                  <a:gd name="T132" fmla="+- 0 2127 10"/>
                  <a:gd name="T133" fmla="*/ T132 w 3639"/>
                  <a:gd name="T134" fmla="+- 0 35 10"/>
                  <a:gd name="T135" fmla="*/ 35 h 3082"/>
                  <a:gd name="T136" fmla="+- 0 1942 10"/>
                  <a:gd name="T137" fmla="*/ T136 w 3639"/>
                  <a:gd name="T138" fmla="+- 0 13 10"/>
                  <a:gd name="T139" fmla="*/ 13 h 30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Lst>
                <a:rect l="0" t="0" r="r" b="b"/>
                <a:pathLst>
                  <a:path w="3639" h="3082">
                    <a:moveTo>
                      <a:pt x="1838" y="0"/>
                    </a:moveTo>
                    <a:lnTo>
                      <a:pt x="1711" y="5"/>
                    </a:lnTo>
                    <a:lnTo>
                      <a:pt x="1588" y="20"/>
                    </a:lnTo>
                    <a:lnTo>
                      <a:pt x="1467" y="45"/>
                    </a:lnTo>
                    <a:lnTo>
                      <a:pt x="1351" y="79"/>
                    </a:lnTo>
                    <a:lnTo>
                      <a:pt x="1238" y="121"/>
                    </a:lnTo>
                    <a:lnTo>
                      <a:pt x="1130" y="172"/>
                    </a:lnTo>
                    <a:lnTo>
                      <a:pt x="1026" y="231"/>
                    </a:lnTo>
                    <a:lnTo>
                      <a:pt x="928" y="298"/>
                    </a:lnTo>
                    <a:lnTo>
                      <a:pt x="835" y="372"/>
                    </a:lnTo>
                    <a:lnTo>
                      <a:pt x="748" y="453"/>
                    </a:lnTo>
                    <a:lnTo>
                      <a:pt x="668" y="540"/>
                    </a:lnTo>
                    <a:lnTo>
                      <a:pt x="594" y="634"/>
                    </a:lnTo>
                    <a:lnTo>
                      <a:pt x="528" y="733"/>
                    </a:lnTo>
                    <a:lnTo>
                      <a:pt x="469" y="837"/>
                    </a:lnTo>
                    <a:lnTo>
                      <a:pt x="418" y="947"/>
                    </a:lnTo>
                    <a:lnTo>
                      <a:pt x="375" y="1060"/>
                    </a:lnTo>
                    <a:lnTo>
                      <a:pt x="342" y="1178"/>
                    </a:lnTo>
                    <a:lnTo>
                      <a:pt x="317" y="1300"/>
                    </a:lnTo>
                    <a:lnTo>
                      <a:pt x="302" y="1426"/>
                    </a:lnTo>
                    <a:lnTo>
                      <a:pt x="297" y="1554"/>
                    </a:lnTo>
                    <a:lnTo>
                      <a:pt x="297" y="1574"/>
                    </a:lnTo>
                    <a:lnTo>
                      <a:pt x="300" y="1635"/>
                    </a:lnTo>
                    <a:lnTo>
                      <a:pt x="306" y="1695"/>
                    </a:lnTo>
                    <a:lnTo>
                      <a:pt x="317" y="1774"/>
                    </a:lnTo>
                    <a:lnTo>
                      <a:pt x="327" y="1832"/>
                    </a:lnTo>
                    <a:lnTo>
                      <a:pt x="0" y="1963"/>
                    </a:lnTo>
                    <a:lnTo>
                      <a:pt x="88" y="2257"/>
                    </a:lnTo>
                    <a:lnTo>
                      <a:pt x="412" y="2127"/>
                    </a:lnTo>
                    <a:lnTo>
                      <a:pt x="3282" y="2127"/>
                    </a:lnTo>
                    <a:lnTo>
                      <a:pt x="3354" y="2082"/>
                    </a:lnTo>
                    <a:lnTo>
                      <a:pt x="3412" y="2036"/>
                    </a:lnTo>
                    <a:lnTo>
                      <a:pt x="3465" y="1984"/>
                    </a:lnTo>
                    <a:lnTo>
                      <a:pt x="3512" y="1926"/>
                    </a:lnTo>
                    <a:lnTo>
                      <a:pt x="3552" y="1865"/>
                    </a:lnTo>
                    <a:lnTo>
                      <a:pt x="3585" y="1799"/>
                    </a:lnTo>
                    <a:lnTo>
                      <a:pt x="3611" y="1729"/>
                    </a:lnTo>
                    <a:lnTo>
                      <a:pt x="3628" y="1656"/>
                    </a:lnTo>
                    <a:lnTo>
                      <a:pt x="3637" y="1580"/>
                    </a:lnTo>
                    <a:lnTo>
                      <a:pt x="3639" y="1541"/>
                    </a:lnTo>
                    <a:lnTo>
                      <a:pt x="3637" y="1502"/>
                    </a:lnTo>
                    <a:lnTo>
                      <a:pt x="3628" y="1425"/>
                    </a:lnTo>
                    <a:lnTo>
                      <a:pt x="3611" y="1352"/>
                    </a:lnTo>
                    <a:lnTo>
                      <a:pt x="3585" y="1281"/>
                    </a:lnTo>
                    <a:lnTo>
                      <a:pt x="3552" y="1215"/>
                    </a:lnTo>
                    <a:lnTo>
                      <a:pt x="3511" y="1153"/>
                    </a:lnTo>
                    <a:lnTo>
                      <a:pt x="3465" y="1095"/>
                    </a:lnTo>
                    <a:lnTo>
                      <a:pt x="3412" y="1043"/>
                    </a:lnTo>
                    <a:lnTo>
                      <a:pt x="3353" y="996"/>
                    </a:lnTo>
                    <a:lnTo>
                      <a:pt x="3289" y="956"/>
                    </a:lnTo>
                    <a:lnTo>
                      <a:pt x="3256" y="938"/>
                    </a:lnTo>
                    <a:lnTo>
                      <a:pt x="3218" y="856"/>
                    </a:lnTo>
                    <a:lnTo>
                      <a:pt x="3176" y="778"/>
                    </a:lnTo>
                    <a:lnTo>
                      <a:pt x="3130" y="702"/>
                    </a:lnTo>
                    <a:lnTo>
                      <a:pt x="3079" y="629"/>
                    </a:lnTo>
                    <a:lnTo>
                      <a:pt x="3025" y="559"/>
                    </a:lnTo>
                    <a:lnTo>
                      <a:pt x="2967" y="492"/>
                    </a:lnTo>
                    <a:lnTo>
                      <a:pt x="2904" y="429"/>
                    </a:lnTo>
                    <a:lnTo>
                      <a:pt x="2839" y="370"/>
                    </a:lnTo>
                    <a:lnTo>
                      <a:pt x="2770" y="314"/>
                    </a:lnTo>
                    <a:lnTo>
                      <a:pt x="2698" y="262"/>
                    </a:lnTo>
                    <a:lnTo>
                      <a:pt x="2623" y="215"/>
                    </a:lnTo>
                    <a:lnTo>
                      <a:pt x="2544" y="171"/>
                    </a:lnTo>
                    <a:lnTo>
                      <a:pt x="2464" y="133"/>
                    </a:lnTo>
                    <a:lnTo>
                      <a:pt x="2381" y="98"/>
                    </a:lnTo>
                    <a:lnTo>
                      <a:pt x="2295" y="69"/>
                    </a:lnTo>
                    <a:lnTo>
                      <a:pt x="2207" y="45"/>
                    </a:lnTo>
                    <a:lnTo>
                      <a:pt x="2117" y="25"/>
                    </a:lnTo>
                    <a:lnTo>
                      <a:pt x="2026" y="11"/>
                    </a:lnTo>
                    <a:lnTo>
                      <a:pt x="1932" y="3"/>
                    </a:lnTo>
                    <a:lnTo>
                      <a:pt x="1838" y="0"/>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9" name="Group 203"/>
            <p:cNvGrpSpPr>
              <a:grpSpLocks/>
            </p:cNvGrpSpPr>
            <p:nvPr/>
          </p:nvGrpSpPr>
          <p:grpSpPr bwMode="auto">
            <a:xfrm>
              <a:off x="10" y="10"/>
              <a:ext cx="3639" cy="3082"/>
              <a:chOff x="10" y="10"/>
              <a:chExt cx="3639" cy="3082"/>
            </a:xfrm>
          </p:grpSpPr>
          <p:sp>
            <p:nvSpPr>
              <p:cNvPr id="76" name="Freeform 204"/>
              <p:cNvSpPr>
                <a:spLocks/>
              </p:cNvSpPr>
              <p:nvPr/>
            </p:nvSpPr>
            <p:spPr bwMode="auto">
              <a:xfrm>
                <a:off x="10" y="10"/>
                <a:ext cx="3639" cy="3082"/>
              </a:xfrm>
              <a:custGeom>
                <a:avLst/>
                <a:gdLst>
                  <a:gd name="T0" fmla="+- 0 337 10"/>
                  <a:gd name="T1" fmla="*/ T0 w 3639"/>
                  <a:gd name="T2" fmla="+- 0 1842 10"/>
                  <a:gd name="T3" fmla="*/ 1842 h 3082"/>
                  <a:gd name="T4" fmla="+- 0 330 10"/>
                  <a:gd name="T5" fmla="*/ T4 w 3639"/>
                  <a:gd name="T6" fmla="+- 0 1803 10"/>
                  <a:gd name="T7" fmla="*/ 1803 h 3082"/>
                  <a:gd name="T8" fmla="+- 0 310 10"/>
                  <a:gd name="T9" fmla="*/ T8 w 3639"/>
                  <a:gd name="T10" fmla="+- 0 1645 10"/>
                  <a:gd name="T11" fmla="*/ 1645 h 3082"/>
                  <a:gd name="T12" fmla="+- 0 307 10"/>
                  <a:gd name="T13" fmla="*/ T12 w 3639"/>
                  <a:gd name="T14" fmla="+- 0 1564 10"/>
                  <a:gd name="T15" fmla="*/ 1564 h 3082"/>
                  <a:gd name="T16" fmla="+- 0 327 10"/>
                  <a:gd name="T17" fmla="*/ T16 w 3639"/>
                  <a:gd name="T18" fmla="+- 0 1310 10"/>
                  <a:gd name="T19" fmla="*/ 1310 h 3082"/>
                  <a:gd name="T20" fmla="+- 0 385 10"/>
                  <a:gd name="T21" fmla="*/ T20 w 3639"/>
                  <a:gd name="T22" fmla="+- 0 1070 10"/>
                  <a:gd name="T23" fmla="*/ 1070 h 3082"/>
                  <a:gd name="T24" fmla="+- 0 479 10"/>
                  <a:gd name="T25" fmla="*/ T24 w 3639"/>
                  <a:gd name="T26" fmla="+- 0 847 10"/>
                  <a:gd name="T27" fmla="*/ 847 h 3082"/>
                  <a:gd name="T28" fmla="+- 0 604 10"/>
                  <a:gd name="T29" fmla="*/ T28 w 3639"/>
                  <a:gd name="T30" fmla="+- 0 644 10"/>
                  <a:gd name="T31" fmla="*/ 644 h 3082"/>
                  <a:gd name="T32" fmla="+- 0 758 10"/>
                  <a:gd name="T33" fmla="*/ T32 w 3639"/>
                  <a:gd name="T34" fmla="+- 0 463 10"/>
                  <a:gd name="T35" fmla="*/ 463 h 3082"/>
                  <a:gd name="T36" fmla="+- 0 938 10"/>
                  <a:gd name="T37" fmla="*/ T36 w 3639"/>
                  <a:gd name="T38" fmla="+- 0 308 10"/>
                  <a:gd name="T39" fmla="*/ 308 h 3082"/>
                  <a:gd name="T40" fmla="+- 0 1140 10"/>
                  <a:gd name="T41" fmla="*/ T40 w 3639"/>
                  <a:gd name="T42" fmla="+- 0 182 10"/>
                  <a:gd name="T43" fmla="*/ 182 h 3082"/>
                  <a:gd name="T44" fmla="+- 0 1361 10"/>
                  <a:gd name="T45" fmla="*/ T44 w 3639"/>
                  <a:gd name="T46" fmla="+- 0 89 10"/>
                  <a:gd name="T47" fmla="*/ 89 h 3082"/>
                  <a:gd name="T48" fmla="+- 0 1598 10"/>
                  <a:gd name="T49" fmla="*/ T48 w 3639"/>
                  <a:gd name="T50" fmla="+- 0 30 10"/>
                  <a:gd name="T51" fmla="*/ 30 h 3082"/>
                  <a:gd name="T52" fmla="+- 0 1848 10"/>
                  <a:gd name="T53" fmla="*/ T52 w 3639"/>
                  <a:gd name="T54" fmla="+- 0 10 10"/>
                  <a:gd name="T55" fmla="*/ 10 h 3082"/>
                  <a:gd name="T56" fmla="+- 0 2036 10"/>
                  <a:gd name="T57" fmla="*/ T56 w 3639"/>
                  <a:gd name="T58" fmla="+- 0 21 10"/>
                  <a:gd name="T59" fmla="*/ 21 h 3082"/>
                  <a:gd name="T60" fmla="+- 0 2217 10"/>
                  <a:gd name="T61" fmla="*/ T60 w 3639"/>
                  <a:gd name="T62" fmla="+- 0 55 10"/>
                  <a:gd name="T63" fmla="*/ 55 h 3082"/>
                  <a:gd name="T64" fmla="+- 0 2391 10"/>
                  <a:gd name="T65" fmla="*/ T64 w 3639"/>
                  <a:gd name="T66" fmla="+- 0 108 10"/>
                  <a:gd name="T67" fmla="*/ 108 h 3082"/>
                  <a:gd name="T68" fmla="+- 0 2554 10"/>
                  <a:gd name="T69" fmla="*/ T68 w 3639"/>
                  <a:gd name="T70" fmla="+- 0 181 10"/>
                  <a:gd name="T71" fmla="*/ 181 h 3082"/>
                  <a:gd name="T72" fmla="+- 0 2708 10"/>
                  <a:gd name="T73" fmla="*/ T72 w 3639"/>
                  <a:gd name="T74" fmla="+- 0 272 10"/>
                  <a:gd name="T75" fmla="*/ 272 h 3082"/>
                  <a:gd name="T76" fmla="+- 0 2849 10"/>
                  <a:gd name="T77" fmla="*/ T76 w 3639"/>
                  <a:gd name="T78" fmla="+- 0 380 10"/>
                  <a:gd name="T79" fmla="*/ 380 h 3082"/>
                  <a:gd name="T80" fmla="+- 0 2977 10"/>
                  <a:gd name="T81" fmla="*/ T80 w 3639"/>
                  <a:gd name="T82" fmla="+- 0 502 10"/>
                  <a:gd name="T83" fmla="*/ 502 h 3082"/>
                  <a:gd name="T84" fmla="+- 0 3089 10"/>
                  <a:gd name="T85" fmla="*/ T84 w 3639"/>
                  <a:gd name="T86" fmla="+- 0 639 10"/>
                  <a:gd name="T87" fmla="*/ 639 h 3082"/>
                  <a:gd name="T88" fmla="+- 0 3186 10"/>
                  <a:gd name="T89" fmla="*/ T88 w 3639"/>
                  <a:gd name="T90" fmla="+- 0 788 10"/>
                  <a:gd name="T91" fmla="*/ 788 h 3082"/>
                  <a:gd name="T92" fmla="+- 0 3266 10"/>
                  <a:gd name="T93" fmla="*/ T92 w 3639"/>
                  <a:gd name="T94" fmla="+- 0 948 10"/>
                  <a:gd name="T95" fmla="*/ 948 h 3082"/>
                  <a:gd name="T96" fmla="+- 0 3363 10"/>
                  <a:gd name="T97" fmla="*/ T96 w 3639"/>
                  <a:gd name="T98" fmla="+- 0 1006 10"/>
                  <a:gd name="T99" fmla="*/ 1006 h 3082"/>
                  <a:gd name="T100" fmla="+- 0 3475 10"/>
                  <a:gd name="T101" fmla="*/ T100 w 3639"/>
                  <a:gd name="T102" fmla="+- 0 1105 10"/>
                  <a:gd name="T103" fmla="*/ 1105 h 3082"/>
                  <a:gd name="T104" fmla="+- 0 3562 10"/>
                  <a:gd name="T105" fmla="*/ T104 w 3639"/>
                  <a:gd name="T106" fmla="+- 0 1225 10"/>
                  <a:gd name="T107" fmla="*/ 1225 h 3082"/>
                  <a:gd name="T108" fmla="+- 0 3621 10"/>
                  <a:gd name="T109" fmla="*/ T108 w 3639"/>
                  <a:gd name="T110" fmla="+- 0 1362 10"/>
                  <a:gd name="T111" fmla="*/ 1362 h 3082"/>
                  <a:gd name="T112" fmla="+- 0 3647 10"/>
                  <a:gd name="T113" fmla="*/ T112 w 3639"/>
                  <a:gd name="T114" fmla="+- 0 1512 10"/>
                  <a:gd name="T115" fmla="*/ 1512 h 3082"/>
                  <a:gd name="T116" fmla="+- 0 3647 10"/>
                  <a:gd name="T117" fmla="*/ T116 w 3639"/>
                  <a:gd name="T118" fmla="+- 0 1590 10"/>
                  <a:gd name="T119" fmla="*/ 1590 h 3082"/>
                  <a:gd name="T120" fmla="+- 0 3621 10"/>
                  <a:gd name="T121" fmla="*/ T120 w 3639"/>
                  <a:gd name="T122" fmla="+- 0 1739 10"/>
                  <a:gd name="T123" fmla="*/ 1739 h 3082"/>
                  <a:gd name="T124" fmla="+- 0 3562 10"/>
                  <a:gd name="T125" fmla="*/ T124 w 3639"/>
                  <a:gd name="T126" fmla="+- 0 1875 10"/>
                  <a:gd name="T127" fmla="*/ 1875 h 3082"/>
                  <a:gd name="T128" fmla="+- 0 3475 10"/>
                  <a:gd name="T129" fmla="*/ T128 w 3639"/>
                  <a:gd name="T130" fmla="+- 0 1994 10"/>
                  <a:gd name="T131" fmla="*/ 1994 h 3082"/>
                  <a:gd name="T132" fmla="+- 0 3364 10"/>
                  <a:gd name="T133" fmla="*/ T132 w 3639"/>
                  <a:gd name="T134" fmla="+- 0 2092 10"/>
                  <a:gd name="T135" fmla="*/ 2092 h 3082"/>
                  <a:gd name="T136" fmla="+- 0 3267 10"/>
                  <a:gd name="T137" fmla="*/ T136 w 3639"/>
                  <a:gd name="T138" fmla="+- 0 2150 10"/>
                  <a:gd name="T139" fmla="*/ 2150 h 3082"/>
                  <a:gd name="T140" fmla="+- 0 3188 10"/>
                  <a:gd name="T141" fmla="*/ T140 w 3639"/>
                  <a:gd name="T142" fmla="+- 0 2311 10"/>
                  <a:gd name="T143" fmla="*/ 2311 h 3082"/>
                  <a:gd name="T144" fmla="+- 0 3091 10"/>
                  <a:gd name="T145" fmla="*/ T144 w 3639"/>
                  <a:gd name="T146" fmla="+- 0 2461 10"/>
                  <a:gd name="T147" fmla="*/ 2461 h 3082"/>
                  <a:gd name="T148" fmla="+- 0 2978 10"/>
                  <a:gd name="T149" fmla="*/ T148 w 3639"/>
                  <a:gd name="T150" fmla="+- 0 2598 10"/>
                  <a:gd name="T151" fmla="*/ 2598 h 3082"/>
                  <a:gd name="T152" fmla="+- 0 2850 10"/>
                  <a:gd name="T153" fmla="*/ T152 w 3639"/>
                  <a:gd name="T154" fmla="+- 0 2721 10"/>
                  <a:gd name="T155" fmla="*/ 2721 h 3082"/>
                  <a:gd name="T156" fmla="+- 0 2709 10"/>
                  <a:gd name="T157" fmla="*/ T156 w 3639"/>
                  <a:gd name="T158" fmla="+- 0 2828 10"/>
                  <a:gd name="T159" fmla="*/ 2828 h 3082"/>
                  <a:gd name="T160" fmla="+- 0 2556 10"/>
                  <a:gd name="T161" fmla="*/ T160 w 3639"/>
                  <a:gd name="T162" fmla="+- 0 2919 10"/>
                  <a:gd name="T163" fmla="*/ 2919 h 3082"/>
                  <a:gd name="T164" fmla="+- 0 2391 10"/>
                  <a:gd name="T165" fmla="*/ T164 w 3639"/>
                  <a:gd name="T166" fmla="+- 0 2993 10"/>
                  <a:gd name="T167" fmla="*/ 2993 h 3082"/>
                  <a:gd name="T168" fmla="+- 0 2218 10"/>
                  <a:gd name="T169" fmla="*/ T168 w 3639"/>
                  <a:gd name="T170" fmla="+- 0 3047 10"/>
                  <a:gd name="T171" fmla="*/ 3047 h 3082"/>
                  <a:gd name="T172" fmla="+- 0 2036 10"/>
                  <a:gd name="T173" fmla="*/ T172 w 3639"/>
                  <a:gd name="T174" fmla="+- 0 3080 10"/>
                  <a:gd name="T175" fmla="*/ 3080 h 3082"/>
                  <a:gd name="T176" fmla="+- 0 1848 10"/>
                  <a:gd name="T177" fmla="*/ T176 w 3639"/>
                  <a:gd name="T178" fmla="+- 0 3091 10"/>
                  <a:gd name="T179" fmla="*/ 3091 h 3082"/>
                  <a:gd name="T180" fmla="+- 0 1658 10"/>
                  <a:gd name="T181" fmla="*/ T180 w 3639"/>
                  <a:gd name="T182" fmla="+- 0 3080 10"/>
                  <a:gd name="T183" fmla="*/ 3080 h 3082"/>
                  <a:gd name="T184" fmla="+- 0 1475 10"/>
                  <a:gd name="T185" fmla="*/ T184 w 3639"/>
                  <a:gd name="T186" fmla="+- 0 3046 10"/>
                  <a:gd name="T187" fmla="*/ 3046 h 3082"/>
                  <a:gd name="T188" fmla="+- 0 1300 10"/>
                  <a:gd name="T189" fmla="*/ T188 w 3639"/>
                  <a:gd name="T190" fmla="+- 0 2991 10"/>
                  <a:gd name="T191" fmla="*/ 2991 h 3082"/>
                  <a:gd name="T192" fmla="+- 0 1134 10"/>
                  <a:gd name="T193" fmla="*/ T192 w 3639"/>
                  <a:gd name="T194" fmla="+- 0 2917 10"/>
                  <a:gd name="T195" fmla="*/ 2917 h 3082"/>
                  <a:gd name="T196" fmla="+- 0 980 10"/>
                  <a:gd name="T197" fmla="*/ T196 w 3639"/>
                  <a:gd name="T198" fmla="+- 0 2824 10"/>
                  <a:gd name="T199" fmla="*/ 2824 h 3082"/>
                  <a:gd name="T200" fmla="+- 0 838 10"/>
                  <a:gd name="T201" fmla="*/ T200 w 3639"/>
                  <a:gd name="T202" fmla="+- 0 2715 10"/>
                  <a:gd name="T203" fmla="*/ 2715 h 3082"/>
                  <a:gd name="T204" fmla="+- 0 710 10"/>
                  <a:gd name="T205" fmla="*/ T204 w 3639"/>
                  <a:gd name="T206" fmla="+- 0 2590 10"/>
                  <a:gd name="T207" fmla="*/ 2590 h 3082"/>
                  <a:gd name="T208" fmla="+- 0 597 10"/>
                  <a:gd name="T209" fmla="*/ T208 w 3639"/>
                  <a:gd name="T210" fmla="+- 0 2451 10"/>
                  <a:gd name="T211" fmla="*/ 2451 h 3082"/>
                  <a:gd name="T212" fmla="+- 0 501 10"/>
                  <a:gd name="T213" fmla="*/ T212 w 3639"/>
                  <a:gd name="T214" fmla="+- 0 2300 10"/>
                  <a:gd name="T215" fmla="*/ 2300 h 3082"/>
                  <a:gd name="T216" fmla="+- 0 422 10"/>
                  <a:gd name="T217" fmla="*/ T216 w 3639"/>
                  <a:gd name="T218" fmla="+- 0 2137 10"/>
                  <a:gd name="T219" fmla="*/ 2137 h 30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Lst>
                <a:rect l="0" t="0" r="r" b="b"/>
                <a:pathLst>
                  <a:path w="3639" h="3082">
                    <a:moveTo>
                      <a:pt x="0" y="1963"/>
                    </a:moveTo>
                    <a:lnTo>
                      <a:pt x="327" y="1832"/>
                    </a:lnTo>
                    <a:lnTo>
                      <a:pt x="323" y="1813"/>
                    </a:lnTo>
                    <a:lnTo>
                      <a:pt x="320" y="1793"/>
                    </a:lnTo>
                    <a:lnTo>
                      <a:pt x="308" y="1714"/>
                    </a:lnTo>
                    <a:lnTo>
                      <a:pt x="300" y="1635"/>
                    </a:lnTo>
                    <a:lnTo>
                      <a:pt x="297" y="1574"/>
                    </a:lnTo>
                    <a:lnTo>
                      <a:pt x="297" y="1554"/>
                    </a:lnTo>
                    <a:lnTo>
                      <a:pt x="302" y="1426"/>
                    </a:lnTo>
                    <a:lnTo>
                      <a:pt x="317" y="1300"/>
                    </a:lnTo>
                    <a:lnTo>
                      <a:pt x="342" y="1178"/>
                    </a:lnTo>
                    <a:lnTo>
                      <a:pt x="375" y="1060"/>
                    </a:lnTo>
                    <a:lnTo>
                      <a:pt x="418" y="947"/>
                    </a:lnTo>
                    <a:lnTo>
                      <a:pt x="469" y="837"/>
                    </a:lnTo>
                    <a:lnTo>
                      <a:pt x="528" y="733"/>
                    </a:lnTo>
                    <a:lnTo>
                      <a:pt x="594" y="634"/>
                    </a:lnTo>
                    <a:lnTo>
                      <a:pt x="668" y="540"/>
                    </a:lnTo>
                    <a:lnTo>
                      <a:pt x="748" y="453"/>
                    </a:lnTo>
                    <a:lnTo>
                      <a:pt x="835" y="372"/>
                    </a:lnTo>
                    <a:lnTo>
                      <a:pt x="928" y="298"/>
                    </a:lnTo>
                    <a:lnTo>
                      <a:pt x="1026" y="231"/>
                    </a:lnTo>
                    <a:lnTo>
                      <a:pt x="1130" y="172"/>
                    </a:lnTo>
                    <a:lnTo>
                      <a:pt x="1238" y="121"/>
                    </a:lnTo>
                    <a:lnTo>
                      <a:pt x="1351" y="79"/>
                    </a:lnTo>
                    <a:lnTo>
                      <a:pt x="1467" y="45"/>
                    </a:lnTo>
                    <a:lnTo>
                      <a:pt x="1588" y="20"/>
                    </a:lnTo>
                    <a:lnTo>
                      <a:pt x="1711" y="5"/>
                    </a:lnTo>
                    <a:lnTo>
                      <a:pt x="1838" y="0"/>
                    </a:lnTo>
                    <a:lnTo>
                      <a:pt x="1932" y="3"/>
                    </a:lnTo>
                    <a:lnTo>
                      <a:pt x="2026" y="11"/>
                    </a:lnTo>
                    <a:lnTo>
                      <a:pt x="2117" y="25"/>
                    </a:lnTo>
                    <a:lnTo>
                      <a:pt x="2207" y="45"/>
                    </a:lnTo>
                    <a:lnTo>
                      <a:pt x="2295" y="69"/>
                    </a:lnTo>
                    <a:lnTo>
                      <a:pt x="2381" y="98"/>
                    </a:lnTo>
                    <a:lnTo>
                      <a:pt x="2464" y="133"/>
                    </a:lnTo>
                    <a:lnTo>
                      <a:pt x="2544" y="171"/>
                    </a:lnTo>
                    <a:lnTo>
                      <a:pt x="2623" y="215"/>
                    </a:lnTo>
                    <a:lnTo>
                      <a:pt x="2698" y="262"/>
                    </a:lnTo>
                    <a:lnTo>
                      <a:pt x="2770" y="314"/>
                    </a:lnTo>
                    <a:lnTo>
                      <a:pt x="2839" y="370"/>
                    </a:lnTo>
                    <a:lnTo>
                      <a:pt x="2904" y="429"/>
                    </a:lnTo>
                    <a:lnTo>
                      <a:pt x="2967" y="492"/>
                    </a:lnTo>
                    <a:lnTo>
                      <a:pt x="3025" y="559"/>
                    </a:lnTo>
                    <a:lnTo>
                      <a:pt x="3079" y="629"/>
                    </a:lnTo>
                    <a:lnTo>
                      <a:pt x="3130" y="702"/>
                    </a:lnTo>
                    <a:lnTo>
                      <a:pt x="3176" y="778"/>
                    </a:lnTo>
                    <a:lnTo>
                      <a:pt x="3218" y="856"/>
                    </a:lnTo>
                    <a:lnTo>
                      <a:pt x="3256" y="938"/>
                    </a:lnTo>
                    <a:lnTo>
                      <a:pt x="3289" y="956"/>
                    </a:lnTo>
                    <a:lnTo>
                      <a:pt x="3353" y="996"/>
                    </a:lnTo>
                    <a:lnTo>
                      <a:pt x="3412" y="1043"/>
                    </a:lnTo>
                    <a:lnTo>
                      <a:pt x="3465" y="1095"/>
                    </a:lnTo>
                    <a:lnTo>
                      <a:pt x="3511" y="1153"/>
                    </a:lnTo>
                    <a:lnTo>
                      <a:pt x="3552" y="1215"/>
                    </a:lnTo>
                    <a:lnTo>
                      <a:pt x="3585" y="1281"/>
                    </a:lnTo>
                    <a:lnTo>
                      <a:pt x="3611" y="1352"/>
                    </a:lnTo>
                    <a:lnTo>
                      <a:pt x="3628" y="1425"/>
                    </a:lnTo>
                    <a:lnTo>
                      <a:pt x="3637" y="1502"/>
                    </a:lnTo>
                    <a:lnTo>
                      <a:pt x="3639" y="1541"/>
                    </a:lnTo>
                    <a:lnTo>
                      <a:pt x="3637" y="1580"/>
                    </a:lnTo>
                    <a:lnTo>
                      <a:pt x="3628" y="1656"/>
                    </a:lnTo>
                    <a:lnTo>
                      <a:pt x="3611" y="1729"/>
                    </a:lnTo>
                    <a:lnTo>
                      <a:pt x="3585" y="1799"/>
                    </a:lnTo>
                    <a:lnTo>
                      <a:pt x="3552" y="1865"/>
                    </a:lnTo>
                    <a:lnTo>
                      <a:pt x="3512" y="1926"/>
                    </a:lnTo>
                    <a:lnTo>
                      <a:pt x="3465" y="1984"/>
                    </a:lnTo>
                    <a:lnTo>
                      <a:pt x="3412" y="2036"/>
                    </a:lnTo>
                    <a:lnTo>
                      <a:pt x="3354" y="2082"/>
                    </a:lnTo>
                    <a:lnTo>
                      <a:pt x="3291" y="2123"/>
                    </a:lnTo>
                    <a:lnTo>
                      <a:pt x="3257" y="2140"/>
                    </a:lnTo>
                    <a:lnTo>
                      <a:pt x="3220" y="2222"/>
                    </a:lnTo>
                    <a:lnTo>
                      <a:pt x="3178" y="2301"/>
                    </a:lnTo>
                    <a:lnTo>
                      <a:pt x="3132" y="2377"/>
                    </a:lnTo>
                    <a:lnTo>
                      <a:pt x="3081" y="2451"/>
                    </a:lnTo>
                    <a:lnTo>
                      <a:pt x="3026" y="2521"/>
                    </a:lnTo>
                    <a:lnTo>
                      <a:pt x="2968" y="2588"/>
                    </a:lnTo>
                    <a:lnTo>
                      <a:pt x="2906" y="2651"/>
                    </a:lnTo>
                    <a:lnTo>
                      <a:pt x="2840" y="2711"/>
                    </a:lnTo>
                    <a:lnTo>
                      <a:pt x="2771" y="2766"/>
                    </a:lnTo>
                    <a:lnTo>
                      <a:pt x="2699" y="2818"/>
                    </a:lnTo>
                    <a:lnTo>
                      <a:pt x="2624" y="2866"/>
                    </a:lnTo>
                    <a:lnTo>
                      <a:pt x="2546" y="2909"/>
                    </a:lnTo>
                    <a:lnTo>
                      <a:pt x="2465" y="2948"/>
                    </a:lnTo>
                    <a:lnTo>
                      <a:pt x="2381" y="2983"/>
                    </a:lnTo>
                    <a:lnTo>
                      <a:pt x="2296" y="3012"/>
                    </a:lnTo>
                    <a:lnTo>
                      <a:pt x="2208" y="3037"/>
                    </a:lnTo>
                    <a:lnTo>
                      <a:pt x="2118" y="3056"/>
                    </a:lnTo>
                    <a:lnTo>
                      <a:pt x="2026" y="3070"/>
                    </a:lnTo>
                    <a:lnTo>
                      <a:pt x="1933" y="3079"/>
                    </a:lnTo>
                    <a:lnTo>
                      <a:pt x="1838" y="3081"/>
                    </a:lnTo>
                    <a:lnTo>
                      <a:pt x="1742" y="3079"/>
                    </a:lnTo>
                    <a:lnTo>
                      <a:pt x="1648" y="3070"/>
                    </a:lnTo>
                    <a:lnTo>
                      <a:pt x="1555" y="3056"/>
                    </a:lnTo>
                    <a:lnTo>
                      <a:pt x="1465" y="3036"/>
                    </a:lnTo>
                    <a:lnTo>
                      <a:pt x="1376" y="3011"/>
                    </a:lnTo>
                    <a:lnTo>
                      <a:pt x="1290" y="2981"/>
                    </a:lnTo>
                    <a:lnTo>
                      <a:pt x="1206" y="2946"/>
                    </a:lnTo>
                    <a:lnTo>
                      <a:pt x="1124" y="2907"/>
                    </a:lnTo>
                    <a:lnTo>
                      <a:pt x="1046" y="2863"/>
                    </a:lnTo>
                    <a:lnTo>
                      <a:pt x="970" y="2814"/>
                    </a:lnTo>
                    <a:lnTo>
                      <a:pt x="898" y="2762"/>
                    </a:lnTo>
                    <a:lnTo>
                      <a:pt x="828" y="2705"/>
                    </a:lnTo>
                    <a:lnTo>
                      <a:pt x="763" y="2644"/>
                    </a:lnTo>
                    <a:lnTo>
                      <a:pt x="700" y="2580"/>
                    </a:lnTo>
                    <a:lnTo>
                      <a:pt x="642" y="2513"/>
                    </a:lnTo>
                    <a:lnTo>
                      <a:pt x="587" y="2441"/>
                    </a:lnTo>
                    <a:lnTo>
                      <a:pt x="537" y="2367"/>
                    </a:lnTo>
                    <a:lnTo>
                      <a:pt x="491" y="2290"/>
                    </a:lnTo>
                    <a:lnTo>
                      <a:pt x="449" y="2210"/>
                    </a:lnTo>
                    <a:lnTo>
                      <a:pt x="412" y="2127"/>
                    </a:lnTo>
                    <a:lnTo>
                      <a:pt x="88" y="2257"/>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0" name="Group 201"/>
            <p:cNvGrpSpPr>
              <a:grpSpLocks/>
            </p:cNvGrpSpPr>
            <p:nvPr/>
          </p:nvGrpSpPr>
          <p:grpSpPr bwMode="auto">
            <a:xfrm>
              <a:off x="2773" y="624"/>
              <a:ext cx="136" cy="134"/>
              <a:chOff x="2773" y="624"/>
              <a:chExt cx="136" cy="134"/>
            </a:xfrm>
          </p:grpSpPr>
          <p:sp>
            <p:nvSpPr>
              <p:cNvPr id="75" name="Freeform 202"/>
              <p:cNvSpPr>
                <a:spLocks/>
              </p:cNvSpPr>
              <p:nvPr/>
            </p:nvSpPr>
            <p:spPr bwMode="auto">
              <a:xfrm>
                <a:off x="2773" y="624"/>
                <a:ext cx="136" cy="134"/>
              </a:xfrm>
              <a:custGeom>
                <a:avLst/>
                <a:gdLst>
                  <a:gd name="T0" fmla="+- 0 2834 2773"/>
                  <a:gd name="T1" fmla="*/ T0 w 136"/>
                  <a:gd name="T2" fmla="+- 0 624 624"/>
                  <a:gd name="T3" fmla="*/ 624 h 134"/>
                  <a:gd name="T4" fmla="+- 0 2775 2773"/>
                  <a:gd name="T5" fmla="*/ T4 w 136"/>
                  <a:gd name="T6" fmla="+- 0 678 624"/>
                  <a:gd name="T7" fmla="*/ 678 h 134"/>
                  <a:gd name="T8" fmla="+- 0 2773 2773"/>
                  <a:gd name="T9" fmla="*/ T8 w 136"/>
                  <a:gd name="T10" fmla="+- 0 704 624"/>
                  <a:gd name="T11" fmla="*/ 704 h 134"/>
                  <a:gd name="T12" fmla="+- 0 2779 2773"/>
                  <a:gd name="T13" fmla="*/ T12 w 136"/>
                  <a:gd name="T14" fmla="+- 0 722 624"/>
                  <a:gd name="T15" fmla="*/ 722 h 134"/>
                  <a:gd name="T16" fmla="+- 0 2791 2773"/>
                  <a:gd name="T17" fmla="*/ T16 w 136"/>
                  <a:gd name="T18" fmla="+- 0 737 624"/>
                  <a:gd name="T19" fmla="*/ 737 h 134"/>
                  <a:gd name="T20" fmla="+- 0 2808 2773"/>
                  <a:gd name="T21" fmla="*/ T20 w 136"/>
                  <a:gd name="T22" fmla="+- 0 749 624"/>
                  <a:gd name="T23" fmla="*/ 749 h 134"/>
                  <a:gd name="T24" fmla="+- 0 2831 2773"/>
                  <a:gd name="T25" fmla="*/ T24 w 136"/>
                  <a:gd name="T26" fmla="+- 0 756 624"/>
                  <a:gd name="T27" fmla="*/ 756 h 134"/>
                  <a:gd name="T28" fmla="+- 0 2858 2773"/>
                  <a:gd name="T29" fmla="*/ T28 w 136"/>
                  <a:gd name="T30" fmla="+- 0 758 624"/>
                  <a:gd name="T31" fmla="*/ 758 h 134"/>
                  <a:gd name="T32" fmla="+- 0 2878 2773"/>
                  <a:gd name="T33" fmla="*/ T32 w 136"/>
                  <a:gd name="T34" fmla="+- 0 748 624"/>
                  <a:gd name="T35" fmla="*/ 748 h 134"/>
                  <a:gd name="T36" fmla="+- 0 2894 2773"/>
                  <a:gd name="T37" fmla="*/ T36 w 136"/>
                  <a:gd name="T38" fmla="+- 0 733 624"/>
                  <a:gd name="T39" fmla="*/ 733 h 134"/>
                  <a:gd name="T40" fmla="+- 0 2904 2773"/>
                  <a:gd name="T41" fmla="*/ T40 w 136"/>
                  <a:gd name="T42" fmla="+- 0 714 624"/>
                  <a:gd name="T43" fmla="*/ 714 h 134"/>
                  <a:gd name="T44" fmla="+- 0 2908 2773"/>
                  <a:gd name="T45" fmla="*/ T44 w 136"/>
                  <a:gd name="T46" fmla="+- 0 692 624"/>
                  <a:gd name="T47" fmla="*/ 692 h 134"/>
                  <a:gd name="T48" fmla="+- 0 2908 2773"/>
                  <a:gd name="T49" fmla="*/ T48 w 136"/>
                  <a:gd name="T50" fmla="+- 0 691 624"/>
                  <a:gd name="T51" fmla="*/ 691 h 134"/>
                  <a:gd name="T52" fmla="+- 0 2878 2773"/>
                  <a:gd name="T53" fmla="*/ T52 w 136"/>
                  <a:gd name="T54" fmla="+- 0 637 624"/>
                  <a:gd name="T55" fmla="*/ 637 h 134"/>
                  <a:gd name="T56" fmla="+- 0 2834 2773"/>
                  <a:gd name="T57" fmla="*/ T56 w 136"/>
                  <a:gd name="T58" fmla="+- 0 624 624"/>
                  <a:gd name="T59" fmla="*/ 624 h 1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Lst>
                <a:rect l="0" t="0" r="r" b="b"/>
                <a:pathLst>
                  <a:path w="136" h="134">
                    <a:moveTo>
                      <a:pt x="61" y="0"/>
                    </a:moveTo>
                    <a:lnTo>
                      <a:pt x="2" y="54"/>
                    </a:lnTo>
                    <a:lnTo>
                      <a:pt x="0" y="80"/>
                    </a:lnTo>
                    <a:lnTo>
                      <a:pt x="6" y="98"/>
                    </a:lnTo>
                    <a:lnTo>
                      <a:pt x="18" y="113"/>
                    </a:lnTo>
                    <a:lnTo>
                      <a:pt x="35" y="125"/>
                    </a:lnTo>
                    <a:lnTo>
                      <a:pt x="58" y="132"/>
                    </a:lnTo>
                    <a:lnTo>
                      <a:pt x="85" y="134"/>
                    </a:lnTo>
                    <a:lnTo>
                      <a:pt x="105" y="124"/>
                    </a:lnTo>
                    <a:lnTo>
                      <a:pt x="121" y="109"/>
                    </a:lnTo>
                    <a:lnTo>
                      <a:pt x="131" y="90"/>
                    </a:lnTo>
                    <a:lnTo>
                      <a:pt x="135" y="68"/>
                    </a:lnTo>
                    <a:lnTo>
                      <a:pt x="135" y="67"/>
                    </a:lnTo>
                    <a:lnTo>
                      <a:pt x="105" y="13"/>
                    </a:lnTo>
                    <a:lnTo>
                      <a:pt x="61" y="0"/>
                    </a:lnTo>
                    <a:close/>
                  </a:path>
                </a:pathLst>
              </a:custGeom>
              <a:solidFill>
                <a:srgbClr val="8082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31" name="Group 199"/>
            <p:cNvGrpSpPr>
              <a:grpSpLocks/>
            </p:cNvGrpSpPr>
            <p:nvPr/>
          </p:nvGrpSpPr>
          <p:grpSpPr bwMode="auto">
            <a:xfrm>
              <a:off x="2773" y="624"/>
              <a:ext cx="136" cy="134"/>
              <a:chOff x="2773" y="624"/>
              <a:chExt cx="136" cy="134"/>
            </a:xfrm>
          </p:grpSpPr>
          <p:sp>
            <p:nvSpPr>
              <p:cNvPr id="74" name="Freeform 200"/>
              <p:cNvSpPr>
                <a:spLocks/>
              </p:cNvSpPr>
              <p:nvPr/>
            </p:nvSpPr>
            <p:spPr bwMode="auto">
              <a:xfrm>
                <a:off x="2773" y="624"/>
                <a:ext cx="136" cy="134"/>
              </a:xfrm>
              <a:custGeom>
                <a:avLst/>
                <a:gdLst>
                  <a:gd name="T0" fmla="+- 0 2908 2773"/>
                  <a:gd name="T1" fmla="*/ T0 w 136"/>
                  <a:gd name="T2" fmla="+- 0 692 624"/>
                  <a:gd name="T3" fmla="*/ 692 h 134"/>
                  <a:gd name="T4" fmla="+- 0 2904 2773"/>
                  <a:gd name="T5" fmla="*/ T4 w 136"/>
                  <a:gd name="T6" fmla="+- 0 714 624"/>
                  <a:gd name="T7" fmla="*/ 714 h 134"/>
                  <a:gd name="T8" fmla="+- 0 2894 2773"/>
                  <a:gd name="T9" fmla="*/ T8 w 136"/>
                  <a:gd name="T10" fmla="+- 0 733 624"/>
                  <a:gd name="T11" fmla="*/ 733 h 134"/>
                  <a:gd name="T12" fmla="+- 0 2878 2773"/>
                  <a:gd name="T13" fmla="*/ T12 w 136"/>
                  <a:gd name="T14" fmla="+- 0 748 624"/>
                  <a:gd name="T15" fmla="*/ 748 h 134"/>
                  <a:gd name="T16" fmla="+- 0 2858 2773"/>
                  <a:gd name="T17" fmla="*/ T16 w 136"/>
                  <a:gd name="T18" fmla="+- 0 758 624"/>
                  <a:gd name="T19" fmla="*/ 758 h 134"/>
                  <a:gd name="T20" fmla="+- 0 2831 2773"/>
                  <a:gd name="T21" fmla="*/ T20 w 136"/>
                  <a:gd name="T22" fmla="+- 0 756 624"/>
                  <a:gd name="T23" fmla="*/ 756 h 134"/>
                  <a:gd name="T24" fmla="+- 0 2808 2773"/>
                  <a:gd name="T25" fmla="*/ T24 w 136"/>
                  <a:gd name="T26" fmla="+- 0 749 624"/>
                  <a:gd name="T27" fmla="*/ 749 h 134"/>
                  <a:gd name="T28" fmla="+- 0 2791 2773"/>
                  <a:gd name="T29" fmla="*/ T28 w 136"/>
                  <a:gd name="T30" fmla="+- 0 737 624"/>
                  <a:gd name="T31" fmla="*/ 737 h 134"/>
                  <a:gd name="T32" fmla="+- 0 2779 2773"/>
                  <a:gd name="T33" fmla="*/ T32 w 136"/>
                  <a:gd name="T34" fmla="+- 0 722 624"/>
                  <a:gd name="T35" fmla="*/ 722 h 134"/>
                  <a:gd name="T36" fmla="+- 0 2773 2773"/>
                  <a:gd name="T37" fmla="*/ T36 w 136"/>
                  <a:gd name="T38" fmla="+- 0 704 624"/>
                  <a:gd name="T39" fmla="*/ 704 h 134"/>
                  <a:gd name="T40" fmla="+- 0 2775 2773"/>
                  <a:gd name="T41" fmla="*/ T40 w 136"/>
                  <a:gd name="T42" fmla="+- 0 678 624"/>
                  <a:gd name="T43" fmla="*/ 678 h 134"/>
                  <a:gd name="T44" fmla="+- 0 2784 2773"/>
                  <a:gd name="T45" fmla="*/ T44 w 136"/>
                  <a:gd name="T46" fmla="+- 0 656 624"/>
                  <a:gd name="T47" fmla="*/ 656 h 134"/>
                  <a:gd name="T48" fmla="+- 0 2797 2773"/>
                  <a:gd name="T49" fmla="*/ T48 w 136"/>
                  <a:gd name="T50" fmla="+- 0 640 624"/>
                  <a:gd name="T51" fmla="*/ 640 h 134"/>
                  <a:gd name="T52" fmla="+- 0 2814 2773"/>
                  <a:gd name="T53" fmla="*/ T52 w 136"/>
                  <a:gd name="T54" fmla="+- 0 629 624"/>
                  <a:gd name="T55" fmla="*/ 629 h 134"/>
                  <a:gd name="T56" fmla="+- 0 2834 2773"/>
                  <a:gd name="T57" fmla="*/ T56 w 136"/>
                  <a:gd name="T58" fmla="+- 0 624 624"/>
                  <a:gd name="T59" fmla="*/ 624 h 134"/>
                  <a:gd name="T60" fmla="+- 0 2858 2773"/>
                  <a:gd name="T61" fmla="*/ T60 w 136"/>
                  <a:gd name="T62" fmla="+- 0 627 624"/>
                  <a:gd name="T63" fmla="*/ 627 h 134"/>
                  <a:gd name="T64" fmla="+- 0 2904 2773"/>
                  <a:gd name="T65" fmla="*/ T64 w 136"/>
                  <a:gd name="T66" fmla="+- 0 670 624"/>
                  <a:gd name="T67" fmla="*/ 670 h 134"/>
                  <a:gd name="T68" fmla="+- 0 2908 2773"/>
                  <a:gd name="T69" fmla="*/ T68 w 136"/>
                  <a:gd name="T70" fmla="+- 0 692 624"/>
                  <a:gd name="T71" fmla="*/ 692 h 1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36" h="134">
                    <a:moveTo>
                      <a:pt x="135" y="68"/>
                    </a:moveTo>
                    <a:lnTo>
                      <a:pt x="131" y="90"/>
                    </a:lnTo>
                    <a:lnTo>
                      <a:pt x="121" y="109"/>
                    </a:lnTo>
                    <a:lnTo>
                      <a:pt x="105" y="124"/>
                    </a:lnTo>
                    <a:lnTo>
                      <a:pt x="85" y="134"/>
                    </a:lnTo>
                    <a:lnTo>
                      <a:pt x="58" y="132"/>
                    </a:lnTo>
                    <a:lnTo>
                      <a:pt x="35" y="125"/>
                    </a:lnTo>
                    <a:lnTo>
                      <a:pt x="18" y="113"/>
                    </a:lnTo>
                    <a:lnTo>
                      <a:pt x="6" y="98"/>
                    </a:lnTo>
                    <a:lnTo>
                      <a:pt x="0" y="80"/>
                    </a:lnTo>
                    <a:lnTo>
                      <a:pt x="2" y="54"/>
                    </a:lnTo>
                    <a:lnTo>
                      <a:pt x="11" y="32"/>
                    </a:lnTo>
                    <a:lnTo>
                      <a:pt x="24" y="16"/>
                    </a:lnTo>
                    <a:lnTo>
                      <a:pt x="41" y="5"/>
                    </a:lnTo>
                    <a:lnTo>
                      <a:pt x="61" y="0"/>
                    </a:lnTo>
                    <a:lnTo>
                      <a:pt x="85" y="3"/>
                    </a:lnTo>
                    <a:lnTo>
                      <a:pt x="131" y="46"/>
                    </a:lnTo>
                    <a:lnTo>
                      <a:pt x="135" y="68"/>
                    </a:lnTo>
                    <a:close/>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2" name="Group 197"/>
            <p:cNvGrpSpPr>
              <a:grpSpLocks/>
            </p:cNvGrpSpPr>
            <p:nvPr/>
          </p:nvGrpSpPr>
          <p:grpSpPr bwMode="auto">
            <a:xfrm>
              <a:off x="2840" y="719"/>
              <a:ext cx="2" cy="245"/>
              <a:chOff x="2840" y="719"/>
              <a:chExt cx="2" cy="245"/>
            </a:xfrm>
          </p:grpSpPr>
          <p:sp>
            <p:nvSpPr>
              <p:cNvPr id="73" name="Freeform 198"/>
              <p:cNvSpPr>
                <a:spLocks/>
              </p:cNvSpPr>
              <p:nvPr/>
            </p:nvSpPr>
            <p:spPr bwMode="auto">
              <a:xfrm>
                <a:off x="2840" y="719"/>
                <a:ext cx="2" cy="245"/>
              </a:xfrm>
              <a:custGeom>
                <a:avLst/>
                <a:gdLst>
                  <a:gd name="T0" fmla="+- 0 719 719"/>
                  <a:gd name="T1" fmla="*/ 719 h 245"/>
                  <a:gd name="T2" fmla="+- 0 964 719"/>
                  <a:gd name="T3" fmla="*/ 964 h 245"/>
                </a:gdLst>
                <a:ahLst/>
                <a:cxnLst>
                  <a:cxn ang="0">
                    <a:pos x="0" y="T1"/>
                  </a:cxn>
                  <a:cxn ang="0">
                    <a:pos x="0" y="T3"/>
                  </a:cxn>
                </a:cxnLst>
                <a:rect l="0" t="0" r="r" b="b"/>
                <a:pathLst>
                  <a:path h="245">
                    <a:moveTo>
                      <a:pt x="0" y="0"/>
                    </a:moveTo>
                    <a:lnTo>
                      <a:pt x="0" y="245"/>
                    </a:lnTo>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3" name="Group 195"/>
            <p:cNvGrpSpPr>
              <a:grpSpLocks/>
            </p:cNvGrpSpPr>
            <p:nvPr/>
          </p:nvGrpSpPr>
          <p:grpSpPr bwMode="auto">
            <a:xfrm>
              <a:off x="2874" y="740"/>
              <a:ext cx="12" cy="245"/>
              <a:chOff x="2874" y="740"/>
              <a:chExt cx="12" cy="245"/>
            </a:xfrm>
          </p:grpSpPr>
          <p:sp>
            <p:nvSpPr>
              <p:cNvPr id="72" name="Freeform 196"/>
              <p:cNvSpPr>
                <a:spLocks/>
              </p:cNvSpPr>
              <p:nvPr/>
            </p:nvSpPr>
            <p:spPr bwMode="auto">
              <a:xfrm>
                <a:off x="2874" y="740"/>
                <a:ext cx="12" cy="245"/>
              </a:xfrm>
              <a:custGeom>
                <a:avLst/>
                <a:gdLst>
                  <a:gd name="T0" fmla="+- 0 2874 2874"/>
                  <a:gd name="T1" fmla="*/ T0 w 12"/>
                  <a:gd name="T2" fmla="+- 0 740 740"/>
                  <a:gd name="T3" fmla="*/ 740 h 245"/>
                  <a:gd name="T4" fmla="+- 0 2885 2874"/>
                  <a:gd name="T5" fmla="*/ T4 w 12"/>
                  <a:gd name="T6" fmla="+- 0 985 740"/>
                  <a:gd name="T7" fmla="*/ 985 h 245"/>
                </a:gdLst>
                <a:ahLst/>
                <a:cxnLst>
                  <a:cxn ang="0">
                    <a:pos x="T1" y="T3"/>
                  </a:cxn>
                  <a:cxn ang="0">
                    <a:pos x="T5" y="T7"/>
                  </a:cxn>
                </a:cxnLst>
                <a:rect l="0" t="0" r="r" b="b"/>
                <a:pathLst>
                  <a:path w="12" h="245">
                    <a:moveTo>
                      <a:pt x="0" y="0"/>
                    </a:moveTo>
                    <a:lnTo>
                      <a:pt x="11" y="245"/>
                    </a:lnTo>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4" name="Group 193"/>
            <p:cNvGrpSpPr>
              <a:grpSpLocks/>
            </p:cNvGrpSpPr>
            <p:nvPr/>
          </p:nvGrpSpPr>
          <p:grpSpPr bwMode="auto">
            <a:xfrm>
              <a:off x="2794" y="740"/>
              <a:ext cx="12" cy="245"/>
              <a:chOff x="2794" y="740"/>
              <a:chExt cx="12" cy="245"/>
            </a:xfrm>
          </p:grpSpPr>
          <p:sp>
            <p:nvSpPr>
              <p:cNvPr id="71" name="Freeform 194"/>
              <p:cNvSpPr>
                <a:spLocks/>
              </p:cNvSpPr>
              <p:nvPr/>
            </p:nvSpPr>
            <p:spPr bwMode="auto">
              <a:xfrm>
                <a:off x="2794" y="740"/>
                <a:ext cx="12" cy="245"/>
              </a:xfrm>
              <a:custGeom>
                <a:avLst/>
                <a:gdLst>
                  <a:gd name="T0" fmla="+- 0 2806 2794"/>
                  <a:gd name="T1" fmla="*/ T0 w 12"/>
                  <a:gd name="T2" fmla="+- 0 740 740"/>
                  <a:gd name="T3" fmla="*/ 740 h 245"/>
                  <a:gd name="T4" fmla="+- 0 2794 2794"/>
                  <a:gd name="T5" fmla="*/ T4 w 12"/>
                  <a:gd name="T6" fmla="+- 0 985 740"/>
                  <a:gd name="T7" fmla="*/ 985 h 245"/>
                </a:gdLst>
                <a:ahLst/>
                <a:cxnLst>
                  <a:cxn ang="0">
                    <a:pos x="T1" y="T3"/>
                  </a:cxn>
                  <a:cxn ang="0">
                    <a:pos x="T5" y="T7"/>
                  </a:cxn>
                </a:cxnLst>
                <a:rect l="0" t="0" r="r" b="b"/>
                <a:pathLst>
                  <a:path w="12" h="245">
                    <a:moveTo>
                      <a:pt x="12" y="0"/>
                    </a:moveTo>
                    <a:lnTo>
                      <a:pt x="0" y="245"/>
                    </a:lnTo>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5" name="Group 191"/>
            <p:cNvGrpSpPr>
              <a:grpSpLocks/>
            </p:cNvGrpSpPr>
            <p:nvPr/>
          </p:nvGrpSpPr>
          <p:grpSpPr bwMode="auto">
            <a:xfrm>
              <a:off x="2773" y="2344"/>
              <a:ext cx="136" cy="134"/>
              <a:chOff x="2773" y="2344"/>
              <a:chExt cx="136" cy="134"/>
            </a:xfrm>
          </p:grpSpPr>
          <p:sp>
            <p:nvSpPr>
              <p:cNvPr id="70" name="Freeform 192"/>
              <p:cNvSpPr>
                <a:spLocks/>
              </p:cNvSpPr>
              <p:nvPr/>
            </p:nvSpPr>
            <p:spPr bwMode="auto">
              <a:xfrm>
                <a:off x="2773" y="2344"/>
                <a:ext cx="136" cy="134"/>
              </a:xfrm>
              <a:custGeom>
                <a:avLst/>
                <a:gdLst>
                  <a:gd name="T0" fmla="+- 0 2858 2773"/>
                  <a:gd name="T1" fmla="*/ T0 w 136"/>
                  <a:gd name="T2" fmla="+- 0 2344 2344"/>
                  <a:gd name="T3" fmla="*/ 2344 h 134"/>
                  <a:gd name="T4" fmla="+- 0 2791 2773"/>
                  <a:gd name="T5" fmla="*/ T4 w 136"/>
                  <a:gd name="T6" fmla="+- 0 2364 2344"/>
                  <a:gd name="T7" fmla="*/ 2364 h 134"/>
                  <a:gd name="T8" fmla="+- 0 2773 2773"/>
                  <a:gd name="T9" fmla="*/ T8 w 136"/>
                  <a:gd name="T10" fmla="+- 0 2398 2344"/>
                  <a:gd name="T11" fmla="*/ 2398 h 134"/>
                  <a:gd name="T12" fmla="+- 0 2775 2773"/>
                  <a:gd name="T13" fmla="*/ T12 w 136"/>
                  <a:gd name="T14" fmla="+- 0 2424 2344"/>
                  <a:gd name="T15" fmla="*/ 2424 h 134"/>
                  <a:gd name="T16" fmla="+- 0 2784 2773"/>
                  <a:gd name="T17" fmla="*/ T16 w 136"/>
                  <a:gd name="T18" fmla="+- 0 2445 2344"/>
                  <a:gd name="T19" fmla="*/ 2445 h 134"/>
                  <a:gd name="T20" fmla="+- 0 2797 2773"/>
                  <a:gd name="T21" fmla="*/ T20 w 136"/>
                  <a:gd name="T22" fmla="+- 0 2461 2344"/>
                  <a:gd name="T23" fmla="*/ 2461 h 134"/>
                  <a:gd name="T24" fmla="+- 0 2814 2773"/>
                  <a:gd name="T25" fmla="*/ T24 w 136"/>
                  <a:gd name="T26" fmla="+- 0 2472 2344"/>
                  <a:gd name="T27" fmla="*/ 2472 h 134"/>
                  <a:gd name="T28" fmla="+- 0 2834 2773"/>
                  <a:gd name="T29" fmla="*/ T28 w 136"/>
                  <a:gd name="T30" fmla="+- 0 2477 2344"/>
                  <a:gd name="T31" fmla="*/ 2477 h 134"/>
                  <a:gd name="T32" fmla="+- 0 2858 2773"/>
                  <a:gd name="T33" fmla="*/ T32 w 136"/>
                  <a:gd name="T34" fmla="+- 0 2474 2344"/>
                  <a:gd name="T35" fmla="*/ 2474 h 134"/>
                  <a:gd name="T36" fmla="+- 0 2904 2773"/>
                  <a:gd name="T37" fmla="*/ T36 w 136"/>
                  <a:gd name="T38" fmla="+- 0 2432 2344"/>
                  <a:gd name="T39" fmla="*/ 2432 h 134"/>
                  <a:gd name="T40" fmla="+- 0 2908 2773"/>
                  <a:gd name="T41" fmla="*/ T40 w 136"/>
                  <a:gd name="T42" fmla="+- 0 2409 2344"/>
                  <a:gd name="T43" fmla="*/ 2409 h 134"/>
                  <a:gd name="T44" fmla="+- 0 2904 2773"/>
                  <a:gd name="T45" fmla="*/ T44 w 136"/>
                  <a:gd name="T46" fmla="+- 0 2387 2344"/>
                  <a:gd name="T47" fmla="*/ 2387 h 134"/>
                  <a:gd name="T48" fmla="+- 0 2894 2773"/>
                  <a:gd name="T49" fmla="*/ T48 w 136"/>
                  <a:gd name="T50" fmla="+- 0 2368 2344"/>
                  <a:gd name="T51" fmla="*/ 2368 h 134"/>
                  <a:gd name="T52" fmla="+- 0 2878 2773"/>
                  <a:gd name="T53" fmla="*/ T52 w 136"/>
                  <a:gd name="T54" fmla="+- 0 2353 2344"/>
                  <a:gd name="T55" fmla="*/ 2353 h 134"/>
                  <a:gd name="T56" fmla="+- 0 2858 2773"/>
                  <a:gd name="T57" fmla="*/ T56 w 136"/>
                  <a:gd name="T58" fmla="+- 0 2344 2344"/>
                  <a:gd name="T59" fmla="*/ 2344 h 1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Lst>
                <a:rect l="0" t="0" r="r" b="b"/>
                <a:pathLst>
                  <a:path w="136" h="134">
                    <a:moveTo>
                      <a:pt x="85" y="0"/>
                    </a:moveTo>
                    <a:lnTo>
                      <a:pt x="18" y="20"/>
                    </a:lnTo>
                    <a:lnTo>
                      <a:pt x="0" y="54"/>
                    </a:lnTo>
                    <a:lnTo>
                      <a:pt x="2" y="80"/>
                    </a:lnTo>
                    <a:lnTo>
                      <a:pt x="11" y="101"/>
                    </a:lnTo>
                    <a:lnTo>
                      <a:pt x="24" y="117"/>
                    </a:lnTo>
                    <a:lnTo>
                      <a:pt x="41" y="128"/>
                    </a:lnTo>
                    <a:lnTo>
                      <a:pt x="61" y="133"/>
                    </a:lnTo>
                    <a:lnTo>
                      <a:pt x="85" y="130"/>
                    </a:lnTo>
                    <a:lnTo>
                      <a:pt x="131" y="88"/>
                    </a:lnTo>
                    <a:lnTo>
                      <a:pt x="135" y="65"/>
                    </a:lnTo>
                    <a:lnTo>
                      <a:pt x="131" y="43"/>
                    </a:lnTo>
                    <a:lnTo>
                      <a:pt x="121" y="24"/>
                    </a:lnTo>
                    <a:lnTo>
                      <a:pt x="105" y="9"/>
                    </a:lnTo>
                    <a:lnTo>
                      <a:pt x="85" y="0"/>
                    </a:lnTo>
                    <a:close/>
                  </a:path>
                </a:pathLst>
              </a:custGeom>
              <a:solidFill>
                <a:srgbClr val="8082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36" name="Group 189"/>
            <p:cNvGrpSpPr>
              <a:grpSpLocks/>
            </p:cNvGrpSpPr>
            <p:nvPr/>
          </p:nvGrpSpPr>
          <p:grpSpPr bwMode="auto">
            <a:xfrm>
              <a:off x="2773" y="2344"/>
              <a:ext cx="136" cy="134"/>
              <a:chOff x="2773" y="2344"/>
              <a:chExt cx="136" cy="134"/>
            </a:xfrm>
          </p:grpSpPr>
          <p:sp>
            <p:nvSpPr>
              <p:cNvPr id="69" name="Freeform 190"/>
              <p:cNvSpPr>
                <a:spLocks/>
              </p:cNvSpPr>
              <p:nvPr/>
            </p:nvSpPr>
            <p:spPr bwMode="auto">
              <a:xfrm>
                <a:off x="2773" y="2344"/>
                <a:ext cx="136" cy="134"/>
              </a:xfrm>
              <a:custGeom>
                <a:avLst/>
                <a:gdLst>
                  <a:gd name="T0" fmla="+- 0 2908 2773"/>
                  <a:gd name="T1" fmla="*/ T0 w 136"/>
                  <a:gd name="T2" fmla="+- 0 2409 2344"/>
                  <a:gd name="T3" fmla="*/ 2409 h 134"/>
                  <a:gd name="T4" fmla="+- 0 2904 2773"/>
                  <a:gd name="T5" fmla="*/ T4 w 136"/>
                  <a:gd name="T6" fmla="+- 0 2387 2344"/>
                  <a:gd name="T7" fmla="*/ 2387 h 134"/>
                  <a:gd name="T8" fmla="+- 0 2894 2773"/>
                  <a:gd name="T9" fmla="*/ T8 w 136"/>
                  <a:gd name="T10" fmla="+- 0 2368 2344"/>
                  <a:gd name="T11" fmla="*/ 2368 h 134"/>
                  <a:gd name="T12" fmla="+- 0 2878 2773"/>
                  <a:gd name="T13" fmla="*/ T12 w 136"/>
                  <a:gd name="T14" fmla="+- 0 2353 2344"/>
                  <a:gd name="T15" fmla="*/ 2353 h 134"/>
                  <a:gd name="T16" fmla="+- 0 2858 2773"/>
                  <a:gd name="T17" fmla="*/ T16 w 136"/>
                  <a:gd name="T18" fmla="+- 0 2344 2344"/>
                  <a:gd name="T19" fmla="*/ 2344 h 134"/>
                  <a:gd name="T20" fmla="+- 0 2831 2773"/>
                  <a:gd name="T21" fmla="*/ T20 w 136"/>
                  <a:gd name="T22" fmla="+- 0 2346 2344"/>
                  <a:gd name="T23" fmla="*/ 2346 h 134"/>
                  <a:gd name="T24" fmla="+- 0 2808 2773"/>
                  <a:gd name="T25" fmla="*/ T24 w 136"/>
                  <a:gd name="T26" fmla="+- 0 2353 2344"/>
                  <a:gd name="T27" fmla="*/ 2353 h 134"/>
                  <a:gd name="T28" fmla="+- 0 2791 2773"/>
                  <a:gd name="T29" fmla="*/ T28 w 136"/>
                  <a:gd name="T30" fmla="+- 0 2364 2344"/>
                  <a:gd name="T31" fmla="*/ 2364 h 134"/>
                  <a:gd name="T32" fmla="+- 0 2779 2773"/>
                  <a:gd name="T33" fmla="*/ T32 w 136"/>
                  <a:gd name="T34" fmla="+- 0 2380 2344"/>
                  <a:gd name="T35" fmla="*/ 2380 h 134"/>
                  <a:gd name="T36" fmla="+- 0 2773 2773"/>
                  <a:gd name="T37" fmla="*/ T36 w 136"/>
                  <a:gd name="T38" fmla="+- 0 2398 2344"/>
                  <a:gd name="T39" fmla="*/ 2398 h 134"/>
                  <a:gd name="T40" fmla="+- 0 2775 2773"/>
                  <a:gd name="T41" fmla="*/ T40 w 136"/>
                  <a:gd name="T42" fmla="+- 0 2424 2344"/>
                  <a:gd name="T43" fmla="*/ 2424 h 134"/>
                  <a:gd name="T44" fmla="+- 0 2784 2773"/>
                  <a:gd name="T45" fmla="*/ T44 w 136"/>
                  <a:gd name="T46" fmla="+- 0 2445 2344"/>
                  <a:gd name="T47" fmla="*/ 2445 h 134"/>
                  <a:gd name="T48" fmla="+- 0 2797 2773"/>
                  <a:gd name="T49" fmla="*/ T48 w 136"/>
                  <a:gd name="T50" fmla="+- 0 2461 2344"/>
                  <a:gd name="T51" fmla="*/ 2461 h 134"/>
                  <a:gd name="T52" fmla="+- 0 2814 2773"/>
                  <a:gd name="T53" fmla="*/ T52 w 136"/>
                  <a:gd name="T54" fmla="+- 0 2472 2344"/>
                  <a:gd name="T55" fmla="*/ 2472 h 134"/>
                  <a:gd name="T56" fmla="+- 0 2834 2773"/>
                  <a:gd name="T57" fmla="*/ T56 w 136"/>
                  <a:gd name="T58" fmla="+- 0 2477 2344"/>
                  <a:gd name="T59" fmla="*/ 2477 h 134"/>
                  <a:gd name="T60" fmla="+- 0 2858 2773"/>
                  <a:gd name="T61" fmla="*/ T60 w 136"/>
                  <a:gd name="T62" fmla="+- 0 2474 2344"/>
                  <a:gd name="T63" fmla="*/ 2474 h 134"/>
                  <a:gd name="T64" fmla="+- 0 2904 2773"/>
                  <a:gd name="T65" fmla="*/ T64 w 136"/>
                  <a:gd name="T66" fmla="+- 0 2432 2344"/>
                  <a:gd name="T67" fmla="*/ 2432 h 134"/>
                  <a:gd name="T68" fmla="+- 0 2908 2773"/>
                  <a:gd name="T69" fmla="*/ T68 w 136"/>
                  <a:gd name="T70" fmla="+- 0 2409 2344"/>
                  <a:gd name="T71" fmla="*/ 2409 h 1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36" h="134">
                    <a:moveTo>
                      <a:pt x="135" y="65"/>
                    </a:moveTo>
                    <a:lnTo>
                      <a:pt x="131" y="43"/>
                    </a:lnTo>
                    <a:lnTo>
                      <a:pt x="121" y="24"/>
                    </a:lnTo>
                    <a:lnTo>
                      <a:pt x="105" y="9"/>
                    </a:lnTo>
                    <a:lnTo>
                      <a:pt x="85" y="0"/>
                    </a:lnTo>
                    <a:lnTo>
                      <a:pt x="58" y="2"/>
                    </a:lnTo>
                    <a:lnTo>
                      <a:pt x="35" y="9"/>
                    </a:lnTo>
                    <a:lnTo>
                      <a:pt x="18" y="20"/>
                    </a:lnTo>
                    <a:lnTo>
                      <a:pt x="6" y="36"/>
                    </a:lnTo>
                    <a:lnTo>
                      <a:pt x="0" y="54"/>
                    </a:lnTo>
                    <a:lnTo>
                      <a:pt x="2" y="80"/>
                    </a:lnTo>
                    <a:lnTo>
                      <a:pt x="11" y="101"/>
                    </a:lnTo>
                    <a:lnTo>
                      <a:pt x="24" y="117"/>
                    </a:lnTo>
                    <a:lnTo>
                      <a:pt x="41" y="128"/>
                    </a:lnTo>
                    <a:lnTo>
                      <a:pt x="61" y="133"/>
                    </a:lnTo>
                    <a:lnTo>
                      <a:pt x="85" y="130"/>
                    </a:lnTo>
                    <a:lnTo>
                      <a:pt x="131" y="88"/>
                    </a:lnTo>
                    <a:lnTo>
                      <a:pt x="135" y="65"/>
                    </a:lnTo>
                    <a:close/>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7" name="Group 187"/>
            <p:cNvGrpSpPr>
              <a:grpSpLocks/>
            </p:cNvGrpSpPr>
            <p:nvPr/>
          </p:nvGrpSpPr>
          <p:grpSpPr bwMode="auto">
            <a:xfrm>
              <a:off x="2840" y="2137"/>
              <a:ext cx="2" cy="245"/>
              <a:chOff x="2840" y="2137"/>
              <a:chExt cx="2" cy="245"/>
            </a:xfrm>
          </p:grpSpPr>
          <p:sp>
            <p:nvSpPr>
              <p:cNvPr id="68" name="Freeform 188"/>
              <p:cNvSpPr>
                <a:spLocks/>
              </p:cNvSpPr>
              <p:nvPr/>
            </p:nvSpPr>
            <p:spPr bwMode="auto">
              <a:xfrm>
                <a:off x="2840" y="2137"/>
                <a:ext cx="2" cy="245"/>
              </a:xfrm>
              <a:custGeom>
                <a:avLst/>
                <a:gdLst>
                  <a:gd name="T0" fmla="+- 0 2382 2137"/>
                  <a:gd name="T1" fmla="*/ 2382 h 245"/>
                  <a:gd name="T2" fmla="+- 0 2137 2137"/>
                  <a:gd name="T3" fmla="*/ 2137 h 245"/>
                </a:gdLst>
                <a:ahLst/>
                <a:cxnLst>
                  <a:cxn ang="0">
                    <a:pos x="0" y="T1"/>
                  </a:cxn>
                  <a:cxn ang="0">
                    <a:pos x="0" y="T3"/>
                  </a:cxn>
                </a:cxnLst>
                <a:rect l="0" t="0" r="r" b="b"/>
                <a:pathLst>
                  <a:path h="245">
                    <a:moveTo>
                      <a:pt x="0" y="245"/>
                    </a:moveTo>
                    <a:lnTo>
                      <a:pt x="0" y="0"/>
                    </a:lnTo>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8" name="Group 185"/>
            <p:cNvGrpSpPr>
              <a:grpSpLocks/>
            </p:cNvGrpSpPr>
            <p:nvPr/>
          </p:nvGrpSpPr>
          <p:grpSpPr bwMode="auto">
            <a:xfrm>
              <a:off x="2874" y="2117"/>
              <a:ext cx="12" cy="245"/>
              <a:chOff x="2874" y="2117"/>
              <a:chExt cx="12" cy="245"/>
            </a:xfrm>
          </p:grpSpPr>
          <p:sp>
            <p:nvSpPr>
              <p:cNvPr id="67" name="Freeform 186"/>
              <p:cNvSpPr>
                <a:spLocks/>
              </p:cNvSpPr>
              <p:nvPr/>
            </p:nvSpPr>
            <p:spPr bwMode="auto">
              <a:xfrm>
                <a:off x="2874" y="2117"/>
                <a:ext cx="12" cy="245"/>
              </a:xfrm>
              <a:custGeom>
                <a:avLst/>
                <a:gdLst>
                  <a:gd name="T0" fmla="+- 0 2874 2874"/>
                  <a:gd name="T1" fmla="*/ T0 w 12"/>
                  <a:gd name="T2" fmla="+- 0 2361 2117"/>
                  <a:gd name="T3" fmla="*/ 2361 h 245"/>
                  <a:gd name="T4" fmla="+- 0 2885 2874"/>
                  <a:gd name="T5" fmla="*/ T4 w 12"/>
                  <a:gd name="T6" fmla="+- 0 2117 2117"/>
                  <a:gd name="T7" fmla="*/ 2117 h 245"/>
                </a:gdLst>
                <a:ahLst/>
                <a:cxnLst>
                  <a:cxn ang="0">
                    <a:pos x="T1" y="T3"/>
                  </a:cxn>
                  <a:cxn ang="0">
                    <a:pos x="T5" y="T7"/>
                  </a:cxn>
                </a:cxnLst>
                <a:rect l="0" t="0" r="r" b="b"/>
                <a:pathLst>
                  <a:path w="12" h="245">
                    <a:moveTo>
                      <a:pt x="0" y="244"/>
                    </a:moveTo>
                    <a:lnTo>
                      <a:pt x="11" y="0"/>
                    </a:lnTo>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9" name="Group 183"/>
            <p:cNvGrpSpPr>
              <a:grpSpLocks/>
            </p:cNvGrpSpPr>
            <p:nvPr/>
          </p:nvGrpSpPr>
          <p:grpSpPr bwMode="auto">
            <a:xfrm>
              <a:off x="2794" y="2117"/>
              <a:ext cx="12" cy="245"/>
              <a:chOff x="2794" y="2117"/>
              <a:chExt cx="12" cy="245"/>
            </a:xfrm>
          </p:grpSpPr>
          <p:sp>
            <p:nvSpPr>
              <p:cNvPr id="66" name="Freeform 184"/>
              <p:cNvSpPr>
                <a:spLocks/>
              </p:cNvSpPr>
              <p:nvPr/>
            </p:nvSpPr>
            <p:spPr bwMode="auto">
              <a:xfrm>
                <a:off x="2794" y="2117"/>
                <a:ext cx="12" cy="245"/>
              </a:xfrm>
              <a:custGeom>
                <a:avLst/>
                <a:gdLst>
                  <a:gd name="T0" fmla="+- 0 2806 2794"/>
                  <a:gd name="T1" fmla="*/ T0 w 12"/>
                  <a:gd name="T2" fmla="+- 0 2361 2117"/>
                  <a:gd name="T3" fmla="*/ 2361 h 245"/>
                  <a:gd name="T4" fmla="+- 0 2794 2794"/>
                  <a:gd name="T5" fmla="*/ T4 w 12"/>
                  <a:gd name="T6" fmla="+- 0 2117 2117"/>
                  <a:gd name="T7" fmla="*/ 2117 h 245"/>
                </a:gdLst>
                <a:ahLst/>
                <a:cxnLst>
                  <a:cxn ang="0">
                    <a:pos x="T1" y="T3"/>
                  </a:cxn>
                  <a:cxn ang="0">
                    <a:pos x="T5" y="T7"/>
                  </a:cxn>
                </a:cxnLst>
                <a:rect l="0" t="0" r="r" b="b"/>
                <a:pathLst>
                  <a:path w="12" h="245">
                    <a:moveTo>
                      <a:pt x="12" y="244"/>
                    </a:moveTo>
                    <a:lnTo>
                      <a:pt x="0" y="0"/>
                    </a:lnTo>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40" name="Group 181"/>
            <p:cNvGrpSpPr>
              <a:grpSpLocks/>
            </p:cNvGrpSpPr>
            <p:nvPr/>
          </p:nvGrpSpPr>
          <p:grpSpPr bwMode="auto">
            <a:xfrm>
              <a:off x="2679" y="964"/>
              <a:ext cx="322" cy="1173"/>
              <a:chOff x="2679" y="964"/>
              <a:chExt cx="322" cy="1173"/>
            </a:xfrm>
          </p:grpSpPr>
          <p:sp>
            <p:nvSpPr>
              <p:cNvPr id="65" name="Freeform 182"/>
              <p:cNvSpPr>
                <a:spLocks/>
              </p:cNvSpPr>
              <p:nvPr/>
            </p:nvSpPr>
            <p:spPr bwMode="auto">
              <a:xfrm>
                <a:off x="2679" y="964"/>
                <a:ext cx="322" cy="1173"/>
              </a:xfrm>
              <a:custGeom>
                <a:avLst/>
                <a:gdLst>
                  <a:gd name="T0" fmla="+- 0 2840 2679"/>
                  <a:gd name="T1" fmla="*/ T0 w 322"/>
                  <a:gd name="T2" fmla="+- 0 964 964"/>
                  <a:gd name="T3" fmla="*/ 964 h 1173"/>
                  <a:gd name="T4" fmla="+- 0 2777 2679"/>
                  <a:gd name="T5" fmla="*/ T4 w 322"/>
                  <a:gd name="T6" fmla="+- 0 1010 964"/>
                  <a:gd name="T7" fmla="*/ 1010 h 1173"/>
                  <a:gd name="T8" fmla="+- 0 2745 2679"/>
                  <a:gd name="T9" fmla="*/ T8 w 322"/>
                  <a:gd name="T10" fmla="+- 0 1078 964"/>
                  <a:gd name="T11" fmla="*/ 1078 h 1173"/>
                  <a:gd name="T12" fmla="+- 0 2726 2679"/>
                  <a:gd name="T13" fmla="*/ T12 w 322"/>
                  <a:gd name="T14" fmla="+- 0 1136 964"/>
                  <a:gd name="T15" fmla="*/ 1136 h 1173"/>
                  <a:gd name="T16" fmla="+- 0 2710 2679"/>
                  <a:gd name="T17" fmla="*/ T16 w 322"/>
                  <a:gd name="T18" fmla="+- 0 1204 964"/>
                  <a:gd name="T19" fmla="*/ 1204 h 1173"/>
                  <a:gd name="T20" fmla="+- 0 2697 2679"/>
                  <a:gd name="T21" fmla="*/ T20 w 322"/>
                  <a:gd name="T22" fmla="+- 0 1281 964"/>
                  <a:gd name="T23" fmla="*/ 1281 h 1173"/>
                  <a:gd name="T24" fmla="+- 0 2687 2679"/>
                  <a:gd name="T25" fmla="*/ T24 w 322"/>
                  <a:gd name="T26" fmla="+- 0 1365 964"/>
                  <a:gd name="T27" fmla="*/ 1365 h 1173"/>
                  <a:gd name="T28" fmla="+- 0 2681 2679"/>
                  <a:gd name="T29" fmla="*/ T28 w 322"/>
                  <a:gd name="T30" fmla="+- 0 1456 964"/>
                  <a:gd name="T31" fmla="*/ 1456 h 1173"/>
                  <a:gd name="T32" fmla="+- 0 2679 2679"/>
                  <a:gd name="T33" fmla="*/ T32 w 322"/>
                  <a:gd name="T34" fmla="+- 0 1551 964"/>
                  <a:gd name="T35" fmla="*/ 1551 h 1173"/>
                  <a:gd name="T36" fmla="+- 0 2680 2679"/>
                  <a:gd name="T37" fmla="*/ T36 w 322"/>
                  <a:gd name="T38" fmla="+- 0 1599 964"/>
                  <a:gd name="T39" fmla="*/ 1599 h 1173"/>
                  <a:gd name="T40" fmla="+- 0 2684 2679"/>
                  <a:gd name="T41" fmla="*/ T40 w 322"/>
                  <a:gd name="T42" fmla="+- 0 1692 964"/>
                  <a:gd name="T43" fmla="*/ 1692 h 1173"/>
                  <a:gd name="T44" fmla="+- 0 2692 2679"/>
                  <a:gd name="T45" fmla="*/ T44 w 322"/>
                  <a:gd name="T46" fmla="+- 0 1779 964"/>
                  <a:gd name="T47" fmla="*/ 1779 h 1173"/>
                  <a:gd name="T48" fmla="+- 0 2703 2679"/>
                  <a:gd name="T49" fmla="*/ T48 w 322"/>
                  <a:gd name="T50" fmla="+- 0 1860 964"/>
                  <a:gd name="T51" fmla="*/ 1860 h 1173"/>
                  <a:gd name="T52" fmla="+- 0 2718 2679"/>
                  <a:gd name="T53" fmla="*/ T52 w 322"/>
                  <a:gd name="T54" fmla="+- 0 1932 964"/>
                  <a:gd name="T55" fmla="*/ 1932 h 1173"/>
                  <a:gd name="T56" fmla="+- 0 2735 2679"/>
                  <a:gd name="T57" fmla="*/ T56 w 322"/>
                  <a:gd name="T58" fmla="+- 0 1996 964"/>
                  <a:gd name="T59" fmla="*/ 1996 h 1173"/>
                  <a:gd name="T60" fmla="+- 0 2766 2679"/>
                  <a:gd name="T61" fmla="*/ T60 w 322"/>
                  <a:gd name="T62" fmla="+- 0 2072 964"/>
                  <a:gd name="T63" fmla="*/ 2072 h 1173"/>
                  <a:gd name="T64" fmla="+- 0 2814 2679"/>
                  <a:gd name="T65" fmla="*/ T64 w 322"/>
                  <a:gd name="T66" fmla="+- 0 2129 964"/>
                  <a:gd name="T67" fmla="*/ 2129 h 1173"/>
                  <a:gd name="T68" fmla="+- 0 2840 2679"/>
                  <a:gd name="T69" fmla="*/ T68 w 322"/>
                  <a:gd name="T70" fmla="+- 0 2137 964"/>
                  <a:gd name="T71" fmla="*/ 2137 h 1173"/>
                  <a:gd name="T72" fmla="+- 0 2853 2679"/>
                  <a:gd name="T73" fmla="*/ T72 w 322"/>
                  <a:gd name="T74" fmla="+- 0 2135 964"/>
                  <a:gd name="T75" fmla="*/ 2135 h 1173"/>
                  <a:gd name="T76" fmla="+- 0 2902 2679"/>
                  <a:gd name="T77" fmla="*/ T76 w 322"/>
                  <a:gd name="T78" fmla="+- 0 2091 964"/>
                  <a:gd name="T79" fmla="*/ 2091 h 1173"/>
                  <a:gd name="T80" fmla="+- 0 2935 2679"/>
                  <a:gd name="T81" fmla="*/ T80 w 322"/>
                  <a:gd name="T82" fmla="+- 0 2024 964"/>
                  <a:gd name="T83" fmla="*/ 2024 h 1173"/>
                  <a:gd name="T84" fmla="+- 0 2953 2679"/>
                  <a:gd name="T85" fmla="*/ T84 w 322"/>
                  <a:gd name="T86" fmla="+- 0 1965 964"/>
                  <a:gd name="T87" fmla="*/ 1965 h 1173"/>
                  <a:gd name="T88" fmla="+- 0 2969 2679"/>
                  <a:gd name="T89" fmla="*/ T88 w 322"/>
                  <a:gd name="T90" fmla="+- 0 1897 964"/>
                  <a:gd name="T91" fmla="*/ 1897 h 1173"/>
                  <a:gd name="T92" fmla="+- 0 2982 2679"/>
                  <a:gd name="T93" fmla="*/ T92 w 322"/>
                  <a:gd name="T94" fmla="+- 0 1820 964"/>
                  <a:gd name="T95" fmla="*/ 1820 h 1173"/>
                  <a:gd name="T96" fmla="+- 0 2992 2679"/>
                  <a:gd name="T97" fmla="*/ T96 w 322"/>
                  <a:gd name="T98" fmla="+- 0 1736 964"/>
                  <a:gd name="T99" fmla="*/ 1736 h 1173"/>
                  <a:gd name="T100" fmla="+- 0 2998 2679"/>
                  <a:gd name="T101" fmla="*/ T100 w 322"/>
                  <a:gd name="T102" fmla="+- 0 1646 964"/>
                  <a:gd name="T103" fmla="*/ 1646 h 1173"/>
                  <a:gd name="T104" fmla="+- 0 3000 2679"/>
                  <a:gd name="T105" fmla="*/ T104 w 322"/>
                  <a:gd name="T106" fmla="+- 0 1551 964"/>
                  <a:gd name="T107" fmla="*/ 1551 h 1173"/>
                  <a:gd name="T108" fmla="+- 0 3000 2679"/>
                  <a:gd name="T109" fmla="*/ T108 w 322"/>
                  <a:gd name="T110" fmla="+- 0 1503 964"/>
                  <a:gd name="T111" fmla="*/ 1503 h 1173"/>
                  <a:gd name="T112" fmla="+- 0 2996 2679"/>
                  <a:gd name="T113" fmla="*/ T112 w 322"/>
                  <a:gd name="T114" fmla="+- 0 1410 964"/>
                  <a:gd name="T115" fmla="*/ 1410 h 1173"/>
                  <a:gd name="T116" fmla="+- 0 2988 2679"/>
                  <a:gd name="T117" fmla="*/ T116 w 322"/>
                  <a:gd name="T118" fmla="+- 0 1322 964"/>
                  <a:gd name="T119" fmla="*/ 1322 h 1173"/>
                  <a:gd name="T120" fmla="+- 0 2976 2679"/>
                  <a:gd name="T121" fmla="*/ T120 w 322"/>
                  <a:gd name="T122" fmla="+- 0 1242 964"/>
                  <a:gd name="T123" fmla="*/ 1242 h 1173"/>
                  <a:gd name="T124" fmla="+- 0 2962 2679"/>
                  <a:gd name="T125" fmla="*/ T124 w 322"/>
                  <a:gd name="T126" fmla="+- 0 1169 964"/>
                  <a:gd name="T127" fmla="*/ 1169 h 1173"/>
                  <a:gd name="T128" fmla="+- 0 2944 2679"/>
                  <a:gd name="T129" fmla="*/ T128 w 322"/>
                  <a:gd name="T130" fmla="+- 0 1106 964"/>
                  <a:gd name="T131" fmla="*/ 1106 h 1173"/>
                  <a:gd name="T132" fmla="+- 0 2914 2679"/>
                  <a:gd name="T133" fmla="*/ T132 w 322"/>
                  <a:gd name="T134" fmla="+- 0 1030 964"/>
                  <a:gd name="T135" fmla="*/ 1030 h 1173"/>
                  <a:gd name="T136" fmla="+- 0 2866 2679"/>
                  <a:gd name="T137" fmla="*/ T136 w 322"/>
                  <a:gd name="T138" fmla="+- 0 972 964"/>
                  <a:gd name="T139" fmla="*/ 972 h 1173"/>
                  <a:gd name="T140" fmla="+- 0 2840 2679"/>
                  <a:gd name="T141" fmla="*/ T140 w 322"/>
                  <a:gd name="T142" fmla="+- 0 964 964"/>
                  <a:gd name="T143" fmla="*/ 964 h 117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Lst>
                <a:rect l="0" t="0" r="r" b="b"/>
                <a:pathLst>
                  <a:path w="322" h="1173">
                    <a:moveTo>
                      <a:pt x="161" y="0"/>
                    </a:moveTo>
                    <a:lnTo>
                      <a:pt x="98" y="46"/>
                    </a:lnTo>
                    <a:lnTo>
                      <a:pt x="66" y="114"/>
                    </a:lnTo>
                    <a:lnTo>
                      <a:pt x="47" y="172"/>
                    </a:lnTo>
                    <a:lnTo>
                      <a:pt x="31" y="240"/>
                    </a:lnTo>
                    <a:lnTo>
                      <a:pt x="18" y="317"/>
                    </a:lnTo>
                    <a:lnTo>
                      <a:pt x="8" y="401"/>
                    </a:lnTo>
                    <a:lnTo>
                      <a:pt x="2" y="492"/>
                    </a:lnTo>
                    <a:lnTo>
                      <a:pt x="0" y="587"/>
                    </a:lnTo>
                    <a:lnTo>
                      <a:pt x="1" y="635"/>
                    </a:lnTo>
                    <a:lnTo>
                      <a:pt x="5" y="728"/>
                    </a:lnTo>
                    <a:lnTo>
                      <a:pt x="13" y="815"/>
                    </a:lnTo>
                    <a:lnTo>
                      <a:pt x="24" y="896"/>
                    </a:lnTo>
                    <a:lnTo>
                      <a:pt x="39" y="968"/>
                    </a:lnTo>
                    <a:lnTo>
                      <a:pt x="56" y="1032"/>
                    </a:lnTo>
                    <a:lnTo>
                      <a:pt x="87" y="1108"/>
                    </a:lnTo>
                    <a:lnTo>
                      <a:pt x="135" y="1165"/>
                    </a:lnTo>
                    <a:lnTo>
                      <a:pt x="161" y="1173"/>
                    </a:lnTo>
                    <a:lnTo>
                      <a:pt x="174" y="1171"/>
                    </a:lnTo>
                    <a:lnTo>
                      <a:pt x="223" y="1127"/>
                    </a:lnTo>
                    <a:lnTo>
                      <a:pt x="256" y="1060"/>
                    </a:lnTo>
                    <a:lnTo>
                      <a:pt x="274" y="1001"/>
                    </a:lnTo>
                    <a:lnTo>
                      <a:pt x="290" y="933"/>
                    </a:lnTo>
                    <a:lnTo>
                      <a:pt x="303" y="856"/>
                    </a:lnTo>
                    <a:lnTo>
                      <a:pt x="313" y="772"/>
                    </a:lnTo>
                    <a:lnTo>
                      <a:pt x="319" y="682"/>
                    </a:lnTo>
                    <a:lnTo>
                      <a:pt x="321" y="587"/>
                    </a:lnTo>
                    <a:lnTo>
                      <a:pt x="321" y="539"/>
                    </a:lnTo>
                    <a:lnTo>
                      <a:pt x="317" y="446"/>
                    </a:lnTo>
                    <a:lnTo>
                      <a:pt x="309" y="358"/>
                    </a:lnTo>
                    <a:lnTo>
                      <a:pt x="297" y="278"/>
                    </a:lnTo>
                    <a:lnTo>
                      <a:pt x="283" y="205"/>
                    </a:lnTo>
                    <a:lnTo>
                      <a:pt x="265" y="142"/>
                    </a:lnTo>
                    <a:lnTo>
                      <a:pt x="235" y="66"/>
                    </a:lnTo>
                    <a:lnTo>
                      <a:pt x="187" y="8"/>
                    </a:lnTo>
                    <a:lnTo>
                      <a:pt x="16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41" name="Group 179"/>
            <p:cNvGrpSpPr>
              <a:grpSpLocks/>
            </p:cNvGrpSpPr>
            <p:nvPr/>
          </p:nvGrpSpPr>
          <p:grpSpPr bwMode="auto">
            <a:xfrm>
              <a:off x="2679" y="964"/>
              <a:ext cx="322" cy="1173"/>
              <a:chOff x="2679" y="964"/>
              <a:chExt cx="322" cy="1173"/>
            </a:xfrm>
          </p:grpSpPr>
          <p:sp>
            <p:nvSpPr>
              <p:cNvPr id="64" name="Freeform 180"/>
              <p:cNvSpPr>
                <a:spLocks/>
              </p:cNvSpPr>
              <p:nvPr/>
            </p:nvSpPr>
            <p:spPr bwMode="auto">
              <a:xfrm>
                <a:off x="2679" y="964"/>
                <a:ext cx="322" cy="1173"/>
              </a:xfrm>
              <a:custGeom>
                <a:avLst/>
                <a:gdLst>
                  <a:gd name="T0" fmla="+- 0 3000 2679"/>
                  <a:gd name="T1" fmla="*/ T0 w 322"/>
                  <a:gd name="T2" fmla="+- 0 1551 964"/>
                  <a:gd name="T3" fmla="*/ 1551 h 1173"/>
                  <a:gd name="T4" fmla="+- 0 2998 2679"/>
                  <a:gd name="T5" fmla="*/ T4 w 322"/>
                  <a:gd name="T6" fmla="+- 0 1646 964"/>
                  <a:gd name="T7" fmla="*/ 1646 h 1173"/>
                  <a:gd name="T8" fmla="+- 0 2992 2679"/>
                  <a:gd name="T9" fmla="*/ T8 w 322"/>
                  <a:gd name="T10" fmla="+- 0 1736 964"/>
                  <a:gd name="T11" fmla="*/ 1736 h 1173"/>
                  <a:gd name="T12" fmla="+- 0 2982 2679"/>
                  <a:gd name="T13" fmla="*/ T12 w 322"/>
                  <a:gd name="T14" fmla="+- 0 1820 964"/>
                  <a:gd name="T15" fmla="*/ 1820 h 1173"/>
                  <a:gd name="T16" fmla="+- 0 2969 2679"/>
                  <a:gd name="T17" fmla="*/ T16 w 322"/>
                  <a:gd name="T18" fmla="+- 0 1897 964"/>
                  <a:gd name="T19" fmla="*/ 1897 h 1173"/>
                  <a:gd name="T20" fmla="+- 0 2953 2679"/>
                  <a:gd name="T21" fmla="*/ T20 w 322"/>
                  <a:gd name="T22" fmla="+- 0 1965 964"/>
                  <a:gd name="T23" fmla="*/ 1965 h 1173"/>
                  <a:gd name="T24" fmla="+- 0 2935 2679"/>
                  <a:gd name="T25" fmla="*/ T24 w 322"/>
                  <a:gd name="T26" fmla="+- 0 2024 964"/>
                  <a:gd name="T27" fmla="*/ 2024 h 1173"/>
                  <a:gd name="T28" fmla="+- 0 2902 2679"/>
                  <a:gd name="T29" fmla="*/ T28 w 322"/>
                  <a:gd name="T30" fmla="+- 0 2091 964"/>
                  <a:gd name="T31" fmla="*/ 2091 h 1173"/>
                  <a:gd name="T32" fmla="+- 0 2853 2679"/>
                  <a:gd name="T33" fmla="*/ T32 w 322"/>
                  <a:gd name="T34" fmla="+- 0 2135 964"/>
                  <a:gd name="T35" fmla="*/ 2135 h 1173"/>
                  <a:gd name="T36" fmla="+- 0 2840 2679"/>
                  <a:gd name="T37" fmla="*/ T36 w 322"/>
                  <a:gd name="T38" fmla="+- 0 2137 964"/>
                  <a:gd name="T39" fmla="*/ 2137 h 1173"/>
                  <a:gd name="T40" fmla="+- 0 2827 2679"/>
                  <a:gd name="T41" fmla="*/ T40 w 322"/>
                  <a:gd name="T42" fmla="+- 0 2135 964"/>
                  <a:gd name="T43" fmla="*/ 2135 h 1173"/>
                  <a:gd name="T44" fmla="+- 0 2777 2679"/>
                  <a:gd name="T45" fmla="*/ T44 w 322"/>
                  <a:gd name="T46" fmla="+- 0 2091 964"/>
                  <a:gd name="T47" fmla="*/ 2091 h 1173"/>
                  <a:gd name="T48" fmla="+- 0 2745 2679"/>
                  <a:gd name="T49" fmla="*/ T48 w 322"/>
                  <a:gd name="T50" fmla="+- 0 2024 964"/>
                  <a:gd name="T51" fmla="*/ 2024 h 1173"/>
                  <a:gd name="T52" fmla="+- 0 2726 2679"/>
                  <a:gd name="T53" fmla="*/ T52 w 322"/>
                  <a:gd name="T54" fmla="+- 0 1965 964"/>
                  <a:gd name="T55" fmla="*/ 1965 h 1173"/>
                  <a:gd name="T56" fmla="+- 0 2710 2679"/>
                  <a:gd name="T57" fmla="*/ T56 w 322"/>
                  <a:gd name="T58" fmla="+- 0 1897 964"/>
                  <a:gd name="T59" fmla="*/ 1897 h 1173"/>
                  <a:gd name="T60" fmla="+- 0 2697 2679"/>
                  <a:gd name="T61" fmla="*/ T60 w 322"/>
                  <a:gd name="T62" fmla="+- 0 1820 964"/>
                  <a:gd name="T63" fmla="*/ 1820 h 1173"/>
                  <a:gd name="T64" fmla="+- 0 2687 2679"/>
                  <a:gd name="T65" fmla="*/ T64 w 322"/>
                  <a:gd name="T66" fmla="+- 0 1736 964"/>
                  <a:gd name="T67" fmla="*/ 1736 h 1173"/>
                  <a:gd name="T68" fmla="+- 0 2681 2679"/>
                  <a:gd name="T69" fmla="*/ T68 w 322"/>
                  <a:gd name="T70" fmla="+- 0 1646 964"/>
                  <a:gd name="T71" fmla="*/ 1646 h 1173"/>
                  <a:gd name="T72" fmla="+- 0 2679 2679"/>
                  <a:gd name="T73" fmla="*/ T72 w 322"/>
                  <a:gd name="T74" fmla="+- 0 1551 964"/>
                  <a:gd name="T75" fmla="*/ 1551 h 1173"/>
                  <a:gd name="T76" fmla="+- 0 2680 2679"/>
                  <a:gd name="T77" fmla="*/ T76 w 322"/>
                  <a:gd name="T78" fmla="+- 0 1503 964"/>
                  <a:gd name="T79" fmla="*/ 1503 h 1173"/>
                  <a:gd name="T80" fmla="+- 0 2684 2679"/>
                  <a:gd name="T81" fmla="*/ T80 w 322"/>
                  <a:gd name="T82" fmla="+- 0 1410 964"/>
                  <a:gd name="T83" fmla="*/ 1410 h 1173"/>
                  <a:gd name="T84" fmla="+- 0 2692 2679"/>
                  <a:gd name="T85" fmla="*/ T84 w 322"/>
                  <a:gd name="T86" fmla="+- 0 1322 964"/>
                  <a:gd name="T87" fmla="*/ 1322 h 1173"/>
                  <a:gd name="T88" fmla="+- 0 2703 2679"/>
                  <a:gd name="T89" fmla="*/ T88 w 322"/>
                  <a:gd name="T90" fmla="+- 0 1242 964"/>
                  <a:gd name="T91" fmla="*/ 1242 h 1173"/>
                  <a:gd name="T92" fmla="+- 0 2718 2679"/>
                  <a:gd name="T93" fmla="*/ T92 w 322"/>
                  <a:gd name="T94" fmla="+- 0 1169 964"/>
                  <a:gd name="T95" fmla="*/ 1169 h 1173"/>
                  <a:gd name="T96" fmla="+- 0 2735 2679"/>
                  <a:gd name="T97" fmla="*/ T96 w 322"/>
                  <a:gd name="T98" fmla="+- 0 1106 964"/>
                  <a:gd name="T99" fmla="*/ 1106 h 1173"/>
                  <a:gd name="T100" fmla="+- 0 2766 2679"/>
                  <a:gd name="T101" fmla="*/ T100 w 322"/>
                  <a:gd name="T102" fmla="+- 0 1030 964"/>
                  <a:gd name="T103" fmla="*/ 1030 h 1173"/>
                  <a:gd name="T104" fmla="+- 0 2814 2679"/>
                  <a:gd name="T105" fmla="*/ T104 w 322"/>
                  <a:gd name="T106" fmla="+- 0 972 964"/>
                  <a:gd name="T107" fmla="*/ 972 h 1173"/>
                  <a:gd name="T108" fmla="+- 0 2840 2679"/>
                  <a:gd name="T109" fmla="*/ T108 w 322"/>
                  <a:gd name="T110" fmla="+- 0 964 964"/>
                  <a:gd name="T111" fmla="*/ 964 h 1173"/>
                  <a:gd name="T112" fmla="+- 0 2853 2679"/>
                  <a:gd name="T113" fmla="*/ T112 w 322"/>
                  <a:gd name="T114" fmla="+- 0 966 964"/>
                  <a:gd name="T115" fmla="*/ 966 h 1173"/>
                  <a:gd name="T116" fmla="+- 0 2902 2679"/>
                  <a:gd name="T117" fmla="*/ T116 w 322"/>
                  <a:gd name="T118" fmla="+- 0 1010 964"/>
                  <a:gd name="T119" fmla="*/ 1010 h 1173"/>
                  <a:gd name="T120" fmla="+- 0 2935 2679"/>
                  <a:gd name="T121" fmla="*/ T120 w 322"/>
                  <a:gd name="T122" fmla="+- 0 1078 964"/>
                  <a:gd name="T123" fmla="*/ 1078 h 1173"/>
                  <a:gd name="T124" fmla="+- 0 2953 2679"/>
                  <a:gd name="T125" fmla="*/ T124 w 322"/>
                  <a:gd name="T126" fmla="+- 0 1136 964"/>
                  <a:gd name="T127" fmla="*/ 1136 h 1173"/>
                  <a:gd name="T128" fmla="+- 0 2969 2679"/>
                  <a:gd name="T129" fmla="*/ T128 w 322"/>
                  <a:gd name="T130" fmla="+- 0 1204 964"/>
                  <a:gd name="T131" fmla="*/ 1204 h 1173"/>
                  <a:gd name="T132" fmla="+- 0 2982 2679"/>
                  <a:gd name="T133" fmla="*/ T132 w 322"/>
                  <a:gd name="T134" fmla="+- 0 1281 964"/>
                  <a:gd name="T135" fmla="*/ 1281 h 1173"/>
                  <a:gd name="T136" fmla="+- 0 2992 2679"/>
                  <a:gd name="T137" fmla="*/ T136 w 322"/>
                  <a:gd name="T138" fmla="+- 0 1365 964"/>
                  <a:gd name="T139" fmla="*/ 1365 h 1173"/>
                  <a:gd name="T140" fmla="+- 0 2998 2679"/>
                  <a:gd name="T141" fmla="*/ T140 w 322"/>
                  <a:gd name="T142" fmla="+- 0 1456 964"/>
                  <a:gd name="T143" fmla="*/ 1456 h 1173"/>
                  <a:gd name="T144" fmla="+- 0 3000 2679"/>
                  <a:gd name="T145" fmla="*/ T144 w 322"/>
                  <a:gd name="T146" fmla="+- 0 1551 964"/>
                  <a:gd name="T147" fmla="*/ 1551 h 117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Lst>
                <a:rect l="0" t="0" r="r" b="b"/>
                <a:pathLst>
                  <a:path w="322" h="1173">
                    <a:moveTo>
                      <a:pt x="321" y="587"/>
                    </a:moveTo>
                    <a:lnTo>
                      <a:pt x="319" y="682"/>
                    </a:lnTo>
                    <a:lnTo>
                      <a:pt x="313" y="772"/>
                    </a:lnTo>
                    <a:lnTo>
                      <a:pt x="303" y="856"/>
                    </a:lnTo>
                    <a:lnTo>
                      <a:pt x="290" y="933"/>
                    </a:lnTo>
                    <a:lnTo>
                      <a:pt x="274" y="1001"/>
                    </a:lnTo>
                    <a:lnTo>
                      <a:pt x="256" y="1060"/>
                    </a:lnTo>
                    <a:lnTo>
                      <a:pt x="223" y="1127"/>
                    </a:lnTo>
                    <a:lnTo>
                      <a:pt x="174" y="1171"/>
                    </a:lnTo>
                    <a:lnTo>
                      <a:pt x="161" y="1173"/>
                    </a:lnTo>
                    <a:lnTo>
                      <a:pt x="148" y="1171"/>
                    </a:lnTo>
                    <a:lnTo>
                      <a:pt x="98" y="1127"/>
                    </a:lnTo>
                    <a:lnTo>
                      <a:pt x="66" y="1060"/>
                    </a:lnTo>
                    <a:lnTo>
                      <a:pt x="47" y="1001"/>
                    </a:lnTo>
                    <a:lnTo>
                      <a:pt x="31" y="933"/>
                    </a:lnTo>
                    <a:lnTo>
                      <a:pt x="18" y="856"/>
                    </a:lnTo>
                    <a:lnTo>
                      <a:pt x="8" y="772"/>
                    </a:lnTo>
                    <a:lnTo>
                      <a:pt x="2" y="682"/>
                    </a:lnTo>
                    <a:lnTo>
                      <a:pt x="0" y="587"/>
                    </a:lnTo>
                    <a:lnTo>
                      <a:pt x="1" y="539"/>
                    </a:lnTo>
                    <a:lnTo>
                      <a:pt x="5" y="446"/>
                    </a:lnTo>
                    <a:lnTo>
                      <a:pt x="13" y="358"/>
                    </a:lnTo>
                    <a:lnTo>
                      <a:pt x="24" y="278"/>
                    </a:lnTo>
                    <a:lnTo>
                      <a:pt x="39" y="205"/>
                    </a:lnTo>
                    <a:lnTo>
                      <a:pt x="56" y="142"/>
                    </a:lnTo>
                    <a:lnTo>
                      <a:pt x="87" y="66"/>
                    </a:lnTo>
                    <a:lnTo>
                      <a:pt x="135" y="8"/>
                    </a:lnTo>
                    <a:lnTo>
                      <a:pt x="161" y="0"/>
                    </a:lnTo>
                    <a:lnTo>
                      <a:pt x="174" y="2"/>
                    </a:lnTo>
                    <a:lnTo>
                      <a:pt x="223" y="46"/>
                    </a:lnTo>
                    <a:lnTo>
                      <a:pt x="256" y="114"/>
                    </a:lnTo>
                    <a:lnTo>
                      <a:pt x="274" y="172"/>
                    </a:lnTo>
                    <a:lnTo>
                      <a:pt x="290" y="240"/>
                    </a:lnTo>
                    <a:lnTo>
                      <a:pt x="303" y="317"/>
                    </a:lnTo>
                    <a:lnTo>
                      <a:pt x="313" y="401"/>
                    </a:lnTo>
                    <a:lnTo>
                      <a:pt x="319" y="492"/>
                    </a:lnTo>
                    <a:lnTo>
                      <a:pt x="321" y="587"/>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42" name="Group 177"/>
            <p:cNvGrpSpPr>
              <a:grpSpLocks/>
            </p:cNvGrpSpPr>
            <p:nvPr/>
          </p:nvGrpSpPr>
          <p:grpSpPr bwMode="auto">
            <a:xfrm>
              <a:off x="330" y="1815"/>
              <a:ext cx="2" cy="2"/>
              <a:chOff x="330" y="1815"/>
              <a:chExt cx="2" cy="2"/>
            </a:xfrm>
          </p:grpSpPr>
          <p:sp>
            <p:nvSpPr>
              <p:cNvPr id="63" name="Freeform 178"/>
              <p:cNvSpPr>
                <a:spLocks/>
              </p:cNvSpPr>
              <p:nvPr/>
            </p:nvSpPr>
            <p:spPr bwMode="auto">
              <a:xfrm>
                <a:off x="330" y="1815"/>
                <a:ext cx="2" cy="2"/>
              </a:xfrm>
              <a:custGeom>
                <a:avLst/>
                <a:gdLst/>
                <a:ahLst/>
                <a:cxnLst>
                  <a:cxn ang="0">
                    <a:pos x="0" y="0"/>
                  </a:cxn>
                  <a:cxn ang="0">
                    <a:pos x="0" y="0"/>
                  </a:cxn>
                </a:cxnLst>
                <a:rect l="0" t="0" r="r" b="b"/>
                <a:pathLst>
                  <a:path>
                    <a:moveTo>
                      <a:pt x="0" y="0"/>
                    </a:moveTo>
                    <a:lnTo>
                      <a:pt x="0" y="0"/>
                    </a:lnTo>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43" name="Group 175"/>
            <p:cNvGrpSpPr>
              <a:grpSpLocks/>
            </p:cNvGrpSpPr>
            <p:nvPr/>
          </p:nvGrpSpPr>
          <p:grpSpPr bwMode="auto">
            <a:xfrm>
              <a:off x="307" y="1115"/>
              <a:ext cx="5550" cy="436"/>
              <a:chOff x="307" y="1115"/>
              <a:chExt cx="5550" cy="436"/>
            </a:xfrm>
          </p:grpSpPr>
          <p:sp>
            <p:nvSpPr>
              <p:cNvPr id="62" name="Freeform 176"/>
              <p:cNvSpPr>
                <a:spLocks/>
              </p:cNvSpPr>
              <p:nvPr/>
            </p:nvSpPr>
            <p:spPr bwMode="auto">
              <a:xfrm>
                <a:off x="307" y="1115"/>
                <a:ext cx="5550" cy="436"/>
              </a:xfrm>
              <a:custGeom>
                <a:avLst/>
                <a:gdLst>
                  <a:gd name="T0" fmla="+- 0 307 307"/>
                  <a:gd name="T1" fmla="*/ T0 w 5550"/>
                  <a:gd name="T2" fmla="+- 0 1551 1115"/>
                  <a:gd name="T3" fmla="*/ 1551 h 436"/>
                  <a:gd name="T4" fmla="+- 0 2840 307"/>
                  <a:gd name="T5" fmla="*/ T4 w 5550"/>
                  <a:gd name="T6" fmla="+- 0 1136 1115"/>
                  <a:gd name="T7" fmla="*/ 1136 h 436"/>
                  <a:gd name="T8" fmla="+- 0 3483 307"/>
                  <a:gd name="T9" fmla="*/ T8 w 5550"/>
                  <a:gd name="T10" fmla="+- 0 1115 1115"/>
                  <a:gd name="T11" fmla="*/ 1115 h 436"/>
                  <a:gd name="T12" fmla="+- 0 5856 307"/>
                  <a:gd name="T13" fmla="*/ T12 w 5550"/>
                  <a:gd name="T14" fmla="+- 0 1115 1115"/>
                  <a:gd name="T15" fmla="*/ 1115 h 436"/>
                </a:gdLst>
                <a:ahLst/>
                <a:cxnLst>
                  <a:cxn ang="0">
                    <a:pos x="T1" y="T3"/>
                  </a:cxn>
                  <a:cxn ang="0">
                    <a:pos x="T5" y="T7"/>
                  </a:cxn>
                  <a:cxn ang="0">
                    <a:pos x="T9" y="T11"/>
                  </a:cxn>
                  <a:cxn ang="0">
                    <a:pos x="T13" y="T15"/>
                  </a:cxn>
                </a:cxnLst>
                <a:rect l="0" t="0" r="r" b="b"/>
                <a:pathLst>
                  <a:path w="5550" h="436">
                    <a:moveTo>
                      <a:pt x="0" y="436"/>
                    </a:moveTo>
                    <a:lnTo>
                      <a:pt x="2533" y="21"/>
                    </a:lnTo>
                    <a:lnTo>
                      <a:pt x="3176" y="0"/>
                    </a:lnTo>
                    <a:lnTo>
                      <a:pt x="5549"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44" name="Group 173"/>
            <p:cNvGrpSpPr>
              <a:grpSpLocks/>
            </p:cNvGrpSpPr>
            <p:nvPr/>
          </p:nvGrpSpPr>
          <p:grpSpPr bwMode="auto">
            <a:xfrm>
              <a:off x="307" y="1551"/>
              <a:ext cx="5550" cy="436"/>
              <a:chOff x="307" y="1551"/>
              <a:chExt cx="5550" cy="436"/>
            </a:xfrm>
          </p:grpSpPr>
          <p:sp>
            <p:nvSpPr>
              <p:cNvPr id="61" name="Freeform 174"/>
              <p:cNvSpPr>
                <a:spLocks/>
              </p:cNvSpPr>
              <p:nvPr/>
            </p:nvSpPr>
            <p:spPr bwMode="auto">
              <a:xfrm>
                <a:off x="307" y="1551"/>
                <a:ext cx="5550" cy="436"/>
              </a:xfrm>
              <a:custGeom>
                <a:avLst/>
                <a:gdLst>
                  <a:gd name="T0" fmla="+- 0 307 307"/>
                  <a:gd name="T1" fmla="*/ T0 w 5550"/>
                  <a:gd name="T2" fmla="+- 0 1551 1551"/>
                  <a:gd name="T3" fmla="*/ 1551 h 436"/>
                  <a:gd name="T4" fmla="+- 0 2840 307"/>
                  <a:gd name="T5" fmla="*/ T4 w 5550"/>
                  <a:gd name="T6" fmla="+- 0 1966 1551"/>
                  <a:gd name="T7" fmla="*/ 1966 h 436"/>
                  <a:gd name="T8" fmla="+- 0 3483 307"/>
                  <a:gd name="T9" fmla="*/ T8 w 5550"/>
                  <a:gd name="T10" fmla="+- 0 1986 1551"/>
                  <a:gd name="T11" fmla="*/ 1986 h 436"/>
                  <a:gd name="T12" fmla="+- 0 5856 307"/>
                  <a:gd name="T13" fmla="*/ T12 w 5550"/>
                  <a:gd name="T14" fmla="+- 0 1986 1551"/>
                  <a:gd name="T15" fmla="*/ 1986 h 436"/>
                </a:gdLst>
                <a:ahLst/>
                <a:cxnLst>
                  <a:cxn ang="0">
                    <a:pos x="T1" y="T3"/>
                  </a:cxn>
                  <a:cxn ang="0">
                    <a:pos x="T5" y="T7"/>
                  </a:cxn>
                  <a:cxn ang="0">
                    <a:pos x="T9" y="T11"/>
                  </a:cxn>
                  <a:cxn ang="0">
                    <a:pos x="T13" y="T15"/>
                  </a:cxn>
                </a:cxnLst>
                <a:rect l="0" t="0" r="r" b="b"/>
                <a:pathLst>
                  <a:path w="5550" h="436">
                    <a:moveTo>
                      <a:pt x="0" y="0"/>
                    </a:moveTo>
                    <a:lnTo>
                      <a:pt x="2533" y="415"/>
                    </a:lnTo>
                    <a:lnTo>
                      <a:pt x="3176" y="435"/>
                    </a:lnTo>
                    <a:lnTo>
                      <a:pt x="5549" y="435"/>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45" name="Group 171"/>
            <p:cNvGrpSpPr>
              <a:grpSpLocks/>
            </p:cNvGrpSpPr>
            <p:nvPr/>
          </p:nvGrpSpPr>
          <p:grpSpPr bwMode="auto">
            <a:xfrm>
              <a:off x="4545" y="1115"/>
              <a:ext cx="86" cy="2"/>
              <a:chOff x="4545" y="1115"/>
              <a:chExt cx="86" cy="2"/>
            </a:xfrm>
          </p:grpSpPr>
          <p:sp>
            <p:nvSpPr>
              <p:cNvPr id="60" name="Freeform 172"/>
              <p:cNvSpPr>
                <a:spLocks/>
              </p:cNvSpPr>
              <p:nvPr/>
            </p:nvSpPr>
            <p:spPr bwMode="auto">
              <a:xfrm>
                <a:off x="4545" y="1115"/>
                <a:ext cx="86" cy="2"/>
              </a:xfrm>
              <a:custGeom>
                <a:avLst/>
                <a:gdLst>
                  <a:gd name="T0" fmla="+- 0 4545 4545"/>
                  <a:gd name="T1" fmla="*/ T0 w 86"/>
                  <a:gd name="T2" fmla="+- 0 4631 4545"/>
                  <a:gd name="T3" fmla="*/ T2 w 86"/>
                </a:gdLst>
                <a:ahLst/>
                <a:cxnLst>
                  <a:cxn ang="0">
                    <a:pos x="T1" y="0"/>
                  </a:cxn>
                  <a:cxn ang="0">
                    <a:pos x="T3" y="0"/>
                  </a:cxn>
                </a:cxnLst>
                <a:rect l="0" t="0" r="r" b="b"/>
                <a:pathLst>
                  <a:path w="86">
                    <a:moveTo>
                      <a:pt x="0" y="0"/>
                    </a:moveTo>
                    <a:lnTo>
                      <a:pt x="86"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46" name="Group 169"/>
            <p:cNvGrpSpPr>
              <a:grpSpLocks/>
            </p:cNvGrpSpPr>
            <p:nvPr/>
          </p:nvGrpSpPr>
          <p:grpSpPr bwMode="auto">
            <a:xfrm>
              <a:off x="4473" y="1065"/>
              <a:ext cx="87" cy="100"/>
              <a:chOff x="4473" y="1065"/>
              <a:chExt cx="87" cy="100"/>
            </a:xfrm>
          </p:grpSpPr>
          <p:sp>
            <p:nvSpPr>
              <p:cNvPr id="59" name="Freeform 170"/>
              <p:cNvSpPr>
                <a:spLocks/>
              </p:cNvSpPr>
              <p:nvPr/>
            </p:nvSpPr>
            <p:spPr bwMode="auto">
              <a:xfrm>
                <a:off x="4473" y="1065"/>
                <a:ext cx="87" cy="100"/>
              </a:xfrm>
              <a:custGeom>
                <a:avLst/>
                <a:gdLst>
                  <a:gd name="T0" fmla="+- 0 4559 4473"/>
                  <a:gd name="T1" fmla="*/ T0 w 87"/>
                  <a:gd name="T2" fmla="+- 0 1065 1065"/>
                  <a:gd name="T3" fmla="*/ 1065 h 100"/>
                  <a:gd name="T4" fmla="+- 0 4473 4473"/>
                  <a:gd name="T5" fmla="*/ T4 w 87"/>
                  <a:gd name="T6" fmla="+- 0 1115 1065"/>
                  <a:gd name="T7" fmla="*/ 1115 h 100"/>
                  <a:gd name="T8" fmla="+- 0 4559 4473"/>
                  <a:gd name="T9" fmla="*/ T8 w 87"/>
                  <a:gd name="T10" fmla="+- 0 1165 1065"/>
                  <a:gd name="T11" fmla="*/ 1165 h 100"/>
                  <a:gd name="T12" fmla="+- 0 4559 4473"/>
                  <a:gd name="T13" fmla="*/ T12 w 87"/>
                  <a:gd name="T14" fmla="+- 0 1065 1065"/>
                  <a:gd name="T15" fmla="*/ 1065 h 100"/>
                </a:gdLst>
                <a:ahLst/>
                <a:cxnLst>
                  <a:cxn ang="0">
                    <a:pos x="T1" y="T3"/>
                  </a:cxn>
                  <a:cxn ang="0">
                    <a:pos x="T5" y="T7"/>
                  </a:cxn>
                  <a:cxn ang="0">
                    <a:pos x="T9" y="T11"/>
                  </a:cxn>
                  <a:cxn ang="0">
                    <a:pos x="T13" y="T15"/>
                  </a:cxn>
                </a:cxnLst>
                <a:rect l="0" t="0" r="r" b="b"/>
                <a:pathLst>
                  <a:path w="87" h="100">
                    <a:moveTo>
                      <a:pt x="86" y="0"/>
                    </a:moveTo>
                    <a:lnTo>
                      <a:pt x="0" y="50"/>
                    </a:lnTo>
                    <a:lnTo>
                      <a:pt x="86" y="100"/>
                    </a:lnTo>
                    <a:lnTo>
                      <a:pt x="86"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47" name="Group 167"/>
            <p:cNvGrpSpPr>
              <a:grpSpLocks/>
            </p:cNvGrpSpPr>
            <p:nvPr/>
          </p:nvGrpSpPr>
          <p:grpSpPr bwMode="auto">
            <a:xfrm>
              <a:off x="1840" y="1285"/>
              <a:ext cx="87" cy="15"/>
              <a:chOff x="1840" y="1285"/>
              <a:chExt cx="87" cy="15"/>
            </a:xfrm>
          </p:grpSpPr>
          <p:sp>
            <p:nvSpPr>
              <p:cNvPr id="58" name="Freeform 168"/>
              <p:cNvSpPr>
                <a:spLocks/>
              </p:cNvSpPr>
              <p:nvPr/>
            </p:nvSpPr>
            <p:spPr bwMode="auto">
              <a:xfrm>
                <a:off x="1840" y="1285"/>
                <a:ext cx="87" cy="15"/>
              </a:xfrm>
              <a:custGeom>
                <a:avLst/>
                <a:gdLst>
                  <a:gd name="T0" fmla="+- 0 1840 1840"/>
                  <a:gd name="T1" fmla="*/ T0 w 87"/>
                  <a:gd name="T2" fmla="+- 0 1299 1285"/>
                  <a:gd name="T3" fmla="*/ 1299 h 15"/>
                  <a:gd name="T4" fmla="+- 0 1927 1840"/>
                  <a:gd name="T5" fmla="*/ T4 w 87"/>
                  <a:gd name="T6" fmla="+- 0 1285 1285"/>
                  <a:gd name="T7" fmla="*/ 1285 h 15"/>
                </a:gdLst>
                <a:ahLst/>
                <a:cxnLst>
                  <a:cxn ang="0">
                    <a:pos x="T1" y="T3"/>
                  </a:cxn>
                  <a:cxn ang="0">
                    <a:pos x="T5" y="T7"/>
                  </a:cxn>
                </a:cxnLst>
                <a:rect l="0" t="0" r="r" b="b"/>
                <a:pathLst>
                  <a:path w="87" h="15">
                    <a:moveTo>
                      <a:pt x="0" y="14"/>
                    </a:moveTo>
                    <a:lnTo>
                      <a:pt x="87"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48" name="Group 165"/>
            <p:cNvGrpSpPr>
              <a:grpSpLocks/>
            </p:cNvGrpSpPr>
            <p:nvPr/>
          </p:nvGrpSpPr>
          <p:grpSpPr bwMode="auto">
            <a:xfrm>
              <a:off x="1769" y="1248"/>
              <a:ext cx="94" cy="99"/>
              <a:chOff x="1769" y="1248"/>
              <a:chExt cx="94" cy="99"/>
            </a:xfrm>
          </p:grpSpPr>
          <p:sp>
            <p:nvSpPr>
              <p:cNvPr id="57" name="Freeform 166"/>
              <p:cNvSpPr>
                <a:spLocks/>
              </p:cNvSpPr>
              <p:nvPr/>
            </p:nvSpPr>
            <p:spPr bwMode="auto">
              <a:xfrm>
                <a:off x="1769" y="1248"/>
                <a:ext cx="94" cy="99"/>
              </a:xfrm>
              <a:custGeom>
                <a:avLst/>
                <a:gdLst>
                  <a:gd name="T0" fmla="+- 0 1846 1769"/>
                  <a:gd name="T1" fmla="*/ T0 w 94"/>
                  <a:gd name="T2" fmla="+- 0 1248 1248"/>
                  <a:gd name="T3" fmla="*/ 1248 h 99"/>
                  <a:gd name="T4" fmla="+- 0 1769 1769"/>
                  <a:gd name="T5" fmla="*/ T4 w 94"/>
                  <a:gd name="T6" fmla="+- 0 1311 1248"/>
                  <a:gd name="T7" fmla="*/ 1311 h 99"/>
                  <a:gd name="T8" fmla="+- 0 1862 1769"/>
                  <a:gd name="T9" fmla="*/ T8 w 94"/>
                  <a:gd name="T10" fmla="+- 0 1346 1248"/>
                  <a:gd name="T11" fmla="*/ 1346 h 99"/>
                  <a:gd name="T12" fmla="+- 0 1846 1769"/>
                  <a:gd name="T13" fmla="*/ T12 w 94"/>
                  <a:gd name="T14" fmla="+- 0 1248 1248"/>
                  <a:gd name="T15" fmla="*/ 1248 h 99"/>
                </a:gdLst>
                <a:ahLst/>
                <a:cxnLst>
                  <a:cxn ang="0">
                    <a:pos x="T1" y="T3"/>
                  </a:cxn>
                  <a:cxn ang="0">
                    <a:pos x="T5" y="T7"/>
                  </a:cxn>
                  <a:cxn ang="0">
                    <a:pos x="T9" y="T11"/>
                  </a:cxn>
                  <a:cxn ang="0">
                    <a:pos x="T13" y="T15"/>
                  </a:cxn>
                </a:cxnLst>
                <a:rect l="0" t="0" r="r" b="b"/>
                <a:pathLst>
                  <a:path w="94" h="99">
                    <a:moveTo>
                      <a:pt x="77" y="0"/>
                    </a:moveTo>
                    <a:lnTo>
                      <a:pt x="0" y="63"/>
                    </a:lnTo>
                    <a:lnTo>
                      <a:pt x="93" y="98"/>
                    </a:lnTo>
                    <a:lnTo>
                      <a:pt x="77"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49" name="Group 163"/>
            <p:cNvGrpSpPr>
              <a:grpSpLocks/>
            </p:cNvGrpSpPr>
            <p:nvPr/>
          </p:nvGrpSpPr>
          <p:grpSpPr bwMode="auto">
            <a:xfrm>
              <a:off x="1840" y="1802"/>
              <a:ext cx="83" cy="14"/>
              <a:chOff x="1840" y="1802"/>
              <a:chExt cx="83" cy="14"/>
            </a:xfrm>
          </p:grpSpPr>
          <p:sp>
            <p:nvSpPr>
              <p:cNvPr id="56" name="Freeform 164"/>
              <p:cNvSpPr>
                <a:spLocks/>
              </p:cNvSpPr>
              <p:nvPr/>
            </p:nvSpPr>
            <p:spPr bwMode="auto">
              <a:xfrm>
                <a:off x="1840" y="1802"/>
                <a:ext cx="83" cy="14"/>
              </a:xfrm>
              <a:custGeom>
                <a:avLst/>
                <a:gdLst>
                  <a:gd name="T0" fmla="+- 0 1840 1840"/>
                  <a:gd name="T1" fmla="*/ T0 w 83"/>
                  <a:gd name="T2" fmla="+- 0 1802 1802"/>
                  <a:gd name="T3" fmla="*/ 1802 h 14"/>
                  <a:gd name="T4" fmla="+- 0 1922 1840"/>
                  <a:gd name="T5" fmla="*/ T4 w 83"/>
                  <a:gd name="T6" fmla="+- 0 1815 1802"/>
                  <a:gd name="T7" fmla="*/ 1815 h 14"/>
                </a:gdLst>
                <a:ahLst/>
                <a:cxnLst>
                  <a:cxn ang="0">
                    <a:pos x="T1" y="T3"/>
                  </a:cxn>
                  <a:cxn ang="0">
                    <a:pos x="T5" y="T7"/>
                  </a:cxn>
                </a:cxnLst>
                <a:rect l="0" t="0" r="r" b="b"/>
                <a:pathLst>
                  <a:path w="83" h="14">
                    <a:moveTo>
                      <a:pt x="0" y="0"/>
                    </a:moveTo>
                    <a:lnTo>
                      <a:pt x="82" y="13"/>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50" name="Group 161"/>
            <p:cNvGrpSpPr>
              <a:grpSpLocks/>
            </p:cNvGrpSpPr>
            <p:nvPr/>
          </p:nvGrpSpPr>
          <p:grpSpPr bwMode="auto">
            <a:xfrm>
              <a:off x="1769" y="1755"/>
              <a:ext cx="94" cy="99"/>
              <a:chOff x="1769" y="1755"/>
              <a:chExt cx="94" cy="99"/>
            </a:xfrm>
          </p:grpSpPr>
          <p:sp>
            <p:nvSpPr>
              <p:cNvPr id="55" name="Freeform 162"/>
              <p:cNvSpPr>
                <a:spLocks/>
              </p:cNvSpPr>
              <p:nvPr/>
            </p:nvSpPr>
            <p:spPr bwMode="auto">
              <a:xfrm>
                <a:off x="1769" y="1755"/>
                <a:ext cx="94" cy="99"/>
              </a:xfrm>
              <a:custGeom>
                <a:avLst/>
                <a:gdLst>
                  <a:gd name="T0" fmla="+- 0 1862 1769"/>
                  <a:gd name="T1" fmla="*/ T0 w 94"/>
                  <a:gd name="T2" fmla="+- 0 1755 1755"/>
                  <a:gd name="T3" fmla="*/ 1755 h 99"/>
                  <a:gd name="T4" fmla="+- 0 1769 1769"/>
                  <a:gd name="T5" fmla="*/ T4 w 94"/>
                  <a:gd name="T6" fmla="+- 0 1790 1755"/>
                  <a:gd name="T7" fmla="*/ 1790 h 99"/>
                  <a:gd name="T8" fmla="+- 0 1847 1769"/>
                  <a:gd name="T9" fmla="*/ T8 w 94"/>
                  <a:gd name="T10" fmla="+- 0 1853 1755"/>
                  <a:gd name="T11" fmla="*/ 1853 h 99"/>
                  <a:gd name="T12" fmla="+- 0 1862 1769"/>
                  <a:gd name="T13" fmla="*/ T12 w 94"/>
                  <a:gd name="T14" fmla="+- 0 1755 1755"/>
                  <a:gd name="T15" fmla="*/ 1755 h 99"/>
                </a:gdLst>
                <a:ahLst/>
                <a:cxnLst>
                  <a:cxn ang="0">
                    <a:pos x="T1" y="T3"/>
                  </a:cxn>
                  <a:cxn ang="0">
                    <a:pos x="T5" y="T7"/>
                  </a:cxn>
                  <a:cxn ang="0">
                    <a:pos x="T9" y="T11"/>
                  </a:cxn>
                  <a:cxn ang="0">
                    <a:pos x="T13" y="T15"/>
                  </a:cxn>
                </a:cxnLst>
                <a:rect l="0" t="0" r="r" b="b"/>
                <a:pathLst>
                  <a:path w="94" h="99">
                    <a:moveTo>
                      <a:pt x="93" y="0"/>
                    </a:moveTo>
                    <a:lnTo>
                      <a:pt x="0" y="35"/>
                    </a:lnTo>
                    <a:lnTo>
                      <a:pt x="78" y="98"/>
                    </a:lnTo>
                    <a:lnTo>
                      <a:pt x="93"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51" name="Group 159"/>
            <p:cNvGrpSpPr>
              <a:grpSpLocks/>
            </p:cNvGrpSpPr>
            <p:nvPr/>
          </p:nvGrpSpPr>
          <p:grpSpPr bwMode="auto">
            <a:xfrm>
              <a:off x="4545" y="1986"/>
              <a:ext cx="86" cy="2"/>
              <a:chOff x="4545" y="1986"/>
              <a:chExt cx="86" cy="2"/>
            </a:xfrm>
          </p:grpSpPr>
          <p:sp>
            <p:nvSpPr>
              <p:cNvPr id="54" name="Freeform 160"/>
              <p:cNvSpPr>
                <a:spLocks/>
              </p:cNvSpPr>
              <p:nvPr/>
            </p:nvSpPr>
            <p:spPr bwMode="auto">
              <a:xfrm>
                <a:off x="4545" y="1986"/>
                <a:ext cx="86" cy="2"/>
              </a:xfrm>
              <a:custGeom>
                <a:avLst/>
                <a:gdLst>
                  <a:gd name="T0" fmla="+- 0 4545 4545"/>
                  <a:gd name="T1" fmla="*/ T0 w 86"/>
                  <a:gd name="T2" fmla="+- 0 4631 4545"/>
                  <a:gd name="T3" fmla="*/ T2 w 86"/>
                </a:gdLst>
                <a:ahLst/>
                <a:cxnLst>
                  <a:cxn ang="0">
                    <a:pos x="T1" y="0"/>
                  </a:cxn>
                  <a:cxn ang="0">
                    <a:pos x="T3" y="0"/>
                  </a:cxn>
                </a:cxnLst>
                <a:rect l="0" t="0" r="r" b="b"/>
                <a:pathLst>
                  <a:path w="86">
                    <a:moveTo>
                      <a:pt x="0" y="0"/>
                    </a:moveTo>
                    <a:lnTo>
                      <a:pt x="86"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52" name="Group 157"/>
            <p:cNvGrpSpPr>
              <a:grpSpLocks/>
            </p:cNvGrpSpPr>
            <p:nvPr/>
          </p:nvGrpSpPr>
          <p:grpSpPr bwMode="auto">
            <a:xfrm>
              <a:off x="4473" y="1936"/>
              <a:ext cx="87" cy="100"/>
              <a:chOff x="4473" y="1936"/>
              <a:chExt cx="87" cy="100"/>
            </a:xfrm>
          </p:grpSpPr>
          <p:sp>
            <p:nvSpPr>
              <p:cNvPr id="53" name="Freeform 158"/>
              <p:cNvSpPr>
                <a:spLocks/>
              </p:cNvSpPr>
              <p:nvPr/>
            </p:nvSpPr>
            <p:spPr bwMode="auto">
              <a:xfrm>
                <a:off x="4473" y="1936"/>
                <a:ext cx="87" cy="100"/>
              </a:xfrm>
              <a:custGeom>
                <a:avLst/>
                <a:gdLst>
                  <a:gd name="T0" fmla="+- 0 4559 4473"/>
                  <a:gd name="T1" fmla="*/ T0 w 87"/>
                  <a:gd name="T2" fmla="+- 0 1936 1936"/>
                  <a:gd name="T3" fmla="*/ 1936 h 100"/>
                  <a:gd name="T4" fmla="+- 0 4473 4473"/>
                  <a:gd name="T5" fmla="*/ T4 w 87"/>
                  <a:gd name="T6" fmla="+- 0 1986 1936"/>
                  <a:gd name="T7" fmla="*/ 1986 h 100"/>
                  <a:gd name="T8" fmla="+- 0 4559 4473"/>
                  <a:gd name="T9" fmla="*/ T8 w 87"/>
                  <a:gd name="T10" fmla="+- 0 2036 1936"/>
                  <a:gd name="T11" fmla="*/ 2036 h 100"/>
                  <a:gd name="T12" fmla="+- 0 4559 4473"/>
                  <a:gd name="T13" fmla="*/ T12 w 87"/>
                  <a:gd name="T14" fmla="+- 0 1936 1936"/>
                  <a:gd name="T15" fmla="*/ 1936 h 100"/>
                </a:gdLst>
                <a:ahLst/>
                <a:cxnLst>
                  <a:cxn ang="0">
                    <a:pos x="T1" y="T3"/>
                  </a:cxn>
                  <a:cxn ang="0">
                    <a:pos x="T5" y="T7"/>
                  </a:cxn>
                  <a:cxn ang="0">
                    <a:pos x="T9" y="T11"/>
                  </a:cxn>
                  <a:cxn ang="0">
                    <a:pos x="T13" y="T15"/>
                  </a:cxn>
                </a:cxnLst>
                <a:rect l="0" t="0" r="r" b="b"/>
                <a:pathLst>
                  <a:path w="87" h="100">
                    <a:moveTo>
                      <a:pt x="86" y="0"/>
                    </a:moveTo>
                    <a:lnTo>
                      <a:pt x="0" y="50"/>
                    </a:lnTo>
                    <a:lnTo>
                      <a:pt x="86" y="100"/>
                    </a:lnTo>
                    <a:lnTo>
                      <a:pt x="86"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sp>
        <p:nvSpPr>
          <p:cNvPr id="79" name="Rectangle 78"/>
          <p:cNvSpPr/>
          <p:nvPr/>
        </p:nvSpPr>
        <p:spPr>
          <a:xfrm>
            <a:off x="165537" y="1424588"/>
            <a:ext cx="4658712" cy="1569660"/>
          </a:xfrm>
          <a:prstGeom prst="rect">
            <a:avLst/>
          </a:prstGeom>
        </p:spPr>
        <p:txBody>
          <a:bodyPr wrap="square">
            <a:spAutoFit/>
          </a:bodyPr>
          <a:lstStyle/>
          <a:p>
            <a:pPr lvl="0"/>
            <a:r>
              <a:rPr lang="en-US" sz="1600" dirty="0"/>
              <a:t>The diagram below shows Frankie’s eye looking at a </a:t>
            </a:r>
            <a:r>
              <a:rPr lang="en-US" sz="1600" b="1" dirty="0"/>
              <a:t>distant </a:t>
            </a:r>
            <a:r>
              <a:rPr lang="en-US" sz="1600" dirty="0"/>
              <a:t>object.</a:t>
            </a:r>
            <a:endParaRPr lang="en-NZ" sz="1600" dirty="0"/>
          </a:p>
          <a:p>
            <a:r>
              <a:rPr lang="en-US" sz="1600" dirty="0"/>
              <a:t> </a:t>
            </a:r>
            <a:endParaRPr lang="en-NZ" sz="1600" dirty="0"/>
          </a:p>
          <a:p>
            <a:pPr marL="342900" indent="-342900">
              <a:buAutoNum type="alphaLcParenBoth" startAt="2"/>
            </a:pPr>
            <a:r>
              <a:rPr lang="en-US" sz="1600" dirty="0" smtClean="0"/>
              <a:t>Explain </a:t>
            </a:r>
            <a:r>
              <a:rPr lang="en-US" sz="1600" dirty="0"/>
              <a:t>what must happen to the shape of the </a:t>
            </a:r>
            <a:endParaRPr lang="en-US" sz="1600" dirty="0" smtClean="0"/>
          </a:p>
          <a:p>
            <a:r>
              <a:rPr lang="en-US" sz="1600" dirty="0"/>
              <a:t> </a:t>
            </a:r>
            <a:r>
              <a:rPr lang="en-US" sz="1600" dirty="0" smtClean="0"/>
              <a:t>       lens </a:t>
            </a:r>
            <a:r>
              <a:rPr lang="en-US" sz="1600" dirty="0"/>
              <a:t>in Frankie’s eye, in terms of focal length and </a:t>
            </a:r>
            <a:endParaRPr lang="en-US" sz="1600" dirty="0" smtClean="0"/>
          </a:p>
          <a:p>
            <a:r>
              <a:rPr lang="en-US" sz="1600" dirty="0"/>
              <a:t> </a:t>
            </a:r>
            <a:r>
              <a:rPr lang="en-US" sz="1600" dirty="0" smtClean="0"/>
              <a:t>       curvature</a:t>
            </a:r>
            <a:r>
              <a:rPr lang="en-US" sz="1600" dirty="0"/>
              <a:t>, if he looks at a </a:t>
            </a:r>
            <a:r>
              <a:rPr lang="en-US" sz="1600" b="1" dirty="0"/>
              <a:t>nearby </a:t>
            </a:r>
            <a:r>
              <a:rPr lang="en-US" sz="1600" dirty="0"/>
              <a:t>object.</a:t>
            </a:r>
            <a:endParaRPr lang="en-NZ" sz="1600" dirty="0"/>
          </a:p>
        </p:txBody>
      </p:sp>
      <p:sp>
        <p:nvSpPr>
          <p:cNvPr id="80" name="Rectangle 79"/>
          <p:cNvSpPr/>
          <p:nvPr/>
        </p:nvSpPr>
        <p:spPr>
          <a:xfrm>
            <a:off x="972913" y="636806"/>
            <a:ext cx="1478625" cy="584775"/>
          </a:xfrm>
          <a:prstGeom prst="rect">
            <a:avLst/>
          </a:prstGeom>
          <a:solidFill>
            <a:schemeClr val="bg1"/>
          </a:solidFill>
          <a:ln w="28575">
            <a:solidFill>
              <a:srgbClr val="FF0000"/>
            </a:solidFill>
          </a:ln>
        </p:spPr>
        <p:txBody>
          <a:bodyPr wrap="square">
            <a:spAutoFit/>
          </a:bodyPr>
          <a:lstStyle/>
          <a:p>
            <a:pPr lvl="0"/>
            <a:r>
              <a:rPr lang="en-GB" sz="1600" b="1" i="1" dirty="0" smtClean="0">
                <a:solidFill>
                  <a:srgbClr val="FF0000"/>
                </a:solidFill>
              </a:rPr>
              <a:t>“ACHIEVE” for :</a:t>
            </a:r>
          </a:p>
          <a:p>
            <a:r>
              <a:rPr lang="en-NZ" sz="1600" b="1" dirty="0" smtClean="0"/>
              <a:t>20</a:t>
            </a:r>
            <a:r>
              <a:rPr lang="en-NZ" sz="1600" b="1" baseline="30000" dirty="0" smtClean="0"/>
              <a:t>0</a:t>
            </a:r>
            <a:r>
              <a:rPr lang="en-NZ" sz="1600" dirty="0" smtClean="0"/>
              <a:t> (90 – 70)</a:t>
            </a:r>
            <a:endParaRPr lang="en-NZ" sz="1600" b="1" i="1" dirty="0">
              <a:latin typeface="Times New Roman" panose="02020603050405020304" pitchFamily="18" charset="0"/>
              <a:cs typeface="Times New Roman" panose="02020603050405020304" pitchFamily="18" charset="0"/>
            </a:endParaRPr>
          </a:p>
        </p:txBody>
      </p:sp>
      <p:sp>
        <p:nvSpPr>
          <p:cNvPr id="81" name="TextBox 80"/>
          <p:cNvSpPr txBox="1"/>
          <p:nvPr/>
        </p:nvSpPr>
        <p:spPr>
          <a:xfrm>
            <a:off x="219124" y="2928557"/>
            <a:ext cx="930639" cy="338554"/>
          </a:xfrm>
          <a:prstGeom prst="rect">
            <a:avLst/>
          </a:prstGeom>
          <a:noFill/>
        </p:spPr>
        <p:txBody>
          <a:bodyPr wrap="none" rtlCol="0">
            <a:spAutoFit/>
          </a:bodyPr>
          <a:lstStyle/>
          <a:p>
            <a:r>
              <a:rPr lang="en-NZ" sz="1600" b="1" dirty="0" smtClean="0"/>
              <a:t>Answer :</a:t>
            </a:r>
            <a:endParaRPr lang="en-NZ" sz="1600" b="1" dirty="0"/>
          </a:p>
        </p:txBody>
      </p:sp>
      <p:sp>
        <p:nvSpPr>
          <p:cNvPr id="82" name="Rectangle 81"/>
          <p:cNvSpPr/>
          <p:nvPr/>
        </p:nvSpPr>
        <p:spPr>
          <a:xfrm>
            <a:off x="212835" y="3329942"/>
            <a:ext cx="4572000" cy="1077218"/>
          </a:xfrm>
          <a:prstGeom prst="rect">
            <a:avLst/>
          </a:prstGeom>
        </p:spPr>
        <p:txBody>
          <a:bodyPr>
            <a:spAutoFit/>
          </a:bodyPr>
          <a:lstStyle/>
          <a:p>
            <a:pPr marL="285750" indent="-285750">
              <a:buFont typeface="Wingdings" panose="05000000000000000000" pitchFamily="2" charset="2"/>
              <a:buChar char="v"/>
            </a:pPr>
            <a:r>
              <a:rPr lang="en-NZ" sz="1600" dirty="0"/>
              <a:t>Rays from a close object will be diverging </a:t>
            </a:r>
            <a:r>
              <a:rPr lang="en-NZ" sz="1600" dirty="0" smtClean="0"/>
              <a:t>more.</a:t>
            </a:r>
          </a:p>
          <a:p>
            <a:pPr marL="285750" indent="-285750">
              <a:buFont typeface="Wingdings" panose="05000000000000000000" pitchFamily="2" charset="2"/>
              <a:buChar char="v"/>
            </a:pPr>
            <a:r>
              <a:rPr lang="en-NZ" sz="1600" dirty="0" smtClean="0"/>
              <a:t>So the </a:t>
            </a:r>
            <a:r>
              <a:rPr lang="en-NZ" sz="1600" dirty="0"/>
              <a:t>light will have to bend </a:t>
            </a:r>
            <a:r>
              <a:rPr lang="en-NZ" sz="1600" dirty="0" smtClean="0"/>
              <a:t>(refract) more. </a:t>
            </a:r>
          </a:p>
          <a:p>
            <a:pPr marL="285750" indent="-285750">
              <a:buFont typeface="Wingdings" panose="05000000000000000000" pitchFamily="2" charset="2"/>
              <a:buChar char="v"/>
            </a:pPr>
            <a:r>
              <a:rPr lang="en-NZ" sz="1600" dirty="0" smtClean="0"/>
              <a:t>So </a:t>
            </a:r>
            <a:r>
              <a:rPr lang="en-NZ" sz="1600" dirty="0"/>
              <a:t>the lens will have to get fatter (more curved</a:t>
            </a:r>
            <a:r>
              <a:rPr lang="en-NZ" sz="1600" dirty="0" smtClean="0"/>
              <a:t>).</a:t>
            </a:r>
          </a:p>
          <a:p>
            <a:pPr marL="285750" indent="-285750">
              <a:buFont typeface="Wingdings" panose="05000000000000000000" pitchFamily="2" charset="2"/>
              <a:buChar char="v"/>
            </a:pPr>
            <a:r>
              <a:rPr lang="en-NZ" sz="1600" dirty="0" smtClean="0"/>
              <a:t>It will have a shorter focal length.</a:t>
            </a:r>
            <a:endParaRPr lang="en-NZ" sz="1600" dirty="0"/>
          </a:p>
        </p:txBody>
      </p:sp>
      <p:sp>
        <p:nvSpPr>
          <p:cNvPr id="83" name="Rectangle 82"/>
          <p:cNvSpPr/>
          <p:nvPr/>
        </p:nvSpPr>
        <p:spPr>
          <a:xfrm>
            <a:off x="184637" y="4657013"/>
            <a:ext cx="1730873" cy="1077218"/>
          </a:xfrm>
          <a:prstGeom prst="rect">
            <a:avLst/>
          </a:prstGeom>
          <a:solidFill>
            <a:schemeClr val="bg1"/>
          </a:solidFill>
          <a:ln w="28575">
            <a:solidFill>
              <a:srgbClr val="FF0000"/>
            </a:solidFill>
          </a:ln>
        </p:spPr>
        <p:txBody>
          <a:bodyPr wrap="square">
            <a:spAutoFit/>
          </a:bodyPr>
          <a:lstStyle/>
          <a:p>
            <a:pPr lvl="0"/>
            <a:r>
              <a:rPr lang="en-GB" sz="1600" b="1" i="1" dirty="0" smtClean="0">
                <a:solidFill>
                  <a:srgbClr val="FF0000"/>
                </a:solidFill>
              </a:rPr>
              <a:t>“ACHIEVE” for :</a:t>
            </a:r>
          </a:p>
          <a:p>
            <a:r>
              <a:rPr lang="en-NZ" sz="1600" dirty="0"/>
              <a:t>Lens will get fatter</a:t>
            </a:r>
          </a:p>
          <a:p>
            <a:r>
              <a:rPr lang="en-NZ" sz="1600" b="1" i="1" dirty="0" smtClean="0"/>
              <a:t>OR </a:t>
            </a:r>
          </a:p>
          <a:p>
            <a:r>
              <a:rPr lang="en-NZ" sz="1600" dirty="0" smtClean="0"/>
              <a:t>smaller </a:t>
            </a:r>
            <a:r>
              <a:rPr lang="en-NZ" sz="1600" i="1" dirty="0"/>
              <a:t>f</a:t>
            </a:r>
            <a:r>
              <a:rPr lang="en-NZ" sz="1600" dirty="0"/>
              <a:t>.</a:t>
            </a:r>
            <a:endParaRPr lang="en-NZ" sz="1600" b="1" i="1" dirty="0">
              <a:latin typeface="Times New Roman" panose="02020603050405020304" pitchFamily="18" charset="0"/>
              <a:cs typeface="Times New Roman" panose="02020603050405020304" pitchFamily="18" charset="0"/>
            </a:endParaRPr>
          </a:p>
        </p:txBody>
      </p:sp>
      <p:sp>
        <p:nvSpPr>
          <p:cNvPr id="84" name="Rectangle 83"/>
          <p:cNvSpPr/>
          <p:nvPr/>
        </p:nvSpPr>
        <p:spPr>
          <a:xfrm>
            <a:off x="2036478" y="5544955"/>
            <a:ext cx="3221321" cy="1077218"/>
          </a:xfrm>
          <a:prstGeom prst="rect">
            <a:avLst/>
          </a:prstGeom>
          <a:ln w="28575">
            <a:solidFill>
              <a:srgbClr val="7030A0"/>
            </a:solidFill>
          </a:ln>
        </p:spPr>
        <p:txBody>
          <a:bodyPr wrap="square">
            <a:spAutoFit/>
          </a:bodyPr>
          <a:lstStyle/>
          <a:p>
            <a:pPr lvl="0" algn="ctr"/>
            <a:r>
              <a:rPr lang="en-GB" sz="1600" b="1" i="1" dirty="0" smtClean="0">
                <a:solidFill>
                  <a:srgbClr val="7030A0"/>
                </a:solidFill>
              </a:rPr>
              <a:t>“MERIT” for :</a:t>
            </a:r>
          </a:p>
          <a:p>
            <a:r>
              <a:rPr lang="en-NZ" sz="1600" dirty="0"/>
              <a:t>Correct diagram </a:t>
            </a:r>
            <a:r>
              <a:rPr lang="en-NZ" sz="1600" b="1" i="1" dirty="0" smtClean="0"/>
              <a:t>OR </a:t>
            </a:r>
            <a:r>
              <a:rPr lang="en-NZ" sz="1600" dirty="0" smtClean="0"/>
              <a:t> </a:t>
            </a:r>
            <a:r>
              <a:rPr lang="en-NZ" sz="1600" dirty="0"/>
              <a:t>explanation –</a:t>
            </a:r>
          </a:p>
          <a:p>
            <a:r>
              <a:rPr lang="en-NZ" sz="1600" dirty="0"/>
              <a:t>Using </a:t>
            </a:r>
            <a:endParaRPr lang="en-NZ" sz="1600" dirty="0" smtClean="0"/>
          </a:p>
          <a:p>
            <a:r>
              <a:rPr lang="en-NZ" sz="1600" b="1" dirty="0" err="1" smtClean="0"/>
              <a:t>eg</a:t>
            </a:r>
            <a:r>
              <a:rPr lang="en-NZ" sz="1600" dirty="0" smtClean="0"/>
              <a:t> </a:t>
            </a:r>
            <a:r>
              <a:rPr lang="en-NZ" sz="1600" dirty="0"/>
              <a:t>diverging </a:t>
            </a:r>
            <a:r>
              <a:rPr lang="en-NZ" sz="1600" dirty="0" smtClean="0"/>
              <a:t>rays </a:t>
            </a:r>
            <a:r>
              <a:rPr lang="en-NZ" sz="1600" b="1" i="1" dirty="0" smtClean="0"/>
              <a:t>OR</a:t>
            </a:r>
            <a:r>
              <a:rPr lang="en-NZ" sz="1600" dirty="0" smtClean="0"/>
              <a:t> </a:t>
            </a:r>
            <a:r>
              <a:rPr lang="en-NZ" sz="1600" dirty="0"/>
              <a:t>formula.</a:t>
            </a:r>
          </a:p>
        </p:txBody>
      </p:sp>
      <p:grpSp>
        <p:nvGrpSpPr>
          <p:cNvPr id="156" name="Group 155"/>
          <p:cNvGrpSpPr/>
          <p:nvPr/>
        </p:nvGrpSpPr>
        <p:grpSpPr>
          <a:xfrm>
            <a:off x="5256417" y="3828201"/>
            <a:ext cx="3725863" cy="1970088"/>
            <a:chOff x="5134305" y="4062248"/>
            <a:chExt cx="3725863" cy="1970088"/>
          </a:xfrm>
        </p:grpSpPr>
        <p:grpSp>
          <p:nvGrpSpPr>
            <p:cNvPr id="85" name="Group 156"/>
            <p:cNvGrpSpPr>
              <a:grpSpLocks/>
            </p:cNvGrpSpPr>
            <p:nvPr/>
          </p:nvGrpSpPr>
          <p:grpSpPr bwMode="auto">
            <a:xfrm>
              <a:off x="5134305" y="4062248"/>
              <a:ext cx="3725863" cy="1970088"/>
              <a:chOff x="0" y="0"/>
              <a:chExt cx="5867" cy="3102"/>
            </a:xfrm>
          </p:grpSpPr>
          <p:grpSp>
            <p:nvGrpSpPr>
              <p:cNvPr id="86" name="Group 205"/>
              <p:cNvGrpSpPr>
                <a:grpSpLocks/>
              </p:cNvGrpSpPr>
              <p:nvPr/>
            </p:nvGrpSpPr>
            <p:grpSpPr bwMode="auto">
              <a:xfrm>
                <a:off x="10" y="10"/>
                <a:ext cx="3639" cy="3082"/>
                <a:chOff x="10" y="10"/>
                <a:chExt cx="3639" cy="3082"/>
              </a:xfrm>
            </p:grpSpPr>
            <p:sp>
              <p:nvSpPr>
                <p:cNvPr id="135" name="Freeform 207"/>
                <p:cNvSpPr>
                  <a:spLocks/>
                </p:cNvSpPr>
                <p:nvPr/>
              </p:nvSpPr>
              <p:spPr bwMode="auto">
                <a:xfrm>
                  <a:off x="10" y="10"/>
                  <a:ext cx="3639" cy="3082"/>
                </a:xfrm>
                <a:custGeom>
                  <a:avLst/>
                  <a:gdLst>
                    <a:gd name="T0" fmla="+- 0 3292 10"/>
                    <a:gd name="T1" fmla="*/ T0 w 3639"/>
                    <a:gd name="T2" fmla="+- 0 2137 10"/>
                    <a:gd name="T3" fmla="*/ 2137 h 3082"/>
                    <a:gd name="T4" fmla="+- 0 422 10"/>
                    <a:gd name="T5" fmla="*/ T4 w 3639"/>
                    <a:gd name="T6" fmla="+- 0 2137 10"/>
                    <a:gd name="T7" fmla="*/ 2137 h 3082"/>
                    <a:gd name="T8" fmla="+- 0 459 10"/>
                    <a:gd name="T9" fmla="*/ T8 w 3639"/>
                    <a:gd name="T10" fmla="+- 0 2220 10"/>
                    <a:gd name="T11" fmla="*/ 2220 h 3082"/>
                    <a:gd name="T12" fmla="+- 0 501 10"/>
                    <a:gd name="T13" fmla="*/ T12 w 3639"/>
                    <a:gd name="T14" fmla="+- 0 2300 10"/>
                    <a:gd name="T15" fmla="*/ 2300 h 3082"/>
                    <a:gd name="T16" fmla="+- 0 547 10"/>
                    <a:gd name="T17" fmla="*/ T16 w 3639"/>
                    <a:gd name="T18" fmla="+- 0 2377 10"/>
                    <a:gd name="T19" fmla="*/ 2377 h 3082"/>
                    <a:gd name="T20" fmla="+- 0 597 10"/>
                    <a:gd name="T21" fmla="*/ T20 w 3639"/>
                    <a:gd name="T22" fmla="+- 0 2451 10"/>
                    <a:gd name="T23" fmla="*/ 2451 h 3082"/>
                    <a:gd name="T24" fmla="+- 0 652 10"/>
                    <a:gd name="T25" fmla="*/ T24 w 3639"/>
                    <a:gd name="T26" fmla="+- 0 2523 10"/>
                    <a:gd name="T27" fmla="*/ 2523 h 3082"/>
                    <a:gd name="T28" fmla="+- 0 710 10"/>
                    <a:gd name="T29" fmla="*/ T28 w 3639"/>
                    <a:gd name="T30" fmla="+- 0 2590 10"/>
                    <a:gd name="T31" fmla="*/ 2590 h 3082"/>
                    <a:gd name="T32" fmla="+- 0 773 10"/>
                    <a:gd name="T33" fmla="*/ T32 w 3639"/>
                    <a:gd name="T34" fmla="+- 0 2654 10"/>
                    <a:gd name="T35" fmla="*/ 2654 h 3082"/>
                    <a:gd name="T36" fmla="+- 0 838 10"/>
                    <a:gd name="T37" fmla="*/ T36 w 3639"/>
                    <a:gd name="T38" fmla="+- 0 2715 10"/>
                    <a:gd name="T39" fmla="*/ 2715 h 3082"/>
                    <a:gd name="T40" fmla="+- 0 908 10"/>
                    <a:gd name="T41" fmla="*/ T40 w 3639"/>
                    <a:gd name="T42" fmla="+- 0 2772 10"/>
                    <a:gd name="T43" fmla="*/ 2772 h 3082"/>
                    <a:gd name="T44" fmla="+- 0 980 10"/>
                    <a:gd name="T45" fmla="*/ T44 w 3639"/>
                    <a:gd name="T46" fmla="+- 0 2824 10"/>
                    <a:gd name="T47" fmla="*/ 2824 h 3082"/>
                    <a:gd name="T48" fmla="+- 0 1056 10"/>
                    <a:gd name="T49" fmla="*/ T48 w 3639"/>
                    <a:gd name="T50" fmla="+- 0 2873 10"/>
                    <a:gd name="T51" fmla="*/ 2873 h 3082"/>
                    <a:gd name="T52" fmla="+- 0 1134 10"/>
                    <a:gd name="T53" fmla="*/ T52 w 3639"/>
                    <a:gd name="T54" fmla="+- 0 2917 10"/>
                    <a:gd name="T55" fmla="*/ 2917 h 3082"/>
                    <a:gd name="T56" fmla="+- 0 1216 10"/>
                    <a:gd name="T57" fmla="*/ T56 w 3639"/>
                    <a:gd name="T58" fmla="+- 0 2956 10"/>
                    <a:gd name="T59" fmla="*/ 2956 h 3082"/>
                    <a:gd name="T60" fmla="+- 0 1300 10"/>
                    <a:gd name="T61" fmla="*/ T60 w 3639"/>
                    <a:gd name="T62" fmla="+- 0 2991 10"/>
                    <a:gd name="T63" fmla="*/ 2991 h 3082"/>
                    <a:gd name="T64" fmla="+- 0 1386 10"/>
                    <a:gd name="T65" fmla="*/ T64 w 3639"/>
                    <a:gd name="T66" fmla="+- 0 3021 10"/>
                    <a:gd name="T67" fmla="*/ 3021 h 3082"/>
                    <a:gd name="T68" fmla="+- 0 1475 10"/>
                    <a:gd name="T69" fmla="*/ T68 w 3639"/>
                    <a:gd name="T70" fmla="+- 0 3046 10"/>
                    <a:gd name="T71" fmla="*/ 3046 h 3082"/>
                    <a:gd name="T72" fmla="+- 0 1565 10"/>
                    <a:gd name="T73" fmla="*/ T72 w 3639"/>
                    <a:gd name="T74" fmla="+- 0 3066 10"/>
                    <a:gd name="T75" fmla="*/ 3066 h 3082"/>
                    <a:gd name="T76" fmla="+- 0 1658 10"/>
                    <a:gd name="T77" fmla="*/ T76 w 3639"/>
                    <a:gd name="T78" fmla="+- 0 3080 10"/>
                    <a:gd name="T79" fmla="*/ 3080 h 3082"/>
                    <a:gd name="T80" fmla="+- 0 1752 10"/>
                    <a:gd name="T81" fmla="*/ T80 w 3639"/>
                    <a:gd name="T82" fmla="+- 0 3089 10"/>
                    <a:gd name="T83" fmla="*/ 3089 h 3082"/>
                    <a:gd name="T84" fmla="+- 0 1848 10"/>
                    <a:gd name="T85" fmla="*/ T84 w 3639"/>
                    <a:gd name="T86" fmla="+- 0 3091 10"/>
                    <a:gd name="T87" fmla="*/ 3091 h 3082"/>
                    <a:gd name="T88" fmla="+- 0 1943 10"/>
                    <a:gd name="T89" fmla="*/ T88 w 3639"/>
                    <a:gd name="T90" fmla="+- 0 3089 10"/>
                    <a:gd name="T91" fmla="*/ 3089 h 3082"/>
                    <a:gd name="T92" fmla="+- 0 2036 10"/>
                    <a:gd name="T93" fmla="*/ T92 w 3639"/>
                    <a:gd name="T94" fmla="+- 0 3080 10"/>
                    <a:gd name="T95" fmla="*/ 3080 h 3082"/>
                    <a:gd name="T96" fmla="+- 0 2128 10"/>
                    <a:gd name="T97" fmla="*/ T96 w 3639"/>
                    <a:gd name="T98" fmla="+- 0 3066 10"/>
                    <a:gd name="T99" fmla="*/ 3066 h 3082"/>
                    <a:gd name="T100" fmla="+- 0 2218 10"/>
                    <a:gd name="T101" fmla="*/ T100 w 3639"/>
                    <a:gd name="T102" fmla="+- 0 3047 10"/>
                    <a:gd name="T103" fmla="*/ 3047 h 3082"/>
                    <a:gd name="T104" fmla="+- 0 2306 10"/>
                    <a:gd name="T105" fmla="*/ T104 w 3639"/>
                    <a:gd name="T106" fmla="+- 0 3022 10"/>
                    <a:gd name="T107" fmla="*/ 3022 h 3082"/>
                    <a:gd name="T108" fmla="+- 0 2391 10"/>
                    <a:gd name="T109" fmla="*/ T108 w 3639"/>
                    <a:gd name="T110" fmla="+- 0 2993 10"/>
                    <a:gd name="T111" fmla="*/ 2993 h 3082"/>
                    <a:gd name="T112" fmla="+- 0 2475 10"/>
                    <a:gd name="T113" fmla="*/ T112 w 3639"/>
                    <a:gd name="T114" fmla="+- 0 2958 10"/>
                    <a:gd name="T115" fmla="*/ 2958 h 3082"/>
                    <a:gd name="T116" fmla="+- 0 2556 10"/>
                    <a:gd name="T117" fmla="*/ T116 w 3639"/>
                    <a:gd name="T118" fmla="+- 0 2919 10"/>
                    <a:gd name="T119" fmla="*/ 2919 h 3082"/>
                    <a:gd name="T120" fmla="+- 0 2634 10"/>
                    <a:gd name="T121" fmla="*/ T120 w 3639"/>
                    <a:gd name="T122" fmla="+- 0 2876 10"/>
                    <a:gd name="T123" fmla="*/ 2876 h 3082"/>
                    <a:gd name="T124" fmla="+- 0 2709 10"/>
                    <a:gd name="T125" fmla="*/ T124 w 3639"/>
                    <a:gd name="T126" fmla="+- 0 2828 10"/>
                    <a:gd name="T127" fmla="*/ 2828 h 3082"/>
                    <a:gd name="T128" fmla="+- 0 2781 10"/>
                    <a:gd name="T129" fmla="*/ T128 w 3639"/>
                    <a:gd name="T130" fmla="+- 0 2776 10"/>
                    <a:gd name="T131" fmla="*/ 2776 h 3082"/>
                    <a:gd name="T132" fmla="+- 0 2850 10"/>
                    <a:gd name="T133" fmla="*/ T132 w 3639"/>
                    <a:gd name="T134" fmla="+- 0 2721 10"/>
                    <a:gd name="T135" fmla="*/ 2721 h 3082"/>
                    <a:gd name="T136" fmla="+- 0 2916 10"/>
                    <a:gd name="T137" fmla="*/ T136 w 3639"/>
                    <a:gd name="T138" fmla="+- 0 2661 10"/>
                    <a:gd name="T139" fmla="*/ 2661 h 3082"/>
                    <a:gd name="T140" fmla="+- 0 2978 10"/>
                    <a:gd name="T141" fmla="*/ T140 w 3639"/>
                    <a:gd name="T142" fmla="+- 0 2598 10"/>
                    <a:gd name="T143" fmla="*/ 2598 h 3082"/>
                    <a:gd name="T144" fmla="+- 0 3036 10"/>
                    <a:gd name="T145" fmla="*/ T144 w 3639"/>
                    <a:gd name="T146" fmla="+- 0 2531 10"/>
                    <a:gd name="T147" fmla="*/ 2531 h 3082"/>
                    <a:gd name="T148" fmla="+- 0 3091 10"/>
                    <a:gd name="T149" fmla="*/ T148 w 3639"/>
                    <a:gd name="T150" fmla="+- 0 2461 10"/>
                    <a:gd name="T151" fmla="*/ 2461 h 3082"/>
                    <a:gd name="T152" fmla="+- 0 3142 10"/>
                    <a:gd name="T153" fmla="*/ T152 w 3639"/>
                    <a:gd name="T154" fmla="+- 0 2387 10"/>
                    <a:gd name="T155" fmla="*/ 2387 h 3082"/>
                    <a:gd name="T156" fmla="+- 0 3188 10"/>
                    <a:gd name="T157" fmla="*/ T156 w 3639"/>
                    <a:gd name="T158" fmla="+- 0 2311 10"/>
                    <a:gd name="T159" fmla="*/ 2311 h 3082"/>
                    <a:gd name="T160" fmla="+- 0 3230 10"/>
                    <a:gd name="T161" fmla="*/ T160 w 3639"/>
                    <a:gd name="T162" fmla="+- 0 2232 10"/>
                    <a:gd name="T163" fmla="*/ 2232 h 3082"/>
                    <a:gd name="T164" fmla="+- 0 3267 10"/>
                    <a:gd name="T165" fmla="*/ T164 w 3639"/>
                    <a:gd name="T166" fmla="+- 0 2150 10"/>
                    <a:gd name="T167" fmla="*/ 2150 h 3082"/>
                    <a:gd name="T168" fmla="+- 0 3292 10"/>
                    <a:gd name="T169" fmla="*/ T168 w 3639"/>
                    <a:gd name="T170" fmla="+- 0 2137 10"/>
                    <a:gd name="T171" fmla="*/ 2137 h 30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Lst>
                  <a:rect l="0" t="0" r="r" b="b"/>
                  <a:pathLst>
                    <a:path w="3639" h="3082">
                      <a:moveTo>
                        <a:pt x="3282" y="2127"/>
                      </a:moveTo>
                      <a:lnTo>
                        <a:pt x="412" y="2127"/>
                      </a:lnTo>
                      <a:lnTo>
                        <a:pt x="449" y="2210"/>
                      </a:lnTo>
                      <a:lnTo>
                        <a:pt x="491" y="2290"/>
                      </a:lnTo>
                      <a:lnTo>
                        <a:pt x="537" y="2367"/>
                      </a:lnTo>
                      <a:lnTo>
                        <a:pt x="587" y="2441"/>
                      </a:lnTo>
                      <a:lnTo>
                        <a:pt x="642" y="2513"/>
                      </a:lnTo>
                      <a:lnTo>
                        <a:pt x="700" y="2580"/>
                      </a:lnTo>
                      <a:lnTo>
                        <a:pt x="763" y="2644"/>
                      </a:lnTo>
                      <a:lnTo>
                        <a:pt x="828" y="2705"/>
                      </a:lnTo>
                      <a:lnTo>
                        <a:pt x="898" y="2762"/>
                      </a:lnTo>
                      <a:lnTo>
                        <a:pt x="970" y="2814"/>
                      </a:lnTo>
                      <a:lnTo>
                        <a:pt x="1046" y="2863"/>
                      </a:lnTo>
                      <a:lnTo>
                        <a:pt x="1124" y="2907"/>
                      </a:lnTo>
                      <a:lnTo>
                        <a:pt x="1206" y="2946"/>
                      </a:lnTo>
                      <a:lnTo>
                        <a:pt x="1290" y="2981"/>
                      </a:lnTo>
                      <a:lnTo>
                        <a:pt x="1376" y="3011"/>
                      </a:lnTo>
                      <a:lnTo>
                        <a:pt x="1465" y="3036"/>
                      </a:lnTo>
                      <a:lnTo>
                        <a:pt x="1555" y="3056"/>
                      </a:lnTo>
                      <a:lnTo>
                        <a:pt x="1648" y="3070"/>
                      </a:lnTo>
                      <a:lnTo>
                        <a:pt x="1742" y="3079"/>
                      </a:lnTo>
                      <a:lnTo>
                        <a:pt x="1838" y="3081"/>
                      </a:lnTo>
                      <a:lnTo>
                        <a:pt x="1933" y="3079"/>
                      </a:lnTo>
                      <a:lnTo>
                        <a:pt x="2026" y="3070"/>
                      </a:lnTo>
                      <a:lnTo>
                        <a:pt x="2118" y="3056"/>
                      </a:lnTo>
                      <a:lnTo>
                        <a:pt x="2208" y="3037"/>
                      </a:lnTo>
                      <a:lnTo>
                        <a:pt x="2296" y="3012"/>
                      </a:lnTo>
                      <a:lnTo>
                        <a:pt x="2381" y="2983"/>
                      </a:lnTo>
                      <a:lnTo>
                        <a:pt x="2465" y="2948"/>
                      </a:lnTo>
                      <a:lnTo>
                        <a:pt x="2546" y="2909"/>
                      </a:lnTo>
                      <a:lnTo>
                        <a:pt x="2624" y="2866"/>
                      </a:lnTo>
                      <a:lnTo>
                        <a:pt x="2699" y="2818"/>
                      </a:lnTo>
                      <a:lnTo>
                        <a:pt x="2771" y="2766"/>
                      </a:lnTo>
                      <a:lnTo>
                        <a:pt x="2840" y="2711"/>
                      </a:lnTo>
                      <a:lnTo>
                        <a:pt x="2906" y="2651"/>
                      </a:lnTo>
                      <a:lnTo>
                        <a:pt x="2968" y="2588"/>
                      </a:lnTo>
                      <a:lnTo>
                        <a:pt x="3026" y="2521"/>
                      </a:lnTo>
                      <a:lnTo>
                        <a:pt x="3081" y="2451"/>
                      </a:lnTo>
                      <a:lnTo>
                        <a:pt x="3132" y="2377"/>
                      </a:lnTo>
                      <a:lnTo>
                        <a:pt x="3178" y="2301"/>
                      </a:lnTo>
                      <a:lnTo>
                        <a:pt x="3220" y="2222"/>
                      </a:lnTo>
                      <a:lnTo>
                        <a:pt x="3257" y="2140"/>
                      </a:lnTo>
                      <a:lnTo>
                        <a:pt x="3282" y="2127"/>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36" name="Freeform 206"/>
                <p:cNvSpPr>
                  <a:spLocks/>
                </p:cNvSpPr>
                <p:nvPr/>
              </p:nvSpPr>
              <p:spPr bwMode="auto">
                <a:xfrm>
                  <a:off x="10" y="10"/>
                  <a:ext cx="3639" cy="3082"/>
                </a:xfrm>
                <a:custGeom>
                  <a:avLst/>
                  <a:gdLst>
                    <a:gd name="T0" fmla="+- 0 1721 10"/>
                    <a:gd name="T1" fmla="*/ T0 w 3639"/>
                    <a:gd name="T2" fmla="+- 0 15 10"/>
                    <a:gd name="T3" fmla="*/ 15 h 3082"/>
                    <a:gd name="T4" fmla="+- 0 1477 10"/>
                    <a:gd name="T5" fmla="*/ T4 w 3639"/>
                    <a:gd name="T6" fmla="+- 0 55 10"/>
                    <a:gd name="T7" fmla="*/ 55 h 3082"/>
                    <a:gd name="T8" fmla="+- 0 1248 10"/>
                    <a:gd name="T9" fmla="*/ T8 w 3639"/>
                    <a:gd name="T10" fmla="+- 0 131 10"/>
                    <a:gd name="T11" fmla="*/ 131 h 3082"/>
                    <a:gd name="T12" fmla="+- 0 1036 10"/>
                    <a:gd name="T13" fmla="*/ T12 w 3639"/>
                    <a:gd name="T14" fmla="+- 0 241 10"/>
                    <a:gd name="T15" fmla="*/ 241 h 3082"/>
                    <a:gd name="T16" fmla="+- 0 845 10"/>
                    <a:gd name="T17" fmla="*/ T16 w 3639"/>
                    <a:gd name="T18" fmla="+- 0 382 10"/>
                    <a:gd name="T19" fmla="*/ 382 h 3082"/>
                    <a:gd name="T20" fmla="+- 0 678 10"/>
                    <a:gd name="T21" fmla="*/ T20 w 3639"/>
                    <a:gd name="T22" fmla="+- 0 550 10"/>
                    <a:gd name="T23" fmla="*/ 550 h 3082"/>
                    <a:gd name="T24" fmla="+- 0 538 10"/>
                    <a:gd name="T25" fmla="*/ T24 w 3639"/>
                    <a:gd name="T26" fmla="+- 0 743 10"/>
                    <a:gd name="T27" fmla="*/ 743 h 3082"/>
                    <a:gd name="T28" fmla="+- 0 428 10"/>
                    <a:gd name="T29" fmla="*/ T28 w 3639"/>
                    <a:gd name="T30" fmla="+- 0 957 10"/>
                    <a:gd name="T31" fmla="*/ 957 h 3082"/>
                    <a:gd name="T32" fmla="+- 0 352 10"/>
                    <a:gd name="T33" fmla="*/ T32 w 3639"/>
                    <a:gd name="T34" fmla="+- 0 1188 10"/>
                    <a:gd name="T35" fmla="*/ 1188 h 3082"/>
                    <a:gd name="T36" fmla="+- 0 312 10"/>
                    <a:gd name="T37" fmla="*/ T36 w 3639"/>
                    <a:gd name="T38" fmla="+- 0 1436 10"/>
                    <a:gd name="T39" fmla="*/ 1436 h 3082"/>
                    <a:gd name="T40" fmla="+- 0 307 10"/>
                    <a:gd name="T41" fmla="*/ T40 w 3639"/>
                    <a:gd name="T42" fmla="+- 0 1584 10"/>
                    <a:gd name="T43" fmla="*/ 1584 h 3082"/>
                    <a:gd name="T44" fmla="+- 0 316 10"/>
                    <a:gd name="T45" fmla="*/ T44 w 3639"/>
                    <a:gd name="T46" fmla="+- 0 1705 10"/>
                    <a:gd name="T47" fmla="*/ 1705 h 3082"/>
                    <a:gd name="T48" fmla="+- 0 337 10"/>
                    <a:gd name="T49" fmla="*/ T48 w 3639"/>
                    <a:gd name="T50" fmla="+- 0 1842 10"/>
                    <a:gd name="T51" fmla="*/ 1842 h 3082"/>
                    <a:gd name="T52" fmla="+- 0 98 10"/>
                    <a:gd name="T53" fmla="*/ T52 w 3639"/>
                    <a:gd name="T54" fmla="+- 0 2267 10"/>
                    <a:gd name="T55" fmla="*/ 2267 h 3082"/>
                    <a:gd name="T56" fmla="+- 0 3292 10"/>
                    <a:gd name="T57" fmla="*/ T56 w 3639"/>
                    <a:gd name="T58" fmla="+- 0 2137 10"/>
                    <a:gd name="T59" fmla="*/ 2137 h 3082"/>
                    <a:gd name="T60" fmla="+- 0 3422 10"/>
                    <a:gd name="T61" fmla="*/ T60 w 3639"/>
                    <a:gd name="T62" fmla="+- 0 2046 10"/>
                    <a:gd name="T63" fmla="*/ 2046 h 3082"/>
                    <a:gd name="T64" fmla="+- 0 3522 10"/>
                    <a:gd name="T65" fmla="*/ T64 w 3639"/>
                    <a:gd name="T66" fmla="+- 0 1936 10"/>
                    <a:gd name="T67" fmla="*/ 1936 h 3082"/>
                    <a:gd name="T68" fmla="+- 0 3595 10"/>
                    <a:gd name="T69" fmla="*/ T68 w 3639"/>
                    <a:gd name="T70" fmla="+- 0 1809 10"/>
                    <a:gd name="T71" fmla="*/ 1809 h 3082"/>
                    <a:gd name="T72" fmla="+- 0 3638 10"/>
                    <a:gd name="T73" fmla="*/ T72 w 3639"/>
                    <a:gd name="T74" fmla="+- 0 1666 10"/>
                    <a:gd name="T75" fmla="*/ 1666 h 3082"/>
                    <a:gd name="T76" fmla="+- 0 3649 10"/>
                    <a:gd name="T77" fmla="*/ T76 w 3639"/>
                    <a:gd name="T78" fmla="+- 0 1551 10"/>
                    <a:gd name="T79" fmla="*/ 1551 h 3082"/>
                    <a:gd name="T80" fmla="+- 0 3638 10"/>
                    <a:gd name="T81" fmla="*/ T80 w 3639"/>
                    <a:gd name="T82" fmla="+- 0 1435 10"/>
                    <a:gd name="T83" fmla="*/ 1435 h 3082"/>
                    <a:gd name="T84" fmla="+- 0 3595 10"/>
                    <a:gd name="T85" fmla="*/ T84 w 3639"/>
                    <a:gd name="T86" fmla="+- 0 1291 10"/>
                    <a:gd name="T87" fmla="*/ 1291 h 3082"/>
                    <a:gd name="T88" fmla="+- 0 3521 10"/>
                    <a:gd name="T89" fmla="*/ T88 w 3639"/>
                    <a:gd name="T90" fmla="+- 0 1163 10"/>
                    <a:gd name="T91" fmla="*/ 1163 h 3082"/>
                    <a:gd name="T92" fmla="+- 0 3422 10"/>
                    <a:gd name="T93" fmla="*/ T92 w 3639"/>
                    <a:gd name="T94" fmla="+- 0 1053 10"/>
                    <a:gd name="T95" fmla="*/ 1053 h 3082"/>
                    <a:gd name="T96" fmla="+- 0 3299 10"/>
                    <a:gd name="T97" fmla="*/ T96 w 3639"/>
                    <a:gd name="T98" fmla="+- 0 966 10"/>
                    <a:gd name="T99" fmla="*/ 966 h 3082"/>
                    <a:gd name="T100" fmla="+- 0 3228 10"/>
                    <a:gd name="T101" fmla="*/ T100 w 3639"/>
                    <a:gd name="T102" fmla="+- 0 866 10"/>
                    <a:gd name="T103" fmla="*/ 866 h 3082"/>
                    <a:gd name="T104" fmla="+- 0 3140 10"/>
                    <a:gd name="T105" fmla="*/ T104 w 3639"/>
                    <a:gd name="T106" fmla="+- 0 712 10"/>
                    <a:gd name="T107" fmla="*/ 712 h 3082"/>
                    <a:gd name="T108" fmla="+- 0 3035 10"/>
                    <a:gd name="T109" fmla="*/ T108 w 3639"/>
                    <a:gd name="T110" fmla="+- 0 569 10"/>
                    <a:gd name="T111" fmla="*/ 569 h 3082"/>
                    <a:gd name="T112" fmla="+- 0 2914 10"/>
                    <a:gd name="T113" fmla="*/ T112 w 3639"/>
                    <a:gd name="T114" fmla="+- 0 439 10"/>
                    <a:gd name="T115" fmla="*/ 439 h 3082"/>
                    <a:gd name="T116" fmla="+- 0 2780 10"/>
                    <a:gd name="T117" fmla="*/ T116 w 3639"/>
                    <a:gd name="T118" fmla="+- 0 324 10"/>
                    <a:gd name="T119" fmla="*/ 324 h 3082"/>
                    <a:gd name="T120" fmla="+- 0 2633 10"/>
                    <a:gd name="T121" fmla="*/ T120 w 3639"/>
                    <a:gd name="T122" fmla="+- 0 225 10"/>
                    <a:gd name="T123" fmla="*/ 225 h 3082"/>
                    <a:gd name="T124" fmla="+- 0 2474 10"/>
                    <a:gd name="T125" fmla="*/ T124 w 3639"/>
                    <a:gd name="T126" fmla="+- 0 143 10"/>
                    <a:gd name="T127" fmla="*/ 143 h 3082"/>
                    <a:gd name="T128" fmla="+- 0 2305 10"/>
                    <a:gd name="T129" fmla="*/ T128 w 3639"/>
                    <a:gd name="T130" fmla="+- 0 79 10"/>
                    <a:gd name="T131" fmla="*/ 79 h 3082"/>
                    <a:gd name="T132" fmla="+- 0 2127 10"/>
                    <a:gd name="T133" fmla="*/ T132 w 3639"/>
                    <a:gd name="T134" fmla="+- 0 35 10"/>
                    <a:gd name="T135" fmla="*/ 35 h 3082"/>
                    <a:gd name="T136" fmla="+- 0 1942 10"/>
                    <a:gd name="T137" fmla="*/ T136 w 3639"/>
                    <a:gd name="T138" fmla="+- 0 13 10"/>
                    <a:gd name="T139" fmla="*/ 13 h 30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Lst>
                  <a:rect l="0" t="0" r="r" b="b"/>
                  <a:pathLst>
                    <a:path w="3639" h="3082">
                      <a:moveTo>
                        <a:pt x="1838" y="0"/>
                      </a:moveTo>
                      <a:lnTo>
                        <a:pt x="1711" y="5"/>
                      </a:lnTo>
                      <a:lnTo>
                        <a:pt x="1588" y="20"/>
                      </a:lnTo>
                      <a:lnTo>
                        <a:pt x="1467" y="45"/>
                      </a:lnTo>
                      <a:lnTo>
                        <a:pt x="1351" y="79"/>
                      </a:lnTo>
                      <a:lnTo>
                        <a:pt x="1238" y="121"/>
                      </a:lnTo>
                      <a:lnTo>
                        <a:pt x="1130" y="172"/>
                      </a:lnTo>
                      <a:lnTo>
                        <a:pt x="1026" y="231"/>
                      </a:lnTo>
                      <a:lnTo>
                        <a:pt x="928" y="298"/>
                      </a:lnTo>
                      <a:lnTo>
                        <a:pt x="835" y="372"/>
                      </a:lnTo>
                      <a:lnTo>
                        <a:pt x="748" y="453"/>
                      </a:lnTo>
                      <a:lnTo>
                        <a:pt x="668" y="540"/>
                      </a:lnTo>
                      <a:lnTo>
                        <a:pt x="594" y="634"/>
                      </a:lnTo>
                      <a:lnTo>
                        <a:pt x="528" y="733"/>
                      </a:lnTo>
                      <a:lnTo>
                        <a:pt x="469" y="837"/>
                      </a:lnTo>
                      <a:lnTo>
                        <a:pt x="418" y="947"/>
                      </a:lnTo>
                      <a:lnTo>
                        <a:pt x="375" y="1060"/>
                      </a:lnTo>
                      <a:lnTo>
                        <a:pt x="342" y="1178"/>
                      </a:lnTo>
                      <a:lnTo>
                        <a:pt x="317" y="1300"/>
                      </a:lnTo>
                      <a:lnTo>
                        <a:pt x="302" y="1426"/>
                      </a:lnTo>
                      <a:lnTo>
                        <a:pt x="297" y="1554"/>
                      </a:lnTo>
                      <a:lnTo>
                        <a:pt x="297" y="1574"/>
                      </a:lnTo>
                      <a:lnTo>
                        <a:pt x="300" y="1635"/>
                      </a:lnTo>
                      <a:lnTo>
                        <a:pt x="306" y="1695"/>
                      </a:lnTo>
                      <a:lnTo>
                        <a:pt x="317" y="1774"/>
                      </a:lnTo>
                      <a:lnTo>
                        <a:pt x="327" y="1832"/>
                      </a:lnTo>
                      <a:lnTo>
                        <a:pt x="0" y="1963"/>
                      </a:lnTo>
                      <a:lnTo>
                        <a:pt x="88" y="2257"/>
                      </a:lnTo>
                      <a:lnTo>
                        <a:pt x="412" y="2127"/>
                      </a:lnTo>
                      <a:lnTo>
                        <a:pt x="3282" y="2127"/>
                      </a:lnTo>
                      <a:lnTo>
                        <a:pt x="3354" y="2082"/>
                      </a:lnTo>
                      <a:lnTo>
                        <a:pt x="3412" y="2036"/>
                      </a:lnTo>
                      <a:lnTo>
                        <a:pt x="3465" y="1984"/>
                      </a:lnTo>
                      <a:lnTo>
                        <a:pt x="3512" y="1926"/>
                      </a:lnTo>
                      <a:lnTo>
                        <a:pt x="3552" y="1865"/>
                      </a:lnTo>
                      <a:lnTo>
                        <a:pt x="3585" y="1799"/>
                      </a:lnTo>
                      <a:lnTo>
                        <a:pt x="3611" y="1729"/>
                      </a:lnTo>
                      <a:lnTo>
                        <a:pt x="3628" y="1656"/>
                      </a:lnTo>
                      <a:lnTo>
                        <a:pt x="3637" y="1580"/>
                      </a:lnTo>
                      <a:lnTo>
                        <a:pt x="3639" y="1541"/>
                      </a:lnTo>
                      <a:lnTo>
                        <a:pt x="3637" y="1502"/>
                      </a:lnTo>
                      <a:lnTo>
                        <a:pt x="3628" y="1425"/>
                      </a:lnTo>
                      <a:lnTo>
                        <a:pt x="3611" y="1352"/>
                      </a:lnTo>
                      <a:lnTo>
                        <a:pt x="3585" y="1281"/>
                      </a:lnTo>
                      <a:lnTo>
                        <a:pt x="3552" y="1215"/>
                      </a:lnTo>
                      <a:lnTo>
                        <a:pt x="3511" y="1153"/>
                      </a:lnTo>
                      <a:lnTo>
                        <a:pt x="3465" y="1095"/>
                      </a:lnTo>
                      <a:lnTo>
                        <a:pt x="3412" y="1043"/>
                      </a:lnTo>
                      <a:lnTo>
                        <a:pt x="3353" y="996"/>
                      </a:lnTo>
                      <a:lnTo>
                        <a:pt x="3289" y="956"/>
                      </a:lnTo>
                      <a:lnTo>
                        <a:pt x="3256" y="938"/>
                      </a:lnTo>
                      <a:lnTo>
                        <a:pt x="3218" y="856"/>
                      </a:lnTo>
                      <a:lnTo>
                        <a:pt x="3176" y="778"/>
                      </a:lnTo>
                      <a:lnTo>
                        <a:pt x="3130" y="702"/>
                      </a:lnTo>
                      <a:lnTo>
                        <a:pt x="3079" y="629"/>
                      </a:lnTo>
                      <a:lnTo>
                        <a:pt x="3025" y="559"/>
                      </a:lnTo>
                      <a:lnTo>
                        <a:pt x="2967" y="492"/>
                      </a:lnTo>
                      <a:lnTo>
                        <a:pt x="2904" y="429"/>
                      </a:lnTo>
                      <a:lnTo>
                        <a:pt x="2839" y="370"/>
                      </a:lnTo>
                      <a:lnTo>
                        <a:pt x="2770" y="314"/>
                      </a:lnTo>
                      <a:lnTo>
                        <a:pt x="2698" y="262"/>
                      </a:lnTo>
                      <a:lnTo>
                        <a:pt x="2623" y="215"/>
                      </a:lnTo>
                      <a:lnTo>
                        <a:pt x="2544" y="171"/>
                      </a:lnTo>
                      <a:lnTo>
                        <a:pt x="2464" y="133"/>
                      </a:lnTo>
                      <a:lnTo>
                        <a:pt x="2381" y="98"/>
                      </a:lnTo>
                      <a:lnTo>
                        <a:pt x="2295" y="69"/>
                      </a:lnTo>
                      <a:lnTo>
                        <a:pt x="2207" y="45"/>
                      </a:lnTo>
                      <a:lnTo>
                        <a:pt x="2117" y="25"/>
                      </a:lnTo>
                      <a:lnTo>
                        <a:pt x="2026" y="11"/>
                      </a:lnTo>
                      <a:lnTo>
                        <a:pt x="1932" y="3"/>
                      </a:lnTo>
                      <a:lnTo>
                        <a:pt x="1838" y="0"/>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87" name="Group 203"/>
              <p:cNvGrpSpPr>
                <a:grpSpLocks/>
              </p:cNvGrpSpPr>
              <p:nvPr/>
            </p:nvGrpSpPr>
            <p:grpSpPr bwMode="auto">
              <a:xfrm>
                <a:off x="10" y="10"/>
                <a:ext cx="3639" cy="3082"/>
                <a:chOff x="10" y="10"/>
                <a:chExt cx="3639" cy="3082"/>
              </a:xfrm>
            </p:grpSpPr>
            <p:sp>
              <p:nvSpPr>
                <p:cNvPr id="134" name="Freeform 204"/>
                <p:cNvSpPr>
                  <a:spLocks/>
                </p:cNvSpPr>
                <p:nvPr/>
              </p:nvSpPr>
              <p:spPr bwMode="auto">
                <a:xfrm>
                  <a:off x="10" y="10"/>
                  <a:ext cx="3639" cy="3082"/>
                </a:xfrm>
                <a:custGeom>
                  <a:avLst/>
                  <a:gdLst>
                    <a:gd name="T0" fmla="+- 0 337 10"/>
                    <a:gd name="T1" fmla="*/ T0 w 3639"/>
                    <a:gd name="T2" fmla="+- 0 1842 10"/>
                    <a:gd name="T3" fmla="*/ 1842 h 3082"/>
                    <a:gd name="T4" fmla="+- 0 330 10"/>
                    <a:gd name="T5" fmla="*/ T4 w 3639"/>
                    <a:gd name="T6" fmla="+- 0 1803 10"/>
                    <a:gd name="T7" fmla="*/ 1803 h 3082"/>
                    <a:gd name="T8" fmla="+- 0 310 10"/>
                    <a:gd name="T9" fmla="*/ T8 w 3639"/>
                    <a:gd name="T10" fmla="+- 0 1645 10"/>
                    <a:gd name="T11" fmla="*/ 1645 h 3082"/>
                    <a:gd name="T12" fmla="+- 0 307 10"/>
                    <a:gd name="T13" fmla="*/ T12 w 3639"/>
                    <a:gd name="T14" fmla="+- 0 1564 10"/>
                    <a:gd name="T15" fmla="*/ 1564 h 3082"/>
                    <a:gd name="T16" fmla="+- 0 327 10"/>
                    <a:gd name="T17" fmla="*/ T16 w 3639"/>
                    <a:gd name="T18" fmla="+- 0 1310 10"/>
                    <a:gd name="T19" fmla="*/ 1310 h 3082"/>
                    <a:gd name="T20" fmla="+- 0 385 10"/>
                    <a:gd name="T21" fmla="*/ T20 w 3639"/>
                    <a:gd name="T22" fmla="+- 0 1070 10"/>
                    <a:gd name="T23" fmla="*/ 1070 h 3082"/>
                    <a:gd name="T24" fmla="+- 0 479 10"/>
                    <a:gd name="T25" fmla="*/ T24 w 3639"/>
                    <a:gd name="T26" fmla="+- 0 847 10"/>
                    <a:gd name="T27" fmla="*/ 847 h 3082"/>
                    <a:gd name="T28" fmla="+- 0 604 10"/>
                    <a:gd name="T29" fmla="*/ T28 w 3639"/>
                    <a:gd name="T30" fmla="+- 0 644 10"/>
                    <a:gd name="T31" fmla="*/ 644 h 3082"/>
                    <a:gd name="T32" fmla="+- 0 758 10"/>
                    <a:gd name="T33" fmla="*/ T32 w 3639"/>
                    <a:gd name="T34" fmla="+- 0 463 10"/>
                    <a:gd name="T35" fmla="*/ 463 h 3082"/>
                    <a:gd name="T36" fmla="+- 0 938 10"/>
                    <a:gd name="T37" fmla="*/ T36 w 3639"/>
                    <a:gd name="T38" fmla="+- 0 308 10"/>
                    <a:gd name="T39" fmla="*/ 308 h 3082"/>
                    <a:gd name="T40" fmla="+- 0 1140 10"/>
                    <a:gd name="T41" fmla="*/ T40 w 3639"/>
                    <a:gd name="T42" fmla="+- 0 182 10"/>
                    <a:gd name="T43" fmla="*/ 182 h 3082"/>
                    <a:gd name="T44" fmla="+- 0 1361 10"/>
                    <a:gd name="T45" fmla="*/ T44 w 3639"/>
                    <a:gd name="T46" fmla="+- 0 89 10"/>
                    <a:gd name="T47" fmla="*/ 89 h 3082"/>
                    <a:gd name="T48" fmla="+- 0 1598 10"/>
                    <a:gd name="T49" fmla="*/ T48 w 3639"/>
                    <a:gd name="T50" fmla="+- 0 30 10"/>
                    <a:gd name="T51" fmla="*/ 30 h 3082"/>
                    <a:gd name="T52" fmla="+- 0 1848 10"/>
                    <a:gd name="T53" fmla="*/ T52 w 3639"/>
                    <a:gd name="T54" fmla="+- 0 10 10"/>
                    <a:gd name="T55" fmla="*/ 10 h 3082"/>
                    <a:gd name="T56" fmla="+- 0 2036 10"/>
                    <a:gd name="T57" fmla="*/ T56 w 3639"/>
                    <a:gd name="T58" fmla="+- 0 21 10"/>
                    <a:gd name="T59" fmla="*/ 21 h 3082"/>
                    <a:gd name="T60" fmla="+- 0 2217 10"/>
                    <a:gd name="T61" fmla="*/ T60 w 3639"/>
                    <a:gd name="T62" fmla="+- 0 55 10"/>
                    <a:gd name="T63" fmla="*/ 55 h 3082"/>
                    <a:gd name="T64" fmla="+- 0 2391 10"/>
                    <a:gd name="T65" fmla="*/ T64 w 3639"/>
                    <a:gd name="T66" fmla="+- 0 108 10"/>
                    <a:gd name="T67" fmla="*/ 108 h 3082"/>
                    <a:gd name="T68" fmla="+- 0 2554 10"/>
                    <a:gd name="T69" fmla="*/ T68 w 3639"/>
                    <a:gd name="T70" fmla="+- 0 181 10"/>
                    <a:gd name="T71" fmla="*/ 181 h 3082"/>
                    <a:gd name="T72" fmla="+- 0 2708 10"/>
                    <a:gd name="T73" fmla="*/ T72 w 3639"/>
                    <a:gd name="T74" fmla="+- 0 272 10"/>
                    <a:gd name="T75" fmla="*/ 272 h 3082"/>
                    <a:gd name="T76" fmla="+- 0 2849 10"/>
                    <a:gd name="T77" fmla="*/ T76 w 3639"/>
                    <a:gd name="T78" fmla="+- 0 380 10"/>
                    <a:gd name="T79" fmla="*/ 380 h 3082"/>
                    <a:gd name="T80" fmla="+- 0 2977 10"/>
                    <a:gd name="T81" fmla="*/ T80 w 3639"/>
                    <a:gd name="T82" fmla="+- 0 502 10"/>
                    <a:gd name="T83" fmla="*/ 502 h 3082"/>
                    <a:gd name="T84" fmla="+- 0 3089 10"/>
                    <a:gd name="T85" fmla="*/ T84 w 3639"/>
                    <a:gd name="T86" fmla="+- 0 639 10"/>
                    <a:gd name="T87" fmla="*/ 639 h 3082"/>
                    <a:gd name="T88" fmla="+- 0 3186 10"/>
                    <a:gd name="T89" fmla="*/ T88 w 3639"/>
                    <a:gd name="T90" fmla="+- 0 788 10"/>
                    <a:gd name="T91" fmla="*/ 788 h 3082"/>
                    <a:gd name="T92" fmla="+- 0 3266 10"/>
                    <a:gd name="T93" fmla="*/ T92 w 3639"/>
                    <a:gd name="T94" fmla="+- 0 948 10"/>
                    <a:gd name="T95" fmla="*/ 948 h 3082"/>
                    <a:gd name="T96" fmla="+- 0 3363 10"/>
                    <a:gd name="T97" fmla="*/ T96 w 3639"/>
                    <a:gd name="T98" fmla="+- 0 1006 10"/>
                    <a:gd name="T99" fmla="*/ 1006 h 3082"/>
                    <a:gd name="T100" fmla="+- 0 3475 10"/>
                    <a:gd name="T101" fmla="*/ T100 w 3639"/>
                    <a:gd name="T102" fmla="+- 0 1105 10"/>
                    <a:gd name="T103" fmla="*/ 1105 h 3082"/>
                    <a:gd name="T104" fmla="+- 0 3562 10"/>
                    <a:gd name="T105" fmla="*/ T104 w 3639"/>
                    <a:gd name="T106" fmla="+- 0 1225 10"/>
                    <a:gd name="T107" fmla="*/ 1225 h 3082"/>
                    <a:gd name="T108" fmla="+- 0 3621 10"/>
                    <a:gd name="T109" fmla="*/ T108 w 3639"/>
                    <a:gd name="T110" fmla="+- 0 1362 10"/>
                    <a:gd name="T111" fmla="*/ 1362 h 3082"/>
                    <a:gd name="T112" fmla="+- 0 3647 10"/>
                    <a:gd name="T113" fmla="*/ T112 w 3639"/>
                    <a:gd name="T114" fmla="+- 0 1512 10"/>
                    <a:gd name="T115" fmla="*/ 1512 h 3082"/>
                    <a:gd name="T116" fmla="+- 0 3647 10"/>
                    <a:gd name="T117" fmla="*/ T116 w 3639"/>
                    <a:gd name="T118" fmla="+- 0 1590 10"/>
                    <a:gd name="T119" fmla="*/ 1590 h 3082"/>
                    <a:gd name="T120" fmla="+- 0 3621 10"/>
                    <a:gd name="T121" fmla="*/ T120 w 3639"/>
                    <a:gd name="T122" fmla="+- 0 1739 10"/>
                    <a:gd name="T123" fmla="*/ 1739 h 3082"/>
                    <a:gd name="T124" fmla="+- 0 3562 10"/>
                    <a:gd name="T125" fmla="*/ T124 w 3639"/>
                    <a:gd name="T126" fmla="+- 0 1875 10"/>
                    <a:gd name="T127" fmla="*/ 1875 h 3082"/>
                    <a:gd name="T128" fmla="+- 0 3475 10"/>
                    <a:gd name="T129" fmla="*/ T128 w 3639"/>
                    <a:gd name="T130" fmla="+- 0 1994 10"/>
                    <a:gd name="T131" fmla="*/ 1994 h 3082"/>
                    <a:gd name="T132" fmla="+- 0 3364 10"/>
                    <a:gd name="T133" fmla="*/ T132 w 3639"/>
                    <a:gd name="T134" fmla="+- 0 2092 10"/>
                    <a:gd name="T135" fmla="*/ 2092 h 3082"/>
                    <a:gd name="T136" fmla="+- 0 3267 10"/>
                    <a:gd name="T137" fmla="*/ T136 w 3639"/>
                    <a:gd name="T138" fmla="+- 0 2150 10"/>
                    <a:gd name="T139" fmla="*/ 2150 h 3082"/>
                    <a:gd name="T140" fmla="+- 0 3188 10"/>
                    <a:gd name="T141" fmla="*/ T140 w 3639"/>
                    <a:gd name="T142" fmla="+- 0 2311 10"/>
                    <a:gd name="T143" fmla="*/ 2311 h 3082"/>
                    <a:gd name="T144" fmla="+- 0 3091 10"/>
                    <a:gd name="T145" fmla="*/ T144 w 3639"/>
                    <a:gd name="T146" fmla="+- 0 2461 10"/>
                    <a:gd name="T147" fmla="*/ 2461 h 3082"/>
                    <a:gd name="T148" fmla="+- 0 2978 10"/>
                    <a:gd name="T149" fmla="*/ T148 w 3639"/>
                    <a:gd name="T150" fmla="+- 0 2598 10"/>
                    <a:gd name="T151" fmla="*/ 2598 h 3082"/>
                    <a:gd name="T152" fmla="+- 0 2850 10"/>
                    <a:gd name="T153" fmla="*/ T152 w 3639"/>
                    <a:gd name="T154" fmla="+- 0 2721 10"/>
                    <a:gd name="T155" fmla="*/ 2721 h 3082"/>
                    <a:gd name="T156" fmla="+- 0 2709 10"/>
                    <a:gd name="T157" fmla="*/ T156 w 3639"/>
                    <a:gd name="T158" fmla="+- 0 2828 10"/>
                    <a:gd name="T159" fmla="*/ 2828 h 3082"/>
                    <a:gd name="T160" fmla="+- 0 2556 10"/>
                    <a:gd name="T161" fmla="*/ T160 w 3639"/>
                    <a:gd name="T162" fmla="+- 0 2919 10"/>
                    <a:gd name="T163" fmla="*/ 2919 h 3082"/>
                    <a:gd name="T164" fmla="+- 0 2391 10"/>
                    <a:gd name="T165" fmla="*/ T164 w 3639"/>
                    <a:gd name="T166" fmla="+- 0 2993 10"/>
                    <a:gd name="T167" fmla="*/ 2993 h 3082"/>
                    <a:gd name="T168" fmla="+- 0 2218 10"/>
                    <a:gd name="T169" fmla="*/ T168 w 3639"/>
                    <a:gd name="T170" fmla="+- 0 3047 10"/>
                    <a:gd name="T171" fmla="*/ 3047 h 3082"/>
                    <a:gd name="T172" fmla="+- 0 2036 10"/>
                    <a:gd name="T173" fmla="*/ T172 w 3639"/>
                    <a:gd name="T174" fmla="+- 0 3080 10"/>
                    <a:gd name="T175" fmla="*/ 3080 h 3082"/>
                    <a:gd name="T176" fmla="+- 0 1848 10"/>
                    <a:gd name="T177" fmla="*/ T176 w 3639"/>
                    <a:gd name="T178" fmla="+- 0 3091 10"/>
                    <a:gd name="T179" fmla="*/ 3091 h 3082"/>
                    <a:gd name="T180" fmla="+- 0 1658 10"/>
                    <a:gd name="T181" fmla="*/ T180 w 3639"/>
                    <a:gd name="T182" fmla="+- 0 3080 10"/>
                    <a:gd name="T183" fmla="*/ 3080 h 3082"/>
                    <a:gd name="T184" fmla="+- 0 1475 10"/>
                    <a:gd name="T185" fmla="*/ T184 w 3639"/>
                    <a:gd name="T186" fmla="+- 0 3046 10"/>
                    <a:gd name="T187" fmla="*/ 3046 h 3082"/>
                    <a:gd name="T188" fmla="+- 0 1300 10"/>
                    <a:gd name="T189" fmla="*/ T188 w 3639"/>
                    <a:gd name="T190" fmla="+- 0 2991 10"/>
                    <a:gd name="T191" fmla="*/ 2991 h 3082"/>
                    <a:gd name="T192" fmla="+- 0 1134 10"/>
                    <a:gd name="T193" fmla="*/ T192 w 3639"/>
                    <a:gd name="T194" fmla="+- 0 2917 10"/>
                    <a:gd name="T195" fmla="*/ 2917 h 3082"/>
                    <a:gd name="T196" fmla="+- 0 980 10"/>
                    <a:gd name="T197" fmla="*/ T196 w 3639"/>
                    <a:gd name="T198" fmla="+- 0 2824 10"/>
                    <a:gd name="T199" fmla="*/ 2824 h 3082"/>
                    <a:gd name="T200" fmla="+- 0 838 10"/>
                    <a:gd name="T201" fmla="*/ T200 w 3639"/>
                    <a:gd name="T202" fmla="+- 0 2715 10"/>
                    <a:gd name="T203" fmla="*/ 2715 h 3082"/>
                    <a:gd name="T204" fmla="+- 0 710 10"/>
                    <a:gd name="T205" fmla="*/ T204 w 3639"/>
                    <a:gd name="T206" fmla="+- 0 2590 10"/>
                    <a:gd name="T207" fmla="*/ 2590 h 3082"/>
                    <a:gd name="T208" fmla="+- 0 597 10"/>
                    <a:gd name="T209" fmla="*/ T208 w 3639"/>
                    <a:gd name="T210" fmla="+- 0 2451 10"/>
                    <a:gd name="T211" fmla="*/ 2451 h 3082"/>
                    <a:gd name="T212" fmla="+- 0 501 10"/>
                    <a:gd name="T213" fmla="*/ T212 w 3639"/>
                    <a:gd name="T214" fmla="+- 0 2300 10"/>
                    <a:gd name="T215" fmla="*/ 2300 h 3082"/>
                    <a:gd name="T216" fmla="+- 0 422 10"/>
                    <a:gd name="T217" fmla="*/ T216 w 3639"/>
                    <a:gd name="T218" fmla="+- 0 2137 10"/>
                    <a:gd name="T219" fmla="*/ 2137 h 30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Lst>
                  <a:rect l="0" t="0" r="r" b="b"/>
                  <a:pathLst>
                    <a:path w="3639" h="3082">
                      <a:moveTo>
                        <a:pt x="0" y="1963"/>
                      </a:moveTo>
                      <a:lnTo>
                        <a:pt x="327" y="1832"/>
                      </a:lnTo>
                      <a:lnTo>
                        <a:pt x="323" y="1813"/>
                      </a:lnTo>
                      <a:lnTo>
                        <a:pt x="320" y="1793"/>
                      </a:lnTo>
                      <a:lnTo>
                        <a:pt x="308" y="1714"/>
                      </a:lnTo>
                      <a:lnTo>
                        <a:pt x="300" y="1635"/>
                      </a:lnTo>
                      <a:lnTo>
                        <a:pt x="297" y="1574"/>
                      </a:lnTo>
                      <a:lnTo>
                        <a:pt x="297" y="1554"/>
                      </a:lnTo>
                      <a:lnTo>
                        <a:pt x="302" y="1426"/>
                      </a:lnTo>
                      <a:lnTo>
                        <a:pt x="317" y="1300"/>
                      </a:lnTo>
                      <a:lnTo>
                        <a:pt x="342" y="1178"/>
                      </a:lnTo>
                      <a:lnTo>
                        <a:pt x="375" y="1060"/>
                      </a:lnTo>
                      <a:lnTo>
                        <a:pt x="418" y="947"/>
                      </a:lnTo>
                      <a:lnTo>
                        <a:pt x="469" y="837"/>
                      </a:lnTo>
                      <a:lnTo>
                        <a:pt x="528" y="733"/>
                      </a:lnTo>
                      <a:lnTo>
                        <a:pt x="594" y="634"/>
                      </a:lnTo>
                      <a:lnTo>
                        <a:pt x="668" y="540"/>
                      </a:lnTo>
                      <a:lnTo>
                        <a:pt x="748" y="453"/>
                      </a:lnTo>
                      <a:lnTo>
                        <a:pt x="835" y="372"/>
                      </a:lnTo>
                      <a:lnTo>
                        <a:pt x="928" y="298"/>
                      </a:lnTo>
                      <a:lnTo>
                        <a:pt x="1026" y="231"/>
                      </a:lnTo>
                      <a:lnTo>
                        <a:pt x="1130" y="172"/>
                      </a:lnTo>
                      <a:lnTo>
                        <a:pt x="1238" y="121"/>
                      </a:lnTo>
                      <a:lnTo>
                        <a:pt x="1351" y="79"/>
                      </a:lnTo>
                      <a:lnTo>
                        <a:pt x="1467" y="45"/>
                      </a:lnTo>
                      <a:lnTo>
                        <a:pt x="1588" y="20"/>
                      </a:lnTo>
                      <a:lnTo>
                        <a:pt x="1711" y="5"/>
                      </a:lnTo>
                      <a:lnTo>
                        <a:pt x="1838" y="0"/>
                      </a:lnTo>
                      <a:lnTo>
                        <a:pt x="1932" y="3"/>
                      </a:lnTo>
                      <a:lnTo>
                        <a:pt x="2026" y="11"/>
                      </a:lnTo>
                      <a:lnTo>
                        <a:pt x="2117" y="25"/>
                      </a:lnTo>
                      <a:lnTo>
                        <a:pt x="2207" y="45"/>
                      </a:lnTo>
                      <a:lnTo>
                        <a:pt x="2295" y="69"/>
                      </a:lnTo>
                      <a:lnTo>
                        <a:pt x="2381" y="98"/>
                      </a:lnTo>
                      <a:lnTo>
                        <a:pt x="2464" y="133"/>
                      </a:lnTo>
                      <a:lnTo>
                        <a:pt x="2544" y="171"/>
                      </a:lnTo>
                      <a:lnTo>
                        <a:pt x="2623" y="215"/>
                      </a:lnTo>
                      <a:lnTo>
                        <a:pt x="2698" y="262"/>
                      </a:lnTo>
                      <a:lnTo>
                        <a:pt x="2770" y="314"/>
                      </a:lnTo>
                      <a:lnTo>
                        <a:pt x="2839" y="370"/>
                      </a:lnTo>
                      <a:lnTo>
                        <a:pt x="2904" y="429"/>
                      </a:lnTo>
                      <a:lnTo>
                        <a:pt x="2967" y="492"/>
                      </a:lnTo>
                      <a:lnTo>
                        <a:pt x="3025" y="559"/>
                      </a:lnTo>
                      <a:lnTo>
                        <a:pt x="3079" y="629"/>
                      </a:lnTo>
                      <a:lnTo>
                        <a:pt x="3130" y="702"/>
                      </a:lnTo>
                      <a:lnTo>
                        <a:pt x="3176" y="778"/>
                      </a:lnTo>
                      <a:lnTo>
                        <a:pt x="3218" y="856"/>
                      </a:lnTo>
                      <a:lnTo>
                        <a:pt x="3256" y="938"/>
                      </a:lnTo>
                      <a:lnTo>
                        <a:pt x="3289" y="956"/>
                      </a:lnTo>
                      <a:lnTo>
                        <a:pt x="3353" y="996"/>
                      </a:lnTo>
                      <a:lnTo>
                        <a:pt x="3412" y="1043"/>
                      </a:lnTo>
                      <a:lnTo>
                        <a:pt x="3465" y="1095"/>
                      </a:lnTo>
                      <a:lnTo>
                        <a:pt x="3511" y="1153"/>
                      </a:lnTo>
                      <a:lnTo>
                        <a:pt x="3552" y="1215"/>
                      </a:lnTo>
                      <a:lnTo>
                        <a:pt x="3585" y="1281"/>
                      </a:lnTo>
                      <a:lnTo>
                        <a:pt x="3611" y="1352"/>
                      </a:lnTo>
                      <a:lnTo>
                        <a:pt x="3628" y="1425"/>
                      </a:lnTo>
                      <a:lnTo>
                        <a:pt x="3637" y="1502"/>
                      </a:lnTo>
                      <a:lnTo>
                        <a:pt x="3639" y="1541"/>
                      </a:lnTo>
                      <a:lnTo>
                        <a:pt x="3637" y="1580"/>
                      </a:lnTo>
                      <a:lnTo>
                        <a:pt x="3628" y="1656"/>
                      </a:lnTo>
                      <a:lnTo>
                        <a:pt x="3611" y="1729"/>
                      </a:lnTo>
                      <a:lnTo>
                        <a:pt x="3585" y="1799"/>
                      </a:lnTo>
                      <a:lnTo>
                        <a:pt x="3552" y="1865"/>
                      </a:lnTo>
                      <a:lnTo>
                        <a:pt x="3512" y="1926"/>
                      </a:lnTo>
                      <a:lnTo>
                        <a:pt x="3465" y="1984"/>
                      </a:lnTo>
                      <a:lnTo>
                        <a:pt x="3412" y="2036"/>
                      </a:lnTo>
                      <a:lnTo>
                        <a:pt x="3354" y="2082"/>
                      </a:lnTo>
                      <a:lnTo>
                        <a:pt x="3291" y="2123"/>
                      </a:lnTo>
                      <a:lnTo>
                        <a:pt x="3257" y="2140"/>
                      </a:lnTo>
                      <a:lnTo>
                        <a:pt x="3220" y="2222"/>
                      </a:lnTo>
                      <a:lnTo>
                        <a:pt x="3178" y="2301"/>
                      </a:lnTo>
                      <a:lnTo>
                        <a:pt x="3132" y="2377"/>
                      </a:lnTo>
                      <a:lnTo>
                        <a:pt x="3081" y="2451"/>
                      </a:lnTo>
                      <a:lnTo>
                        <a:pt x="3026" y="2521"/>
                      </a:lnTo>
                      <a:lnTo>
                        <a:pt x="2968" y="2588"/>
                      </a:lnTo>
                      <a:lnTo>
                        <a:pt x="2906" y="2651"/>
                      </a:lnTo>
                      <a:lnTo>
                        <a:pt x="2840" y="2711"/>
                      </a:lnTo>
                      <a:lnTo>
                        <a:pt x="2771" y="2766"/>
                      </a:lnTo>
                      <a:lnTo>
                        <a:pt x="2699" y="2818"/>
                      </a:lnTo>
                      <a:lnTo>
                        <a:pt x="2624" y="2866"/>
                      </a:lnTo>
                      <a:lnTo>
                        <a:pt x="2546" y="2909"/>
                      </a:lnTo>
                      <a:lnTo>
                        <a:pt x="2465" y="2948"/>
                      </a:lnTo>
                      <a:lnTo>
                        <a:pt x="2381" y="2983"/>
                      </a:lnTo>
                      <a:lnTo>
                        <a:pt x="2296" y="3012"/>
                      </a:lnTo>
                      <a:lnTo>
                        <a:pt x="2208" y="3037"/>
                      </a:lnTo>
                      <a:lnTo>
                        <a:pt x="2118" y="3056"/>
                      </a:lnTo>
                      <a:lnTo>
                        <a:pt x="2026" y="3070"/>
                      </a:lnTo>
                      <a:lnTo>
                        <a:pt x="1933" y="3079"/>
                      </a:lnTo>
                      <a:lnTo>
                        <a:pt x="1838" y="3081"/>
                      </a:lnTo>
                      <a:lnTo>
                        <a:pt x="1742" y="3079"/>
                      </a:lnTo>
                      <a:lnTo>
                        <a:pt x="1648" y="3070"/>
                      </a:lnTo>
                      <a:lnTo>
                        <a:pt x="1555" y="3056"/>
                      </a:lnTo>
                      <a:lnTo>
                        <a:pt x="1465" y="3036"/>
                      </a:lnTo>
                      <a:lnTo>
                        <a:pt x="1376" y="3011"/>
                      </a:lnTo>
                      <a:lnTo>
                        <a:pt x="1290" y="2981"/>
                      </a:lnTo>
                      <a:lnTo>
                        <a:pt x="1206" y="2946"/>
                      </a:lnTo>
                      <a:lnTo>
                        <a:pt x="1124" y="2907"/>
                      </a:lnTo>
                      <a:lnTo>
                        <a:pt x="1046" y="2863"/>
                      </a:lnTo>
                      <a:lnTo>
                        <a:pt x="970" y="2814"/>
                      </a:lnTo>
                      <a:lnTo>
                        <a:pt x="898" y="2762"/>
                      </a:lnTo>
                      <a:lnTo>
                        <a:pt x="828" y="2705"/>
                      </a:lnTo>
                      <a:lnTo>
                        <a:pt x="763" y="2644"/>
                      </a:lnTo>
                      <a:lnTo>
                        <a:pt x="700" y="2580"/>
                      </a:lnTo>
                      <a:lnTo>
                        <a:pt x="642" y="2513"/>
                      </a:lnTo>
                      <a:lnTo>
                        <a:pt x="587" y="2441"/>
                      </a:lnTo>
                      <a:lnTo>
                        <a:pt x="537" y="2367"/>
                      </a:lnTo>
                      <a:lnTo>
                        <a:pt x="491" y="2290"/>
                      </a:lnTo>
                      <a:lnTo>
                        <a:pt x="449" y="2210"/>
                      </a:lnTo>
                      <a:lnTo>
                        <a:pt x="412" y="2127"/>
                      </a:lnTo>
                      <a:lnTo>
                        <a:pt x="88" y="2257"/>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88" name="Group 201"/>
              <p:cNvGrpSpPr>
                <a:grpSpLocks/>
              </p:cNvGrpSpPr>
              <p:nvPr/>
            </p:nvGrpSpPr>
            <p:grpSpPr bwMode="auto">
              <a:xfrm>
                <a:off x="2773" y="624"/>
                <a:ext cx="136" cy="134"/>
                <a:chOff x="2773" y="624"/>
                <a:chExt cx="136" cy="134"/>
              </a:xfrm>
            </p:grpSpPr>
            <p:sp>
              <p:nvSpPr>
                <p:cNvPr id="133" name="Freeform 202"/>
                <p:cNvSpPr>
                  <a:spLocks/>
                </p:cNvSpPr>
                <p:nvPr/>
              </p:nvSpPr>
              <p:spPr bwMode="auto">
                <a:xfrm>
                  <a:off x="2773" y="624"/>
                  <a:ext cx="136" cy="134"/>
                </a:xfrm>
                <a:custGeom>
                  <a:avLst/>
                  <a:gdLst>
                    <a:gd name="T0" fmla="+- 0 2834 2773"/>
                    <a:gd name="T1" fmla="*/ T0 w 136"/>
                    <a:gd name="T2" fmla="+- 0 624 624"/>
                    <a:gd name="T3" fmla="*/ 624 h 134"/>
                    <a:gd name="T4" fmla="+- 0 2775 2773"/>
                    <a:gd name="T5" fmla="*/ T4 w 136"/>
                    <a:gd name="T6" fmla="+- 0 678 624"/>
                    <a:gd name="T7" fmla="*/ 678 h 134"/>
                    <a:gd name="T8" fmla="+- 0 2773 2773"/>
                    <a:gd name="T9" fmla="*/ T8 w 136"/>
                    <a:gd name="T10" fmla="+- 0 704 624"/>
                    <a:gd name="T11" fmla="*/ 704 h 134"/>
                    <a:gd name="T12" fmla="+- 0 2779 2773"/>
                    <a:gd name="T13" fmla="*/ T12 w 136"/>
                    <a:gd name="T14" fmla="+- 0 722 624"/>
                    <a:gd name="T15" fmla="*/ 722 h 134"/>
                    <a:gd name="T16" fmla="+- 0 2791 2773"/>
                    <a:gd name="T17" fmla="*/ T16 w 136"/>
                    <a:gd name="T18" fmla="+- 0 737 624"/>
                    <a:gd name="T19" fmla="*/ 737 h 134"/>
                    <a:gd name="T20" fmla="+- 0 2808 2773"/>
                    <a:gd name="T21" fmla="*/ T20 w 136"/>
                    <a:gd name="T22" fmla="+- 0 749 624"/>
                    <a:gd name="T23" fmla="*/ 749 h 134"/>
                    <a:gd name="T24" fmla="+- 0 2831 2773"/>
                    <a:gd name="T25" fmla="*/ T24 w 136"/>
                    <a:gd name="T26" fmla="+- 0 756 624"/>
                    <a:gd name="T27" fmla="*/ 756 h 134"/>
                    <a:gd name="T28" fmla="+- 0 2858 2773"/>
                    <a:gd name="T29" fmla="*/ T28 w 136"/>
                    <a:gd name="T30" fmla="+- 0 758 624"/>
                    <a:gd name="T31" fmla="*/ 758 h 134"/>
                    <a:gd name="T32" fmla="+- 0 2878 2773"/>
                    <a:gd name="T33" fmla="*/ T32 w 136"/>
                    <a:gd name="T34" fmla="+- 0 748 624"/>
                    <a:gd name="T35" fmla="*/ 748 h 134"/>
                    <a:gd name="T36" fmla="+- 0 2894 2773"/>
                    <a:gd name="T37" fmla="*/ T36 w 136"/>
                    <a:gd name="T38" fmla="+- 0 733 624"/>
                    <a:gd name="T39" fmla="*/ 733 h 134"/>
                    <a:gd name="T40" fmla="+- 0 2904 2773"/>
                    <a:gd name="T41" fmla="*/ T40 w 136"/>
                    <a:gd name="T42" fmla="+- 0 714 624"/>
                    <a:gd name="T43" fmla="*/ 714 h 134"/>
                    <a:gd name="T44" fmla="+- 0 2908 2773"/>
                    <a:gd name="T45" fmla="*/ T44 w 136"/>
                    <a:gd name="T46" fmla="+- 0 692 624"/>
                    <a:gd name="T47" fmla="*/ 692 h 134"/>
                    <a:gd name="T48" fmla="+- 0 2908 2773"/>
                    <a:gd name="T49" fmla="*/ T48 w 136"/>
                    <a:gd name="T50" fmla="+- 0 691 624"/>
                    <a:gd name="T51" fmla="*/ 691 h 134"/>
                    <a:gd name="T52" fmla="+- 0 2878 2773"/>
                    <a:gd name="T53" fmla="*/ T52 w 136"/>
                    <a:gd name="T54" fmla="+- 0 637 624"/>
                    <a:gd name="T55" fmla="*/ 637 h 134"/>
                    <a:gd name="T56" fmla="+- 0 2834 2773"/>
                    <a:gd name="T57" fmla="*/ T56 w 136"/>
                    <a:gd name="T58" fmla="+- 0 624 624"/>
                    <a:gd name="T59" fmla="*/ 624 h 1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Lst>
                  <a:rect l="0" t="0" r="r" b="b"/>
                  <a:pathLst>
                    <a:path w="136" h="134">
                      <a:moveTo>
                        <a:pt x="61" y="0"/>
                      </a:moveTo>
                      <a:lnTo>
                        <a:pt x="2" y="54"/>
                      </a:lnTo>
                      <a:lnTo>
                        <a:pt x="0" y="80"/>
                      </a:lnTo>
                      <a:lnTo>
                        <a:pt x="6" y="98"/>
                      </a:lnTo>
                      <a:lnTo>
                        <a:pt x="18" y="113"/>
                      </a:lnTo>
                      <a:lnTo>
                        <a:pt x="35" y="125"/>
                      </a:lnTo>
                      <a:lnTo>
                        <a:pt x="58" y="132"/>
                      </a:lnTo>
                      <a:lnTo>
                        <a:pt x="85" y="134"/>
                      </a:lnTo>
                      <a:lnTo>
                        <a:pt x="105" y="124"/>
                      </a:lnTo>
                      <a:lnTo>
                        <a:pt x="121" y="109"/>
                      </a:lnTo>
                      <a:lnTo>
                        <a:pt x="131" y="90"/>
                      </a:lnTo>
                      <a:lnTo>
                        <a:pt x="135" y="68"/>
                      </a:lnTo>
                      <a:lnTo>
                        <a:pt x="135" y="67"/>
                      </a:lnTo>
                      <a:lnTo>
                        <a:pt x="105" y="13"/>
                      </a:lnTo>
                      <a:lnTo>
                        <a:pt x="61" y="0"/>
                      </a:lnTo>
                      <a:close/>
                    </a:path>
                  </a:pathLst>
                </a:custGeom>
                <a:solidFill>
                  <a:srgbClr val="8082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89" name="Group 199"/>
              <p:cNvGrpSpPr>
                <a:grpSpLocks/>
              </p:cNvGrpSpPr>
              <p:nvPr/>
            </p:nvGrpSpPr>
            <p:grpSpPr bwMode="auto">
              <a:xfrm>
                <a:off x="2773" y="624"/>
                <a:ext cx="136" cy="134"/>
                <a:chOff x="2773" y="624"/>
                <a:chExt cx="136" cy="134"/>
              </a:xfrm>
            </p:grpSpPr>
            <p:sp>
              <p:nvSpPr>
                <p:cNvPr id="132" name="Freeform 200"/>
                <p:cNvSpPr>
                  <a:spLocks/>
                </p:cNvSpPr>
                <p:nvPr/>
              </p:nvSpPr>
              <p:spPr bwMode="auto">
                <a:xfrm>
                  <a:off x="2773" y="624"/>
                  <a:ext cx="136" cy="134"/>
                </a:xfrm>
                <a:custGeom>
                  <a:avLst/>
                  <a:gdLst>
                    <a:gd name="T0" fmla="+- 0 2908 2773"/>
                    <a:gd name="T1" fmla="*/ T0 w 136"/>
                    <a:gd name="T2" fmla="+- 0 692 624"/>
                    <a:gd name="T3" fmla="*/ 692 h 134"/>
                    <a:gd name="T4" fmla="+- 0 2904 2773"/>
                    <a:gd name="T5" fmla="*/ T4 w 136"/>
                    <a:gd name="T6" fmla="+- 0 714 624"/>
                    <a:gd name="T7" fmla="*/ 714 h 134"/>
                    <a:gd name="T8" fmla="+- 0 2894 2773"/>
                    <a:gd name="T9" fmla="*/ T8 w 136"/>
                    <a:gd name="T10" fmla="+- 0 733 624"/>
                    <a:gd name="T11" fmla="*/ 733 h 134"/>
                    <a:gd name="T12" fmla="+- 0 2878 2773"/>
                    <a:gd name="T13" fmla="*/ T12 w 136"/>
                    <a:gd name="T14" fmla="+- 0 748 624"/>
                    <a:gd name="T15" fmla="*/ 748 h 134"/>
                    <a:gd name="T16" fmla="+- 0 2858 2773"/>
                    <a:gd name="T17" fmla="*/ T16 w 136"/>
                    <a:gd name="T18" fmla="+- 0 758 624"/>
                    <a:gd name="T19" fmla="*/ 758 h 134"/>
                    <a:gd name="T20" fmla="+- 0 2831 2773"/>
                    <a:gd name="T21" fmla="*/ T20 w 136"/>
                    <a:gd name="T22" fmla="+- 0 756 624"/>
                    <a:gd name="T23" fmla="*/ 756 h 134"/>
                    <a:gd name="T24" fmla="+- 0 2808 2773"/>
                    <a:gd name="T25" fmla="*/ T24 w 136"/>
                    <a:gd name="T26" fmla="+- 0 749 624"/>
                    <a:gd name="T27" fmla="*/ 749 h 134"/>
                    <a:gd name="T28" fmla="+- 0 2791 2773"/>
                    <a:gd name="T29" fmla="*/ T28 w 136"/>
                    <a:gd name="T30" fmla="+- 0 737 624"/>
                    <a:gd name="T31" fmla="*/ 737 h 134"/>
                    <a:gd name="T32" fmla="+- 0 2779 2773"/>
                    <a:gd name="T33" fmla="*/ T32 w 136"/>
                    <a:gd name="T34" fmla="+- 0 722 624"/>
                    <a:gd name="T35" fmla="*/ 722 h 134"/>
                    <a:gd name="T36" fmla="+- 0 2773 2773"/>
                    <a:gd name="T37" fmla="*/ T36 w 136"/>
                    <a:gd name="T38" fmla="+- 0 704 624"/>
                    <a:gd name="T39" fmla="*/ 704 h 134"/>
                    <a:gd name="T40" fmla="+- 0 2775 2773"/>
                    <a:gd name="T41" fmla="*/ T40 w 136"/>
                    <a:gd name="T42" fmla="+- 0 678 624"/>
                    <a:gd name="T43" fmla="*/ 678 h 134"/>
                    <a:gd name="T44" fmla="+- 0 2784 2773"/>
                    <a:gd name="T45" fmla="*/ T44 w 136"/>
                    <a:gd name="T46" fmla="+- 0 656 624"/>
                    <a:gd name="T47" fmla="*/ 656 h 134"/>
                    <a:gd name="T48" fmla="+- 0 2797 2773"/>
                    <a:gd name="T49" fmla="*/ T48 w 136"/>
                    <a:gd name="T50" fmla="+- 0 640 624"/>
                    <a:gd name="T51" fmla="*/ 640 h 134"/>
                    <a:gd name="T52" fmla="+- 0 2814 2773"/>
                    <a:gd name="T53" fmla="*/ T52 w 136"/>
                    <a:gd name="T54" fmla="+- 0 629 624"/>
                    <a:gd name="T55" fmla="*/ 629 h 134"/>
                    <a:gd name="T56" fmla="+- 0 2834 2773"/>
                    <a:gd name="T57" fmla="*/ T56 w 136"/>
                    <a:gd name="T58" fmla="+- 0 624 624"/>
                    <a:gd name="T59" fmla="*/ 624 h 134"/>
                    <a:gd name="T60" fmla="+- 0 2858 2773"/>
                    <a:gd name="T61" fmla="*/ T60 w 136"/>
                    <a:gd name="T62" fmla="+- 0 627 624"/>
                    <a:gd name="T63" fmla="*/ 627 h 134"/>
                    <a:gd name="T64" fmla="+- 0 2904 2773"/>
                    <a:gd name="T65" fmla="*/ T64 w 136"/>
                    <a:gd name="T66" fmla="+- 0 670 624"/>
                    <a:gd name="T67" fmla="*/ 670 h 134"/>
                    <a:gd name="T68" fmla="+- 0 2908 2773"/>
                    <a:gd name="T69" fmla="*/ T68 w 136"/>
                    <a:gd name="T70" fmla="+- 0 692 624"/>
                    <a:gd name="T71" fmla="*/ 692 h 1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36" h="134">
                      <a:moveTo>
                        <a:pt x="135" y="68"/>
                      </a:moveTo>
                      <a:lnTo>
                        <a:pt x="131" y="90"/>
                      </a:lnTo>
                      <a:lnTo>
                        <a:pt x="121" y="109"/>
                      </a:lnTo>
                      <a:lnTo>
                        <a:pt x="105" y="124"/>
                      </a:lnTo>
                      <a:lnTo>
                        <a:pt x="85" y="134"/>
                      </a:lnTo>
                      <a:lnTo>
                        <a:pt x="58" y="132"/>
                      </a:lnTo>
                      <a:lnTo>
                        <a:pt x="35" y="125"/>
                      </a:lnTo>
                      <a:lnTo>
                        <a:pt x="18" y="113"/>
                      </a:lnTo>
                      <a:lnTo>
                        <a:pt x="6" y="98"/>
                      </a:lnTo>
                      <a:lnTo>
                        <a:pt x="0" y="80"/>
                      </a:lnTo>
                      <a:lnTo>
                        <a:pt x="2" y="54"/>
                      </a:lnTo>
                      <a:lnTo>
                        <a:pt x="11" y="32"/>
                      </a:lnTo>
                      <a:lnTo>
                        <a:pt x="24" y="16"/>
                      </a:lnTo>
                      <a:lnTo>
                        <a:pt x="41" y="5"/>
                      </a:lnTo>
                      <a:lnTo>
                        <a:pt x="61" y="0"/>
                      </a:lnTo>
                      <a:lnTo>
                        <a:pt x="85" y="3"/>
                      </a:lnTo>
                      <a:lnTo>
                        <a:pt x="131" y="46"/>
                      </a:lnTo>
                      <a:lnTo>
                        <a:pt x="135" y="68"/>
                      </a:lnTo>
                      <a:close/>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90" name="Group 197"/>
              <p:cNvGrpSpPr>
                <a:grpSpLocks/>
              </p:cNvGrpSpPr>
              <p:nvPr/>
            </p:nvGrpSpPr>
            <p:grpSpPr bwMode="auto">
              <a:xfrm>
                <a:off x="2840" y="719"/>
                <a:ext cx="2" cy="245"/>
                <a:chOff x="2840" y="719"/>
                <a:chExt cx="2" cy="245"/>
              </a:xfrm>
            </p:grpSpPr>
            <p:sp>
              <p:nvSpPr>
                <p:cNvPr id="131" name="Freeform 198"/>
                <p:cNvSpPr>
                  <a:spLocks/>
                </p:cNvSpPr>
                <p:nvPr/>
              </p:nvSpPr>
              <p:spPr bwMode="auto">
                <a:xfrm>
                  <a:off x="2840" y="719"/>
                  <a:ext cx="2" cy="245"/>
                </a:xfrm>
                <a:custGeom>
                  <a:avLst/>
                  <a:gdLst>
                    <a:gd name="T0" fmla="+- 0 719 719"/>
                    <a:gd name="T1" fmla="*/ 719 h 245"/>
                    <a:gd name="T2" fmla="+- 0 964 719"/>
                    <a:gd name="T3" fmla="*/ 964 h 245"/>
                  </a:gdLst>
                  <a:ahLst/>
                  <a:cxnLst>
                    <a:cxn ang="0">
                      <a:pos x="0" y="T1"/>
                    </a:cxn>
                    <a:cxn ang="0">
                      <a:pos x="0" y="T3"/>
                    </a:cxn>
                  </a:cxnLst>
                  <a:rect l="0" t="0" r="r" b="b"/>
                  <a:pathLst>
                    <a:path h="245">
                      <a:moveTo>
                        <a:pt x="0" y="0"/>
                      </a:moveTo>
                      <a:lnTo>
                        <a:pt x="0" y="245"/>
                      </a:lnTo>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91" name="Group 195"/>
              <p:cNvGrpSpPr>
                <a:grpSpLocks/>
              </p:cNvGrpSpPr>
              <p:nvPr/>
            </p:nvGrpSpPr>
            <p:grpSpPr bwMode="auto">
              <a:xfrm>
                <a:off x="2874" y="740"/>
                <a:ext cx="12" cy="245"/>
                <a:chOff x="2874" y="740"/>
                <a:chExt cx="12" cy="245"/>
              </a:xfrm>
            </p:grpSpPr>
            <p:sp>
              <p:nvSpPr>
                <p:cNvPr id="130" name="Freeform 196"/>
                <p:cNvSpPr>
                  <a:spLocks/>
                </p:cNvSpPr>
                <p:nvPr/>
              </p:nvSpPr>
              <p:spPr bwMode="auto">
                <a:xfrm>
                  <a:off x="2874" y="740"/>
                  <a:ext cx="12" cy="245"/>
                </a:xfrm>
                <a:custGeom>
                  <a:avLst/>
                  <a:gdLst>
                    <a:gd name="T0" fmla="+- 0 2874 2874"/>
                    <a:gd name="T1" fmla="*/ T0 w 12"/>
                    <a:gd name="T2" fmla="+- 0 740 740"/>
                    <a:gd name="T3" fmla="*/ 740 h 245"/>
                    <a:gd name="T4" fmla="+- 0 2885 2874"/>
                    <a:gd name="T5" fmla="*/ T4 w 12"/>
                    <a:gd name="T6" fmla="+- 0 985 740"/>
                    <a:gd name="T7" fmla="*/ 985 h 245"/>
                  </a:gdLst>
                  <a:ahLst/>
                  <a:cxnLst>
                    <a:cxn ang="0">
                      <a:pos x="T1" y="T3"/>
                    </a:cxn>
                    <a:cxn ang="0">
                      <a:pos x="T5" y="T7"/>
                    </a:cxn>
                  </a:cxnLst>
                  <a:rect l="0" t="0" r="r" b="b"/>
                  <a:pathLst>
                    <a:path w="12" h="245">
                      <a:moveTo>
                        <a:pt x="0" y="0"/>
                      </a:moveTo>
                      <a:lnTo>
                        <a:pt x="11" y="245"/>
                      </a:lnTo>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92" name="Group 193"/>
              <p:cNvGrpSpPr>
                <a:grpSpLocks/>
              </p:cNvGrpSpPr>
              <p:nvPr/>
            </p:nvGrpSpPr>
            <p:grpSpPr bwMode="auto">
              <a:xfrm>
                <a:off x="2794" y="740"/>
                <a:ext cx="12" cy="245"/>
                <a:chOff x="2794" y="740"/>
                <a:chExt cx="12" cy="245"/>
              </a:xfrm>
            </p:grpSpPr>
            <p:sp>
              <p:nvSpPr>
                <p:cNvPr id="129" name="Freeform 194"/>
                <p:cNvSpPr>
                  <a:spLocks/>
                </p:cNvSpPr>
                <p:nvPr/>
              </p:nvSpPr>
              <p:spPr bwMode="auto">
                <a:xfrm>
                  <a:off x="2794" y="740"/>
                  <a:ext cx="12" cy="245"/>
                </a:xfrm>
                <a:custGeom>
                  <a:avLst/>
                  <a:gdLst>
                    <a:gd name="T0" fmla="+- 0 2806 2794"/>
                    <a:gd name="T1" fmla="*/ T0 w 12"/>
                    <a:gd name="T2" fmla="+- 0 740 740"/>
                    <a:gd name="T3" fmla="*/ 740 h 245"/>
                    <a:gd name="T4" fmla="+- 0 2794 2794"/>
                    <a:gd name="T5" fmla="*/ T4 w 12"/>
                    <a:gd name="T6" fmla="+- 0 985 740"/>
                    <a:gd name="T7" fmla="*/ 985 h 245"/>
                  </a:gdLst>
                  <a:ahLst/>
                  <a:cxnLst>
                    <a:cxn ang="0">
                      <a:pos x="T1" y="T3"/>
                    </a:cxn>
                    <a:cxn ang="0">
                      <a:pos x="T5" y="T7"/>
                    </a:cxn>
                  </a:cxnLst>
                  <a:rect l="0" t="0" r="r" b="b"/>
                  <a:pathLst>
                    <a:path w="12" h="245">
                      <a:moveTo>
                        <a:pt x="12" y="0"/>
                      </a:moveTo>
                      <a:lnTo>
                        <a:pt x="0" y="245"/>
                      </a:lnTo>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93" name="Group 191"/>
              <p:cNvGrpSpPr>
                <a:grpSpLocks/>
              </p:cNvGrpSpPr>
              <p:nvPr/>
            </p:nvGrpSpPr>
            <p:grpSpPr bwMode="auto">
              <a:xfrm>
                <a:off x="2773" y="2344"/>
                <a:ext cx="136" cy="134"/>
                <a:chOff x="2773" y="2344"/>
                <a:chExt cx="136" cy="134"/>
              </a:xfrm>
            </p:grpSpPr>
            <p:sp>
              <p:nvSpPr>
                <p:cNvPr id="128" name="Freeform 192"/>
                <p:cNvSpPr>
                  <a:spLocks/>
                </p:cNvSpPr>
                <p:nvPr/>
              </p:nvSpPr>
              <p:spPr bwMode="auto">
                <a:xfrm>
                  <a:off x="2773" y="2344"/>
                  <a:ext cx="136" cy="134"/>
                </a:xfrm>
                <a:custGeom>
                  <a:avLst/>
                  <a:gdLst>
                    <a:gd name="T0" fmla="+- 0 2858 2773"/>
                    <a:gd name="T1" fmla="*/ T0 w 136"/>
                    <a:gd name="T2" fmla="+- 0 2344 2344"/>
                    <a:gd name="T3" fmla="*/ 2344 h 134"/>
                    <a:gd name="T4" fmla="+- 0 2791 2773"/>
                    <a:gd name="T5" fmla="*/ T4 w 136"/>
                    <a:gd name="T6" fmla="+- 0 2364 2344"/>
                    <a:gd name="T7" fmla="*/ 2364 h 134"/>
                    <a:gd name="T8" fmla="+- 0 2773 2773"/>
                    <a:gd name="T9" fmla="*/ T8 w 136"/>
                    <a:gd name="T10" fmla="+- 0 2398 2344"/>
                    <a:gd name="T11" fmla="*/ 2398 h 134"/>
                    <a:gd name="T12" fmla="+- 0 2775 2773"/>
                    <a:gd name="T13" fmla="*/ T12 w 136"/>
                    <a:gd name="T14" fmla="+- 0 2424 2344"/>
                    <a:gd name="T15" fmla="*/ 2424 h 134"/>
                    <a:gd name="T16" fmla="+- 0 2784 2773"/>
                    <a:gd name="T17" fmla="*/ T16 w 136"/>
                    <a:gd name="T18" fmla="+- 0 2445 2344"/>
                    <a:gd name="T19" fmla="*/ 2445 h 134"/>
                    <a:gd name="T20" fmla="+- 0 2797 2773"/>
                    <a:gd name="T21" fmla="*/ T20 w 136"/>
                    <a:gd name="T22" fmla="+- 0 2461 2344"/>
                    <a:gd name="T23" fmla="*/ 2461 h 134"/>
                    <a:gd name="T24" fmla="+- 0 2814 2773"/>
                    <a:gd name="T25" fmla="*/ T24 w 136"/>
                    <a:gd name="T26" fmla="+- 0 2472 2344"/>
                    <a:gd name="T27" fmla="*/ 2472 h 134"/>
                    <a:gd name="T28" fmla="+- 0 2834 2773"/>
                    <a:gd name="T29" fmla="*/ T28 w 136"/>
                    <a:gd name="T30" fmla="+- 0 2477 2344"/>
                    <a:gd name="T31" fmla="*/ 2477 h 134"/>
                    <a:gd name="T32" fmla="+- 0 2858 2773"/>
                    <a:gd name="T33" fmla="*/ T32 w 136"/>
                    <a:gd name="T34" fmla="+- 0 2474 2344"/>
                    <a:gd name="T35" fmla="*/ 2474 h 134"/>
                    <a:gd name="T36" fmla="+- 0 2904 2773"/>
                    <a:gd name="T37" fmla="*/ T36 w 136"/>
                    <a:gd name="T38" fmla="+- 0 2432 2344"/>
                    <a:gd name="T39" fmla="*/ 2432 h 134"/>
                    <a:gd name="T40" fmla="+- 0 2908 2773"/>
                    <a:gd name="T41" fmla="*/ T40 w 136"/>
                    <a:gd name="T42" fmla="+- 0 2409 2344"/>
                    <a:gd name="T43" fmla="*/ 2409 h 134"/>
                    <a:gd name="T44" fmla="+- 0 2904 2773"/>
                    <a:gd name="T45" fmla="*/ T44 w 136"/>
                    <a:gd name="T46" fmla="+- 0 2387 2344"/>
                    <a:gd name="T47" fmla="*/ 2387 h 134"/>
                    <a:gd name="T48" fmla="+- 0 2894 2773"/>
                    <a:gd name="T49" fmla="*/ T48 w 136"/>
                    <a:gd name="T50" fmla="+- 0 2368 2344"/>
                    <a:gd name="T51" fmla="*/ 2368 h 134"/>
                    <a:gd name="T52" fmla="+- 0 2878 2773"/>
                    <a:gd name="T53" fmla="*/ T52 w 136"/>
                    <a:gd name="T54" fmla="+- 0 2353 2344"/>
                    <a:gd name="T55" fmla="*/ 2353 h 134"/>
                    <a:gd name="T56" fmla="+- 0 2858 2773"/>
                    <a:gd name="T57" fmla="*/ T56 w 136"/>
                    <a:gd name="T58" fmla="+- 0 2344 2344"/>
                    <a:gd name="T59" fmla="*/ 2344 h 1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Lst>
                  <a:rect l="0" t="0" r="r" b="b"/>
                  <a:pathLst>
                    <a:path w="136" h="134">
                      <a:moveTo>
                        <a:pt x="85" y="0"/>
                      </a:moveTo>
                      <a:lnTo>
                        <a:pt x="18" y="20"/>
                      </a:lnTo>
                      <a:lnTo>
                        <a:pt x="0" y="54"/>
                      </a:lnTo>
                      <a:lnTo>
                        <a:pt x="2" y="80"/>
                      </a:lnTo>
                      <a:lnTo>
                        <a:pt x="11" y="101"/>
                      </a:lnTo>
                      <a:lnTo>
                        <a:pt x="24" y="117"/>
                      </a:lnTo>
                      <a:lnTo>
                        <a:pt x="41" y="128"/>
                      </a:lnTo>
                      <a:lnTo>
                        <a:pt x="61" y="133"/>
                      </a:lnTo>
                      <a:lnTo>
                        <a:pt x="85" y="130"/>
                      </a:lnTo>
                      <a:lnTo>
                        <a:pt x="131" y="88"/>
                      </a:lnTo>
                      <a:lnTo>
                        <a:pt x="135" y="65"/>
                      </a:lnTo>
                      <a:lnTo>
                        <a:pt x="131" y="43"/>
                      </a:lnTo>
                      <a:lnTo>
                        <a:pt x="121" y="24"/>
                      </a:lnTo>
                      <a:lnTo>
                        <a:pt x="105" y="9"/>
                      </a:lnTo>
                      <a:lnTo>
                        <a:pt x="85" y="0"/>
                      </a:lnTo>
                      <a:close/>
                    </a:path>
                  </a:pathLst>
                </a:custGeom>
                <a:solidFill>
                  <a:srgbClr val="8082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94" name="Group 189"/>
              <p:cNvGrpSpPr>
                <a:grpSpLocks/>
              </p:cNvGrpSpPr>
              <p:nvPr/>
            </p:nvGrpSpPr>
            <p:grpSpPr bwMode="auto">
              <a:xfrm>
                <a:off x="2773" y="2344"/>
                <a:ext cx="136" cy="134"/>
                <a:chOff x="2773" y="2344"/>
                <a:chExt cx="136" cy="134"/>
              </a:xfrm>
            </p:grpSpPr>
            <p:sp>
              <p:nvSpPr>
                <p:cNvPr id="127" name="Freeform 190"/>
                <p:cNvSpPr>
                  <a:spLocks/>
                </p:cNvSpPr>
                <p:nvPr/>
              </p:nvSpPr>
              <p:spPr bwMode="auto">
                <a:xfrm>
                  <a:off x="2773" y="2344"/>
                  <a:ext cx="136" cy="134"/>
                </a:xfrm>
                <a:custGeom>
                  <a:avLst/>
                  <a:gdLst>
                    <a:gd name="T0" fmla="+- 0 2908 2773"/>
                    <a:gd name="T1" fmla="*/ T0 w 136"/>
                    <a:gd name="T2" fmla="+- 0 2409 2344"/>
                    <a:gd name="T3" fmla="*/ 2409 h 134"/>
                    <a:gd name="T4" fmla="+- 0 2904 2773"/>
                    <a:gd name="T5" fmla="*/ T4 w 136"/>
                    <a:gd name="T6" fmla="+- 0 2387 2344"/>
                    <a:gd name="T7" fmla="*/ 2387 h 134"/>
                    <a:gd name="T8" fmla="+- 0 2894 2773"/>
                    <a:gd name="T9" fmla="*/ T8 w 136"/>
                    <a:gd name="T10" fmla="+- 0 2368 2344"/>
                    <a:gd name="T11" fmla="*/ 2368 h 134"/>
                    <a:gd name="T12" fmla="+- 0 2878 2773"/>
                    <a:gd name="T13" fmla="*/ T12 w 136"/>
                    <a:gd name="T14" fmla="+- 0 2353 2344"/>
                    <a:gd name="T15" fmla="*/ 2353 h 134"/>
                    <a:gd name="T16" fmla="+- 0 2858 2773"/>
                    <a:gd name="T17" fmla="*/ T16 w 136"/>
                    <a:gd name="T18" fmla="+- 0 2344 2344"/>
                    <a:gd name="T19" fmla="*/ 2344 h 134"/>
                    <a:gd name="T20" fmla="+- 0 2831 2773"/>
                    <a:gd name="T21" fmla="*/ T20 w 136"/>
                    <a:gd name="T22" fmla="+- 0 2346 2344"/>
                    <a:gd name="T23" fmla="*/ 2346 h 134"/>
                    <a:gd name="T24" fmla="+- 0 2808 2773"/>
                    <a:gd name="T25" fmla="*/ T24 w 136"/>
                    <a:gd name="T26" fmla="+- 0 2353 2344"/>
                    <a:gd name="T27" fmla="*/ 2353 h 134"/>
                    <a:gd name="T28" fmla="+- 0 2791 2773"/>
                    <a:gd name="T29" fmla="*/ T28 w 136"/>
                    <a:gd name="T30" fmla="+- 0 2364 2344"/>
                    <a:gd name="T31" fmla="*/ 2364 h 134"/>
                    <a:gd name="T32" fmla="+- 0 2779 2773"/>
                    <a:gd name="T33" fmla="*/ T32 w 136"/>
                    <a:gd name="T34" fmla="+- 0 2380 2344"/>
                    <a:gd name="T35" fmla="*/ 2380 h 134"/>
                    <a:gd name="T36" fmla="+- 0 2773 2773"/>
                    <a:gd name="T37" fmla="*/ T36 w 136"/>
                    <a:gd name="T38" fmla="+- 0 2398 2344"/>
                    <a:gd name="T39" fmla="*/ 2398 h 134"/>
                    <a:gd name="T40" fmla="+- 0 2775 2773"/>
                    <a:gd name="T41" fmla="*/ T40 w 136"/>
                    <a:gd name="T42" fmla="+- 0 2424 2344"/>
                    <a:gd name="T43" fmla="*/ 2424 h 134"/>
                    <a:gd name="T44" fmla="+- 0 2784 2773"/>
                    <a:gd name="T45" fmla="*/ T44 w 136"/>
                    <a:gd name="T46" fmla="+- 0 2445 2344"/>
                    <a:gd name="T47" fmla="*/ 2445 h 134"/>
                    <a:gd name="T48" fmla="+- 0 2797 2773"/>
                    <a:gd name="T49" fmla="*/ T48 w 136"/>
                    <a:gd name="T50" fmla="+- 0 2461 2344"/>
                    <a:gd name="T51" fmla="*/ 2461 h 134"/>
                    <a:gd name="T52" fmla="+- 0 2814 2773"/>
                    <a:gd name="T53" fmla="*/ T52 w 136"/>
                    <a:gd name="T54" fmla="+- 0 2472 2344"/>
                    <a:gd name="T55" fmla="*/ 2472 h 134"/>
                    <a:gd name="T56" fmla="+- 0 2834 2773"/>
                    <a:gd name="T57" fmla="*/ T56 w 136"/>
                    <a:gd name="T58" fmla="+- 0 2477 2344"/>
                    <a:gd name="T59" fmla="*/ 2477 h 134"/>
                    <a:gd name="T60" fmla="+- 0 2858 2773"/>
                    <a:gd name="T61" fmla="*/ T60 w 136"/>
                    <a:gd name="T62" fmla="+- 0 2474 2344"/>
                    <a:gd name="T63" fmla="*/ 2474 h 134"/>
                    <a:gd name="T64" fmla="+- 0 2904 2773"/>
                    <a:gd name="T65" fmla="*/ T64 w 136"/>
                    <a:gd name="T66" fmla="+- 0 2432 2344"/>
                    <a:gd name="T67" fmla="*/ 2432 h 134"/>
                    <a:gd name="T68" fmla="+- 0 2908 2773"/>
                    <a:gd name="T69" fmla="*/ T68 w 136"/>
                    <a:gd name="T70" fmla="+- 0 2409 2344"/>
                    <a:gd name="T71" fmla="*/ 2409 h 1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36" h="134">
                      <a:moveTo>
                        <a:pt x="135" y="65"/>
                      </a:moveTo>
                      <a:lnTo>
                        <a:pt x="131" y="43"/>
                      </a:lnTo>
                      <a:lnTo>
                        <a:pt x="121" y="24"/>
                      </a:lnTo>
                      <a:lnTo>
                        <a:pt x="105" y="9"/>
                      </a:lnTo>
                      <a:lnTo>
                        <a:pt x="85" y="0"/>
                      </a:lnTo>
                      <a:lnTo>
                        <a:pt x="58" y="2"/>
                      </a:lnTo>
                      <a:lnTo>
                        <a:pt x="35" y="9"/>
                      </a:lnTo>
                      <a:lnTo>
                        <a:pt x="18" y="20"/>
                      </a:lnTo>
                      <a:lnTo>
                        <a:pt x="6" y="36"/>
                      </a:lnTo>
                      <a:lnTo>
                        <a:pt x="0" y="54"/>
                      </a:lnTo>
                      <a:lnTo>
                        <a:pt x="2" y="80"/>
                      </a:lnTo>
                      <a:lnTo>
                        <a:pt x="11" y="101"/>
                      </a:lnTo>
                      <a:lnTo>
                        <a:pt x="24" y="117"/>
                      </a:lnTo>
                      <a:lnTo>
                        <a:pt x="41" y="128"/>
                      </a:lnTo>
                      <a:lnTo>
                        <a:pt x="61" y="133"/>
                      </a:lnTo>
                      <a:lnTo>
                        <a:pt x="85" y="130"/>
                      </a:lnTo>
                      <a:lnTo>
                        <a:pt x="131" y="88"/>
                      </a:lnTo>
                      <a:lnTo>
                        <a:pt x="135" y="65"/>
                      </a:lnTo>
                      <a:close/>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95" name="Group 187"/>
              <p:cNvGrpSpPr>
                <a:grpSpLocks/>
              </p:cNvGrpSpPr>
              <p:nvPr/>
            </p:nvGrpSpPr>
            <p:grpSpPr bwMode="auto">
              <a:xfrm>
                <a:off x="2840" y="2137"/>
                <a:ext cx="2" cy="245"/>
                <a:chOff x="2840" y="2137"/>
                <a:chExt cx="2" cy="245"/>
              </a:xfrm>
            </p:grpSpPr>
            <p:sp>
              <p:nvSpPr>
                <p:cNvPr id="126" name="Freeform 188"/>
                <p:cNvSpPr>
                  <a:spLocks/>
                </p:cNvSpPr>
                <p:nvPr/>
              </p:nvSpPr>
              <p:spPr bwMode="auto">
                <a:xfrm>
                  <a:off x="2840" y="2137"/>
                  <a:ext cx="2" cy="245"/>
                </a:xfrm>
                <a:custGeom>
                  <a:avLst/>
                  <a:gdLst>
                    <a:gd name="T0" fmla="+- 0 2382 2137"/>
                    <a:gd name="T1" fmla="*/ 2382 h 245"/>
                    <a:gd name="T2" fmla="+- 0 2137 2137"/>
                    <a:gd name="T3" fmla="*/ 2137 h 245"/>
                  </a:gdLst>
                  <a:ahLst/>
                  <a:cxnLst>
                    <a:cxn ang="0">
                      <a:pos x="0" y="T1"/>
                    </a:cxn>
                    <a:cxn ang="0">
                      <a:pos x="0" y="T3"/>
                    </a:cxn>
                  </a:cxnLst>
                  <a:rect l="0" t="0" r="r" b="b"/>
                  <a:pathLst>
                    <a:path h="245">
                      <a:moveTo>
                        <a:pt x="0" y="245"/>
                      </a:moveTo>
                      <a:lnTo>
                        <a:pt x="0" y="0"/>
                      </a:lnTo>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96" name="Group 185"/>
              <p:cNvGrpSpPr>
                <a:grpSpLocks/>
              </p:cNvGrpSpPr>
              <p:nvPr/>
            </p:nvGrpSpPr>
            <p:grpSpPr bwMode="auto">
              <a:xfrm>
                <a:off x="2874" y="2117"/>
                <a:ext cx="12" cy="245"/>
                <a:chOff x="2874" y="2117"/>
                <a:chExt cx="12" cy="245"/>
              </a:xfrm>
            </p:grpSpPr>
            <p:sp>
              <p:nvSpPr>
                <p:cNvPr id="125" name="Freeform 186"/>
                <p:cNvSpPr>
                  <a:spLocks/>
                </p:cNvSpPr>
                <p:nvPr/>
              </p:nvSpPr>
              <p:spPr bwMode="auto">
                <a:xfrm>
                  <a:off x="2874" y="2117"/>
                  <a:ext cx="12" cy="245"/>
                </a:xfrm>
                <a:custGeom>
                  <a:avLst/>
                  <a:gdLst>
                    <a:gd name="T0" fmla="+- 0 2874 2874"/>
                    <a:gd name="T1" fmla="*/ T0 w 12"/>
                    <a:gd name="T2" fmla="+- 0 2361 2117"/>
                    <a:gd name="T3" fmla="*/ 2361 h 245"/>
                    <a:gd name="T4" fmla="+- 0 2885 2874"/>
                    <a:gd name="T5" fmla="*/ T4 w 12"/>
                    <a:gd name="T6" fmla="+- 0 2117 2117"/>
                    <a:gd name="T7" fmla="*/ 2117 h 245"/>
                  </a:gdLst>
                  <a:ahLst/>
                  <a:cxnLst>
                    <a:cxn ang="0">
                      <a:pos x="T1" y="T3"/>
                    </a:cxn>
                    <a:cxn ang="0">
                      <a:pos x="T5" y="T7"/>
                    </a:cxn>
                  </a:cxnLst>
                  <a:rect l="0" t="0" r="r" b="b"/>
                  <a:pathLst>
                    <a:path w="12" h="245">
                      <a:moveTo>
                        <a:pt x="0" y="244"/>
                      </a:moveTo>
                      <a:lnTo>
                        <a:pt x="11" y="0"/>
                      </a:lnTo>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97" name="Group 183"/>
              <p:cNvGrpSpPr>
                <a:grpSpLocks/>
              </p:cNvGrpSpPr>
              <p:nvPr/>
            </p:nvGrpSpPr>
            <p:grpSpPr bwMode="auto">
              <a:xfrm>
                <a:off x="2794" y="2117"/>
                <a:ext cx="12" cy="245"/>
                <a:chOff x="2794" y="2117"/>
                <a:chExt cx="12" cy="245"/>
              </a:xfrm>
            </p:grpSpPr>
            <p:sp>
              <p:nvSpPr>
                <p:cNvPr id="124" name="Freeform 184"/>
                <p:cNvSpPr>
                  <a:spLocks/>
                </p:cNvSpPr>
                <p:nvPr/>
              </p:nvSpPr>
              <p:spPr bwMode="auto">
                <a:xfrm>
                  <a:off x="2794" y="2117"/>
                  <a:ext cx="12" cy="245"/>
                </a:xfrm>
                <a:custGeom>
                  <a:avLst/>
                  <a:gdLst>
                    <a:gd name="T0" fmla="+- 0 2806 2794"/>
                    <a:gd name="T1" fmla="*/ T0 w 12"/>
                    <a:gd name="T2" fmla="+- 0 2361 2117"/>
                    <a:gd name="T3" fmla="*/ 2361 h 245"/>
                    <a:gd name="T4" fmla="+- 0 2794 2794"/>
                    <a:gd name="T5" fmla="*/ T4 w 12"/>
                    <a:gd name="T6" fmla="+- 0 2117 2117"/>
                    <a:gd name="T7" fmla="*/ 2117 h 245"/>
                  </a:gdLst>
                  <a:ahLst/>
                  <a:cxnLst>
                    <a:cxn ang="0">
                      <a:pos x="T1" y="T3"/>
                    </a:cxn>
                    <a:cxn ang="0">
                      <a:pos x="T5" y="T7"/>
                    </a:cxn>
                  </a:cxnLst>
                  <a:rect l="0" t="0" r="r" b="b"/>
                  <a:pathLst>
                    <a:path w="12" h="245">
                      <a:moveTo>
                        <a:pt x="12" y="244"/>
                      </a:moveTo>
                      <a:lnTo>
                        <a:pt x="0" y="0"/>
                      </a:lnTo>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98" name="Group 181"/>
              <p:cNvGrpSpPr>
                <a:grpSpLocks/>
              </p:cNvGrpSpPr>
              <p:nvPr/>
            </p:nvGrpSpPr>
            <p:grpSpPr bwMode="auto">
              <a:xfrm>
                <a:off x="2679" y="964"/>
                <a:ext cx="322" cy="1173"/>
                <a:chOff x="2679" y="964"/>
                <a:chExt cx="322" cy="1173"/>
              </a:xfrm>
            </p:grpSpPr>
            <p:sp>
              <p:nvSpPr>
                <p:cNvPr id="123" name="Freeform 182"/>
                <p:cNvSpPr>
                  <a:spLocks/>
                </p:cNvSpPr>
                <p:nvPr/>
              </p:nvSpPr>
              <p:spPr bwMode="auto">
                <a:xfrm>
                  <a:off x="2679" y="964"/>
                  <a:ext cx="322" cy="1173"/>
                </a:xfrm>
                <a:custGeom>
                  <a:avLst/>
                  <a:gdLst>
                    <a:gd name="T0" fmla="+- 0 2840 2679"/>
                    <a:gd name="T1" fmla="*/ T0 w 322"/>
                    <a:gd name="T2" fmla="+- 0 964 964"/>
                    <a:gd name="T3" fmla="*/ 964 h 1173"/>
                    <a:gd name="T4" fmla="+- 0 2777 2679"/>
                    <a:gd name="T5" fmla="*/ T4 w 322"/>
                    <a:gd name="T6" fmla="+- 0 1010 964"/>
                    <a:gd name="T7" fmla="*/ 1010 h 1173"/>
                    <a:gd name="T8" fmla="+- 0 2745 2679"/>
                    <a:gd name="T9" fmla="*/ T8 w 322"/>
                    <a:gd name="T10" fmla="+- 0 1078 964"/>
                    <a:gd name="T11" fmla="*/ 1078 h 1173"/>
                    <a:gd name="T12" fmla="+- 0 2726 2679"/>
                    <a:gd name="T13" fmla="*/ T12 w 322"/>
                    <a:gd name="T14" fmla="+- 0 1136 964"/>
                    <a:gd name="T15" fmla="*/ 1136 h 1173"/>
                    <a:gd name="T16" fmla="+- 0 2710 2679"/>
                    <a:gd name="T17" fmla="*/ T16 w 322"/>
                    <a:gd name="T18" fmla="+- 0 1204 964"/>
                    <a:gd name="T19" fmla="*/ 1204 h 1173"/>
                    <a:gd name="T20" fmla="+- 0 2697 2679"/>
                    <a:gd name="T21" fmla="*/ T20 w 322"/>
                    <a:gd name="T22" fmla="+- 0 1281 964"/>
                    <a:gd name="T23" fmla="*/ 1281 h 1173"/>
                    <a:gd name="T24" fmla="+- 0 2687 2679"/>
                    <a:gd name="T25" fmla="*/ T24 w 322"/>
                    <a:gd name="T26" fmla="+- 0 1365 964"/>
                    <a:gd name="T27" fmla="*/ 1365 h 1173"/>
                    <a:gd name="T28" fmla="+- 0 2681 2679"/>
                    <a:gd name="T29" fmla="*/ T28 w 322"/>
                    <a:gd name="T30" fmla="+- 0 1456 964"/>
                    <a:gd name="T31" fmla="*/ 1456 h 1173"/>
                    <a:gd name="T32" fmla="+- 0 2679 2679"/>
                    <a:gd name="T33" fmla="*/ T32 w 322"/>
                    <a:gd name="T34" fmla="+- 0 1551 964"/>
                    <a:gd name="T35" fmla="*/ 1551 h 1173"/>
                    <a:gd name="T36" fmla="+- 0 2680 2679"/>
                    <a:gd name="T37" fmla="*/ T36 w 322"/>
                    <a:gd name="T38" fmla="+- 0 1599 964"/>
                    <a:gd name="T39" fmla="*/ 1599 h 1173"/>
                    <a:gd name="T40" fmla="+- 0 2684 2679"/>
                    <a:gd name="T41" fmla="*/ T40 w 322"/>
                    <a:gd name="T42" fmla="+- 0 1692 964"/>
                    <a:gd name="T43" fmla="*/ 1692 h 1173"/>
                    <a:gd name="T44" fmla="+- 0 2692 2679"/>
                    <a:gd name="T45" fmla="*/ T44 w 322"/>
                    <a:gd name="T46" fmla="+- 0 1779 964"/>
                    <a:gd name="T47" fmla="*/ 1779 h 1173"/>
                    <a:gd name="T48" fmla="+- 0 2703 2679"/>
                    <a:gd name="T49" fmla="*/ T48 w 322"/>
                    <a:gd name="T50" fmla="+- 0 1860 964"/>
                    <a:gd name="T51" fmla="*/ 1860 h 1173"/>
                    <a:gd name="T52" fmla="+- 0 2718 2679"/>
                    <a:gd name="T53" fmla="*/ T52 w 322"/>
                    <a:gd name="T54" fmla="+- 0 1932 964"/>
                    <a:gd name="T55" fmla="*/ 1932 h 1173"/>
                    <a:gd name="T56" fmla="+- 0 2735 2679"/>
                    <a:gd name="T57" fmla="*/ T56 w 322"/>
                    <a:gd name="T58" fmla="+- 0 1996 964"/>
                    <a:gd name="T59" fmla="*/ 1996 h 1173"/>
                    <a:gd name="T60" fmla="+- 0 2766 2679"/>
                    <a:gd name="T61" fmla="*/ T60 w 322"/>
                    <a:gd name="T62" fmla="+- 0 2072 964"/>
                    <a:gd name="T63" fmla="*/ 2072 h 1173"/>
                    <a:gd name="T64" fmla="+- 0 2814 2679"/>
                    <a:gd name="T65" fmla="*/ T64 w 322"/>
                    <a:gd name="T66" fmla="+- 0 2129 964"/>
                    <a:gd name="T67" fmla="*/ 2129 h 1173"/>
                    <a:gd name="T68" fmla="+- 0 2840 2679"/>
                    <a:gd name="T69" fmla="*/ T68 w 322"/>
                    <a:gd name="T70" fmla="+- 0 2137 964"/>
                    <a:gd name="T71" fmla="*/ 2137 h 1173"/>
                    <a:gd name="T72" fmla="+- 0 2853 2679"/>
                    <a:gd name="T73" fmla="*/ T72 w 322"/>
                    <a:gd name="T74" fmla="+- 0 2135 964"/>
                    <a:gd name="T75" fmla="*/ 2135 h 1173"/>
                    <a:gd name="T76" fmla="+- 0 2902 2679"/>
                    <a:gd name="T77" fmla="*/ T76 w 322"/>
                    <a:gd name="T78" fmla="+- 0 2091 964"/>
                    <a:gd name="T79" fmla="*/ 2091 h 1173"/>
                    <a:gd name="T80" fmla="+- 0 2935 2679"/>
                    <a:gd name="T81" fmla="*/ T80 w 322"/>
                    <a:gd name="T82" fmla="+- 0 2024 964"/>
                    <a:gd name="T83" fmla="*/ 2024 h 1173"/>
                    <a:gd name="T84" fmla="+- 0 2953 2679"/>
                    <a:gd name="T85" fmla="*/ T84 w 322"/>
                    <a:gd name="T86" fmla="+- 0 1965 964"/>
                    <a:gd name="T87" fmla="*/ 1965 h 1173"/>
                    <a:gd name="T88" fmla="+- 0 2969 2679"/>
                    <a:gd name="T89" fmla="*/ T88 w 322"/>
                    <a:gd name="T90" fmla="+- 0 1897 964"/>
                    <a:gd name="T91" fmla="*/ 1897 h 1173"/>
                    <a:gd name="T92" fmla="+- 0 2982 2679"/>
                    <a:gd name="T93" fmla="*/ T92 w 322"/>
                    <a:gd name="T94" fmla="+- 0 1820 964"/>
                    <a:gd name="T95" fmla="*/ 1820 h 1173"/>
                    <a:gd name="T96" fmla="+- 0 2992 2679"/>
                    <a:gd name="T97" fmla="*/ T96 w 322"/>
                    <a:gd name="T98" fmla="+- 0 1736 964"/>
                    <a:gd name="T99" fmla="*/ 1736 h 1173"/>
                    <a:gd name="T100" fmla="+- 0 2998 2679"/>
                    <a:gd name="T101" fmla="*/ T100 w 322"/>
                    <a:gd name="T102" fmla="+- 0 1646 964"/>
                    <a:gd name="T103" fmla="*/ 1646 h 1173"/>
                    <a:gd name="T104" fmla="+- 0 3000 2679"/>
                    <a:gd name="T105" fmla="*/ T104 w 322"/>
                    <a:gd name="T106" fmla="+- 0 1551 964"/>
                    <a:gd name="T107" fmla="*/ 1551 h 1173"/>
                    <a:gd name="T108" fmla="+- 0 3000 2679"/>
                    <a:gd name="T109" fmla="*/ T108 w 322"/>
                    <a:gd name="T110" fmla="+- 0 1503 964"/>
                    <a:gd name="T111" fmla="*/ 1503 h 1173"/>
                    <a:gd name="T112" fmla="+- 0 2996 2679"/>
                    <a:gd name="T113" fmla="*/ T112 w 322"/>
                    <a:gd name="T114" fmla="+- 0 1410 964"/>
                    <a:gd name="T115" fmla="*/ 1410 h 1173"/>
                    <a:gd name="T116" fmla="+- 0 2988 2679"/>
                    <a:gd name="T117" fmla="*/ T116 w 322"/>
                    <a:gd name="T118" fmla="+- 0 1322 964"/>
                    <a:gd name="T119" fmla="*/ 1322 h 1173"/>
                    <a:gd name="T120" fmla="+- 0 2976 2679"/>
                    <a:gd name="T121" fmla="*/ T120 w 322"/>
                    <a:gd name="T122" fmla="+- 0 1242 964"/>
                    <a:gd name="T123" fmla="*/ 1242 h 1173"/>
                    <a:gd name="T124" fmla="+- 0 2962 2679"/>
                    <a:gd name="T125" fmla="*/ T124 w 322"/>
                    <a:gd name="T126" fmla="+- 0 1169 964"/>
                    <a:gd name="T127" fmla="*/ 1169 h 1173"/>
                    <a:gd name="T128" fmla="+- 0 2944 2679"/>
                    <a:gd name="T129" fmla="*/ T128 w 322"/>
                    <a:gd name="T130" fmla="+- 0 1106 964"/>
                    <a:gd name="T131" fmla="*/ 1106 h 1173"/>
                    <a:gd name="T132" fmla="+- 0 2914 2679"/>
                    <a:gd name="T133" fmla="*/ T132 w 322"/>
                    <a:gd name="T134" fmla="+- 0 1030 964"/>
                    <a:gd name="T135" fmla="*/ 1030 h 1173"/>
                    <a:gd name="T136" fmla="+- 0 2866 2679"/>
                    <a:gd name="T137" fmla="*/ T136 w 322"/>
                    <a:gd name="T138" fmla="+- 0 972 964"/>
                    <a:gd name="T139" fmla="*/ 972 h 1173"/>
                    <a:gd name="T140" fmla="+- 0 2840 2679"/>
                    <a:gd name="T141" fmla="*/ T140 w 322"/>
                    <a:gd name="T142" fmla="+- 0 964 964"/>
                    <a:gd name="T143" fmla="*/ 964 h 117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Lst>
                  <a:rect l="0" t="0" r="r" b="b"/>
                  <a:pathLst>
                    <a:path w="322" h="1173">
                      <a:moveTo>
                        <a:pt x="161" y="0"/>
                      </a:moveTo>
                      <a:lnTo>
                        <a:pt x="98" y="46"/>
                      </a:lnTo>
                      <a:lnTo>
                        <a:pt x="66" y="114"/>
                      </a:lnTo>
                      <a:lnTo>
                        <a:pt x="47" y="172"/>
                      </a:lnTo>
                      <a:lnTo>
                        <a:pt x="31" y="240"/>
                      </a:lnTo>
                      <a:lnTo>
                        <a:pt x="18" y="317"/>
                      </a:lnTo>
                      <a:lnTo>
                        <a:pt x="8" y="401"/>
                      </a:lnTo>
                      <a:lnTo>
                        <a:pt x="2" y="492"/>
                      </a:lnTo>
                      <a:lnTo>
                        <a:pt x="0" y="587"/>
                      </a:lnTo>
                      <a:lnTo>
                        <a:pt x="1" y="635"/>
                      </a:lnTo>
                      <a:lnTo>
                        <a:pt x="5" y="728"/>
                      </a:lnTo>
                      <a:lnTo>
                        <a:pt x="13" y="815"/>
                      </a:lnTo>
                      <a:lnTo>
                        <a:pt x="24" y="896"/>
                      </a:lnTo>
                      <a:lnTo>
                        <a:pt x="39" y="968"/>
                      </a:lnTo>
                      <a:lnTo>
                        <a:pt x="56" y="1032"/>
                      </a:lnTo>
                      <a:lnTo>
                        <a:pt x="87" y="1108"/>
                      </a:lnTo>
                      <a:lnTo>
                        <a:pt x="135" y="1165"/>
                      </a:lnTo>
                      <a:lnTo>
                        <a:pt x="161" y="1173"/>
                      </a:lnTo>
                      <a:lnTo>
                        <a:pt x="174" y="1171"/>
                      </a:lnTo>
                      <a:lnTo>
                        <a:pt x="223" y="1127"/>
                      </a:lnTo>
                      <a:lnTo>
                        <a:pt x="256" y="1060"/>
                      </a:lnTo>
                      <a:lnTo>
                        <a:pt x="274" y="1001"/>
                      </a:lnTo>
                      <a:lnTo>
                        <a:pt x="290" y="933"/>
                      </a:lnTo>
                      <a:lnTo>
                        <a:pt x="303" y="856"/>
                      </a:lnTo>
                      <a:lnTo>
                        <a:pt x="313" y="772"/>
                      </a:lnTo>
                      <a:lnTo>
                        <a:pt x="319" y="682"/>
                      </a:lnTo>
                      <a:lnTo>
                        <a:pt x="321" y="587"/>
                      </a:lnTo>
                      <a:lnTo>
                        <a:pt x="321" y="539"/>
                      </a:lnTo>
                      <a:lnTo>
                        <a:pt x="317" y="446"/>
                      </a:lnTo>
                      <a:lnTo>
                        <a:pt x="309" y="358"/>
                      </a:lnTo>
                      <a:lnTo>
                        <a:pt x="297" y="278"/>
                      </a:lnTo>
                      <a:lnTo>
                        <a:pt x="283" y="205"/>
                      </a:lnTo>
                      <a:lnTo>
                        <a:pt x="265" y="142"/>
                      </a:lnTo>
                      <a:lnTo>
                        <a:pt x="235" y="66"/>
                      </a:lnTo>
                      <a:lnTo>
                        <a:pt x="187" y="8"/>
                      </a:lnTo>
                      <a:lnTo>
                        <a:pt x="16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99" name="Group 179"/>
              <p:cNvGrpSpPr>
                <a:grpSpLocks/>
              </p:cNvGrpSpPr>
              <p:nvPr/>
            </p:nvGrpSpPr>
            <p:grpSpPr bwMode="auto">
              <a:xfrm>
                <a:off x="2679" y="964"/>
                <a:ext cx="322" cy="1173"/>
                <a:chOff x="2679" y="964"/>
                <a:chExt cx="322" cy="1173"/>
              </a:xfrm>
            </p:grpSpPr>
            <p:sp>
              <p:nvSpPr>
                <p:cNvPr id="122" name="Freeform 180"/>
                <p:cNvSpPr>
                  <a:spLocks/>
                </p:cNvSpPr>
                <p:nvPr/>
              </p:nvSpPr>
              <p:spPr bwMode="auto">
                <a:xfrm>
                  <a:off x="2679" y="964"/>
                  <a:ext cx="322" cy="1173"/>
                </a:xfrm>
                <a:custGeom>
                  <a:avLst/>
                  <a:gdLst>
                    <a:gd name="T0" fmla="+- 0 3000 2679"/>
                    <a:gd name="T1" fmla="*/ T0 w 322"/>
                    <a:gd name="T2" fmla="+- 0 1551 964"/>
                    <a:gd name="T3" fmla="*/ 1551 h 1173"/>
                    <a:gd name="T4" fmla="+- 0 2998 2679"/>
                    <a:gd name="T5" fmla="*/ T4 w 322"/>
                    <a:gd name="T6" fmla="+- 0 1646 964"/>
                    <a:gd name="T7" fmla="*/ 1646 h 1173"/>
                    <a:gd name="T8" fmla="+- 0 2992 2679"/>
                    <a:gd name="T9" fmla="*/ T8 w 322"/>
                    <a:gd name="T10" fmla="+- 0 1736 964"/>
                    <a:gd name="T11" fmla="*/ 1736 h 1173"/>
                    <a:gd name="T12" fmla="+- 0 2982 2679"/>
                    <a:gd name="T13" fmla="*/ T12 w 322"/>
                    <a:gd name="T14" fmla="+- 0 1820 964"/>
                    <a:gd name="T15" fmla="*/ 1820 h 1173"/>
                    <a:gd name="T16" fmla="+- 0 2969 2679"/>
                    <a:gd name="T17" fmla="*/ T16 w 322"/>
                    <a:gd name="T18" fmla="+- 0 1897 964"/>
                    <a:gd name="T19" fmla="*/ 1897 h 1173"/>
                    <a:gd name="T20" fmla="+- 0 2953 2679"/>
                    <a:gd name="T21" fmla="*/ T20 w 322"/>
                    <a:gd name="T22" fmla="+- 0 1965 964"/>
                    <a:gd name="T23" fmla="*/ 1965 h 1173"/>
                    <a:gd name="T24" fmla="+- 0 2935 2679"/>
                    <a:gd name="T25" fmla="*/ T24 w 322"/>
                    <a:gd name="T26" fmla="+- 0 2024 964"/>
                    <a:gd name="T27" fmla="*/ 2024 h 1173"/>
                    <a:gd name="T28" fmla="+- 0 2902 2679"/>
                    <a:gd name="T29" fmla="*/ T28 w 322"/>
                    <a:gd name="T30" fmla="+- 0 2091 964"/>
                    <a:gd name="T31" fmla="*/ 2091 h 1173"/>
                    <a:gd name="T32" fmla="+- 0 2853 2679"/>
                    <a:gd name="T33" fmla="*/ T32 w 322"/>
                    <a:gd name="T34" fmla="+- 0 2135 964"/>
                    <a:gd name="T35" fmla="*/ 2135 h 1173"/>
                    <a:gd name="T36" fmla="+- 0 2840 2679"/>
                    <a:gd name="T37" fmla="*/ T36 w 322"/>
                    <a:gd name="T38" fmla="+- 0 2137 964"/>
                    <a:gd name="T39" fmla="*/ 2137 h 1173"/>
                    <a:gd name="T40" fmla="+- 0 2827 2679"/>
                    <a:gd name="T41" fmla="*/ T40 w 322"/>
                    <a:gd name="T42" fmla="+- 0 2135 964"/>
                    <a:gd name="T43" fmla="*/ 2135 h 1173"/>
                    <a:gd name="T44" fmla="+- 0 2777 2679"/>
                    <a:gd name="T45" fmla="*/ T44 w 322"/>
                    <a:gd name="T46" fmla="+- 0 2091 964"/>
                    <a:gd name="T47" fmla="*/ 2091 h 1173"/>
                    <a:gd name="T48" fmla="+- 0 2745 2679"/>
                    <a:gd name="T49" fmla="*/ T48 w 322"/>
                    <a:gd name="T50" fmla="+- 0 2024 964"/>
                    <a:gd name="T51" fmla="*/ 2024 h 1173"/>
                    <a:gd name="T52" fmla="+- 0 2726 2679"/>
                    <a:gd name="T53" fmla="*/ T52 w 322"/>
                    <a:gd name="T54" fmla="+- 0 1965 964"/>
                    <a:gd name="T55" fmla="*/ 1965 h 1173"/>
                    <a:gd name="T56" fmla="+- 0 2710 2679"/>
                    <a:gd name="T57" fmla="*/ T56 w 322"/>
                    <a:gd name="T58" fmla="+- 0 1897 964"/>
                    <a:gd name="T59" fmla="*/ 1897 h 1173"/>
                    <a:gd name="T60" fmla="+- 0 2697 2679"/>
                    <a:gd name="T61" fmla="*/ T60 w 322"/>
                    <a:gd name="T62" fmla="+- 0 1820 964"/>
                    <a:gd name="T63" fmla="*/ 1820 h 1173"/>
                    <a:gd name="T64" fmla="+- 0 2687 2679"/>
                    <a:gd name="T65" fmla="*/ T64 w 322"/>
                    <a:gd name="T66" fmla="+- 0 1736 964"/>
                    <a:gd name="T67" fmla="*/ 1736 h 1173"/>
                    <a:gd name="T68" fmla="+- 0 2681 2679"/>
                    <a:gd name="T69" fmla="*/ T68 w 322"/>
                    <a:gd name="T70" fmla="+- 0 1646 964"/>
                    <a:gd name="T71" fmla="*/ 1646 h 1173"/>
                    <a:gd name="T72" fmla="+- 0 2679 2679"/>
                    <a:gd name="T73" fmla="*/ T72 w 322"/>
                    <a:gd name="T74" fmla="+- 0 1551 964"/>
                    <a:gd name="T75" fmla="*/ 1551 h 1173"/>
                    <a:gd name="T76" fmla="+- 0 2680 2679"/>
                    <a:gd name="T77" fmla="*/ T76 w 322"/>
                    <a:gd name="T78" fmla="+- 0 1503 964"/>
                    <a:gd name="T79" fmla="*/ 1503 h 1173"/>
                    <a:gd name="T80" fmla="+- 0 2684 2679"/>
                    <a:gd name="T81" fmla="*/ T80 w 322"/>
                    <a:gd name="T82" fmla="+- 0 1410 964"/>
                    <a:gd name="T83" fmla="*/ 1410 h 1173"/>
                    <a:gd name="T84" fmla="+- 0 2692 2679"/>
                    <a:gd name="T85" fmla="*/ T84 w 322"/>
                    <a:gd name="T86" fmla="+- 0 1322 964"/>
                    <a:gd name="T87" fmla="*/ 1322 h 1173"/>
                    <a:gd name="T88" fmla="+- 0 2703 2679"/>
                    <a:gd name="T89" fmla="*/ T88 w 322"/>
                    <a:gd name="T90" fmla="+- 0 1242 964"/>
                    <a:gd name="T91" fmla="*/ 1242 h 1173"/>
                    <a:gd name="T92" fmla="+- 0 2718 2679"/>
                    <a:gd name="T93" fmla="*/ T92 w 322"/>
                    <a:gd name="T94" fmla="+- 0 1169 964"/>
                    <a:gd name="T95" fmla="*/ 1169 h 1173"/>
                    <a:gd name="T96" fmla="+- 0 2735 2679"/>
                    <a:gd name="T97" fmla="*/ T96 w 322"/>
                    <a:gd name="T98" fmla="+- 0 1106 964"/>
                    <a:gd name="T99" fmla="*/ 1106 h 1173"/>
                    <a:gd name="T100" fmla="+- 0 2766 2679"/>
                    <a:gd name="T101" fmla="*/ T100 w 322"/>
                    <a:gd name="T102" fmla="+- 0 1030 964"/>
                    <a:gd name="T103" fmla="*/ 1030 h 1173"/>
                    <a:gd name="T104" fmla="+- 0 2814 2679"/>
                    <a:gd name="T105" fmla="*/ T104 w 322"/>
                    <a:gd name="T106" fmla="+- 0 972 964"/>
                    <a:gd name="T107" fmla="*/ 972 h 1173"/>
                    <a:gd name="T108" fmla="+- 0 2840 2679"/>
                    <a:gd name="T109" fmla="*/ T108 w 322"/>
                    <a:gd name="T110" fmla="+- 0 964 964"/>
                    <a:gd name="T111" fmla="*/ 964 h 1173"/>
                    <a:gd name="T112" fmla="+- 0 2853 2679"/>
                    <a:gd name="T113" fmla="*/ T112 w 322"/>
                    <a:gd name="T114" fmla="+- 0 966 964"/>
                    <a:gd name="T115" fmla="*/ 966 h 1173"/>
                    <a:gd name="T116" fmla="+- 0 2902 2679"/>
                    <a:gd name="T117" fmla="*/ T116 w 322"/>
                    <a:gd name="T118" fmla="+- 0 1010 964"/>
                    <a:gd name="T119" fmla="*/ 1010 h 1173"/>
                    <a:gd name="T120" fmla="+- 0 2935 2679"/>
                    <a:gd name="T121" fmla="*/ T120 w 322"/>
                    <a:gd name="T122" fmla="+- 0 1078 964"/>
                    <a:gd name="T123" fmla="*/ 1078 h 1173"/>
                    <a:gd name="T124" fmla="+- 0 2953 2679"/>
                    <a:gd name="T125" fmla="*/ T124 w 322"/>
                    <a:gd name="T126" fmla="+- 0 1136 964"/>
                    <a:gd name="T127" fmla="*/ 1136 h 1173"/>
                    <a:gd name="T128" fmla="+- 0 2969 2679"/>
                    <a:gd name="T129" fmla="*/ T128 w 322"/>
                    <a:gd name="T130" fmla="+- 0 1204 964"/>
                    <a:gd name="T131" fmla="*/ 1204 h 1173"/>
                    <a:gd name="T132" fmla="+- 0 2982 2679"/>
                    <a:gd name="T133" fmla="*/ T132 w 322"/>
                    <a:gd name="T134" fmla="+- 0 1281 964"/>
                    <a:gd name="T135" fmla="*/ 1281 h 1173"/>
                    <a:gd name="T136" fmla="+- 0 2992 2679"/>
                    <a:gd name="T137" fmla="*/ T136 w 322"/>
                    <a:gd name="T138" fmla="+- 0 1365 964"/>
                    <a:gd name="T139" fmla="*/ 1365 h 1173"/>
                    <a:gd name="T140" fmla="+- 0 2998 2679"/>
                    <a:gd name="T141" fmla="*/ T140 w 322"/>
                    <a:gd name="T142" fmla="+- 0 1456 964"/>
                    <a:gd name="T143" fmla="*/ 1456 h 1173"/>
                    <a:gd name="T144" fmla="+- 0 3000 2679"/>
                    <a:gd name="T145" fmla="*/ T144 w 322"/>
                    <a:gd name="T146" fmla="+- 0 1551 964"/>
                    <a:gd name="T147" fmla="*/ 1551 h 117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Lst>
                  <a:rect l="0" t="0" r="r" b="b"/>
                  <a:pathLst>
                    <a:path w="322" h="1173">
                      <a:moveTo>
                        <a:pt x="321" y="587"/>
                      </a:moveTo>
                      <a:lnTo>
                        <a:pt x="319" y="682"/>
                      </a:lnTo>
                      <a:lnTo>
                        <a:pt x="313" y="772"/>
                      </a:lnTo>
                      <a:lnTo>
                        <a:pt x="303" y="856"/>
                      </a:lnTo>
                      <a:lnTo>
                        <a:pt x="290" y="933"/>
                      </a:lnTo>
                      <a:lnTo>
                        <a:pt x="274" y="1001"/>
                      </a:lnTo>
                      <a:lnTo>
                        <a:pt x="256" y="1060"/>
                      </a:lnTo>
                      <a:lnTo>
                        <a:pt x="223" y="1127"/>
                      </a:lnTo>
                      <a:lnTo>
                        <a:pt x="174" y="1171"/>
                      </a:lnTo>
                      <a:lnTo>
                        <a:pt x="161" y="1173"/>
                      </a:lnTo>
                      <a:lnTo>
                        <a:pt x="148" y="1171"/>
                      </a:lnTo>
                      <a:lnTo>
                        <a:pt x="98" y="1127"/>
                      </a:lnTo>
                      <a:lnTo>
                        <a:pt x="66" y="1060"/>
                      </a:lnTo>
                      <a:lnTo>
                        <a:pt x="47" y="1001"/>
                      </a:lnTo>
                      <a:lnTo>
                        <a:pt x="31" y="933"/>
                      </a:lnTo>
                      <a:lnTo>
                        <a:pt x="18" y="856"/>
                      </a:lnTo>
                      <a:lnTo>
                        <a:pt x="8" y="772"/>
                      </a:lnTo>
                      <a:lnTo>
                        <a:pt x="2" y="682"/>
                      </a:lnTo>
                      <a:lnTo>
                        <a:pt x="0" y="587"/>
                      </a:lnTo>
                      <a:lnTo>
                        <a:pt x="1" y="539"/>
                      </a:lnTo>
                      <a:lnTo>
                        <a:pt x="5" y="446"/>
                      </a:lnTo>
                      <a:lnTo>
                        <a:pt x="13" y="358"/>
                      </a:lnTo>
                      <a:lnTo>
                        <a:pt x="24" y="278"/>
                      </a:lnTo>
                      <a:lnTo>
                        <a:pt x="39" y="205"/>
                      </a:lnTo>
                      <a:lnTo>
                        <a:pt x="56" y="142"/>
                      </a:lnTo>
                      <a:lnTo>
                        <a:pt x="87" y="66"/>
                      </a:lnTo>
                      <a:lnTo>
                        <a:pt x="135" y="8"/>
                      </a:lnTo>
                      <a:lnTo>
                        <a:pt x="161" y="0"/>
                      </a:lnTo>
                      <a:lnTo>
                        <a:pt x="174" y="2"/>
                      </a:lnTo>
                      <a:lnTo>
                        <a:pt x="223" y="46"/>
                      </a:lnTo>
                      <a:lnTo>
                        <a:pt x="256" y="114"/>
                      </a:lnTo>
                      <a:lnTo>
                        <a:pt x="274" y="172"/>
                      </a:lnTo>
                      <a:lnTo>
                        <a:pt x="290" y="240"/>
                      </a:lnTo>
                      <a:lnTo>
                        <a:pt x="303" y="317"/>
                      </a:lnTo>
                      <a:lnTo>
                        <a:pt x="313" y="401"/>
                      </a:lnTo>
                      <a:lnTo>
                        <a:pt x="319" y="492"/>
                      </a:lnTo>
                      <a:lnTo>
                        <a:pt x="321" y="587"/>
                      </a:lnTo>
                      <a:close/>
                    </a:path>
                  </a:pathLst>
                </a:custGeom>
                <a:noFill/>
                <a:ln w="12700">
                  <a:solidFill>
                    <a:schemeClr val="bg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00" name="Group 177"/>
              <p:cNvGrpSpPr>
                <a:grpSpLocks/>
              </p:cNvGrpSpPr>
              <p:nvPr/>
            </p:nvGrpSpPr>
            <p:grpSpPr bwMode="auto">
              <a:xfrm>
                <a:off x="330" y="1815"/>
                <a:ext cx="2" cy="2"/>
                <a:chOff x="330" y="1815"/>
                <a:chExt cx="2" cy="2"/>
              </a:xfrm>
            </p:grpSpPr>
            <p:sp>
              <p:nvSpPr>
                <p:cNvPr id="121" name="Freeform 178"/>
                <p:cNvSpPr>
                  <a:spLocks/>
                </p:cNvSpPr>
                <p:nvPr/>
              </p:nvSpPr>
              <p:spPr bwMode="auto">
                <a:xfrm>
                  <a:off x="330" y="1815"/>
                  <a:ext cx="2" cy="2"/>
                </a:xfrm>
                <a:custGeom>
                  <a:avLst/>
                  <a:gdLst/>
                  <a:ahLst/>
                  <a:cxnLst>
                    <a:cxn ang="0">
                      <a:pos x="0" y="0"/>
                    </a:cxn>
                    <a:cxn ang="0">
                      <a:pos x="0" y="0"/>
                    </a:cxn>
                  </a:cxnLst>
                  <a:rect l="0" t="0" r="r" b="b"/>
                  <a:pathLst>
                    <a:path>
                      <a:moveTo>
                        <a:pt x="0" y="0"/>
                      </a:moveTo>
                      <a:lnTo>
                        <a:pt x="0" y="0"/>
                      </a:lnTo>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01" name="Group 175"/>
              <p:cNvGrpSpPr>
                <a:grpSpLocks/>
              </p:cNvGrpSpPr>
              <p:nvPr/>
            </p:nvGrpSpPr>
            <p:grpSpPr bwMode="auto">
              <a:xfrm>
                <a:off x="307" y="1115"/>
                <a:ext cx="5550" cy="436"/>
                <a:chOff x="307" y="1115"/>
                <a:chExt cx="5550" cy="436"/>
              </a:xfrm>
            </p:grpSpPr>
            <p:sp>
              <p:nvSpPr>
                <p:cNvPr id="120" name="Freeform 176"/>
                <p:cNvSpPr>
                  <a:spLocks/>
                </p:cNvSpPr>
                <p:nvPr/>
              </p:nvSpPr>
              <p:spPr bwMode="auto">
                <a:xfrm>
                  <a:off x="307" y="1115"/>
                  <a:ext cx="5550" cy="436"/>
                </a:xfrm>
                <a:custGeom>
                  <a:avLst/>
                  <a:gdLst>
                    <a:gd name="T0" fmla="+- 0 307 307"/>
                    <a:gd name="T1" fmla="*/ T0 w 5550"/>
                    <a:gd name="T2" fmla="+- 0 1551 1115"/>
                    <a:gd name="T3" fmla="*/ 1551 h 436"/>
                    <a:gd name="T4" fmla="+- 0 2840 307"/>
                    <a:gd name="T5" fmla="*/ T4 w 5550"/>
                    <a:gd name="T6" fmla="+- 0 1136 1115"/>
                    <a:gd name="T7" fmla="*/ 1136 h 436"/>
                    <a:gd name="T8" fmla="+- 0 3483 307"/>
                    <a:gd name="T9" fmla="*/ T8 w 5550"/>
                    <a:gd name="T10" fmla="+- 0 1115 1115"/>
                    <a:gd name="T11" fmla="*/ 1115 h 436"/>
                    <a:gd name="T12" fmla="+- 0 5856 307"/>
                    <a:gd name="T13" fmla="*/ T12 w 5550"/>
                    <a:gd name="T14" fmla="+- 0 1115 1115"/>
                    <a:gd name="T15" fmla="*/ 1115 h 436"/>
                  </a:gdLst>
                  <a:ahLst/>
                  <a:cxnLst>
                    <a:cxn ang="0">
                      <a:pos x="T1" y="T3"/>
                    </a:cxn>
                    <a:cxn ang="0">
                      <a:pos x="T5" y="T7"/>
                    </a:cxn>
                    <a:cxn ang="0">
                      <a:pos x="T9" y="T11"/>
                    </a:cxn>
                    <a:cxn ang="0">
                      <a:pos x="T13" y="T15"/>
                    </a:cxn>
                  </a:cxnLst>
                  <a:rect l="0" t="0" r="r" b="b"/>
                  <a:pathLst>
                    <a:path w="5550" h="436">
                      <a:moveTo>
                        <a:pt x="0" y="436"/>
                      </a:moveTo>
                      <a:lnTo>
                        <a:pt x="2533" y="21"/>
                      </a:lnTo>
                      <a:lnTo>
                        <a:pt x="3176" y="0"/>
                      </a:lnTo>
                      <a:lnTo>
                        <a:pt x="5549"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02" name="Group 173"/>
              <p:cNvGrpSpPr>
                <a:grpSpLocks/>
              </p:cNvGrpSpPr>
              <p:nvPr/>
            </p:nvGrpSpPr>
            <p:grpSpPr bwMode="auto">
              <a:xfrm>
                <a:off x="307" y="1551"/>
                <a:ext cx="5550" cy="436"/>
                <a:chOff x="307" y="1551"/>
                <a:chExt cx="5550" cy="436"/>
              </a:xfrm>
            </p:grpSpPr>
            <p:sp>
              <p:nvSpPr>
                <p:cNvPr id="119" name="Freeform 174"/>
                <p:cNvSpPr>
                  <a:spLocks/>
                </p:cNvSpPr>
                <p:nvPr/>
              </p:nvSpPr>
              <p:spPr bwMode="auto">
                <a:xfrm>
                  <a:off x="307" y="1551"/>
                  <a:ext cx="5550" cy="436"/>
                </a:xfrm>
                <a:custGeom>
                  <a:avLst/>
                  <a:gdLst>
                    <a:gd name="T0" fmla="+- 0 307 307"/>
                    <a:gd name="T1" fmla="*/ T0 w 5550"/>
                    <a:gd name="T2" fmla="+- 0 1551 1551"/>
                    <a:gd name="T3" fmla="*/ 1551 h 436"/>
                    <a:gd name="T4" fmla="+- 0 2840 307"/>
                    <a:gd name="T5" fmla="*/ T4 w 5550"/>
                    <a:gd name="T6" fmla="+- 0 1966 1551"/>
                    <a:gd name="T7" fmla="*/ 1966 h 436"/>
                    <a:gd name="T8" fmla="+- 0 3483 307"/>
                    <a:gd name="T9" fmla="*/ T8 w 5550"/>
                    <a:gd name="T10" fmla="+- 0 1986 1551"/>
                    <a:gd name="T11" fmla="*/ 1986 h 436"/>
                    <a:gd name="T12" fmla="+- 0 5856 307"/>
                    <a:gd name="T13" fmla="*/ T12 w 5550"/>
                    <a:gd name="T14" fmla="+- 0 1986 1551"/>
                    <a:gd name="T15" fmla="*/ 1986 h 436"/>
                  </a:gdLst>
                  <a:ahLst/>
                  <a:cxnLst>
                    <a:cxn ang="0">
                      <a:pos x="T1" y="T3"/>
                    </a:cxn>
                    <a:cxn ang="0">
                      <a:pos x="T5" y="T7"/>
                    </a:cxn>
                    <a:cxn ang="0">
                      <a:pos x="T9" y="T11"/>
                    </a:cxn>
                    <a:cxn ang="0">
                      <a:pos x="T13" y="T15"/>
                    </a:cxn>
                  </a:cxnLst>
                  <a:rect l="0" t="0" r="r" b="b"/>
                  <a:pathLst>
                    <a:path w="5550" h="436">
                      <a:moveTo>
                        <a:pt x="0" y="0"/>
                      </a:moveTo>
                      <a:lnTo>
                        <a:pt x="2533" y="415"/>
                      </a:lnTo>
                      <a:lnTo>
                        <a:pt x="3176" y="435"/>
                      </a:lnTo>
                      <a:lnTo>
                        <a:pt x="5549" y="435"/>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03" name="Group 171"/>
              <p:cNvGrpSpPr>
                <a:grpSpLocks/>
              </p:cNvGrpSpPr>
              <p:nvPr/>
            </p:nvGrpSpPr>
            <p:grpSpPr bwMode="auto">
              <a:xfrm>
                <a:off x="4545" y="1115"/>
                <a:ext cx="86" cy="2"/>
                <a:chOff x="4545" y="1115"/>
                <a:chExt cx="86" cy="2"/>
              </a:xfrm>
            </p:grpSpPr>
            <p:sp>
              <p:nvSpPr>
                <p:cNvPr id="118" name="Freeform 172"/>
                <p:cNvSpPr>
                  <a:spLocks/>
                </p:cNvSpPr>
                <p:nvPr/>
              </p:nvSpPr>
              <p:spPr bwMode="auto">
                <a:xfrm>
                  <a:off x="4545" y="1115"/>
                  <a:ext cx="86" cy="2"/>
                </a:xfrm>
                <a:custGeom>
                  <a:avLst/>
                  <a:gdLst>
                    <a:gd name="T0" fmla="+- 0 4545 4545"/>
                    <a:gd name="T1" fmla="*/ T0 w 86"/>
                    <a:gd name="T2" fmla="+- 0 4631 4545"/>
                    <a:gd name="T3" fmla="*/ T2 w 86"/>
                  </a:gdLst>
                  <a:ahLst/>
                  <a:cxnLst>
                    <a:cxn ang="0">
                      <a:pos x="T1" y="0"/>
                    </a:cxn>
                    <a:cxn ang="0">
                      <a:pos x="T3" y="0"/>
                    </a:cxn>
                  </a:cxnLst>
                  <a:rect l="0" t="0" r="r" b="b"/>
                  <a:pathLst>
                    <a:path w="86">
                      <a:moveTo>
                        <a:pt x="0" y="0"/>
                      </a:moveTo>
                      <a:lnTo>
                        <a:pt x="86"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04" name="Group 169"/>
              <p:cNvGrpSpPr>
                <a:grpSpLocks/>
              </p:cNvGrpSpPr>
              <p:nvPr/>
            </p:nvGrpSpPr>
            <p:grpSpPr bwMode="auto">
              <a:xfrm>
                <a:off x="4473" y="1065"/>
                <a:ext cx="87" cy="100"/>
                <a:chOff x="4473" y="1065"/>
                <a:chExt cx="87" cy="100"/>
              </a:xfrm>
            </p:grpSpPr>
            <p:sp>
              <p:nvSpPr>
                <p:cNvPr id="117" name="Freeform 170"/>
                <p:cNvSpPr>
                  <a:spLocks/>
                </p:cNvSpPr>
                <p:nvPr/>
              </p:nvSpPr>
              <p:spPr bwMode="auto">
                <a:xfrm>
                  <a:off x="4473" y="1065"/>
                  <a:ext cx="87" cy="100"/>
                </a:xfrm>
                <a:custGeom>
                  <a:avLst/>
                  <a:gdLst>
                    <a:gd name="T0" fmla="+- 0 4559 4473"/>
                    <a:gd name="T1" fmla="*/ T0 w 87"/>
                    <a:gd name="T2" fmla="+- 0 1065 1065"/>
                    <a:gd name="T3" fmla="*/ 1065 h 100"/>
                    <a:gd name="T4" fmla="+- 0 4473 4473"/>
                    <a:gd name="T5" fmla="*/ T4 w 87"/>
                    <a:gd name="T6" fmla="+- 0 1115 1065"/>
                    <a:gd name="T7" fmla="*/ 1115 h 100"/>
                    <a:gd name="T8" fmla="+- 0 4559 4473"/>
                    <a:gd name="T9" fmla="*/ T8 w 87"/>
                    <a:gd name="T10" fmla="+- 0 1165 1065"/>
                    <a:gd name="T11" fmla="*/ 1165 h 100"/>
                    <a:gd name="T12" fmla="+- 0 4559 4473"/>
                    <a:gd name="T13" fmla="*/ T12 w 87"/>
                    <a:gd name="T14" fmla="+- 0 1065 1065"/>
                    <a:gd name="T15" fmla="*/ 1065 h 100"/>
                  </a:gdLst>
                  <a:ahLst/>
                  <a:cxnLst>
                    <a:cxn ang="0">
                      <a:pos x="T1" y="T3"/>
                    </a:cxn>
                    <a:cxn ang="0">
                      <a:pos x="T5" y="T7"/>
                    </a:cxn>
                    <a:cxn ang="0">
                      <a:pos x="T9" y="T11"/>
                    </a:cxn>
                    <a:cxn ang="0">
                      <a:pos x="T13" y="T15"/>
                    </a:cxn>
                  </a:cxnLst>
                  <a:rect l="0" t="0" r="r" b="b"/>
                  <a:pathLst>
                    <a:path w="87" h="100">
                      <a:moveTo>
                        <a:pt x="86" y="0"/>
                      </a:moveTo>
                      <a:lnTo>
                        <a:pt x="0" y="50"/>
                      </a:lnTo>
                      <a:lnTo>
                        <a:pt x="86" y="100"/>
                      </a:lnTo>
                      <a:lnTo>
                        <a:pt x="86"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05" name="Group 167"/>
              <p:cNvGrpSpPr>
                <a:grpSpLocks/>
              </p:cNvGrpSpPr>
              <p:nvPr/>
            </p:nvGrpSpPr>
            <p:grpSpPr bwMode="auto">
              <a:xfrm>
                <a:off x="1840" y="1285"/>
                <a:ext cx="87" cy="15"/>
                <a:chOff x="1840" y="1285"/>
                <a:chExt cx="87" cy="15"/>
              </a:xfrm>
            </p:grpSpPr>
            <p:sp>
              <p:nvSpPr>
                <p:cNvPr id="116" name="Freeform 168"/>
                <p:cNvSpPr>
                  <a:spLocks/>
                </p:cNvSpPr>
                <p:nvPr/>
              </p:nvSpPr>
              <p:spPr bwMode="auto">
                <a:xfrm>
                  <a:off x="1840" y="1285"/>
                  <a:ext cx="87" cy="15"/>
                </a:xfrm>
                <a:custGeom>
                  <a:avLst/>
                  <a:gdLst>
                    <a:gd name="T0" fmla="+- 0 1840 1840"/>
                    <a:gd name="T1" fmla="*/ T0 w 87"/>
                    <a:gd name="T2" fmla="+- 0 1299 1285"/>
                    <a:gd name="T3" fmla="*/ 1299 h 15"/>
                    <a:gd name="T4" fmla="+- 0 1927 1840"/>
                    <a:gd name="T5" fmla="*/ T4 w 87"/>
                    <a:gd name="T6" fmla="+- 0 1285 1285"/>
                    <a:gd name="T7" fmla="*/ 1285 h 15"/>
                  </a:gdLst>
                  <a:ahLst/>
                  <a:cxnLst>
                    <a:cxn ang="0">
                      <a:pos x="T1" y="T3"/>
                    </a:cxn>
                    <a:cxn ang="0">
                      <a:pos x="T5" y="T7"/>
                    </a:cxn>
                  </a:cxnLst>
                  <a:rect l="0" t="0" r="r" b="b"/>
                  <a:pathLst>
                    <a:path w="87" h="15">
                      <a:moveTo>
                        <a:pt x="0" y="14"/>
                      </a:moveTo>
                      <a:lnTo>
                        <a:pt x="87"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06" name="Group 165"/>
              <p:cNvGrpSpPr>
                <a:grpSpLocks/>
              </p:cNvGrpSpPr>
              <p:nvPr/>
            </p:nvGrpSpPr>
            <p:grpSpPr bwMode="auto">
              <a:xfrm>
                <a:off x="1769" y="1248"/>
                <a:ext cx="94" cy="99"/>
                <a:chOff x="1769" y="1248"/>
                <a:chExt cx="94" cy="99"/>
              </a:xfrm>
            </p:grpSpPr>
            <p:sp>
              <p:nvSpPr>
                <p:cNvPr id="115" name="Freeform 166"/>
                <p:cNvSpPr>
                  <a:spLocks/>
                </p:cNvSpPr>
                <p:nvPr/>
              </p:nvSpPr>
              <p:spPr bwMode="auto">
                <a:xfrm>
                  <a:off x="1769" y="1248"/>
                  <a:ext cx="94" cy="99"/>
                </a:xfrm>
                <a:custGeom>
                  <a:avLst/>
                  <a:gdLst>
                    <a:gd name="T0" fmla="+- 0 1846 1769"/>
                    <a:gd name="T1" fmla="*/ T0 w 94"/>
                    <a:gd name="T2" fmla="+- 0 1248 1248"/>
                    <a:gd name="T3" fmla="*/ 1248 h 99"/>
                    <a:gd name="T4" fmla="+- 0 1769 1769"/>
                    <a:gd name="T5" fmla="*/ T4 w 94"/>
                    <a:gd name="T6" fmla="+- 0 1311 1248"/>
                    <a:gd name="T7" fmla="*/ 1311 h 99"/>
                    <a:gd name="T8" fmla="+- 0 1862 1769"/>
                    <a:gd name="T9" fmla="*/ T8 w 94"/>
                    <a:gd name="T10" fmla="+- 0 1346 1248"/>
                    <a:gd name="T11" fmla="*/ 1346 h 99"/>
                    <a:gd name="T12" fmla="+- 0 1846 1769"/>
                    <a:gd name="T13" fmla="*/ T12 w 94"/>
                    <a:gd name="T14" fmla="+- 0 1248 1248"/>
                    <a:gd name="T15" fmla="*/ 1248 h 99"/>
                  </a:gdLst>
                  <a:ahLst/>
                  <a:cxnLst>
                    <a:cxn ang="0">
                      <a:pos x="T1" y="T3"/>
                    </a:cxn>
                    <a:cxn ang="0">
                      <a:pos x="T5" y="T7"/>
                    </a:cxn>
                    <a:cxn ang="0">
                      <a:pos x="T9" y="T11"/>
                    </a:cxn>
                    <a:cxn ang="0">
                      <a:pos x="T13" y="T15"/>
                    </a:cxn>
                  </a:cxnLst>
                  <a:rect l="0" t="0" r="r" b="b"/>
                  <a:pathLst>
                    <a:path w="94" h="99">
                      <a:moveTo>
                        <a:pt x="77" y="0"/>
                      </a:moveTo>
                      <a:lnTo>
                        <a:pt x="0" y="63"/>
                      </a:lnTo>
                      <a:lnTo>
                        <a:pt x="93" y="98"/>
                      </a:lnTo>
                      <a:lnTo>
                        <a:pt x="77"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07" name="Group 163"/>
              <p:cNvGrpSpPr>
                <a:grpSpLocks/>
              </p:cNvGrpSpPr>
              <p:nvPr/>
            </p:nvGrpSpPr>
            <p:grpSpPr bwMode="auto">
              <a:xfrm>
                <a:off x="1840" y="1802"/>
                <a:ext cx="83" cy="14"/>
                <a:chOff x="1840" y="1802"/>
                <a:chExt cx="83" cy="14"/>
              </a:xfrm>
            </p:grpSpPr>
            <p:sp>
              <p:nvSpPr>
                <p:cNvPr id="114" name="Freeform 164"/>
                <p:cNvSpPr>
                  <a:spLocks/>
                </p:cNvSpPr>
                <p:nvPr/>
              </p:nvSpPr>
              <p:spPr bwMode="auto">
                <a:xfrm>
                  <a:off x="1840" y="1802"/>
                  <a:ext cx="83" cy="14"/>
                </a:xfrm>
                <a:custGeom>
                  <a:avLst/>
                  <a:gdLst>
                    <a:gd name="T0" fmla="+- 0 1840 1840"/>
                    <a:gd name="T1" fmla="*/ T0 w 83"/>
                    <a:gd name="T2" fmla="+- 0 1802 1802"/>
                    <a:gd name="T3" fmla="*/ 1802 h 14"/>
                    <a:gd name="T4" fmla="+- 0 1922 1840"/>
                    <a:gd name="T5" fmla="*/ T4 w 83"/>
                    <a:gd name="T6" fmla="+- 0 1815 1802"/>
                    <a:gd name="T7" fmla="*/ 1815 h 14"/>
                  </a:gdLst>
                  <a:ahLst/>
                  <a:cxnLst>
                    <a:cxn ang="0">
                      <a:pos x="T1" y="T3"/>
                    </a:cxn>
                    <a:cxn ang="0">
                      <a:pos x="T5" y="T7"/>
                    </a:cxn>
                  </a:cxnLst>
                  <a:rect l="0" t="0" r="r" b="b"/>
                  <a:pathLst>
                    <a:path w="83" h="14">
                      <a:moveTo>
                        <a:pt x="0" y="0"/>
                      </a:moveTo>
                      <a:lnTo>
                        <a:pt x="82" y="13"/>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08" name="Group 161"/>
              <p:cNvGrpSpPr>
                <a:grpSpLocks/>
              </p:cNvGrpSpPr>
              <p:nvPr/>
            </p:nvGrpSpPr>
            <p:grpSpPr bwMode="auto">
              <a:xfrm>
                <a:off x="1769" y="1755"/>
                <a:ext cx="94" cy="99"/>
                <a:chOff x="1769" y="1755"/>
                <a:chExt cx="94" cy="99"/>
              </a:xfrm>
            </p:grpSpPr>
            <p:sp>
              <p:nvSpPr>
                <p:cNvPr id="113" name="Freeform 162"/>
                <p:cNvSpPr>
                  <a:spLocks/>
                </p:cNvSpPr>
                <p:nvPr/>
              </p:nvSpPr>
              <p:spPr bwMode="auto">
                <a:xfrm>
                  <a:off x="1769" y="1755"/>
                  <a:ext cx="94" cy="99"/>
                </a:xfrm>
                <a:custGeom>
                  <a:avLst/>
                  <a:gdLst>
                    <a:gd name="T0" fmla="+- 0 1862 1769"/>
                    <a:gd name="T1" fmla="*/ T0 w 94"/>
                    <a:gd name="T2" fmla="+- 0 1755 1755"/>
                    <a:gd name="T3" fmla="*/ 1755 h 99"/>
                    <a:gd name="T4" fmla="+- 0 1769 1769"/>
                    <a:gd name="T5" fmla="*/ T4 w 94"/>
                    <a:gd name="T6" fmla="+- 0 1790 1755"/>
                    <a:gd name="T7" fmla="*/ 1790 h 99"/>
                    <a:gd name="T8" fmla="+- 0 1847 1769"/>
                    <a:gd name="T9" fmla="*/ T8 w 94"/>
                    <a:gd name="T10" fmla="+- 0 1853 1755"/>
                    <a:gd name="T11" fmla="*/ 1853 h 99"/>
                    <a:gd name="T12" fmla="+- 0 1862 1769"/>
                    <a:gd name="T13" fmla="*/ T12 w 94"/>
                    <a:gd name="T14" fmla="+- 0 1755 1755"/>
                    <a:gd name="T15" fmla="*/ 1755 h 99"/>
                  </a:gdLst>
                  <a:ahLst/>
                  <a:cxnLst>
                    <a:cxn ang="0">
                      <a:pos x="T1" y="T3"/>
                    </a:cxn>
                    <a:cxn ang="0">
                      <a:pos x="T5" y="T7"/>
                    </a:cxn>
                    <a:cxn ang="0">
                      <a:pos x="T9" y="T11"/>
                    </a:cxn>
                    <a:cxn ang="0">
                      <a:pos x="T13" y="T15"/>
                    </a:cxn>
                  </a:cxnLst>
                  <a:rect l="0" t="0" r="r" b="b"/>
                  <a:pathLst>
                    <a:path w="94" h="99">
                      <a:moveTo>
                        <a:pt x="93" y="0"/>
                      </a:moveTo>
                      <a:lnTo>
                        <a:pt x="0" y="35"/>
                      </a:lnTo>
                      <a:lnTo>
                        <a:pt x="78" y="98"/>
                      </a:lnTo>
                      <a:lnTo>
                        <a:pt x="93"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09" name="Group 159"/>
              <p:cNvGrpSpPr>
                <a:grpSpLocks/>
              </p:cNvGrpSpPr>
              <p:nvPr/>
            </p:nvGrpSpPr>
            <p:grpSpPr bwMode="auto">
              <a:xfrm>
                <a:off x="4545" y="1986"/>
                <a:ext cx="86" cy="2"/>
                <a:chOff x="4545" y="1986"/>
                <a:chExt cx="86" cy="2"/>
              </a:xfrm>
            </p:grpSpPr>
            <p:sp>
              <p:nvSpPr>
                <p:cNvPr id="112" name="Freeform 160"/>
                <p:cNvSpPr>
                  <a:spLocks/>
                </p:cNvSpPr>
                <p:nvPr/>
              </p:nvSpPr>
              <p:spPr bwMode="auto">
                <a:xfrm>
                  <a:off x="4545" y="1986"/>
                  <a:ext cx="86" cy="2"/>
                </a:xfrm>
                <a:custGeom>
                  <a:avLst/>
                  <a:gdLst>
                    <a:gd name="T0" fmla="+- 0 4545 4545"/>
                    <a:gd name="T1" fmla="*/ T0 w 86"/>
                    <a:gd name="T2" fmla="+- 0 4631 4545"/>
                    <a:gd name="T3" fmla="*/ T2 w 86"/>
                  </a:gdLst>
                  <a:ahLst/>
                  <a:cxnLst>
                    <a:cxn ang="0">
                      <a:pos x="T1" y="0"/>
                    </a:cxn>
                    <a:cxn ang="0">
                      <a:pos x="T3" y="0"/>
                    </a:cxn>
                  </a:cxnLst>
                  <a:rect l="0" t="0" r="r" b="b"/>
                  <a:pathLst>
                    <a:path w="86">
                      <a:moveTo>
                        <a:pt x="0" y="0"/>
                      </a:moveTo>
                      <a:lnTo>
                        <a:pt x="86"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10" name="Group 157"/>
              <p:cNvGrpSpPr>
                <a:grpSpLocks/>
              </p:cNvGrpSpPr>
              <p:nvPr/>
            </p:nvGrpSpPr>
            <p:grpSpPr bwMode="auto">
              <a:xfrm>
                <a:off x="4473" y="1936"/>
                <a:ext cx="87" cy="100"/>
                <a:chOff x="4473" y="1936"/>
                <a:chExt cx="87" cy="100"/>
              </a:xfrm>
            </p:grpSpPr>
            <p:sp>
              <p:nvSpPr>
                <p:cNvPr id="111" name="Freeform 158"/>
                <p:cNvSpPr>
                  <a:spLocks/>
                </p:cNvSpPr>
                <p:nvPr/>
              </p:nvSpPr>
              <p:spPr bwMode="auto">
                <a:xfrm>
                  <a:off x="4473" y="1936"/>
                  <a:ext cx="87" cy="100"/>
                </a:xfrm>
                <a:custGeom>
                  <a:avLst/>
                  <a:gdLst>
                    <a:gd name="T0" fmla="+- 0 4559 4473"/>
                    <a:gd name="T1" fmla="*/ T0 w 87"/>
                    <a:gd name="T2" fmla="+- 0 1936 1936"/>
                    <a:gd name="T3" fmla="*/ 1936 h 100"/>
                    <a:gd name="T4" fmla="+- 0 4473 4473"/>
                    <a:gd name="T5" fmla="*/ T4 w 87"/>
                    <a:gd name="T6" fmla="+- 0 1986 1936"/>
                    <a:gd name="T7" fmla="*/ 1986 h 100"/>
                    <a:gd name="T8" fmla="+- 0 4559 4473"/>
                    <a:gd name="T9" fmla="*/ T8 w 87"/>
                    <a:gd name="T10" fmla="+- 0 2036 1936"/>
                    <a:gd name="T11" fmla="*/ 2036 h 100"/>
                    <a:gd name="T12" fmla="+- 0 4559 4473"/>
                    <a:gd name="T13" fmla="*/ T12 w 87"/>
                    <a:gd name="T14" fmla="+- 0 1936 1936"/>
                    <a:gd name="T15" fmla="*/ 1936 h 100"/>
                  </a:gdLst>
                  <a:ahLst/>
                  <a:cxnLst>
                    <a:cxn ang="0">
                      <a:pos x="T1" y="T3"/>
                    </a:cxn>
                    <a:cxn ang="0">
                      <a:pos x="T5" y="T7"/>
                    </a:cxn>
                    <a:cxn ang="0">
                      <a:pos x="T9" y="T11"/>
                    </a:cxn>
                    <a:cxn ang="0">
                      <a:pos x="T13" y="T15"/>
                    </a:cxn>
                  </a:cxnLst>
                  <a:rect l="0" t="0" r="r" b="b"/>
                  <a:pathLst>
                    <a:path w="87" h="100">
                      <a:moveTo>
                        <a:pt x="86" y="0"/>
                      </a:moveTo>
                      <a:lnTo>
                        <a:pt x="0" y="50"/>
                      </a:lnTo>
                      <a:lnTo>
                        <a:pt x="86" y="100"/>
                      </a:lnTo>
                      <a:lnTo>
                        <a:pt x="86"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cxnSp>
          <p:nvCxnSpPr>
            <p:cNvPr id="138" name="Straight Arrow Connector 137"/>
            <p:cNvCxnSpPr/>
            <p:nvPr/>
          </p:nvCxnSpPr>
          <p:spPr>
            <a:xfrm flipH="1" flipV="1">
              <a:off x="7033260" y="4743450"/>
              <a:ext cx="1748790" cy="240030"/>
            </a:xfrm>
            <a:prstGeom prst="straightConnector1">
              <a:avLst/>
            </a:prstGeom>
            <a:ln>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p:nvPr/>
          </p:nvCxnSpPr>
          <p:spPr>
            <a:xfrm flipH="1">
              <a:off x="7010400" y="5074920"/>
              <a:ext cx="1748790" cy="297180"/>
            </a:xfrm>
            <a:prstGeom prst="straightConnector1">
              <a:avLst/>
            </a:prstGeom>
            <a:ln>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p:nvPr/>
          </p:nvCxnSpPr>
          <p:spPr>
            <a:xfrm flipH="1">
              <a:off x="5345430" y="4732020"/>
              <a:ext cx="1508760" cy="316230"/>
            </a:xfrm>
            <a:prstGeom prst="straightConnector1">
              <a:avLst/>
            </a:prstGeom>
            <a:ln>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4" name="Straight Arrow Connector 143"/>
            <p:cNvCxnSpPr>
              <a:stCxn id="122" idx="24"/>
            </p:cNvCxnSpPr>
            <p:nvPr/>
          </p:nvCxnSpPr>
          <p:spPr>
            <a:xfrm flipH="1" flipV="1">
              <a:off x="5391150" y="5055870"/>
              <a:ext cx="1480028" cy="321040"/>
            </a:xfrm>
            <a:prstGeom prst="straightConnector1">
              <a:avLst/>
            </a:prstGeom>
            <a:ln>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0" name="Freeform 182"/>
            <p:cNvSpPr>
              <a:spLocks/>
            </p:cNvSpPr>
            <p:nvPr/>
          </p:nvSpPr>
          <p:spPr bwMode="auto">
            <a:xfrm>
              <a:off x="6793231" y="4666867"/>
              <a:ext cx="285750" cy="744975"/>
            </a:xfrm>
            <a:custGeom>
              <a:avLst/>
              <a:gdLst>
                <a:gd name="T0" fmla="+- 0 2840 2679"/>
                <a:gd name="T1" fmla="*/ T0 w 322"/>
                <a:gd name="T2" fmla="+- 0 964 964"/>
                <a:gd name="T3" fmla="*/ 964 h 1173"/>
                <a:gd name="T4" fmla="+- 0 2777 2679"/>
                <a:gd name="T5" fmla="*/ T4 w 322"/>
                <a:gd name="T6" fmla="+- 0 1010 964"/>
                <a:gd name="T7" fmla="*/ 1010 h 1173"/>
                <a:gd name="T8" fmla="+- 0 2745 2679"/>
                <a:gd name="T9" fmla="*/ T8 w 322"/>
                <a:gd name="T10" fmla="+- 0 1078 964"/>
                <a:gd name="T11" fmla="*/ 1078 h 1173"/>
                <a:gd name="T12" fmla="+- 0 2726 2679"/>
                <a:gd name="T13" fmla="*/ T12 w 322"/>
                <a:gd name="T14" fmla="+- 0 1136 964"/>
                <a:gd name="T15" fmla="*/ 1136 h 1173"/>
                <a:gd name="T16" fmla="+- 0 2710 2679"/>
                <a:gd name="T17" fmla="*/ T16 w 322"/>
                <a:gd name="T18" fmla="+- 0 1204 964"/>
                <a:gd name="T19" fmla="*/ 1204 h 1173"/>
                <a:gd name="T20" fmla="+- 0 2697 2679"/>
                <a:gd name="T21" fmla="*/ T20 w 322"/>
                <a:gd name="T22" fmla="+- 0 1281 964"/>
                <a:gd name="T23" fmla="*/ 1281 h 1173"/>
                <a:gd name="T24" fmla="+- 0 2687 2679"/>
                <a:gd name="T25" fmla="*/ T24 w 322"/>
                <a:gd name="T26" fmla="+- 0 1365 964"/>
                <a:gd name="T27" fmla="*/ 1365 h 1173"/>
                <a:gd name="T28" fmla="+- 0 2681 2679"/>
                <a:gd name="T29" fmla="*/ T28 w 322"/>
                <a:gd name="T30" fmla="+- 0 1456 964"/>
                <a:gd name="T31" fmla="*/ 1456 h 1173"/>
                <a:gd name="T32" fmla="+- 0 2679 2679"/>
                <a:gd name="T33" fmla="*/ T32 w 322"/>
                <a:gd name="T34" fmla="+- 0 1551 964"/>
                <a:gd name="T35" fmla="*/ 1551 h 1173"/>
                <a:gd name="T36" fmla="+- 0 2680 2679"/>
                <a:gd name="T37" fmla="*/ T36 w 322"/>
                <a:gd name="T38" fmla="+- 0 1599 964"/>
                <a:gd name="T39" fmla="*/ 1599 h 1173"/>
                <a:gd name="T40" fmla="+- 0 2684 2679"/>
                <a:gd name="T41" fmla="*/ T40 w 322"/>
                <a:gd name="T42" fmla="+- 0 1692 964"/>
                <a:gd name="T43" fmla="*/ 1692 h 1173"/>
                <a:gd name="T44" fmla="+- 0 2692 2679"/>
                <a:gd name="T45" fmla="*/ T44 w 322"/>
                <a:gd name="T46" fmla="+- 0 1779 964"/>
                <a:gd name="T47" fmla="*/ 1779 h 1173"/>
                <a:gd name="T48" fmla="+- 0 2703 2679"/>
                <a:gd name="T49" fmla="*/ T48 w 322"/>
                <a:gd name="T50" fmla="+- 0 1860 964"/>
                <a:gd name="T51" fmla="*/ 1860 h 1173"/>
                <a:gd name="T52" fmla="+- 0 2718 2679"/>
                <a:gd name="T53" fmla="*/ T52 w 322"/>
                <a:gd name="T54" fmla="+- 0 1932 964"/>
                <a:gd name="T55" fmla="*/ 1932 h 1173"/>
                <a:gd name="T56" fmla="+- 0 2735 2679"/>
                <a:gd name="T57" fmla="*/ T56 w 322"/>
                <a:gd name="T58" fmla="+- 0 1996 964"/>
                <a:gd name="T59" fmla="*/ 1996 h 1173"/>
                <a:gd name="T60" fmla="+- 0 2766 2679"/>
                <a:gd name="T61" fmla="*/ T60 w 322"/>
                <a:gd name="T62" fmla="+- 0 2072 964"/>
                <a:gd name="T63" fmla="*/ 2072 h 1173"/>
                <a:gd name="T64" fmla="+- 0 2814 2679"/>
                <a:gd name="T65" fmla="*/ T64 w 322"/>
                <a:gd name="T66" fmla="+- 0 2129 964"/>
                <a:gd name="T67" fmla="*/ 2129 h 1173"/>
                <a:gd name="T68" fmla="+- 0 2840 2679"/>
                <a:gd name="T69" fmla="*/ T68 w 322"/>
                <a:gd name="T70" fmla="+- 0 2137 964"/>
                <a:gd name="T71" fmla="*/ 2137 h 1173"/>
                <a:gd name="T72" fmla="+- 0 2853 2679"/>
                <a:gd name="T73" fmla="*/ T72 w 322"/>
                <a:gd name="T74" fmla="+- 0 2135 964"/>
                <a:gd name="T75" fmla="*/ 2135 h 1173"/>
                <a:gd name="T76" fmla="+- 0 2902 2679"/>
                <a:gd name="T77" fmla="*/ T76 w 322"/>
                <a:gd name="T78" fmla="+- 0 2091 964"/>
                <a:gd name="T79" fmla="*/ 2091 h 1173"/>
                <a:gd name="T80" fmla="+- 0 2935 2679"/>
                <a:gd name="T81" fmla="*/ T80 w 322"/>
                <a:gd name="T82" fmla="+- 0 2024 964"/>
                <a:gd name="T83" fmla="*/ 2024 h 1173"/>
                <a:gd name="T84" fmla="+- 0 2953 2679"/>
                <a:gd name="T85" fmla="*/ T84 w 322"/>
                <a:gd name="T86" fmla="+- 0 1965 964"/>
                <a:gd name="T87" fmla="*/ 1965 h 1173"/>
                <a:gd name="T88" fmla="+- 0 2969 2679"/>
                <a:gd name="T89" fmla="*/ T88 w 322"/>
                <a:gd name="T90" fmla="+- 0 1897 964"/>
                <a:gd name="T91" fmla="*/ 1897 h 1173"/>
                <a:gd name="T92" fmla="+- 0 2982 2679"/>
                <a:gd name="T93" fmla="*/ T92 w 322"/>
                <a:gd name="T94" fmla="+- 0 1820 964"/>
                <a:gd name="T95" fmla="*/ 1820 h 1173"/>
                <a:gd name="T96" fmla="+- 0 2992 2679"/>
                <a:gd name="T97" fmla="*/ T96 w 322"/>
                <a:gd name="T98" fmla="+- 0 1736 964"/>
                <a:gd name="T99" fmla="*/ 1736 h 1173"/>
                <a:gd name="T100" fmla="+- 0 2998 2679"/>
                <a:gd name="T101" fmla="*/ T100 w 322"/>
                <a:gd name="T102" fmla="+- 0 1646 964"/>
                <a:gd name="T103" fmla="*/ 1646 h 1173"/>
                <a:gd name="T104" fmla="+- 0 3000 2679"/>
                <a:gd name="T105" fmla="*/ T104 w 322"/>
                <a:gd name="T106" fmla="+- 0 1551 964"/>
                <a:gd name="T107" fmla="*/ 1551 h 1173"/>
                <a:gd name="T108" fmla="+- 0 3000 2679"/>
                <a:gd name="T109" fmla="*/ T108 w 322"/>
                <a:gd name="T110" fmla="+- 0 1503 964"/>
                <a:gd name="T111" fmla="*/ 1503 h 1173"/>
                <a:gd name="T112" fmla="+- 0 2996 2679"/>
                <a:gd name="T113" fmla="*/ T112 w 322"/>
                <a:gd name="T114" fmla="+- 0 1410 964"/>
                <a:gd name="T115" fmla="*/ 1410 h 1173"/>
                <a:gd name="T116" fmla="+- 0 2988 2679"/>
                <a:gd name="T117" fmla="*/ T116 w 322"/>
                <a:gd name="T118" fmla="+- 0 1322 964"/>
                <a:gd name="T119" fmla="*/ 1322 h 1173"/>
                <a:gd name="T120" fmla="+- 0 2976 2679"/>
                <a:gd name="T121" fmla="*/ T120 w 322"/>
                <a:gd name="T122" fmla="+- 0 1242 964"/>
                <a:gd name="T123" fmla="*/ 1242 h 1173"/>
                <a:gd name="T124" fmla="+- 0 2962 2679"/>
                <a:gd name="T125" fmla="*/ T124 w 322"/>
                <a:gd name="T126" fmla="+- 0 1169 964"/>
                <a:gd name="T127" fmla="*/ 1169 h 1173"/>
                <a:gd name="T128" fmla="+- 0 2944 2679"/>
                <a:gd name="T129" fmla="*/ T128 w 322"/>
                <a:gd name="T130" fmla="+- 0 1106 964"/>
                <a:gd name="T131" fmla="*/ 1106 h 1173"/>
                <a:gd name="T132" fmla="+- 0 2914 2679"/>
                <a:gd name="T133" fmla="*/ T132 w 322"/>
                <a:gd name="T134" fmla="+- 0 1030 964"/>
                <a:gd name="T135" fmla="*/ 1030 h 1173"/>
                <a:gd name="T136" fmla="+- 0 2866 2679"/>
                <a:gd name="T137" fmla="*/ T136 w 322"/>
                <a:gd name="T138" fmla="+- 0 972 964"/>
                <a:gd name="T139" fmla="*/ 972 h 1173"/>
                <a:gd name="T140" fmla="+- 0 2840 2679"/>
                <a:gd name="T141" fmla="*/ T140 w 322"/>
                <a:gd name="T142" fmla="+- 0 964 964"/>
                <a:gd name="T143" fmla="*/ 964 h 117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Lst>
              <a:rect l="0" t="0" r="r" b="b"/>
              <a:pathLst>
                <a:path w="322" h="1173">
                  <a:moveTo>
                    <a:pt x="161" y="0"/>
                  </a:moveTo>
                  <a:lnTo>
                    <a:pt x="98" y="46"/>
                  </a:lnTo>
                  <a:lnTo>
                    <a:pt x="66" y="114"/>
                  </a:lnTo>
                  <a:lnTo>
                    <a:pt x="47" y="172"/>
                  </a:lnTo>
                  <a:lnTo>
                    <a:pt x="31" y="240"/>
                  </a:lnTo>
                  <a:lnTo>
                    <a:pt x="18" y="317"/>
                  </a:lnTo>
                  <a:lnTo>
                    <a:pt x="8" y="401"/>
                  </a:lnTo>
                  <a:lnTo>
                    <a:pt x="2" y="492"/>
                  </a:lnTo>
                  <a:lnTo>
                    <a:pt x="0" y="587"/>
                  </a:lnTo>
                  <a:lnTo>
                    <a:pt x="1" y="635"/>
                  </a:lnTo>
                  <a:lnTo>
                    <a:pt x="5" y="728"/>
                  </a:lnTo>
                  <a:lnTo>
                    <a:pt x="13" y="815"/>
                  </a:lnTo>
                  <a:lnTo>
                    <a:pt x="24" y="896"/>
                  </a:lnTo>
                  <a:lnTo>
                    <a:pt x="39" y="968"/>
                  </a:lnTo>
                  <a:lnTo>
                    <a:pt x="56" y="1032"/>
                  </a:lnTo>
                  <a:lnTo>
                    <a:pt x="87" y="1108"/>
                  </a:lnTo>
                  <a:lnTo>
                    <a:pt x="135" y="1165"/>
                  </a:lnTo>
                  <a:lnTo>
                    <a:pt x="161" y="1173"/>
                  </a:lnTo>
                  <a:lnTo>
                    <a:pt x="174" y="1171"/>
                  </a:lnTo>
                  <a:lnTo>
                    <a:pt x="223" y="1127"/>
                  </a:lnTo>
                  <a:lnTo>
                    <a:pt x="256" y="1060"/>
                  </a:lnTo>
                  <a:lnTo>
                    <a:pt x="274" y="1001"/>
                  </a:lnTo>
                  <a:lnTo>
                    <a:pt x="290" y="933"/>
                  </a:lnTo>
                  <a:lnTo>
                    <a:pt x="303" y="856"/>
                  </a:lnTo>
                  <a:lnTo>
                    <a:pt x="313" y="772"/>
                  </a:lnTo>
                  <a:lnTo>
                    <a:pt x="319" y="682"/>
                  </a:lnTo>
                  <a:lnTo>
                    <a:pt x="321" y="587"/>
                  </a:lnTo>
                  <a:lnTo>
                    <a:pt x="321" y="539"/>
                  </a:lnTo>
                  <a:lnTo>
                    <a:pt x="317" y="446"/>
                  </a:lnTo>
                  <a:lnTo>
                    <a:pt x="309" y="358"/>
                  </a:lnTo>
                  <a:lnTo>
                    <a:pt x="297" y="278"/>
                  </a:lnTo>
                  <a:lnTo>
                    <a:pt x="283" y="205"/>
                  </a:lnTo>
                  <a:lnTo>
                    <a:pt x="265" y="142"/>
                  </a:lnTo>
                  <a:lnTo>
                    <a:pt x="235" y="66"/>
                  </a:lnTo>
                  <a:lnTo>
                    <a:pt x="187" y="8"/>
                  </a:lnTo>
                  <a:lnTo>
                    <a:pt x="161" y="0"/>
                  </a:lnTo>
                  <a:close/>
                </a:path>
              </a:pathLst>
            </a:custGeom>
            <a:noFill/>
            <a:ln w="9525">
              <a:solidFill>
                <a:srgbClr val="FF0000"/>
              </a:solidFill>
              <a:round/>
              <a:headEnd/>
              <a:tailEnd/>
            </a:ln>
            <a:extLst/>
          </p:spPr>
          <p:txBody>
            <a:bodyPr vert="horz" wrap="square" lIns="91440" tIns="45720" rIns="91440" bIns="45720" numCol="1" anchor="t" anchorCtr="0" compatLnSpc="1">
              <a:prstTxWarp prst="textNoShape">
                <a:avLst/>
              </a:prstTxWarp>
            </a:bodyPr>
            <a:lstStyle/>
            <a:p>
              <a:endParaRPr lang="en-NZ"/>
            </a:p>
          </p:txBody>
        </p:sp>
        <p:sp>
          <p:nvSpPr>
            <p:cNvPr id="152" name="Freeform 151"/>
            <p:cNvSpPr/>
            <p:nvPr/>
          </p:nvSpPr>
          <p:spPr>
            <a:xfrm>
              <a:off x="5943600" y="4834890"/>
              <a:ext cx="168044" cy="99144"/>
            </a:xfrm>
            <a:custGeom>
              <a:avLst/>
              <a:gdLst>
                <a:gd name="connsiteX0" fmla="*/ 167640 w 168044"/>
                <a:gd name="connsiteY0" fmla="*/ 0 h 99144"/>
                <a:gd name="connsiteX1" fmla="*/ 114300 w 168044"/>
                <a:gd name="connsiteY1" fmla="*/ 38100 h 99144"/>
                <a:gd name="connsiteX2" fmla="*/ 91440 w 168044"/>
                <a:gd name="connsiteY2" fmla="*/ 45720 h 99144"/>
                <a:gd name="connsiteX3" fmla="*/ 80010 w 168044"/>
                <a:gd name="connsiteY3" fmla="*/ 49530 h 99144"/>
                <a:gd name="connsiteX4" fmla="*/ 68580 w 168044"/>
                <a:gd name="connsiteY4" fmla="*/ 57150 h 99144"/>
                <a:gd name="connsiteX5" fmla="*/ 57150 w 168044"/>
                <a:gd name="connsiteY5" fmla="*/ 60960 h 99144"/>
                <a:gd name="connsiteX6" fmla="*/ 45720 w 168044"/>
                <a:gd name="connsiteY6" fmla="*/ 68580 h 99144"/>
                <a:gd name="connsiteX7" fmla="*/ 34290 w 168044"/>
                <a:gd name="connsiteY7" fmla="*/ 72390 h 99144"/>
                <a:gd name="connsiteX8" fmla="*/ 0 w 168044"/>
                <a:gd name="connsiteY8" fmla="*/ 91440 h 99144"/>
                <a:gd name="connsiteX9" fmla="*/ 11430 w 168044"/>
                <a:gd name="connsiteY9" fmla="*/ 99060 h 99144"/>
                <a:gd name="connsiteX10" fmla="*/ 22860 w 168044"/>
                <a:gd name="connsiteY10" fmla="*/ 95250 h 99144"/>
                <a:gd name="connsiteX11" fmla="*/ 38100 w 168044"/>
                <a:gd name="connsiteY11" fmla="*/ 91440 h 99144"/>
                <a:gd name="connsiteX12" fmla="*/ 80010 w 168044"/>
                <a:gd name="connsiteY12" fmla="*/ 87630 h 99144"/>
                <a:gd name="connsiteX13" fmla="*/ 106680 w 168044"/>
                <a:gd name="connsiteY13" fmla="*/ 91440 h 99144"/>
                <a:gd name="connsiteX14" fmla="*/ 156210 w 168044"/>
                <a:gd name="connsiteY14" fmla="*/ 99060 h 99144"/>
                <a:gd name="connsiteX15" fmla="*/ 167640 w 168044"/>
                <a:gd name="connsiteY15" fmla="*/ 87630 h 99144"/>
                <a:gd name="connsiteX16" fmla="*/ 163830 w 168044"/>
                <a:gd name="connsiteY16" fmla="*/ 64770 h 99144"/>
                <a:gd name="connsiteX17" fmla="*/ 160020 w 168044"/>
                <a:gd name="connsiteY17" fmla="*/ 49530 h 99144"/>
                <a:gd name="connsiteX18" fmla="*/ 156210 w 168044"/>
                <a:gd name="connsiteY18" fmla="*/ 38100 h 99144"/>
                <a:gd name="connsiteX19" fmla="*/ 167640 w 168044"/>
                <a:gd name="connsiteY19" fmla="*/ 0 h 99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8044" h="99144">
                  <a:moveTo>
                    <a:pt x="167640" y="0"/>
                  </a:moveTo>
                  <a:cubicBezTo>
                    <a:pt x="166917" y="542"/>
                    <a:pt x="120985" y="35872"/>
                    <a:pt x="114300" y="38100"/>
                  </a:cubicBezTo>
                  <a:lnTo>
                    <a:pt x="91440" y="45720"/>
                  </a:lnTo>
                  <a:cubicBezTo>
                    <a:pt x="87630" y="46990"/>
                    <a:pt x="83352" y="47302"/>
                    <a:pt x="80010" y="49530"/>
                  </a:cubicBezTo>
                  <a:cubicBezTo>
                    <a:pt x="76200" y="52070"/>
                    <a:pt x="72676" y="55102"/>
                    <a:pt x="68580" y="57150"/>
                  </a:cubicBezTo>
                  <a:cubicBezTo>
                    <a:pt x="64988" y="58946"/>
                    <a:pt x="60742" y="59164"/>
                    <a:pt x="57150" y="60960"/>
                  </a:cubicBezTo>
                  <a:cubicBezTo>
                    <a:pt x="53054" y="63008"/>
                    <a:pt x="49816" y="66532"/>
                    <a:pt x="45720" y="68580"/>
                  </a:cubicBezTo>
                  <a:cubicBezTo>
                    <a:pt x="42128" y="70376"/>
                    <a:pt x="37801" y="70440"/>
                    <a:pt x="34290" y="72390"/>
                  </a:cubicBezTo>
                  <a:cubicBezTo>
                    <a:pt x="-5012" y="94225"/>
                    <a:pt x="25863" y="82819"/>
                    <a:pt x="0" y="91440"/>
                  </a:cubicBezTo>
                  <a:cubicBezTo>
                    <a:pt x="3810" y="93980"/>
                    <a:pt x="6913" y="98307"/>
                    <a:pt x="11430" y="99060"/>
                  </a:cubicBezTo>
                  <a:cubicBezTo>
                    <a:pt x="15391" y="99720"/>
                    <a:pt x="18998" y="96353"/>
                    <a:pt x="22860" y="95250"/>
                  </a:cubicBezTo>
                  <a:cubicBezTo>
                    <a:pt x="27895" y="93811"/>
                    <a:pt x="32910" y="92132"/>
                    <a:pt x="38100" y="91440"/>
                  </a:cubicBezTo>
                  <a:cubicBezTo>
                    <a:pt x="52005" y="89586"/>
                    <a:pt x="66040" y="88900"/>
                    <a:pt x="80010" y="87630"/>
                  </a:cubicBezTo>
                  <a:cubicBezTo>
                    <a:pt x="88900" y="88900"/>
                    <a:pt x="97761" y="90391"/>
                    <a:pt x="106680" y="91440"/>
                  </a:cubicBezTo>
                  <a:cubicBezTo>
                    <a:pt x="152220" y="96798"/>
                    <a:pt x="131588" y="90853"/>
                    <a:pt x="156210" y="99060"/>
                  </a:cubicBezTo>
                  <a:cubicBezTo>
                    <a:pt x="160020" y="95250"/>
                    <a:pt x="166471" y="92890"/>
                    <a:pt x="167640" y="87630"/>
                  </a:cubicBezTo>
                  <a:cubicBezTo>
                    <a:pt x="169316" y="80089"/>
                    <a:pt x="165345" y="72345"/>
                    <a:pt x="163830" y="64770"/>
                  </a:cubicBezTo>
                  <a:cubicBezTo>
                    <a:pt x="162803" y="59635"/>
                    <a:pt x="161459" y="54565"/>
                    <a:pt x="160020" y="49530"/>
                  </a:cubicBezTo>
                  <a:cubicBezTo>
                    <a:pt x="158917" y="45668"/>
                    <a:pt x="156778" y="42076"/>
                    <a:pt x="156210" y="38100"/>
                  </a:cubicBezTo>
                  <a:cubicBezTo>
                    <a:pt x="155492" y="33071"/>
                    <a:pt x="156210" y="27940"/>
                    <a:pt x="167640" y="0"/>
                  </a:cubicBezTo>
                  <a:close/>
                </a:path>
              </a:pathLst>
            </a:cu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53" name="Freeform 152"/>
            <p:cNvSpPr/>
            <p:nvPr/>
          </p:nvSpPr>
          <p:spPr>
            <a:xfrm rot="1356926">
              <a:off x="7940039" y="4808220"/>
              <a:ext cx="168044" cy="99144"/>
            </a:xfrm>
            <a:custGeom>
              <a:avLst/>
              <a:gdLst>
                <a:gd name="connsiteX0" fmla="*/ 167640 w 168044"/>
                <a:gd name="connsiteY0" fmla="*/ 0 h 99144"/>
                <a:gd name="connsiteX1" fmla="*/ 114300 w 168044"/>
                <a:gd name="connsiteY1" fmla="*/ 38100 h 99144"/>
                <a:gd name="connsiteX2" fmla="*/ 91440 w 168044"/>
                <a:gd name="connsiteY2" fmla="*/ 45720 h 99144"/>
                <a:gd name="connsiteX3" fmla="*/ 80010 w 168044"/>
                <a:gd name="connsiteY3" fmla="*/ 49530 h 99144"/>
                <a:gd name="connsiteX4" fmla="*/ 68580 w 168044"/>
                <a:gd name="connsiteY4" fmla="*/ 57150 h 99144"/>
                <a:gd name="connsiteX5" fmla="*/ 57150 w 168044"/>
                <a:gd name="connsiteY5" fmla="*/ 60960 h 99144"/>
                <a:gd name="connsiteX6" fmla="*/ 45720 w 168044"/>
                <a:gd name="connsiteY6" fmla="*/ 68580 h 99144"/>
                <a:gd name="connsiteX7" fmla="*/ 34290 w 168044"/>
                <a:gd name="connsiteY7" fmla="*/ 72390 h 99144"/>
                <a:gd name="connsiteX8" fmla="*/ 0 w 168044"/>
                <a:gd name="connsiteY8" fmla="*/ 91440 h 99144"/>
                <a:gd name="connsiteX9" fmla="*/ 11430 w 168044"/>
                <a:gd name="connsiteY9" fmla="*/ 99060 h 99144"/>
                <a:gd name="connsiteX10" fmla="*/ 22860 w 168044"/>
                <a:gd name="connsiteY10" fmla="*/ 95250 h 99144"/>
                <a:gd name="connsiteX11" fmla="*/ 38100 w 168044"/>
                <a:gd name="connsiteY11" fmla="*/ 91440 h 99144"/>
                <a:gd name="connsiteX12" fmla="*/ 80010 w 168044"/>
                <a:gd name="connsiteY12" fmla="*/ 87630 h 99144"/>
                <a:gd name="connsiteX13" fmla="*/ 106680 w 168044"/>
                <a:gd name="connsiteY13" fmla="*/ 91440 h 99144"/>
                <a:gd name="connsiteX14" fmla="*/ 156210 w 168044"/>
                <a:gd name="connsiteY14" fmla="*/ 99060 h 99144"/>
                <a:gd name="connsiteX15" fmla="*/ 167640 w 168044"/>
                <a:gd name="connsiteY15" fmla="*/ 87630 h 99144"/>
                <a:gd name="connsiteX16" fmla="*/ 163830 w 168044"/>
                <a:gd name="connsiteY16" fmla="*/ 64770 h 99144"/>
                <a:gd name="connsiteX17" fmla="*/ 160020 w 168044"/>
                <a:gd name="connsiteY17" fmla="*/ 49530 h 99144"/>
                <a:gd name="connsiteX18" fmla="*/ 156210 w 168044"/>
                <a:gd name="connsiteY18" fmla="*/ 38100 h 99144"/>
                <a:gd name="connsiteX19" fmla="*/ 167640 w 168044"/>
                <a:gd name="connsiteY19" fmla="*/ 0 h 99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8044" h="99144">
                  <a:moveTo>
                    <a:pt x="167640" y="0"/>
                  </a:moveTo>
                  <a:cubicBezTo>
                    <a:pt x="166917" y="542"/>
                    <a:pt x="120985" y="35872"/>
                    <a:pt x="114300" y="38100"/>
                  </a:cubicBezTo>
                  <a:lnTo>
                    <a:pt x="91440" y="45720"/>
                  </a:lnTo>
                  <a:cubicBezTo>
                    <a:pt x="87630" y="46990"/>
                    <a:pt x="83352" y="47302"/>
                    <a:pt x="80010" y="49530"/>
                  </a:cubicBezTo>
                  <a:cubicBezTo>
                    <a:pt x="76200" y="52070"/>
                    <a:pt x="72676" y="55102"/>
                    <a:pt x="68580" y="57150"/>
                  </a:cubicBezTo>
                  <a:cubicBezTo>
                    <a:pt x="64988" y="58946"/>
                    <a:pt x="60742" y="59164"/>
                    <a:pt x="57150" y="60960"/>
                  </a:cubicBezTo>
                  <a:cubicBezTo>
                    <a:pt x="53054" y="63008"/>
                    <a:pt x="49816" y="66532"/>
                    <a:pt x="45720" y="68580"/>
                  </a:cubicBezTo>
                  <a:cubicBezTo>
                    <a:pt x="42128" y="70376"/>
                    <a:pt x="37801" y="70440"/>
                    <a:pt x="34290" y="72390"/>
                  </a:cubicBezTo>
                  <a:cubicBezTo>
                    <a:pt x="-5012" y="94225"/>
                    <a:pt x="25863" y="82819"/>
                    <a:pt x="0" y="91440"/>
                  </a:cubicBezTo>
                  <a:cubicBezTo>
                    <a:pt x="3810" y="93980"/>
                    <a:pt x="6913" y="98307"/>
                    <a:pt x="11430" y="99060"/>
                  </a:cubicBezTo>
                  <a:cubicBezTo>
                    <a:pt x="15391" y="99720"/>
                    <a:pt x="18998" y="96353"/>
                    <a:pt x="22860" y="95250"/>
                  </a:cubicBezTo>
                  <a:cubicBezTo>
                    <a:pt x="27895" y="93811"/>
                    <a:pt x="32910" y="92132"/>
                    <a:pt x="38100" y="91440"/>
                  </a:cubicBezTo>
                  <a:cubicBezTo>
                    <a:pt x="52005" y="89586"/>
                    <a:pt x="66040" y="88900"/>
                    <a:pt x="80010" y="87630"/>
                  </a:cubicBezTo>
                  <a:cubicBezTo>
                    <a:pt x="88900" y="88900"/>
                    <a:pt x="97761" y="90391"/>
                    <a:pt x="106680" y="91440"/>
                  </a:cubicBezTo>
                  <a:cubicBezTo>
                    <a:pt x="152220" y="96798"/>
                    <a:pt x="131588" y="90853"/>
                    <a:pt x="156210" y="99060"/>
                  </a:cubicBezTo>
                  <a:cubicBezTo>
                    <a:pt x="160020" y="95250"/>
                    <a:pt x="166471" y="92890"/>
                    <a:pt x="167640" y="87630"/>
                  </a:cubicBezTo>
                  <a:cubicBezTo>
                    <a:pt x="169316" y="80089"/>
                    <a:pt x="165345" y="72345"/>
                    <a:pt x="163830" y="64770"/>
                  </a:cubicBezTo>
                  <a:cubicBezTo>
                    <a:pt x="162803" y="59635"/>
                    <a:pt x="161459" y="54565"/>
                    <a:pt x="160020" y="49530"/>
                  </a:cubicBezTo>
                  <a:cubicBezTo>
                    <a:pt x="158917" y="45668"/>
                    <a:pt x="156778" y="42076"/>
                    <a:pt x="156210" y="38100"/>
                  </a:cubicBezTo>
                  <a:cubicBezTo>
                    <a:pt x="155492" y="33071"/>
                    <a:pt x="156210" y="27940"/>
                    <a:pt x="167640" y="0"/>
                  </a:cubicBezTo>
                  <a:close/>
                </a:path>
              </a:pathLst>
            </a:cu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54" name="Freeform 153"/>
            <p:cNvSpPr/>
            <p:nvPr/>
          </p:nvSpPr>
          <p:spPr>
            <a:xfrm rot="1356926">
              <a:off x="5905498" y="5113020"/>
              <a:ext cx="168044" cy="99144"/>
            </a:xfrm>
            <a:custGeom>
              <a:avLst/>
              <a:gdLst>
                <a:gd name="connsiteX0" fmla="*/ 167640 w 168044"/>
                <a:gd name="connsiteY0" fmla="*/ 0 h 99144"/>
                <a:gd name="connsiteX1" fmla="*/ 114300 w 168044"/>
                <a:gd name="connsiteY1" fmla="*/ 38100 h 99144"/>
                <a:gd name="connsiteX2" fmla="*/ 91440 w 168044"/>
                <a:gd name="connsiteY2" fmla="*/ 45720 h 99144"/>
                <a:gd name="connsiteX3" fmla="*/ 80010 w 168044"/>
                <a:gd name="connsiteY3" fmla="*/ 49530 h 99144"/>
                <a:gd name="connsiteX4" fmla="*/ 68580 w 168044"/>
                <a:gd name="connsiteY4" fmla="*/ 57150 h 99144"/>
                <a:gd name="connsiteX5" fmla="*/ 57150 w 168044"/>
                <a:gd name="connsiteY5" fmla="*/ 60960 h 99144"/>
                <a:gd name="connsiteX6" fmla="*/ 45720 w 168044"/>
                <a:gd name="connsiteY6" fmla="*/ 68580 h 99144"/>
                <a:gd name="connsiteX7" fmla="*/ 34290 w 168044"/>
                <a:gd name="connsiteY7" fmla="*/ 72390 h 99144"/>
                <a:gd name="connsiteX8" fmla="*/ 0 w 168044"/>
                <a:gd name="connsiteY8" fmla="*/ 91440 h 99144"/>
                <a:gd name="connsiteX9" fmla="*/ 11430 w 168044"/>
                <a:gd name="connsiteY9" fmla="*/ 99060 h 99144"/>
                <a:gd name="connsiteX10" fmla="*/ 22860 w 168044"/>
                <a:gd name="connsiteY10" fmla="*/ 95250 h 99144"/>
                <a:gd name="connsiteX11" fmla="*/ 38100 w 168044"/>
                <a:gd name="connsiteY11" fmla="*/ 91440 h 99144"/>
                <a:gd name="connsiteX12" fmla="*/ 80010 w 168044"/>
                <a:gd name="connsiteY12" fmla="*/ 87630 h 99144"/>
                <a:gd name="connsiteX13" fmla="*/ 106680 w 168044"/>
                <a:gd name="connsiteY13" fmla="*/ 91440 h 99144"/>
                <a:gd name="connsiteX14" fmla="*/ 156210 w 168044"/>
                <a:gd name="connsiteY14" fmla="*/ 99060 h 99144"/>
                <a:gd name="connsiteX15" fmla="*/ 167640 w 168044"/>
                <a:gd name="connsiteY15" fmla="*/ 87630 h 99144"/>
                <a:gd name="connsiteX16" fmla="*/ 163830 w 168044"/>
                <a:gd name="connsiteY16" fmla="*/ 64770 h 99144"/>
                <a:gd name="connsiteX17" fmla="*/ 160020 w 168044"/>
                <a:gd name="connsiteY17" fmla="*/ 49530 h 99144"/>
                <a:gd name="connsiteX18" fmla="*/ 156210 w 168044"/>
                <a:gd name="connsiteY18" fmla="*/ 38100 h 99144"/>
                <a:gd name="connsiteX19" fmla="*/ 167640 w 168044"/>
                <a:gd name="connsiteY19" fmla="*/ 0 h 99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8044" h="99144">
                  <a:moveTo>
                    <a:pt x="167640" y="0"/>
                  </a:moveTo>
                  <a:cubicBezTo>
                    <a:pt x="166917" y="542"/>
                    <a:pt x="120985" y="35872"/>
                    <a:pt x="114300" y="38100"/>
                  </a:cubicBezTo>
                  <a:lnTo>
                    <a:pt x="91440" y="45720"/>
                  </a:lnTo>
                  <a:cubicBezTo>
                    <a:pt x="87630" y="46990"/>
                    <a:pt x="83352" y="47302"/>
                    <a:pt x="80010" y="49530"/>
                  </a:cubicBezTo>
                  <a:cubicBezTo>
                    <a:pt x="76200" y="52070"/>
                    <a:pt x="72676" y="55102"/>
                    <a:pt x="68580" y="57150"/>
                  </a:cubicBezTo>
                  <a:cubicBezTo>
                    <a:pt x="64988" y="58946"/>
                    <a:pt x="60742" y="59164"/>
                    <a:pt x="57150" y="60960"/>
                  </a:cubicBezTo>
                  <a:cubicBezTo>
                    <a:pt x="53054" y="63008"/>
                    <a:pt x="49816" y="66532"/>
                    <a:pt x="45720" y="68580"/>
                  </a:cubicBezTo>
                  <a:cubicBezTo>
                    <a:pt x="42128" y="70376"/>
                    <a:pt x="37801" y="70440"/>
                    <a:pt x="34290" y="72390"/>
                  </a:cubicBezTo>
                  <a:cubicBezTo>
                    <a:pt x="-5012" y="94225"/>
                    <a:pt x="25863" y="82819"/>
                    <a:pt x="0" y="91440"/>
                  </a:cubicBezTo>
                  <a:cubicBezTo>
                    <a:pt x="3810" y="93980"/>
                    <a:pt x="6913" y="98307"/>
                    <a:pt x="11430" y="99060"/>
                  </a:cubicBezTo>
                  <a:cubicBezTo>
                    <a:pt x="15391" y="99720"/>
                    <a:pt x="18998" y="96353"/>
                    <a:pt x="22860" y="95250"/>
                  </a:cubicBezTo>
                  <a:cubicBezTo>
                    <a:pt x="27895" y="93811"/>
                    <a:pt x="32910" y="92132"/>
                    <a:pt x="38100" y="91440"/>
                  </a:cubicBezTo>
                  <a:cubicBezTo>
                    <a:pt x="52005" y="89586"/>
                    <a:pt x="66040" y="88900"/>
                    <a:pt x="80010" y="87630"/>
                  </a:cubicBezTo>
                  <a:cubicBezTo>
                    <a:pt x="88900" y="88900"/>
                    <a:pt x="97761" y="90391"/>
                    <a:pt x="106680" y="91440"/>
                  </a:cubicBezTo>
                  <a:cubicBezTo>
                    <a:pt x="152220" y="96798"/>
                    <a:pt x="131588" y="90853"/>
                    <a:pt x="156210" y="99060"/>
                  </a:cubicBezTo>
                  <a:cubicBezTo>
                    <a:pt x="160020" y="95250"/>
                    <a:pt x="166471" y="92890"/>
                    <a:pt x="167640" y="87630"/>
                  </a:cubicBezTo>
                  <a:cubicBezTo>
                    <a:pt x="169316" y="80089"/>
                    <a:pt x="165345" y="72345"/>
                    <a:pt x="163830" y="64770"/>
                  </a:cubicBezTo>
                  <a:cubicBezTo>
                    <a:pt x="162803" y="59635"/>
                    <a:pt x="161459" y="54565"/>
                    <a:pt x="160020" y="49530"/>
                  </a:cubicBezTo>
                  <a:cubicBezTo>
                    <a:pt x="158917" y="45668"/>
                    <a:pt x="156778" y="42076"/>
                    <a:pt x="156210" y="38100"/>
                  </a:cubicBezTo>
                  <a:cubicBezTo>
                    <a:pt x="155492" y="33071"/>
                    <a:pt x="156210" y="27940"/>
                    <a:pt x="167640" y="0"/>
                  </a:cubicBezTo>
                  <a:close/>
                </a:path>
              </a:pathLst>
            </a:cu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55" name="Freeform 154"/>
            <p:cNvSpPr/>
            <p:nvPr/>
          </p:nvSpPr>
          <p:spPr>
            <a:xfrm>
              <a:off x="8027670" y="5101590"/>
              <a:ext cx="168044" cy="99144"/>
            </a:xfrm>
            <a:custGeom>
              <a:avLst/>
              <a:gdLst>
                <a:gd name="connsiteX0" fmla="*/ 167640 w 168044"/>
                <a:gd name="connsiteY0" fmla="*/ 0 h 99144"/>
                <a:gd name="connsiteX1" fmla="*/ 114300 w 168044"/>
                <a:gd name="connsiteY1" fmla="*/ 38100 h 99144"/>
                <a:gd name="connsiteX2" fmla="*/ 91440 w 168044"/>
                <a:gd name="connsiteY2" fmla="*/ 45720 h 99144"/>
                <a:gd name="connsiteX3" fmla="*/ 80010 w 168044"/>
                <a:gd name="connsiteY3" fmla="*/ 49530 h 99144"/>
                <a:gd name="connsiteX4" fmla="*/ 68580 w 168044"/>
                <a:gd name="connsiteY4" fmla="*/ 57150 h 99144"/>
                <a:gd name="connsiteX5" fmla="*/ 57150 w 168044"/>
                <a:gd name="connsiteY5" fmla="*/ 60960 h 99144"/>
                <a:gd name="connsiteX6" fmla="*/ 45720 w 168044"/>
                <a:gd name="connsiteY6" fmla="*/ 68580 h 99144"/>
                <a:gd name="connsiteX7" fmla="*/ 34290 w 168044"/>
                <a:gd name="connsiteY7" fmla="*/ 72390 h 99144"/>
                <a:gd name="connsiteX8" fmla="*/ 0 w 168044"/>
                <a:gd name="connsiteY8" fmla="*/ 91440 h 99144"/>
                <a:gd name="connsiteX9" fmla="*/ 11430 w 168044"/>
                <a:gd name="connsiteY9" fmla="*/ 99060 h 99144"/>
                <a:gd name="connsiteX10" fmla="*/ 22860 w 168044"/>
                <a:gd name="connsiteY10" fmla="*/ 95250 h 99144"/>
                <a:gd name="connsiteX11" fmla="*/ 38100 w 168044"/>
                <a:gd name="connsiteY11" fmla="*/ 91440 h 99144"/>
                <a:gd name="connsiteX12" fmla="*/ 80010 w 168044"/>
                <a:gd name="connsiteY12" fmla="*/ 87630 h 99144"/>
                <a:gd name="connsiteX13" fmla="*/ 106680 w 168044"/>
                <a:gd name="connsiteY13" fmla="*/ 91440 h 99144"/>
                <a:gd name="connsiteX14" fmla="*/ 156210 w 168044"/>
                <a:gd name="connsiteY14" fmla="*/ 99060 h 99144"/>
                <a:gd name="connsiteX15" fmla="*/ 167640 w 168044"/>
                <a:gd name="connsiteY15" fmla="*/ 87630 h 99144"/>
                <a:gd name="connsiteX16" fmla="*/ 163830 w 168044"/>
                <a:gd name="connsiteY16" fmla="*/ 64770 h 99144"/>
                <a:gd name="connsiteX17" fmla="*/ 160020 w 168044"/>
                <a:gd name="connsiteY17" fmla="*/ 49530 h 99144"/>
                <a:gd name="connsiteX18" fmla="*/ 156210 w 168044"/>
                <a:gd name="connsiteY18" fmla="*/ 38100 h 99144"/>
                <a:gd name="connsiteX19" fmla="*/ 167640 w 168044"/>
                <a:gd name="connsiteY19" fmla="*/ 0 h 99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8044" h="99144">
                  <a:moveTo>
                    <a:pt x="167640" y="0"/>
                  </a:moveTo>
                  <a:cubicBezTo>
                    <a:pt x="166917" y="542"/>
                    <a:pt x="120985" y="35872"/>
                    <a:pt x="114300" y="38100"/>
                  </a:cubicBezTo>
                  <a:lnTo>
                    <a:pt x="91440" y="45720"/>
                  </a:lnTo>
                  <a:cubicBezTo>
                    <a:pt x="87630" y="46990"/>
                    <a:pt x="83352" y="47302"/>
                    <a:pt x="80010" y="49530"/>
                  </a:cubicBezTo>
                  <a:cubicBezTo>
                    <a:pt x="76200" y="52070"/>
                    <a:pt x="72676" y="55102"/>
                    <a:pt x="68580" y="57150"/>
                  </a:cubicBezTo>
                  <a:cubicBezTo>
                    <a:pt x="64988" y="58946"/>
                    <a:pt x="60742" y="59164"/>
                    <a:pt x="57150" y="60960"/>
                  </a:cubicBezTo>
                  <a:cubicBezTo>
                    <a:pt x="53054" y="63008"/>
                    <a:pt x="49816" y="66532"/>
                    <a:pt x="45720" y="68580"/>
                  </a:cubicBezTo>
                  <a:cubicBezTo>
                    <a:pt x="42128" y="70376"/>
                    <a:pt x="37801" y="70440"/>
                    <a:pt x="34290" y="72390"/>
                  </a:cubicBezTo>
                  <a:cubicBezTo>
                    <a:pt x="-5012" y="94225"/>
                    <a:pt x="25863" y="82819"/>
                    <a:pt x="0" y="91440"/>
                  </a:cubicBezTo>
                  <a:cubicBezTo>
                    <a:pt x="3810" y="93980"/>
                    <a:pt x="6913" y="98307"/>
                    <a:pt x="11430" y="99060"/>
                  </a:cubicBezTo>
                  <a:cubicBezTo>
                    <a:pt x="15391" y="99720"/>
                    <a:pt x="18998" y="96353"/>
                    <a:pt x="22860" y="95250"/>
                  </a:cubicBezTo>
                  <a:cubicBezTo>
                    <a:pt x="27895" y="93811"/>
                    <a:pt x="32910" y="92132"/>
                    <a:pt x="38100" y="91440"/>
                  </a:cubicBezTo>
                  <a:cubicBezTo>
                    <a:pt x="52005" y="89586"/>
                    <a:pt x="66040" y="88900"/>
                    <a:pt x="80010" y="87630"/>
                  </a:cubicBezTo>
                  <a:cubicBezTo>
                    <a:pt x="88900" y="88900"/>
                    <a:pt x="97761" y="90391"/>
                    <a:pt x="106680" y="91440"/>
                  </a:cubicBezTo>
                  <a:cubicBezTo>
                    <a:pt x="152220" y="96798"/>
                    <a:pt x="131588" y="90853"/>
                    <a:pt x="156210" y="99060"/>
                  </a:cubicBezTo>
                  <a:cubicBezTo>
                    <a:pt x="160020" y="95250"/>
                    <a:pt x="166471" y="92890"/>
                    <a:pt x="167640" y="87630"/>
                  </a:cubicBezTo>
                  <a:cubicBezTo>
                    <a:pt x="169316" y="80089"/>
                    <a:pt x="165345" y="72345"/>
                    <a:pt x="163830" y="64770"/>
                  </a:cubicBezTo>
                  <a:cubicBezTo>
                    <a:pt x="162803" y="59635"/>
                    <a:pt x="161459" y="54565"/>
                    <a:pt x="160020" y="49530"/>
                  </a:cubicBezTo>
                  <a:cubicBezTo>
                    <a:pt x="158917" y="45668"/>
                    <a:pt x="156778" y="42076"/>
                    <a:pt x="156210" y="38100"/>
                  </a:cubicBezTo>
                  <a:cubicBezTo>
                    <a:pt x="155492" y="33071"/>
                    <a:pt x="156210" y="27940"/>
                    <a:pt x="167640" y="0"/>
                  </a:cubicBezTo>
                  <a:close/>
                </a:path>
              </a:pathLst>
            </a:cu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spTree>
    <p:extLst>
      <p:ext uri="{BB962C8B-B14F-4D97-AF65-F5344CB8AC3E}">
        <p14:creationId xmlns:p14="http://schemas.microsoft.com/office/powerpoint/2010/main" val="1811101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80"/>
                                        </p:tgtEl>
                                        <p:attrNameLst>
                                          <p:attrName>style.visibility</p:attrName>
                                        </p:attrNameLst>
                                      </p:cBhvr>
                                      <p:to>
                                        <p:strVal val="visible"/>
                                      </p:to>
                                    </p:set>
                                    <p:anim calcmode="lin" valueType="num">
                                      <p:cBhvr additive="base">
                                        <p:cTn id="7" dur="1750" fill="hold"/>
                                        <p:tgtEl>
                                          <p:spTgt spid="80"/>
                                        </p:tgtEl>
                                        <p:attrNameLst>
                                          <p:attrName>ppt_x</p:attrName>
                                        </p:attrNameLst>
                                      </p:cBhvr>
                                      <p:tavLst>
                                        <p:tav tm="0">
                                          <p:val>
                                            <p:strVal val="0-#ppt_w/2"/>
                                          </p:val>
                                        </p:tav>
                                        <p:tav tm="100000">
                                          <p:val>
                                            <p:strVal val="#ppt_x"/>
                                          </p:val>
                                        </p:tav>
                                      </p:tavLst>
                                    </p:anim>
                                    <p:anim calcmode="lin" valueType="num">
                                      <p:cBhvr additive="base">
                                        <p:cTn id="8" dur="1750" fill="hold"/>
                                        <p:tgtEl>
                                          <p:spTgt spid="8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79"/>
                                        </p:tgtEl>
                                        <p:attrNameLst>
                                          <p:attrName>style.visibility</p:attrName>
                                        </p:attrNameLst>
                                      </p:cBhvr>
                                      <p:to>
                                        <p:strVal val="visible"/>
                                      </p:to>
                                    </p:set>
                                    <p:animEffect transition="in" filter="fade">
                                      <p:cBhvr>
                                        <p:cTn id="13" dur="1500"/>
                                        <p:tgtEl>
                                          <p:spTgt spid="79"/>
                                        </p:tgtEl>
                                      </p:cBhvr>
                                    </p:animEffect>
                                  </p:childTnLst>
                                </p:cTn>
                              </p:par>
                              <p:par>
                                <p:cTn id="14" presetID="10" presetClass="entr" presetSubtype="0" fill="hold"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3000"/>
                                        <p:tgtEl>
                                          <p:spTgt spid="27"/>
                                        </p:tgtEl>
                                      </p:cBhvr>
                                    </p:animEffect>
                                  </p:childTnLst>
                                </p:cTn>
                              </p:par>
                            </p:childTnLst>
                          </p:cTn>
                        </p:par>
                        <p:par>
                          <p:cTn id="17" fill="hold">
                            <p:stCondLst>
                              <p:cond delay="3000"/>
                            </p:stCondLst>
                            <p:childTnLst>
                              <p:par>
                                <p:cTn id="18" presetID="10" presetClass="entr" presetSubtype="0" fill="hold" grpId="0" nodeType="afterEffect">
                                  <p:stCondLst>
                                    <p:cond delay="0"/>
                                  </p:stCondLst>
                                  <p:childTnLst>
                                    <p:set>
                                      <p:cBhvr>
                                        <p:cTn id="19" dur="1" fill="hold">
                                          <p:stCondLst>
                                            <p:cond delay="0"/>
                                          </p:stCondLst>
                                        </p:cTn>
                                        <p:tgtEl>
                                          <p:spTgt spid="81"/>
                                        </p:tgtEl>
                                        <p:attrNameLst>
                                          <p:attrName>style.visibility</p:attrName>
                                        </p:attrNameLst>
                                      </p:cBhvr>
                                      <p:to>
                                        <p:strVal val="visible"/>
                                      </p:to>
                                    </p:set>
                                    <p:animEffect transition="in" filter="fade">
                                      <p:cBhvr>
                                        <p:cTn id="20" dur="1000"/>
                                        <p:tgtEl>
                                          <p:spTgt spid="8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82"/>
                                        </p:tgtEl>
                                        <p:attrNameLst>
                                          <p:attrName>style.visibility</p:attrName>
                                        </p:attrNameLst>
                                      </p:cBhvr>
                                      <p:to>
                                        <p:strVal val="visible"/>
                                      </p:to>
                                    </p:set>
                                    <p:animEffect transition="in" filter="wipe(up)">
                                      <p:cBhvr>
                                        <p:cTn id="25" dur="3000"/>
                                        <p:tgtEl>
                                          <p:spTgt spid="82"/>
                                        </p:tgtEl>
                                      </p:cBhvr>
                                    </p:animEffect>
                                  </p:childTnLst>
                                </p:cTn>
                              </p:par>
                            </p:childTnLst>
                          </p:cTn>
                        </p:par>
                        <p:par>
                          <p:cTn id="26" fill="hold">
                            <p:stCondLst>
                              <p:cond delay="3000"/>
                            </p:stCondLst>
                            <p:childTnLst>
                              <p:par>
                                <p:cTn id="27" presetID="22" presetClass="entr" presetSubtype="2" fill="hold" nodeType="afterEffect">
                                  <p:stCondLst>
                                    <p:cond delay="0"/>
                                  </p:stCondLst>
                                  <p:childTnLst>
                                    <p:set>
                                      <p:cBhvr>
                                        <p:cTn id="28" dur="1" fill="hold">
                                          <p:stCondLst>
                                            <p:cond delay="0"/>
                                          </p:stCondLst>
                                        </p:cTn>
                                        <p:tgtEl>
                                          <p:spTgt spid="156"/>
                                        </p:tgtEl>
                                        <p:attrNameLst>
                                          <p:attrName>style.visibility</p:attrName>
                                        </p:attrNameLst>
                                      </p:cBhvr>
                                      <p:to>
                                        <p:strVal val="visible"/>
                                      </p:to>
                                    </p:set>
                                    <p:animEffect transition="in" filter="wipe(right)">
                                      <p:cBhvr>
                                        <p:cTn id="29" dur="3500"/>
                                        <p:tgtEl>
                                          <p:spTgt spid="156"/>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12" fill="hold" grpId="0" nodeType="clickEffect">
                                  <p:stCondLst>
                                    <p:cond delay="0"/>
                                  </p:stCondLst>
                                  <p:childTnLst>
                                    <p:set>
                                      <p:cBhvr>
                                        <p:cTn id="33" dur="1" fill="hold">
                                          <p:stCondLst>
                                            <p:cond delay="0"/>
                                          </p:stCondLst>
                                        </p:cTn>
                                        <p:tgtEl>
                                          <p:spTgt spid="83"/>
                                        </p:tgtEl>
                                        <p:attrNameLst>
                                          <p:attrName>style.visibility</p:attrName>
                                        </p:attrNameLst>
                                      </p:cBhvr>
                                      <p:to>
                                        <p:strVal val="visible"/>
                                      </p:to>
                                    </p:set>
                                    <p:anim calcmode="lin" valueType="num">
                                      <p:cBhvr additive="base">
                                        <p:cTn id="34" dur="1750" fill="hold"/>
                                        <p:tgtEl>
                                          <p:spTgt spid="83"/>
                                        </p:tgtEl>
                                        <p:attrNameLst>
                                          <p:attrName>ppt_x</p:attrName>
                                        </p:attrNameLst>
                                      </p:cBhvr>
                                      <p:tavLst>
                                        <p:tav tm="0">
                                          <p:val>
                                            <p:strVal val="0-#ppt_w/2"/>
                                          </p:val>
                                        </p:tav>
                                        <p:tav tm="100000">
                                          <p:val>
                                            <p:strVal val="#ppt_x"/>
                                          </p:val>
                                        </p:tav>
                                      </p:tavLst>
                                    </p:anim>
                                    <p:anim calcmode="lin" valueType="num">
                                      <p:cBhvr additive="base">
                                        <p:cTn id="35" dur="1750" fill="hold"/>
                                        <p:tgtEl>
                                          <p:spTgt spid="83"/>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grpId="0" nodeType="clickEffect">
                                  <p:stCondLst>
                                    <p:cond delay="0"/>
                                  </p:stCondLst>
                                  <p:childTnLst>
                                    <p:set>
                                      <p:cBhvr>
                                        <p:cTn id="39" dur="1" fill="hold">
                                          <p:stCondLst>
                                            <p:cond delay="0"/>
                                          </p:stCondLst>
                                        </p:cTn>
                                        <p:tgtEl>
                                          <p:spTgt spid="84"/>
                                        </p:tgtEl>
                                        <p:attrNameLst>
                                          <p:attrName>style.visibility</p:attrName>
                                        </p:attrNameLst>
                                      </p:cBhvr>
                                      <p:to>
                                        <p:strVal val="visible"/>
                                      </p:to>
                                    </p:set>
                                    <p:anim calcmode="lin" valueType="num">
                                      <p:cBhvr>
                                        <p:cTn id="40" dur="1000" fill="hold"/>
                                        <p:tgtEl>
                                          <p:spTgt spid="84"/>
                                        </p:tgtEl>
                                        <p:attrNameLst>
                                          <p:attrName>ppt_w</p:attrName>
                                        </p:attrNameLst>
                                      </p:cBhvr>
                                      <p:tavLst>
                                        <p:tav tm="0">
                                          <p:val>
                                            <p:fltVal val="0"/>
                                          </p:val>
                                        </p:tav>
                                        <p:tav tm="100000">
                                          <p:val>
                                            <p:strVal val="#ppt_w"/>
                                          </p:val>
                                        </p:tav>
                                      </p:tavLst>
                                    </p:anim>
                                    <p:anim calcmode="lin" valueType="num">
                                      <p:cBhvr>
                                        <p:cTn id="41" dur="1000" fill="hold"/>
                                        <p:tgtEl>
                                          <p:spTgt spid="84"/>
                                        </p:tgtEl>
                                        <p:attrNameLst>
                                          <p:attrName>ppt_h</p:attrName>
                                        </p:attrNameLst>
                                      </p:cBhvr>
                                      <p:tavLst>
                                        <p:tav tm="0">
                                          <p:val>
                                            <p:fltVal val="0"/>
                                          </p:val>
                                        </p:tav>
                                        <p:tav tm="100000">
                                          <p:val>
                                            <p:strVal val="#ppt_h"/>
                                          </p:val>
                                        </p:tav>
                                      </p:tavLst>
                                    </p:anim>
                                    <p:anim calcmode="lin" valueType="num">
                                      <p:cBhvr>
                                        <p:cTn id="42" dur="1000" fill="hold"/>
                                        <p:tgtEl>
                                          <p:spTgt spid="84"/>
                                        </p:tgtEl>
                                        <p:attrNameLst>
                                          <p:attrName>style.rotation</p:attrName>
                                        </p:attrNameLst>
                                      </p:cBhvr>
                                      <p:tavLst>
                                        <p:tav tm="0">
                                          <p:val>
                                            <p:fltVal val="90"/>
                                          </p:val>
                                        </p:tav>
                                        <p:tav tm="100000">
                                          <p:val>
                                            <p:fltVal val="0"/>
                                          </p:val>
                                        </p:tav>
                                      </p:tavLst>
                                    </p:anim>
                                    <p:animEffect transition="in" filter="fade">
                                      <p:cBhvr>
                                        <p:cTn id="43" dur="10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p:bldP spid="80" grpId="0" animBg="1"/>
      <p:bldP spid="81" grpId="0"/>
      <p:bldP spid="82" grpId="0"/>
      <p:bldP spid="83" grpId="0" animBg="1"/>
      <p:bldP spid="8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9770" y="187002"/>
            <a:ext cx="7701458" cy="1077218"/>
          </a:xfrm>
          <a:prstGeom prst="rect">
            <a:avLst/>
          </a:prstGeom>
        </p:spPr>
        <p:txBody>
          <a:bodyPr wrap="square">
            <a:spAutoFit/>
          </a:bodyPr>
          <a:lstStyle/>
          <a:p>
            <a:pPr lvl="0"/>
            <a:r>
              <a:rPr lang="en-US" sz="1600" dirty="0"/>
              <a:t>The lens in the eye is surrounded by liquid</a:t>
            </a:r>
            <a:r>
              <a:rPr lang="en-US" sz="1600" dirty="0" smtClean="0"/>
              <a:t>.</a:t>
            </a:r>
            <a:r>
              <a:rPr lang="en-US" sz="1600" dirty="0"/>
              <a:t> </a:t>
            </a:r>
            <a:endParaRPr lang="en-NZ" sz="1600" dirty="0"/>
          </a:p>
          <a:p>
            <a:pPr marL="342900" indent="-342900">
              <a:buAutoNum type="alphaLcParenBoth" startAt="3"/>
            </a:pPr>
            <a:r>
              <a:rPr lang="en-US" sz="1600" dirty="0" smtClean="0"/>
              <a:t>Explain </a:t>
            </a:r>
            <a:r>
              <a:rPr lang="en-US" sz="1600" dirty="0"/>
              <a:t>what would happen to the focal length of the lens if it was surrounded by air. </a:t>
            </a:r>
            <a:endParaRPr lang="en-US" sz="1600" dirty="0" smtClean="0"/>
          </a:p>
          <a:p>
            <a:r>
              <a:rPr lang="en-US" sz="1600" dirty="0"/>
              <a:t> </a:t>
            </a:r>
            <a:r>
              <a:rPr lang="en-US" sz="1600" dirty="0" smtClean="0"/>
              <a:t>       Assume </a:t>
            </a:r>
            <a:r>
              <a:rPr lang="en-US" sz="1600" dirty="0"/>
              <a:t>the lens is the same shape.</a:t>
            </a:r>
            <a:endParaRPr lang="en-NZ" sz="1600" dirty="0"/>
          </a:p>
          <a:p>
            <a:r>
              <a:rPr lang="en-US" sz="1600" b="1" i="1" dirty="0" smtClean="0"/>
              <a:t>	</a:t>
            </a:r>
            <a:r>
              <a:rPr lang="en-US" sz="1600" b="1" i="1" dirty="0" err="1" smtClean="0"/>
              <a:t>n</a:t>
            </a:r>
            <a:r>
              <a:rPr lang="en-US" sz="1600" b="1" baseline="-25000" dirty="0" err="1" smtClean="0"/>
              <a:t>air</a:t>
            </a:r>
            <a:r>
              <a:rPr lang="en-US" sz="1600" b="1" dirty="0" smtClean="0"/>
              <a:t> </a:t>
            </a:r>
            <a:r>
              <a:rPr lang="en-US" sz="1600" b="1" dirty="0"/>
              <a:t>= 1.0,   </a:t>
            </a:r>
            <a:r>
              <a:rPr lang="en-US" sz="1600" b="1" i="1" dirty="0" err="1"/>
              <a:t>n</a:t>
            </a:r>
            <a:r>
              <a:rPr lang="en-US" sz="1600" b="1" baseline="-25000" dirty="0" err="1"/>
              <a:t>liquid</a:t>
            </a:r>
            <a:r>
              <a:rPr lang="en-US" sz="1600" b="1" dirty="0"/>
              <a:t> = 1.3,   </a:t>
            </a:r>
            <a:r>
              <a:rPr lang="en-US" sz="1600" b="1" i="1" dirty="0" err="1"/>
              <a:t>n</a:t>
            </a:r>
            <a:r>
              <a:rPr lang="en-US" sz="1600" b="1" baseline="-25000" dirty="0" err="1"/>
              <a:t>lens</a:t>
            </a:r>
            <a:r>
              <a:rPr lang="en-US" sz="1600" b="1" dirty="0"/>
              <a:t> = 1.4</a:t>
            </a:r>
            <a:endParaRPr lang="en-NZ" sz="1600" b="1" dirty="0"/>
          </a:p>
        </p:txBody>
      </p:sp>
      <p:sp>
        <p:nvSpPr>
          <p:cNvPr id="3" name="Rectangle 2"/>
          <p:cNvSpPr/>
          <p:nvPr/>
        </p:nvSpPr>
        <p:spPr>
          <a:xfrm>
            <a:off x="166251" y="1618111"/>
            <a:ext cx="8462357" cy="1938992"/>
          </a:xfrm>
          <a:prstGeom prst="rect">
            <a:avLst/>
          </a:prstGeom>
        </p:spPr>
        <p:txBody>
          <a:bodyPr wrap="square">
            <a:spAutoFit/>
          </a:bodyPr>
          <a:lstStyle/>
          <a:p>
            <a:pPr marL="285750" indent="-285750">
              <a:lnSpc>
                <a:spcPct val="150000"/>
              </a:lnSpc>
              <a:buFont typeface="Wingdings" panose="05000000000000000000" pitchFamily="2" charset="2"/>
              <a:buChar char="v"/>
            </a:pPr>
            <a:r>
              <a:rPr lang="en-NZ" sz="1600" dirty="0"/>
              <a:t>The air has a lower refractive index than the liquid</a:t>
            </a:r>
            <a:r>
              <a:rPr lang="en-NZ" sz="1600" dirty="0" smtClean="0"/>
              <a:t>. </a:t>
            </a:r>
          </a:p>
          <a:p>
            <a:pPr marL="285750" indent="-285750">
              <a:lnSpc>
                <a:spcPct val="150000"/>
              </a:lnSpc>
              <a:buFont typeface="Wingdings" panose="05000000000000000000" pitchFamily="2" charset="2"/>
              <a:buChar char="v"/>
            </a:pPr>
            <a:r>
              <a:rPr lang="en-NZ" sz="1600" dirty="0" smtClean="0"/>
              <a:t>If </a:t>
            </a:r>
            <a:r>
              <a:rPr lang="en-NZ" sz="1600" dirty="0"/>
              <a:t>light goes from air to </a:t>
            </a:r>
            <a:r>
              <a:rPr lang="en-NZ" sz="1600" dirty="0" smtClean="0"/>
              <a:t>the lens </a:t>
            </a:r>
            <a:r>
              <a:rPr lang="en-NZ" sz="1600" dirty="0"/>
              <a:t>(or vice versa), it will bend </a:t>
            </a:r>
            <a:r>
              <a:rPr lang="en-NZ" sz="1600" dirty="0" smtClean="0"/>
              <a:t>(refract) more </a:t>
            </a:r>
            <a:r>
              <a:rPr lang="en-NZ" sz="1600" dirty="0"/>
              <a:t>than if it goes </a:t>
            </a:r>
            <a:r>
              <a:rPr lang="en-NZ" sz="1600" dirty="0" smtClean="0"/>
              <a:t>from liquid </a:t>
            </a:r>
            <a:r>
              <a:rPr lang="en-NZ" sz="1600" dirty="0"/>
              <a:t>to </a:t>
            </a:r>
            <a:r>
              <a:rPr lang="en-NZ" sz="1600" dirty="0" smtClean="0"/>
              <a:t>lens.</a:t>
            </a:r>
          </a:p>
          <a:p>
            <a:pPr marL="285750" indent="-285750">
              <a:lnSpc>
                <a:spcPct val="150000"/>
              </a:lnSpc>
              <a:buFont typeface="Wingdings" panose="05000000000000000000" pitchFamily="2" charset="2"/>
              <a:buChar char="v"/>
            </a:pPr>
            <a:r>
              <a:rPr lang="en-NZ" sz="1600" dirty="0" smtClean="0"/>
              <a:t>So </a:t>
            </a:r>
            <a:r>
              <a:rPr lang="en-NZ" sz="1600" dirty="0"/>
              <a:t>light moving through air will focus closer to the </a:t>
            </a:r>
            <a:r>
              <a:rPr lang="en-NZ" sz="1600" dirty="0" smtClean="0"/>
              <a:t>lens.</a:t>
            </a:r>
          </a:p>
          <a:p>
            <a:pPr marL="285750" indent="-285750">
              <a:lnSpc>
                <a:spcPct val="150000"/>
              </a:lnSpc>
              <a:buFont typeface="Wingdings" panose="05000000000000000000" pitchFamily="2" charset="2"/>
              <a:buChar char="v"/>
            </a:pPr>
            <a:r>
              <a:rPr lang="en-NZ" sz="1600" dirty="0" smtClean="0"/>
              <a:t>So the focal </a:t>
            </a:r>
            <a:r>
              <a:rPr lang="en-NZ" sz="1600" dirty="0"/>
              <a:t>length of lens in air is shorter than in liquid.</a:t>
            </a:r>
          </a:p>
        </p:txBody>
      </p:sp>
      <p:sp>
        <p:nvSpPr>
          <p:cNvPr id="4" name="TextBox 3"/>
          <p:cNvSpPr txBox="1"/>
          <p:nvPr/>
        </p:nvSpPr>
        <p:spPr>
          <a:xfrm>
            <a:off x="219124" y="1357452"/>
            <a:ext cx="930639" cy="338554"/>
          </a:xfrm>
          <a:prstGeom prst="rect">
            <a:avLst/>
          </a:prstGeom>
          <a:noFill/>
        </p:spPr>
        <p:txBody>
          <a:bodyPr wrap="none" rtlCol="0">
            <a:spAutoFit/>
          </a:bodyPr>
          <a:lstStyle/>
          <a:p>
            <a:r>
              <a:rPr lang="en-NZ" sz="1600" b="1" dirty="0" smtClean="0"/>
              <a:t>Answer :</a:t>
            </a:r>
            <a:endParaRPr lang="en-NZ" sz="1600" b="1" dirty="0"/>
          </a:p>
        </p:txBody>
      </p:sp>
      <p:sp>
        <p:nvSpPr>
          <p:cNvPr id="5" name="Rectangle 4"/>
          <p:cNvSpPr/>
          <p:nvPr/>
        </p:nvSpPr>
        <p:spPr>
          <a:xfrm>
            <a:off x="286397" y="3865726"/>
            <a:ext cx="2165858" cy="584775"/>
          </a:xfrm>
          <a:prstGeom prst="rect">
            <a:avLst/>
          </a:prstGeom>
          <a:solidFill>
            <a:schemeClr val="bg1"/>
          </a:solidFill>
          <a:ln w="28575">
            <a:solidFill>
              <a:srgbClr val="FF0000"/>
            </a:solidFill>
          </a:ln>
        </p:spPr>
        <p:txBody>
          <a:bodyPr wrap="square">
            <a:spAutoFit/>
          </a:bodyPr>
          <a:lstStyle/>
          <a:p>
            <a:pPr lvl="0"/>
            <a:r>
              <a:rPr lang="en-GB" sz="1600" b="1" i="1" dirty="0" smtClean="0">
                <a:solidFill>
                  <a:srgbClr val="FF0000"/>
                </a:solidFill>
              </a:rPr>
              <a:t>“ACHIEVE” for :</a:t>
            </a:r>
          </a:p>
          <a:p>
            <a:r>
              <a:rPr lang="en-NZ" sz="1600" b="1" dirty="0"/>
              <a:t>ONE</a:t>
            </a:r>
            <a:r>
              <a:rPr lang="en-NZ" sz="1600" dirty="0"/>
              <a:t> correct statement.</a:t>
            </a:r>
            <a:endParaRPr lang="en-NZ" sz="1600" b="1" i="1" dirty="0">
              <a:latin typeface="Times New Roman" panose="02020603050405020304" pitchFamily="18" charset="0"/>
              <a:cs typeface="Times New Roman" panose="02020603050405020304" pitchFamily="18" charset="0"/>
            </a:endParaRPr>
          </a:p>
        </p:txBody>
      </p:sp>
      <p:sp>
        <p:nvSpPr>
          <p:cNvPr id="6" name="Rectangle 5"/>
          <p:cNvSpPr/>
          <p:nvPr/>
        </p:nvSpPr>
        <p:spPr>
          <a:xfrm>
            <a:off x="2933107" y="4243584"/>
            <a:ext cx="2699240" cy="584775"/>
          </a:xfrm>
          <a:prstGeom prst="rect">
            <a:avLst/>
          </a:prstGeom>
          <a:ln w="28575">
            <a:solidFill>
              <a:srgbClr val="7030A0"/>
            </a:solidFill>
          </a:ln>
        </p:spPr>
        <p:txBody>
          <a:bodyPr wrap="square">
            <a:spAutoFit/>
          </a:bodyPr>
          <a:lstStyle/>
          <a:p>
            <a:pPr lvl="0" algn="ctr"/>
            <a:r>
              <a:rPr lang="en-GB" sz="1600" b="1" i="1" dirty="0" smtClean="0">
                <a:solidFill>
                  <a:srgbClr val="7030A0"/>
                </a:solidFill>
              </a:rPr>
              <a:t>“MERIT” for :</a:t>
            </a:r>
          </a:p>
          <a:p>
            <a:r>
              <a:rPr lang="en-NZ" sz="1600" b="1" dirty="0" smtClean="0"/>
              <a:t>TWO </a:t>
            </a:r>
            <a:r>
              <a:rPr lang="en-NZ" sz="1600" dirty="0"/>
              <a:t>correct statements.</a:t>
            </a:r>
          </a:p>
        </p:txBody>
      </p:sp>
      <p:sp>
        <p:nvSpPr>
          <p:cNvPr id="7" name="Rectangle 6"/>
          <p:cNvSpPr/>
          <p:nvPr/>
        </p:nvSpPr>
        <p:spPr>
          <a:xfrm>
            <a:off x="6018415" y="4291349"/>
            <a:ext cx="2726574" cy="1323439"/>
          </a:xfrm>
          <a:prstGeom prst="rect">
            <a:avLst/>
          </a:prstGeom>
          <a:ln w="28575">
            <a:solidFill>
              <a:srgbClr val="009644"/>
            </a:solidFill>
          </a:ln>
        </p:spPr>
        <p:txBody>
          <a:bodyPr wrap="square">
            <a:spAutoFit/>
          </a:bodyPr>
          <a:lstStyle/>
          <a:p>
            <a:pPr algn="ctr"/>
            <a:r>
              <a:rPr lang="en-GB" sz="1600" b="1" i="1" dirty="0" smtClean="0">
                <a:solidFill>
                  <a:srgbClr val="009644"/>
                </a:solidFill>
              </a:rPr>
              <a:t>“EXCELLENCE”   for :</a:t>
            </a:r>
          </a:p>
          <a:p>
            <a:r>
              <a:rPr lang="en-GB" sz="1600" b="1" i="1" dirty="0" smtClean="0">
                <a:solidFill>
                  <a:srgbClr val="009644"/>
                </a:solidFill>
              </a:rPr>
              <a:t> </a:t>
            </a:r>
            <a:r>
              <a:rPr lang="en-NZ" sz="1600" dirty="0"/>
              <a:t>Full explanation saying what happens to </a:t>
            </a:r>
            <a:r>
              <a:rPr lang="en-NZ" sz="1600" dirty="0" smtClean="0"/>
              <a:t>focal length</a:t>
            </a:r>
            <a:endParaRPr lang="en-NZ" sz="1600" dirty="0"/>
          </a:p>
          <a:p>
            <a:endParaRPr lang="en-NZ" sz="1600" b="1" i="1" dirty="0" smtClean="0"/>
          </a:p>
          <a:p>
            <a:r>
              <a:rPr lang="en-NZ" sz="1600" b="1" i="1" dirty="0" smtClean="0"/>
              <a:t>OR </a:t>
            </a:r>
            <a:r>
              <a:rPr lang="en-NZ" sz="1600" dirty="0" smtClean="0"/>
              <a:t>shown </a:t>
            </a:r>
            <a:r>
              <a:rPr lang="en-NZ" sz="1600" dirty="0"/>
              <a:t>by calculation</a:t>
            </a:r>
            <a:endParaRPr lang="en-NZ" sz="1600" b="1" i="1" dirty="0"/>
          </a:p>
        </p:txBody>
      </p:sp>
    </p:spTree>
    <p:extLst>
      <p:ext uri="{BB962C8B-B14F-4D97-AF65-F5344CB8AC3E}">
        <p14:creationId xmlns:p14="http://schemas.microsoft.com/office/powerpoint/2010/main" val="3911791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12"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1750" fill="hold"/>
                                        <p:tgtEl>
                                          <p:spTgt spid="5"/>
                                        </p:tgtEl>
                                        <p:attrNameLst>
                                          <p:attrName>ppt_x</p:attrName>
                                        </p:attrNameLst>
                                      </p:cBhvr>
                                      <p:tavLst>
                                        <p:tav tm="0">
                                          <p:val>
                                            <p:strVal val="0-#ppt_w/2"/>
                                          </p:val>
                                        </p:tav>
                                        <p:tav tm="100000">
                                          <p:val>
                                            <p:strVal val="#ppt_x"/>
                                          </p:val>
                                        </p:tav>
                                      </p:tavLst>
                                    </p:anim>
                                    <p:anim calcmode="lin" valueType="num">
                                      <p:cBhvr additive="base">
                                        <p:cTn id="18" dur="175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1000" fill="hold"/>
                                        <p:tgtEl>
                                          <p:spTgt spid="6"/>
                                        </p:tgtEl>
                                        <p:attrNameLst>
                                          <p:attrName>ppt_w</p:attrName>
                                        </p:attrNameLst>
                                      </p:cBhvr>
                                      <p:tavLst>
                                        <p:tav tm="0">
                                          <p:val>
                                            <p:fltVal val="0"/>
                                          </p:val>
                                        </p:tav>
                                        <p:tav tm="100000">
                                          <p:val>
                                            <p:strVal val="#ppt_w"/>
                                          </p:val>
                                        </p:tav>
                                      </p:tavLst>
                                    </p:anim>
                                    <p:anim calcmode="lin" valueType="num">
                                      <p:cBhvr>
                                        <p:cTn id="24" dur="1000" fill="hold"/>
                                        <p:tgtEl>
                                          <p:spTgt spid="6"/>
                                        </p:tgtEl>
                                        <p:attrNameLst>
                                          <p:attrName>ppt_h</p:attrName>
                                        </p:attrNameLst>
                                      </p:cBhvr>
                                      <p:tavLst>
                                        <p:tav tm="0">
                                          <p:val>
                                            <p:fltVal val="0"/>
                                          </p:val>
                                        </p:tav>
                                        <p:tav tm="100000">
                                          <p:val>
                                            <p:strVal val="#ppt_h"/>
                                          </p:val>
                                        </p:tav>
                                      </p:tavLst>
                                    </p:anim>
                                    <p:anim calcmode="lin" valueType="num">
                                      <p:cBhvr>
                                        <p:cTn id="25" dur="1000" fill="hold"/>
                                        <p:tgtEl>
                                          <p:spTgt spid="6"/>
                                        </p:tgtEl>
                                        <p:attrNameLst>
                                          <p:attrName>style.rotation</p:attrName>
                                        </p:attrNameLst>
                                      </p:cBhvr>
                                      <p:tavLst>
                                        <p:tav tm="0">
                                          <p:val>
                                            <p:fltVal val="90"/>
                                          </p:val>
                                        </p:tav>
                                        <p:tav tm="100000">
                                          <p:val>
                                            <p:fltVal val="0"/>
                                          </p:val>
                                        </p:tav>
                                      </p:tavLst>
                                    </p:anim>
                                    <p:animEffect transition="in" filter="fade">
                                      <p:cBhvr>
                                        <p:cTn id="26" dur="10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1" nodeType="clickEffect">
                                  <p:stCondLst>
                                    <p:cond delay="0"/>
                                  </p:stCondLst>
                                  <p:iterate type="lt">
                                    <p:tmPct val="0"/>
                                  </p:iterate>
                                  <p:childTnLst>
                                    <p:set>
                                      <p:cBhvr>
                                        <p:cTn id="30" dur="1" fill="hold">
                                          <p:stCondLst>
                                            <p:cond delay="0"/>
                                          </p:stCondLst>
                                        </p:cTn>
                                        <p:tgtEl>
                                          <p:spTgt spid="7"/>
                                        </p:tgtEl>
                                        <p:attrNameLst>
                                          <p:attrName>style.visibility</p:attrName>
                                        </p:attrNameLst>
                                      </p:cBhvr>
                                      <p:to>
                                        <p:strVal val="visible"/>
                                      </p:to>
                                    </p:set>
                                    <p:animEffect transition="in" filter="wipe(down)">
                                      <p:cBhvr>
                                        <p:cTn id="31" dur="580">
                                          <p:stCondLst>
                                            <p:cond delay="0"/>
                                          </p:stCondLst>
                                        </p:cTn>
                                        <p:tgtEl>
                                          <p:spTgt spid="7"/>
                                        </p:tgtEl>
                                      </p:cBhvr>
                                    </p:animEffect>
                                    <p:anim calcmode="lin" valueType="num">
                                      <p:cBhvr>
                                        <p:cTn id="3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7" dur="26">
                                          <p:stCondLst>
                                            <p:cond delay="650"/>
                                          </p:stCondLst>
                                        </p:cTn>
                                        <p:tgtEl>
                                          <p:spTgt spid="7"/>
                                        </p:tgtEl>
                                      </p:cBhvr>
                                      <p:to x="100000" y="60000"/>
                                    </p:animScale>
                                    <p:animScale>
                                      <p:cBhvr>
                                        <p:cTn id="38" dur="166" decel="50000">
                                          <p:stCondLst>
                                            <p:cond delay="676"/>
                                          </p:stCondLst>
                                        </p:cTn>
                                        <p:tgtEl>
                                          <p:spTgt spid="7"/>
                                        </p:tgtEl>
                                      </p:cBhvr>
                                      <p:to x="100000" y="100000"/>
                                    </p:animScale>
                                    <p:animScale>
                                      <p:cBhvr>
                                        <p:cTn id="39" dur="26">
                                          <p:stCondLst>
                                            <p:cond delay="1312"/>
                                          </p:stCondLst>
                                        </p:cTn>
                                        <p:tgtEl>
                                          <p:spTgt spid="7"/>
                                        </p:tgtEl>
                                      </p:cBhvr>
                                      <p:to x="100000" y="80000"/>
                                    </p:animScale>
                                    <p:animScale>
                                      <p:cBhvr>
                                        <p:cTn id="40" dur="166" decel="50000">
                                          <p:stCondLst>
                                            <p:cond delay="1338"/>
                                          </p:stCondLst>
                                        </p:cTn>
                                        <p:tgtEl>
                                          <p:spTgt spid="7"/>
                                        </p:tgtEl>
                                      </p:cBhvr>
                                      <p:to x="100000" y="100000"/>
                                    </p:animScale>
                                    <p:animScale>
                                      <p:cBhvr>
                                        <p:cTn id="41" dur="26">
                                          <p:stCondLst>
                                            <p:cond delay="1642"/>
                                          </p:stCondLst>
                                        </p:cTn>
                                        <p:tgtEl>
                                          <p:spTgt spid="7"/>
                                        </p:tgtEl>
                                      </p:cBhvr>
                                      <p:to x="100000" y="90000"/>
                                    </p:animScale>
                                    <p:animScale>
                                      <p:cBhvr>
                                        <p:cTn id="42" dur="166" decel="50000">
                                          <p:stCondLst>
                                            <p:cond delay="1668"/>
                                          </p:stCondLst>
                                        </p:cTn>
                                        <p:tgtEl>
                                          <p:spTgt spid="7"/>
                                        </p:tgtEl>
                                      </p:cBhvr>
                                      <p:to x="100000" y="100000"/>
                                    </p:animScale>
                                    <p:animScale>
                                      <p:cBhvr>
                                        <p:cTn id="43" dur="26">
                                          <p:stCondLst>
                                            <p:cond delay="1808"/>
                                          </p:stCondLst>
                                        </p:cTn>
                                        <p:tgtEl>
                                          <p:spTgt spid="7"/>
                                        </p:tgtEl>
                                      </p:cBhvr>
                                      <p:to x="100000" y="95000"/>
                                    </p:animScale>
                                    <p:animScale>
                                      <p:cBhvr>
                                        <p:cTn id="44"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6" grpId="0" animBg="1"/>
      <p:bldP spid="7"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506" y="262729"/>
            <a:ext cx="5273566" cy="1569660"/>
          </a:xfrm>
          <a:prstGeom prst="rect">
            <a:avLst/>
          </a:prstGeom>
        </p:spPr>
        <p:txBody>
          <a:bodyPr wrap="square">
            <a:spAutoFit/>
          </a:bodyPr>
          <a:lstStyle/>
          <a:p>
            <a:pPr lvl="0"/>
            <a:r>
              <a:rPr lang="en-US" sz="1600" dirty="0"/>
              <a:t>The optician looks at the inside of Frankie’s eye with an instrument that uses red light. This device contains a glass prism like the one shown in the diagram </a:t>
            </a:r>
            <a:r>
              <a:rPr lang="en-US" sz="1600" dirty="0" smtClean="0"/>
              <a:t>here.</a:t>
            </a:r>
            <a:endParaRPr lang="en-NZ" sz="1600" dirty="0"/>
          </a:p>
          <a:p>
            <a:r>
              <a:rPr lang="en-US" sz="1600" dirty="0"/>
              <a:t>The speed of red light in air is </a:t>
            </a:r>
            <a:r>
              <a:rPr lang="en-US" sz="1600" b="1" dirty="0"/>
              <a:t>3.0 × 10</a:t>
            </a:r>
            <a:r>
              <a:rPr lang="en-US" sz="1600" b="1" baseline="30000" dirty="0"/>
              <a:t>8</a:t>
            </a:r>
            <a:r>
              <a:rPr lang="en-US" sz="1600" b="1" dirty="0"/>
              <a:t> m s</a:t>
            </a:r>
            <a:r>
              <a:rPr lang="en-US" sz="1600" b="1" baseline="30000" dirty="0"/>
              <a:t>–1</a:t>
            </a:r>
            <a:r>
              <a:rPr lang="en-US" sz="1600" dirty="0"/>
              <a:t>.</a:t>
            </a:r>
            <a:endParaRPr lang="en-NZ" sz="1600" dirty="0"/>
          </a:p>
          <a:p>
            <a:r>
              <a:rPr lang="en-US" sz="1600" dirty="0"/>
              <a:t>The speed of red light in the glass prism is </a:t>
            </a:r>
            <a:r>
              <a:rPr lang="en-US" sz="1600" b="1" dirty="0"/>
              <a:t>2.0 × 10</a:t>
            </a:r>
            <a:r>
              <a:rPr lang="en-US" sz="1600" b="1" baseline="30000" dirty="0"/>
              <a:t>8</a:t>
            </a:r>
            <a:r>
              <a:rPr lang="en-US" sz="1600" b="1" dirty="0"/>
              <a:t> m s</a:t>
            </a:r>
            <a:r>
              <a:rPr lang="en-US" sz="1600" b="1" baseline="30000" dirty="0"/>
              <a:t>–1</a:t>
            </a:r>
            <a:r>
              <a:rPr lang="en-US" sz="1600" b="1" dirty="0"/>
              <a:t>.</a:t>
            </a:r>
            <a:endParaRPr lang="en-NZ" sz="1600" b="1" dirty="0"/>
          </a:p>
          <a:p>
            <a:r>
              <a:rPr lang="en-US" sz="1600" b="1" i="1" dirty="0" smtClean="0"/>
              <a:t>	</a:t>
            </a:r>
            <a:r>
              <a:rPr lang="en-US" sz="1600" b="1" i="1" dirty="0" err="1" smtClean="0"/>
              <a:t>n</a:t>
            </a:r>
            <a:r>
              <a:rPr lang="en-US" sz="1600" b="1" baseline="-25000" dirty="0" err="1" smtClean="0"/>
              <a:t>air</a:t>
            </a:r>
            <a:r>
              <a:rPr lang="en-US" sz="1600" b="1" dirty="0" smtClean="0"/>
              <a:t> </a:t>
            </a:r>
            <a:r>
              <a:rPr lang="en-US" sz="1600" b="1" dirty="0"/>
              <a:t>= 1.0,   </a:t>
            </a:r>
            <a:r>
              <a:rPr lang="en-US" sz="1600" b="1" i="1" dirty="0" err="1"/>
              <a:t>n</a:t>
            </a:r>
            <a:r>
              <a:rPr lang="en-US" sz="1600" b="1" baseline="-25000" dirty="0" err="1"/>
              <a:t>glass</a:t>
            </a:r>
            <a:r>
              <a:rPr lang="en-US" sz="1600" b="1" dirty="0"/>
              <a:t> = 1.5</a:t>
            </a:r>
            <a:endParaRPr lang="en-NZ" sz="1600" b="1" dirty="0"/>
          </a:p>
        </p:txBody>
      </p:sp>
      <p:grpSp>
        <p:nvGrpSpPr>
          <p:cNvPr id="3" name="Group 1"/>
          <p:cNvGrpSpPr>
            <a:grpSpLocks/>
          </p:cNvGrpSpPr>
          <p:nvPr/>
        </p:nvGrpSpPr>
        <p:grpSpPr bwMode="auto">
          <a:xfrm>
            <a:off x="5851122" y="268252"/>
            <a:ext cx="3130275" cy="2330099"/>
            <a:chOff x="5" y="5"/>
            <a:chExt cx="3142" cy="2103"/>
          </a:xfrm>
        </p:grpSpPr>
        <p:grpSp>
          <p:nvGrpSpPr>
            <p:cNvPr id="4" name="Group 19"/>
            <p:cNvGrpSpPr>
              <a:grpSpLocks/>
            </p:cNvGrpSpPr>
            <p:nvPr/>
          </p:nvGrpSpPr>
          <p:grpSpPr bwMode="auto">
            <a:xfrm>
              <a:off x="5" y="5"/>
              <a:ext cx="2103" cy="2103"/>
              <a:chOff x="5" y="5"/>
              <a:chExt cx="2103" cy="2103"/>
            </a:xfrm>
          </p:grpSpPr>
          <p:sp>
            <p:nvSpPr>
              <p:cNvPr id="22" name="Freeform 20"/>
              <p:cNvSpPr>
                <a:spLocks/>
              </p:cNvSpPr>
              <p:nvPr/>
            </p:nvSpPr>
            <p:spPr bwMode="auto">
              <a:xfrm>
                <a:off x="5" y="5"/>
                <a:ext cx="2103" cy="2103"/>
              </a:xfrm>
              <a:custGeom>
                <a:avLst/>
                <a:gdLst>
                  <a:gd name="T0" fmla="+- 0 2108 5"/>
                  <a:gd name="T1" fmla="*/ T0 w 2103"/>
                  <a:gd name="T2" fmla="+- 0 5 5"/>
                  <a:gd name="T3" fmla="*/ 5 h 2103"/>
                  <a:gd name="T4" fmla="+- 0 5 5"/>
                  <a:gd name="T5" fmla="*/ T4 w 2103"/>
                  <a:gd name="T6" fmla="+- 0 2108 5"/>
                  <a:gd name="T7" fmla="*/ 2108 h 2103"/>
                  <a:gd name="T8" fmla="+- 0 2108 5"/>
                  <a:gd name="T9" fmla="*/ T8 w 2103"/>
                  <a:gd name="T10" fmla="+- 0 2108 5"/>
                  <a:gd name="T11" fmla="*/ 2108 h 2103"/>
                  <a:gd name="T12" fmla="+- 0 2108 5"/>
                  <a:gd name="T13" fmla="*/ T12 w 2103"/>
                  <a:gd name="T14" fmla="+- 0 5 5"/>
                  <a:gd name="T15" fmla="*/ 5 h 2103"/>
                </a:gdLst>
                <a:ahLst/>
                <a:cxnLst>
                  <a:cxn ang="0">
                    <a:pos x="T1" y="T3"/>
                  </a:cxn>
                  <a:cxn ang="0">
                    <a:pos x="T5" y="T7"/>
                  </a:cxn>
                  <a:cxn ang="0">
                    <a:pos x="T9" y="T11"/>
                  </a:cxn>
                  <a:cxn ang="0">
                    <a:pos x="T13" y="T15"/>
                  </a:cxn>
                </a:cxnLst>
                <a:rect l="0" t="0" r="r" b="b"/>
                <a:pathLst>
                  <a:path w="2103" h="2103">
                    <a:moveTo>
                      <a:pt x="2103" y="0"/>
                    </a:moveTo>
                    <a:lnTo>
                      <a:pt x="0" y="2103"/>
                    </a:lnTo>
                    <a:lnTo>
                      <a:pt x="2103" y="2103"/>
                    </a:lnTo>
                    <a:lnTo>
                      <a:pt x="2103" y="0"/>
                    </a:lnTo>
                    <a:close/>
                  </a:path>
                </a:pathLst>
              </a:custGeom>
              <a:solidFill>
                <a:srgbClr val="D1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5" name="Group 17"/>
            <p:cNvGrpSpPr>
              <a:grpSpLocks/>
            </p:cNvGrpSpPr>
            <p:nvPr/>
          </p:nvGrpSpPr>
          <p:grpSpPr bwMode="auto">
            <a:xfrm>
              <a:off x="5" y="5"/>
              <a:ext cx="2103" cy="2103"/>
              <a:chOff x="5" y="5"/>
              <a:chExt cx="2103" cy="2103"/>
            </a:xfrm>
          </p:grpSpPr>
          <p:sp>
            <p:nvSpPr>
              <p:cNvPr id="21" name="Freeform 18"/>
              <p:cNvSpPr>
                <a:spLocks/>
              </p:cNvSpPr>
              <p:nvPr/>
            </p:nvSpPr>
            <p:spPr bwMode="auto">
              <a:xfrm>
                <a:off x="5" y="5"/>
                <a:ext cx="2103" cy="2103"/>
              </a:xfrm>
              <a:custGeom>
                <a:avLst/>
                <a:gdLst>
                  <a:gd name="T0" fmla="+- 0 2108 5"/>
                  <a:gd name="T1" fmla="*/ T0 w 2103"/>
                  <a:gd name="T2" fmla="+- 0 5 5"/>
                  <a:gd name="T3" fmla="*/ 5 h 2103"/>
                  <a:gd name="T4" fmla="+- 0 2108 5"/>
                  <a:gd name="T5" fmla="*/ T4 w 2103"/>
                  <a:gd name="T6" fmla="+- 0 2108 5"/>
                  <a:gd name="T7" fmla="*/ 2108 h 2103"/>
                  <a:gd name="T8" fmla="+- 0 5 5"/>
                  <a:gd name="T9" fmla="*/ T8 w 2103"/>
                  <a:gd name="T10" fmla="+- 0 2108 5"/>
                  <a:gd name="T11" fmla="*/ 2108 h 2103"/>
                  <a:gd name="T12" fmla="+- 0 2108 5"/>
                  <a:gd name="T13" fmla="*/ T12 w 2103"/>
                  <a:gd name="T14" fmla="+- 0 5 5"/>
                  <a:gd name="T15" fmla="*/ 5 h 2103"/>
                </a:gdLst>
                <a:ahLst/>
                <a:cxnLst>
                  <a:cxn ang="0">
                    <a:pos x="T1" y="T3"/>
                  </a:cxn>
                  <a:cxn ang="0">
                    <a:pos x="T5" y="T7"/>
                  </a:cxn>
                  <a:cxn ang="0">
                    <a:pos x="T9" y="T11"/>
                  </a:cxn>
                  <a:cxn ang="0">
                    <a:pos x="T13" y="T15"/>
                  </a:cxn>
                </a:cxnLst>
                <a:rect l="0" t="0" r="r" b="b"/>
                <a:pathLst>
                  <a:path w="2103" h="2103">
                    <a:moveTo>
                      <a:pt x="2103" y="0"/>
                    </a:moveTo>
                    <a:lnTo>
                      <a:pt x="2103" y="2103"/>
                    </a:lnTo>
                    <a:lnTo>
                      <a:pt x="0" y="2103"/>
                    </a:lnTo>
                    <a:lnTo>
                      <a:pt x="2103" y="0"/>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6" name="Group 15"/>
            <p:cNvGrpSpPr>
              <a:grpSpLocks/>
            </p:cNvGrpSpPr>
            <p:nvPr/>
          </p:nvGrpSpPr>
          <p:grpSpPr bwMode="auto">
            <a:xfrm>
              <a:off x="1056" y="1056"/>
              <a:ext cx="2091" cy="2"/>
              <a:chOff x="1056" y="1056"/>
              <a:chExt cx="2091" cy="2"/>
            </a:xfrm>
          </p:grpSpPr>
          <p:sp>
            <p:nvSpPr>
              <p:cNvPr id="20" name="Freeform 16"/>
              <p:cNvSpPr>
                <a:spLocks/>
              </p:cNvSpPr>
              <p:nvPr/>
            </p:nvSpPr>
            <p:spPr bwMode="auto">
              <a:xfrm>
                <a:off x="1056" y="1056"/>
                <a:ext cx="2091" cy="2"/>
              </a:xfrm>
              <a:custGeom>
                <a:avLst/>
                <a:gdLst>
                  <a:gd name="T0" fmla="+- 0 3147 1056"/>
                  <a:gd name="T1" fmla="*/ T0 w 2091"/>
                  <a:gd name="T2" fmla="+- 0 1056 1056"/>
                  <a:gd name="T3" fmla="*/ T2 w 2091"/>
                </a:gdLst>
                <a:ahLst/>
                <a:cxnLst>
                  <a:cxn ang="0">
                    <a:pos x="T1" y="0"/>
                  </a:cxn>
                  <a:cxn ang="0">
                    <a:pos x="T3" y="0"/>
                  </a:cxn>
                </a:cxnLst>
                <a:rect l="0" t="0" r="r" b="b"/>
                <a:pathLst>
                  <a:path w="2091">
                    <a:moveTo>
                      <a:pt x="2091" y="0"/>
                    </a:moveTo>
                    <a:lnTo>
                      <a:pt x="0"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 name="Group 13"/>
            <p:cNvGrpSpPr>
              <a:grpSpLocks/>
            </p:cNvGrpSpPr>
            <p:nvPr/>
          </p:nvGrpSpPr>
          <p:grpSpPr bwMode="auto">
            <a:xfrm>
              <a:off x="1564" y="1564"/>
              <a:ext cx="18" cy="18"/>
              <a:chOff x="1564" y="1564"/>
              <a:chExt cx="18" cy="18"/>
            </a:xfrm>
          </p:grpSpPr>
          <p:sp>
            <p:nvSpPr>
              <p:cNvPr id="19" name="Freeform 14"/>
              <p:cNvSpPr>
                <a:spLocks/>
              </p:cNvSpPr>
              <p:nvPr/>
            </p:nvSpPr>
            <p:spPr bwMode="auto">
              <a:xfrm>
                <a:off x="1564" y="1564"/>
                <a:ext cx="18" cy="18"/>
              </a:xfrm>
              <a:custGeom>
                <a:avLst/>
                <a:gdLst>
                  <a:gd name="T0" fmla="+- 0 1581 1564"/>
                  <a:gd name="T1" fmla="*/ T0 w 18"/>
                  <a:gd name="T2" fmla="+- 0 1581 1564"/>
                  <a:gd name="T3" fmla="*/ 1581 h 18"/>
                  <a:gd name="T4" fmla="+- 0 1564 1564"/>
                  <a:gd name="T5" fmla="*/ T4 w 18"/>
                  <a:gd name="T6" fmla="+- 0 1564 1564"/>
                  <a:gd name="T7" fmla="*/ 1564 h 18"/>
                </a:gdLst>
                <a:ahLst/>
                <a:cxnLst>
                  <a:cxn ang="0">
                    <a:pos x="T1" y="T3"/>
                  </a:cxn>
                  <a:cxn ang="0">
                    <a:pos x="T5" y="T7"/>
                  </a:cxn>
                </a:cxnLst>
                <a:rect l="0" t="0" r="r" b="b"/>
                <a:pathLst>
                  <a:path w="18" h="18">
                    <a:moveTo>
                      <a:pt x="17" y="17"/>
                    </a:moveTo>
                    <a:lnTo>
                      <a:pt x="0"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11"/>
            <p:cNvGrpSpPr>
              <a:grpSpLocks/>
            </p:cNvGrpSpPr>
            <p:nvPr/>
          </p:nvGrpSpPr>
          <p:grpSpPr bwMode="auto">
            <a:xfrm>
              <a:off x="567" y="567"/>
              <a:ext cx="963" cy="963"/>
              <a:chOff x="567" y="567"/>
              <a:chExt cx="963" cy="963"/>
            </a:xfrm>
          </p:grpSpPr>
          <p:sp>
            <p:nvSpPr>
              <p:cNvPr id="18" name="Freeform 12"/>
              <p:cNvSpPr>
                <a:spLocks/>
              </p:cNvSpPr>
              <p:nvPr/>
            </p:nvSpPr>
            <p:spPr bwMode="auto">
              <a:xfrm>
                <a:off x="567" y="567"/>
                <a:ext cx="963" cy="963"/>
              </a:xfrm>
              <a:custGeom>
                <a:avLst/>
                <a:gdLst>
                  <a:gd name="T0" fmla="+- 0 1529 567"/>
                  <a:gd name="T1" fmla="*/ T0 w 963"/>
                  <a:gd name="T2" fmla="+- 0 1529 567"/>
                  <a:gd name="T3" fmla="*/ 1529 h 963"/>
                  <a:gd name="T4" fmla="+- 0 567 567"/>
                  <a:gd name="T5" fmla="*/ T4 w 963"/>
                  <a:gd name="T6" fmla="+- 0 567 567"/>
                  <a:gd name="T7" fmla="*/ 567 h 963"/>
                </a:gdLst>
                <a:ahLst/>
                <a:cxnLst>
                  <a:cxn ang="0">
                    <a:pos x="T1" y="T3"/>
                  </a:cxn>
                  <a:cxn ang="0">
                    <a:pos x="T5" y="T7"/>
                  </a:cxn>
                </a:cxnLst>
                <a:rect l="0" t="0" r="r" b="b"/>
                <a:pathLst>
                  <a:path w="963" h="963">
                    <a:moveTo>
                      <a:pt x="962" y="962"/>
                    </a:moveTo>
                    <a:lnTo>
                      <a:pt x="0" y="0"/>
                    </a:lnTo>
                  </a:path>
                </a:pathLst>
              </a:custGeom>
              <a:noFill/>
              <a:ln w="6350">
                <a:solidFill>
                  <a:srgbClr val="231F2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9"/>
            <p:cNvGrpSpPr>
              <a:grpSpLocks/>
            </p:cNvGrpSpPr>
            <p:nvPr/>
          </p:nvGrpSpPr>
          <p:grpSpPr bwMode="auto">
            <a:xfrm>
              <a:off x="532" y="532"/>
              <a:ext cx="18" cy="18"/>
              <a:chOff x="532" y="532"/>
              <a:chExt cx="18" cy="18"/>
            </a:xfrm>
          </p:grpSpPr>
          <p:sp>
            <p:nvSpPr>
              <p:cNvPr id="17" name="Freeform 10"/>
              <p:cNvSpPr>
                <a:spLocks/>
              </p:cNvSpPr>
              <p:nvPr/>
            </p:nvSpPr>
            <p:spPr bwMode="auto">
              <a:xfrm>
                <a:off x="532" y="532"/>
                <a:ext cx="18" cy="18"/>
              </a:xfrm>
              <a:custGeom>
                <a:avLst/>
                <a:gdLst>
                  <a:gd name="T0" fmla="+- 0 549 532"/>
                  <a:gd name="T1" fmla="*/ T0 w 18"/>
                  <a:gd name="T2" fmla="+- 0 549 532"/>
                  <a:gd name="T3" fmla="*/ 549 h 18"/>
                  <a:gd name="T4" fmla="+- 0 532 532"/>
                  <a:gd name="T5" fmla="*/ T4 w 18"/>
                  <a:gd name="T6" fmla="+- 0 532 532"/>
                  <a:gd name="T7" fmla="*/ 532 h 18"/>
                </a:gdLst>
                <a:ahLst/>
                <a:cxnLst>
                  <a:cxn ang="0">
                    <a:pos x="T1" y="T3"/>
                  </a:cxn>
                  <a:cxn ang="0">
                    <a:pos x="T5" y="T7"/>
                  </a:cxn>
                </a:cxnLst>
                <a:rect l="0" t="0" r="r" b="b"/>
                <a:pathLst>
                  <a:path w="18" h="18">
                    <a:moveTo>
                      <a:pt x="17" y="17"/>
                    </a:moveTo>
                    <a:lnTo>
                      <a:pt x="0"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0" name="Group 7"/>
            <p:cNvGrpSpPr>
              <a:grpSpLocks/>
            </p:cNvGrpSpPr>
            <p:nvPr/>
          </p:nvGrpSpPr>
          <p:grpSpPr bwMode="auto">
            <a:xfrm>
              <a:off x="2554" y="1056"/>
              <a:ext cx="37" cy="2"/>
              <a:chOff x="2554" y="1056"/>
              <a:chExt cx="37" cy="2"/>
            </a:xfrm>
          </p:grpSpPr>
          <p:sp>
            <p:nvSpPr>
              <p:cNvPr id="16" name="Freeform 8"/>
              <p:cNvSpPr>
                <a:spLocks/>
              </p:cNvSpPr>
              <p:nvPr/>
            </p:nvSpPr>
            <p:spPr bwMode="auto">
              <a:xfrm>
                <a:off x="2554" y="1056"/>
                <a:ext cx="37" cy="2"/>
              </a:xfrm>
              <a:custGeom>
                <a:avLst/>
                <a:gdLst>
                  <a:gd name="T0" fmla="+- 0 2590 2554"/>
                  <a:gd name="T1" fmla="*/ T0 w 37"/>
                  <a:gd name="T2" fmla="+- 0 2554 2554"/>
                  <a:gd name="T3" fmla="*/ T2 w 37"/>
                </a:gdLst>
                <a:ahLst/>
                <a:cxnLst>
                  <a:cxn ang="0">
                    <a:pos x="T1" y="0"/>
                  </a:cxn>
                  <a:cxn ang="0">
                    <a:pos x="T3" y="0"/>
                  </a:cxn>
                </a:cxnLst>
                <a:rect l="0" t="0" r="r" b="b"/>
                <a:pathLst>
                  <a:path w="37">
                    <a:moveTo>
                      <a:pt x="36" y="0"/>
                    </a:moveTo>
                    <a:lnTo>
                      <a:pt x="0" y="0"/>
                    </a:lnTo>
                  </a:path>
                </a:pathLst>
              </a:custGeom>
              <a:noFill/>
              <a:ln w="317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2"/>
            <p:cNvGrpSpPr>
              <a:grpSpLocks/>
            </p:cNvGrpSpPr>
            <p:nvPr/>
          </p:nvGrpSpPr>
          <p:grpSpPr bwMode="auto">
            <a:xfrm>
              <a:off x="267" y="328"/>
              <a:ext cx="2302" cy="1712"/>
              <a:chOff x="267" y="328"/>
              <a:chExt cx="2302" cy="1712"/>
            </a:xfrm>
          </p:grpSpPr>
          <p:sp>
            <p:nvSpPr>
              <p:cNvPr id="12" name="Freeform 6"/>
              <p:cNvSpPr>
                <a:spLocks/>
              </p:cNvSpPr>
              <p:nvPr/>
            </p:nvSpPr>
            <p:spPr bwMode="auto">
              <a:xfrm>
                <a:off x="2482" y="1007"/>
                <a:ext cx="87" cy="100"/>
              </a:xfrm>
              <a:custGeom>
                <a:avLst/>
                <a:gdLst>
                  <a:gd name="T0" fmla="+- 0 2568 2482"/>
                  <a:gd name="T1" fmla="*/ T0 w 87"/>
                  <a:gd name="T2" fmla="+- 0 1007 1007"/>
                  <a:gd name="T3" fmla="*/ 1007 h 100"/>
                  <a:gd name="T4" fmla="+- 0 2482 2482"/>
                  <a:gd name="T5" fmla="*/ T4 w 87"/>
                  <a:gd name="T6" fmla="+- 0 1057 1007"/>
                  <a:gd name="T7" fmla="*/ 1057 h 100"/>
                  <a:gd name="T8" fmla="+- 0 2568 2482"/>
                  <a:gd name="T9" fmla="*/ T8 w 87"/>
                  <a:gd name="T10" fmla="+- 0 1107 1007"/>
                  <a:gd name="T11" fmla="*/ 1107 h 100"/>
                  <a:gd name="T12" fmla="+- 0 2568 2482"/>
                  <a:gd name="T13" fmla="*/ T12 w 87"/>
                  <a:gd name="T14" fmla="+- 0 1007 1007"/>
                  <a:gd name="T15" fmla="*/ 1007 h 100"/>
                </a:gdLst>
                <a:ahLst/>
                <a:cxnLst>
                  <a:cxn ang="0">
                    <a:pos x="T1" y="T3"/>
                  </a:cxn>
                  <a:cxn ang="0">
                    <a:pos x="T5" y="T7"/>
                  </a:cxn>
                  <a:cxn ang="0">
                    <a:pos x="T9" y="T11"/>
                  </a:cxn>
                  <a:cxn ang="0">
                    <a:pos x="T13" y="T15"/>
                  </a:cxn>
                </a:cxnLst>
                <a:rect l="0" t="0" r="r" b="b"/>
                <a:pathLst>
                  <a:path w="87" h="100">
                    <a:moveTo>
                      <a:pt x="86" y="0"/>
                    </a:moveTo>
                    <a:lnTo>
                      <a:pt x="0" y="50"/>
                    </a:lnTo>
                    <a:lnTo>
                      <a:pt x="86" y="100"/>
                    </a:lnTo>
                    <a:lnTo>
                      <a:pt x="86"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3" name="Text Box 5"/>
              <p:cNvSpPr txBox="1">
                <a:spLocks noChangeArrowheads="1"/>
              </p:cNvSpPr>
              <p:nvPr/>
            </p:nvSpPr>
            <p:spPr bwMode="auto">
              <a:xfrm>
                <a:off x="1775" y="328"/>
                <a:ext cx="425"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231F20"/>
                    </a:solidFill>
                    <a:effectLst/>
                    <a:latin typeface="Calibri" pitchFamily="34" charset="0"/>
                    <a:ea typeface="Times New Roman" pitchFamily="18" charset="0"/>
                    <a:cs typeface="Times New Roman" pitchFamily="18" charset="0"/>
                  </a:rPr>
                  <a:t>45°</a:t>
                </a:r>
                <a:endParaRPr kumimoji="0" lang="en-US" alt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Text Box 4"/>
              <p:cNvSpPr txBox="1">
                <a:spLocks noChangeArrowheads="1"/>
              </p:cNvSpPr>
              <p:nvPr/>
            </p:nvSpPr>
            <p:spPr bwMode="auto">
              <a:xfrm>
                <a:off x="1292" y="1052"/>
                <a:ext cx="425"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231F20"/>
                    </a:solidFill>
                    <a:effectLst/>
                    <a:latin typeface="Calibri" pitchFamily="34" charset="0"/>
                    <a:ea typeface="Times New Roman" pitchFamily="18" charset="0"/>
                    <a:cs typeface="Times New Roman" pitchFamily="18" charset="0"/>
                  </a:rPr>
                  <a:t>45°</a:t>
                </a:r>
                <a:endParaRPr kumimoji="0" lang="en-US" alt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5" name="Text Box 3"/>
              <p:cNvSpPr txBox="1">
                <a:spLocks noChangeArrowheads="1"/>
              </p:cNvSpPr>
              <p:nvPr/>
            </p:nvSpPr>
            <p:spPr bwMode="auto">
              <a:xfrm>
                <a:off x="267" y="1840"/>
                <a:ext cx="425"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231F20"/>
                    </a:solidFill>
                    <a:effectLst/>
                    <a:latin typeface="Calibri" pitchFamily="34" charset="0"/>
                    <a:ea typeface="Times New Roman" pitchFamily="18" charset="0"/>
                    <a:cs typeface="Times New Roman" pitchFamily="18" charset="0"/>
                  </a:rPr>
                  <a:t>45°</a:t>
                </a:r>
                <a:endParaRPr kumimoji="0" lang="en-US" altLang="en-US" sz="1600" b="0" i="0" u="none" strike="noStrike" cap="none" normalizeH="0" baseline="0" dirty="0" smtClean="0">
                  <a:ln>
                    <a:noFill/>
                  </a:ln>
                  <a:solidFill>
                    <a:schemeClr val="tx1"/>
                  </a:solidFill>
                  <a:effectLst/>
                  <a:latin typeface="Arial" pitchFamily="34" charset="0"/>
                  <a:cs typeface="Arial" pitchFamily="34" charset="0"/>
                </a:endParaRPr>
              </a:p>
            </p:txBody>
          </p:sp>
        </p:grpSp>
      </p:grpSp>
      <p:sp>
        <p:nvSpPr>
          <p:cNvPr id="23" name="Rectangle 22"/>
          <p:cNvSpPr/>
          <p:nvPr/>
        </p:nvSpPr>
        <p:spPr>
          <a:xfrm>
            <a:off x="199648" y="1843535"/>
            <a:ext cx="5369879" cy="1077218"/>
          </a:xfrm>
          <a:prstGeom prst="rect">
            <a:avLst/>
          </a:prstGeom>
        </p:spPr>
        <p:txBody>
          <a:bodyPr wrap="square">
            <a:spAutoFit/>
          </a:bodyPr>
          <a:lstStyle/>
          <a:p>
            <a:pPr marL="342900" indent="-342900">
              <a:buAutoNum type="alphaLcParenBoth" startAt="4"/>
            </a:pPr>
            <a:r>
              <a:rPr lang="en-US" sz="1600" dirty="0" smtClean="0"/>
              <a:t>Explain </a:t>
            </a:r>
            <a:r>
              <a:rPr lang="en-US" sz="1600" dirty="0"/>
              <a:t>what happens to a beam of red light that shines into the glass </a:t>
            </a:r>
            <a:r>
              <a:rPr lang="en-US" sz="1600" dirty="0" smtClean="0"/>
              <a:t>prism. (</a:t>
            </a:r>
            <a:r>
              <a:rPr lang="en-US" sz="1600" dirty="0"/>
              <a:t>You will need to carry out a calculation to answer this question</a:t>
            </a:r>
            <a:r>
              <a:rPr lang="en-US" sz="1600" dirty="0" smtClean="0"/>
              <a:t>.) Draw </a:t>
            </a:r>
            <a:r>
              <a:rPr lang="en-US" sz="1600" dirty="0"/>
              <a:t>the path of the beam of red light to support your answer.</a:t>
            </a:r>
            <a:endParaRPr lang="en-NZ" sz="1600" dirty="0"/>
          </a:p>
        </p:txBody>
      </p:sp>
      <p:sp>
        <p:nvSpPr>
          <p:cNvPr id="24" name="TextBox 23"/>
          <p:cNvSpPr txBox="1"/>
          <p:nvPr/>
        </p:nvSpPr>
        <p:spPr>
          <a:xfrm>
            <a:off x="254783" y="3547150"/>
            <a:ext cx="1707519" cy="338554"/>
          </a:xfrm>
          <a:prstGeom prst="rect">
            <a:avLst/>
          </a:prstGeom>
          <a:noFill/>
        </p:spPr>
        <p:txBody>
          <a:bodyPr wrap="none" rtlCol="0">
            <a:spAutoFit/>
          </a:bodyPr>
          <a:lstStyle/>
          <a:p>
            <a:r>
              <a:rPr lang="en-NZ" sz="1600" i="1" dirty="0" smtClean="0">
                <a:latin typeface="Times New Roman" panose="02020603050405020304" pitchFamily="18" charset="0"/>
                <a:cs typeface="Times New Roman" panose="02020603050405020304" pitchFamily="18" charset="0"/>
              </a:rPr>
              <a:t>n</a:t>
            </a:r>
            <a:r>
              <a:rPr lang="en-NZ" sz="1600" i="1" baseline="-25000" dirty="0" smtClean="0">
                <a:latin typeface="Times New Roman" panose="02020603050405020304" pitchFamily="18" charset="0"/>
                <a:cs typeface="Times New Roman" panose="02020603050405020304" pitchFamily="18" charset="0"/>
              </a:rPr>
              <a:t>1 </a:t>
            </a:r>
            <a:r>
              <a:rPr lang="en-NZ" sz="1600" i="1" dirty="0" smtClean="0">
                <a:latin typeface="Times New Roman" panose="02020603050405020304" pitchFamily="18" charset="0"/>
                <a:cs typeface="Times New Roman" panose="02020603050405020304" pitchFamily="18" charset="0"/>
              </a:rPr>
              <a:t>sin</a:t>
            </a:r>
            <a:r>
              <a:rPr lang="el-GR" sz="1600" i="1" dirty="0" smtClean="0">
                <a:latin typeface="Times New Roman" panose="02020603050405020304" pitchFamily="18" charset="0"/>
                <a:cs typeface="Times New Roman" panose="02020603050405020304" pitchFamily="18" charset="0"/>
              </a:rPr>
              <a:t>θ</a:t>
            </a:r>
            <a:r>
              <a:rPr lang="en-NZ" sz="1600" i="1" baseline="-25000" dirty="0" smtClean="0">
                <a:latin typeface="Times New Roman" panose="02020603050405020304" pitchFamily="18" charset="0"/>
                <a:cs typeface="Times New Roman" panose="02020603050405020304" pitchFamily="18" charset="0"/>
              </a:rPr>
              <a:t>1</a:t>
            </a:r>
            <a:r>
              <a:rPr lang="en-NZ" sz="1600" i="1" dirty="0" smtClean="0">
                <a:latin typeface="Times New Roman" panose="02020603050405020304" pitchFamily="18" charset="0"/>
                <a:cs typeface="Times New Roman" panose="02020603050405020304" pitchFamily="18" charset="0"/>
              </a:rPr>
              <a:t> = n</a:t>
            </a:r>
            <a:r>
              <a:rPr lang="en-NZ" sz="1600" i="1" baseline="-25000" dirty="0" smtClean="0">
                <a:latin typeface="Times New Roman" panose="02020603050405020304" pitchFamily="18" charset="0"/>
                <a:cs typeface="Times New Roman" panose="02020603050405020304" pitchFamily="18" charset="0"/>
              </a:rPr>
              <a:t>2 </a:t>
            </a:r>
            <a:r>
              <a:rPr lang="en-NZ" sz="1600" i="1" dirty="0">
                <a:latin typeface="Times New Roman" panose="02020603050405020304" pitchFamily="18" charset="0"/>
                <a:cs typeface="Times New Roman" panose="02020603050405020304" pitchFamily="18" charset="0"/>
              </a:rPr>
              <a:t>sin</a:t>
            </a:r>
            <a:r>
              <a:rPr lang="el-GR" sz="1600" i="1" dirty="0" smtClean="0">
                <a:latin typeface="Times New Roman" panose="02020603050405020304" pitchFamily="18" charset="0"/>
                <a:cs typeface="Times New Roman" panose="02020603050405020304" pitchFamily="18" charset="0"/>
              </a:rPr>
              <a:t>θ</a:t>
            </a:r>
            <a:r>
              <a:rPr lang="en-NZ" sz="1600" i="1" baseline="-25000" dirty="0" smtClean="0">
                <a:latin typeface="Times New Roman" panose="02020603050405020304" pitchFamily="18" charset="0"/>
                <a:cs typeface="Times New Roman" panose="02020603050405020304" pitchFamily="18" charset="0"/>
              </a:rPr>
              <a:t>2</a:t>
            </a:r>
            <a:r>
              <a:rPr lang="en-NZ" sz="1600" i="1" dirty="0" smtClean="0">
                <a:latin typeface="Times New Roman" panose="02020603050405020304" pitchFamily="18" charset="0"/>
                <a:cs typeface="Times New Roman" panose="02020603050405020304" pitchFamily="18" charset="0"/>
              </a:rPr>
              <a:t> </a:t>
            </a:r>
            <a:endParaRPr lang="en-NZ" sz="1600" i="1" dirty="0">
              <a:latin typeface="Times New Roman" panose="02020603050405020304" pitchFamily="18" charset="0"/>
              <a:cs typeface="Times New Roman" panose="02020603050405020304" pitchFamily="18" charset="0"/>
            </a:endParaRPr>
          </a:p>
        </p:txBody>
      </p:sp>
      <p:sp>
        <p:nvSpPr>
          <p:cNvPr id="25" name="TextBox 24"/>
          <p:cNvSpPr txBox="1"/>
          <p:nvPr/>
        </p:nvSpPr>
        <p:spPr>
          <a:xfrm>
            <a:off x="296089" y="2821922"/>
            <a:ext cx="930639" cy="338554"/>
          </a:xfrm>
          <a:prstGeom prst="rect">
            <a:avLst/>
          </a:prstGeom>
          <a:noFill/>
        </p:spPr>
        <p:txBody>
          <a:bodyPr wrap="none" rtlCol="0">
            <a:spAutoFit/>
          </a:bodyPr>
          <a:lstStyle/>
          <a:p>
            <a:r>
              <a:rPr lang="en-NZ" sz="1600" b="1" dirty="0" smtClean="0"/>
              <a:t>Answer :</a:t>
            </a:r>
            <a:endParaRPr lang="en-NZ" sz="1600" b="1" dirty="0"/>
          </a:p>
        </p:txBody>
      </p:sp>
      <p:sp>
        <p:nvSpPr>
          <p:cNvPr id="26" name="TextBox 25"/>
          <p:cNvSpPr txBox="1"/>
          <p:nvPr/>
        </p:nvSpPr>
        <p:spPr>
          <a:xfrm>
            <a:off x="276541" y="3033030"/>
            <a:ext cx="5492492" cy="584775"/>
          </a:xfrm>
          <a:prstGeom prst="rect">
            <a:avLst/>
          </a:prstGeom>
          <a:noFill/>
        </p:spPr>
        <p:txBody>
          <a:bodyPr wrap="square" rtlCol="0">
            <a:spAutoFit/>
          </a:bodyPr>
          <a:lstStyle/>
          <a:p>
            <a:r>
              <a:rPr lang="en-NZ" sz="1600" dirty="0" smtClean="0"/>
              <a:t>This is an excellence question but you can get Achieve or Merit for a good attempt.</a:t>
            </a:r>
            <a:endParaRPr lang="en-NZ" sz="1600" dirty="0"/>
          </a:p>
        </p:txBody>
      </p:sp>
      <p:sp>
        <p:nvSpPr>
          <p:cNvPr id="27" name="TextBox 26"/>
          <p:cNvSpPr txBox="1"/>
          <p:nvPr/>
        </p:nvSpPr>
        <p:spPr>
          <a:xfrm>
            <a:off x="157796" y="3874111"/>
            <a:ext cx="1827744" cy="338554"/>
          </a:xfrm>
          <a:prstGeom prst="rect">
            <a:avLst/>
          </a:prstGeom>
          <a:noFill/>
        </p:spPr>
        <p:txBody>
          <a:bodyPr wrap="none" rtlCol="0">
            <a:spAutoFit/>
          </a:bodyPr>
          <a:lstStyle/>
          <a:p>
            <a:r>
              <a:rPr lang="en-NZ" sz="1600" i="1" dirty="0" smtClean="0">
                <a:latin typeface="Times New Roman" panose="02020603050405020304" pitchFamily="18" charset="0"/>
                <a:cs typeface="Times New Roman" panose="02020603050405020304" pitchFamily="18" charset="0"/>
              </a:rPr>
              <a:t>1.5</a:t>
            </a:r>
            <a:r>
              <a:rPr lang="en-NZ" sz="1600" i="1" baseline="-25000" dirty="0" smtClean="0">
                <a:latin typeface="Times New Roman" panose="02020603050405020304" pitchFamily="18" charset="0"/>
                <a:cs typeface="Times New Roman" panose="02020603050405020304" pitchFamily="18" charset="0"/>
              </a:rPr>
              <a:t> </a:t>
            </a:r>
            <a:r>
              <a:rPr lang="en-NZ" sz="1600" i="1" dirty="0" smtClean="0">
                <a:latin typeface="Times New Roman" panose="02020603050405020304" pitchFamily="18" charset="0"/>
                <a:cs typeface="Times New Roman" panose="02020603050405020304" pitchFamily="18" charset="0"/>
              </a:rPr>
              <a:t>sin45 = 1</a:t>
            </a:r>
            <a:r>
              <a:rPr lang="en-NZ" sz="1600" i="1" baseline="-25000" dirty="0" smtClean="0">
                <a:latin typeface="Times New Roman" panose="02020603050405020304" pitchFamily="18" charset="0"/>
                <a:cs typeface="Times New Roman" panose="02020603050405020304" pitchFamily="18" charset="0"/>
              </a:rPr>
              <a:t> </a:t>
            </a:r>
            <a:r>
              <a:rPr lang="en-NZ" sz="1600" i="1" dirty="0">
                <a:latin typeface="Times New Roman" panose="02020603050405020304" pitchFamily="18" charset="0"/>
                <a:cs typeface="Times New Roman" panose="02020603050405020304" pitchFamily="18" charset="0"/>
              </a:rPr>
              <a:t>sin</a:t>
            </a:r>
            <a:r>
              <a:rPr lang="el-GR" sz="1600" i="1" dirty="0" smtClean="0">
                <a:latin typeface="Times New Roman" panose="02020603050405020304" pitchFamily="18" charset="0"/>
                <a:cs typeface="Times New Roman" panose="02020603050405020304" pitchFamily="18" charset="0"/>
              </a:rPr>
              <a:t>θ</a:t>
            </a:r>
            <a:r>
              <a:rPr lang="en-NZ" sz="1600" i="1" baseline="-25000" dirty="0" smtClean="0">
                <a:latin typeface="Times New Roman" panose="02020603050405020304" pitchFamily="18" charset="0"/>
                <a:cs typeface="Times New Roman" panose="02020603050405020304" pitchFamily="18" charset="0"/>
              </a:rPr>
              <a:t>2</a:t>
            </a:r>
            <a:r>
              <a:rPr lang="en-NZ" sz="1600" i="1" dirty="0" smtClean="0">
                <a:latin typeface="Times New Roman" panose="02020603050405020304" pitchFamily="18" charset="0"/>
                <a:cs typeface="Times New Roman" panose="02020603050405020304" pitchFamily="18" charset="0"/>
              </a:rPr>
              <a:t> </a:t>
            </a:r>
            <a:endParaRPr lang="en-NZ" sz="1600" i="1" dirty="0">
              <a:latin typeface="Times New Roman" panose="02020603050405020304" pitchFamily="18" charset="0"/>
              <a:cs typeface="Times New Roman" panose="02020603050405020304" pitchFamily="18" charset="0"/>
            </a:endParaRPr>
          </a:p>
        </p:txBody>
      </p:sp>
      <p:sp>
        <p:nvSpPr>
          <p:cNvPr id="28" name="TextBox 27"/>
          <p:cNvSpPr txBox="1"/>
          <p:nvPr/>
        </p:nvSpPr>
        <p:spPr>
          <a:xfrm>
            <a:off x="307429" y="4248181"/>
            <a:ext cx="1484702" cy="338554"/>
          </a:xfrm>
          <a:prstGeom prst="rect">
            <a:avLst/>
          </a:prstGeom>
          <a:noFill/>
        </p:spPr>
        <p:txBody>
          <a:bodyPr wrap="none" rtlCol="0">
            <a:spAutoFit/>
          </a:bodyPr>
          <a:lstStyle/>
          <a:p>
            <a:r>
              <a:rPr lang="en-NZ" sz="1600" i="1" dirty="0" smtClean="0">
                <a:latin typeface="Times New Roman" panose="02020603050405020304" pitchFamily="18" charset="0"/>
                <a:cs typeface="Times New Roman" panose="02020603050405020304" pitchFamily="18" charset="0"/>
              </a:rPr>
              <a:t>1.0607 = </a:t>
            </a:r>
            <a:r>
              <a:rPr lang="en-NZ" sz="1600" i="1" baseline="-25000" dirty="0" smtClean="0">
                <a:latin typeface="Times New Roman" panose="02020603050405020304" pitchFamily="18" charset="0"/>
                <a:cs typeface="Times New Roman" panose="02020603050405020304" pitchFamily="18" charset="0"/>
              </a:rPr>
              <a:t> </a:t>
            </a:r>
            <a:r>
              <a:rPr lang="en-NZ" sz="1600" i="1" dirty="0">
                <a:latin typeface="Times New Roman" panose="02020603050405020304" pitchFamily="18" charset="0"/>
                <a:cs typeface="Times New Roman" panose="02020603050405020304" pitchFamily="18" charset="0"/>
              </a:rPr>
              <a:t>sin</a:t>
            </a:r>
            <a:r>
              <a:rPr lang="el-GR" sz="1600" i="1" dirty="0" smtClean="0">
                <a:latin typeface="Times New Roman" panose="02020603050405020304" pitchFamily="18" charset="0"/>
                <a:cs typeface="Times New Roman" panose="02020603050405020304" pitchFamily="18" charset="0"/>
              </a:rPr>
              <a:t>θ</a:t>
            </a:r>
            <a:r>
              <a:rPr lang="en-NZ" sz="1600" i="1" baseline="-25000" dirty="0" smtClean="0">
                <a:latin typeface="Times New Roman" panose="02020603050405020304" pitchFamily="18" charset="0"/>
                <a:cs typeface="Times New Roman" panose="02020603050405020304" pitchFamily="18" charset="0"/>
              </a:rPr>
              <a:t>2</a:t>
            </a:r>
            <a:r>
              <a:rPr lang="en-NZ" sz="1600" i="1" dirty="0" smtClean="0">
                <a:latin typeface="Times New Roman" panose="02020603050405020304" pitchFamily="18" charset="0"/>
                <a:cs typeface="Times New Roman" panose="02020603050405020304" pitchFamily="18" charset="0"/>
              </a:rPr>
              <a:t> </a:t>
            </a:r>
            <a:endParaRPr lang="en-NZ" sz="1600" i="1" dirty="0">
              <a:latin typeface="Times New Roman" panose="02020603050405020304" pitchFamily="18" charset="0"/>
              <a:cs typeface="Times New Roman" panose="02020603050405020304" pitchFamily="18" charset="0"/>
            </a:endParaRPr>
          </a:p>
        </p:txBody>
      </p:sp>
      <p:sp>
        <p:nvSpPr>
          <p:cNvPr id="29" name="TextBox 28"/>
          <p:cNvSpPr txBox="1"/>
          <p:nvPr/>
        </p:nvSpPr>
        <p:spPr>
          <a:xfrm>
            <a:off x="182872" y="4547052"/>
            <a:ext cx="5123903" cy="584775"/>
          </a:xfrm>
          <a:prstGeom prst="rect">
            <a:avLst/>
          </a:prstGeom>
          <a:noFill/>
        </p:spPr>
        <p:txBody>
          <a:bodyPr wrap="none" rtlCol="0">
            <a:spAutoFit/>
          </a:bodyPr>
          <a:lstStyle/>
          <a:p>
            <a:r>
              <a:rPr lang="en-NZ" sz="1600" dirty="0" smtClean="0"/>
              <a:t>This cannot happen since </a:t>
            </a:r>
            <a:r>
              <a:rPr lang="en-NZ" sz="1600" dirty="0" err="1" smtClean="0"/>
              <a:t>sines</a:t>
            </a:r>
            <a:r>
              <a:rPr lang="en-NZ" sz="1600" dirty="0" smtClean="0"/>
              <a:t> only go between -1 and +1 !</a:t>
            </a:r>
          </a:p>
          <a:p>
            <a:r>
              <a:rPr lang="en-NZ" sz="1600" dirty="0" smtClean="0"/>
              <a:t>The ray must be totally internally reflected.</a:t>
            </a:r>
            <a:endParaRPr lang="en-NZ" sz="1600" dirty="0"/>
          </a:p>
        </p:txBody>
      </p:sp>
      <p:sp>
        <p:nvSpPr>
          <p:cNvPr id="30" name="TextBox 29"/>
          <p:cNvSpPr txBox="1"/>
          <p:nvPr/>
        </p:nvSpPr>
        <p:spPr>
          <a:xfrm>
            <a:off x="254785" y="5176443"/>
            <a:ext cx="1853392" cy="830997"/>
          </a:xfrm>
          <a:prstGeom prst="rect">
            <a:avLst/>
          </a:prstGeom>
          <a:noFill/>
        </p:spPr>
        <p:txBody>
          <a:bodyPr wrap="none" rtlCol="0">
            <a:spAutoFit/>
          </a:bodyPr>
          <a:lstStyle/>
          <a:p>
            <a:r>
              <a:rPr lang="en-NZ" sz="1600" i="1" dirty="0" smtClean="0">
                <a:latin typeface="Times New Roman" panose="02020603050405020304" pitchFamily="18" charset="0"/>
                <a:cs typeface="Times New Roman" panose="02020603050405020304" pitchFamily="18" charset="0"/>
              </a:rPr>
              <a:t>1.5</a:t>
            </a:r>
            <a:r>
              <a:rPr lang="en-NZ" sz="1600" i="1" baseline="-25000" dirty="0" smtClean="0">
                <a:latin typeface="Times New Roman" panose="02020603050405020304" pitchFamily="18" charset="0"/>
                <a:cs typeface="Times New Roman" panose="02020603050405020304" pitchFamily="18" charset="0"/>
              </a:rPr>
              <a:t> </a:t>
            </a:r>
            <a:r>
              <a:rPr lang="en-NZ" sz="1600" i="1" dirty="0" smtClean="0">
                <a:latin typeface="Times New Roman" panose="02020603050405020304" pitchFamily="18" charset="0"/>
                <a:cs typeface="Times New Roman" panose="02020603050405020304" pitchFamily="18" charset="0"/>
              </a:rPr>
              <a:t>sin</a:t>
            </a:r>
            <a:r>
              <a:rPr lang="el-GR" sz="1600" i="1" dirty="0" smtClean="0">
                <a:latin typeface="Times New Roman" panose="02020603050405020304" pitchFamily="18" charset="0"/>
                <a:cs typeface="Times New Roman" panose="02020603050405020304" pitchFamily="18" charset="0"/>
              </a:rPr>
              <a:t>θ</a:t>
            </a:r>
            <a:r>
              <a:rPr lang="en-NZ" sz="1600" i="1" baseline="-25000" dirty="0" smtClean="0">
                <a:latin typeface="Times New Roman" panose="02020603050405020304" pitchFamily="18" charset="0"/>
                <a:cs typeface="Times New Roman" panose="02020603050405020304" pitchFamily="18" charset="0"/>
              </a:rPr>
              <a:t>c</a:t>
            </a:r>
            <a:r>
              <a:rPr lang="en-NZ" sz="1600" i="1" dirty="0" smtClean="0">
                <a:latin typeface="Times New Roman" panose="02020603050405020304" pitchFamily="18" charset="0"/>
                <a:cs typeface="Times New Roman" panose="02020603050405020304" pitchFamily="18" charset="0"/>
              </a:rPr>
              <a:t> = 1</a:t>
            </a:r>
            <a:r>
              <a:rPr lang="en-NZ" sz="1600" i="1" baseline="-25000" dirty="0" smtClean="0">
                <a:latin typeface="Times New Roman" panose="02020603050405020304" pitchFamily="18" charset="0"/>
                <a:cs typeface="Times New Roman" panose="02020603050405020304" pitchFamily="18" charset="0"/>
              </a:rPr>
              <a:t> </a:t>
            </a:r>
            <a:r>
              <a:rPr lang="en-NZ" sz="1600" i="1" dirty="0" smtClean="0">
                <a:latin typeface="Times New Roman" panose="02020603050405020304" pitchFamily="18" charset="0"/>
                <a:cs typeface="Times New Roman" panose="02020603050405020304" pitchFamily="18" charset="0"/>
              </a:rPr>
              <a:t>sin90</a:t>
            </a:r>
          </a:p>
          <a:p>
            <a:r>
              <a:rPr lang="en-NZ" sz="1600" i="1" dirty="0" smtClean="0">
                <a:latin typeface="Times New Roman" panose="02020603050405020304" pitchFamily="18" charset="0"/>
                <a:cs typeface="Times New Roman" panose="02020603050405020304" pitchFamily="18" charset="0"/>
              </a:rPr>
              <a:t>      sin</a:t>
            </a:r>
            <a:r>
              <a:rPr lang="el-GR" sz="1600" i="1" dirty="0">
                <a:latin typeface="Times New Roman" panose="02020603050405020304" pitchFamily="18" charset="0"/>
                <a:cs typeface="Times New Roman" panose="02020603050405020304" pitchFamily="18" charset="0"/>
              </a:rPr>
              <a:t>θ</a:t>
            </a:r>
            <a:r>
              <a:rPr lang="en-NZ" sz="1600" i="1" baseline="-25000" dirty="0" smtClean="0">
                <a:latin typeface="Times New Roman" panose="02020603050405020304" pitchFamily="18" charset="0"/>
                <a:cs typeface="Times New Roman" panose="02020603050405020304" pitchFamily="18" charset="0"/>
              </a:rPr>
              <a:t>c</a:t>
            </a:r>
            <a:r>
              <a:rPr lang="en-NZ" sz="1600" i="1" dirty="0" smtClean="0">
                <a:latin typeface="Times New Roman" panose="02020603050405020304" pitchFamily="18" charset="0"/>
                <a:cs typeface="Times New Roman" panose="02020603050405020304" pitchFamily="18" charset="0"/>
              </a:rPr>
              <a:t> =  0.66667</a:t>
            </a:r>
          </a:p>
          <a:p>
            <a:r>
              <a:rPr lang="en-NZ" sz="1600" i="1" dirty="0" smtClean="0">
                <a:latin typeface="Times New Roman" panose="02020603050405020304" pitchFamily="18" charset="0"/>
                <a:cs typeface="Times New Roman" panose="02020603050405020304" pitchFamily="18" charset="0"/>
              </a:rPr>
              <a:t>           </a:t>
            </a:r>
            <a:r>
              <a:rPr lang="el-GR" sz="1600" i="1" dirty="0" smtClean="0">
                <a:latin typeface="Times New Roman" panose="02020603050405020304" pitchFamily="18" charset="0"/>
                <a:cs typeface="Times New Roman" panose="02020603050405020304" pitchFamily="18" charset="0"/>
              </a:rPr>
              <a:t>θ</a:t>
            </a:r>
            <a:r>
              <a:rPr lang="en-NZ" sz="1600" i="1" baseline="-25000" dirty="0" smtClean="0">
                <a:latin typeface="Times New Roman" panose="02020603050405020304" pitchFamily="18" charset="0"/>
                <a:cs typeface="Times New Roman" panose="02020603050405020304" pitchFamily="18" charset="0"/>
              </a:rPr>
              <a:t>c</a:t>
            </a:r>
            <a:r>
              <a:rPr lang="en-NZ" sz="1600" i="1" dirty="0" smtClean="0">
                <a:latin typeface="Times New Roman" panose="02020603050405020304" pitchFamily="18" charset="0"/>
                <a:cs typeface="Times New Roman" panose="02020603050405020304" pitchFamily="18" charset="0"/>
              </a:rPr>
              <a:t> = 42</a:t>
            </a:r>
            <a:r>
              <a:rPr lang="en-NZ" sz="1600" i="1" baseline="30000" dirty="0" smtClean="0">
                <a:latin typeface="Times New Roman" panose="02020603050405020304" pitchFamily="18" charset="0"/>
                <a:cs typeface="Times New Roman" panose="02020603050405020304" pitchFamily="18" charset="0"/>
              </a:rPr>
              <a:t>0</a:t>
            </a:r>
            <a:endParaRPr lang="en-NZ" sz="1600" i="1" dirty="0">
              <a:latin typeface="Times New Roman" panose="02020603050405020304" pitchFamily="18" charset="0"/>
              <a:cs typeface="Times New Roman" panose="02020603050405020304" pitchFamily="18" charset="0"/>
            </a:endParaRPr>
          </a:p>
        </p:txBody>
      </p:sp>
      <p:sp>
        <p:nvSpPr>
          <p:cNvPr id="31" name="TextBox 30"/>
          <p:cNvSpPr txBox="1"/>
          <p:nvPr/>
        </p:nvSpPr>
        <p:spPr>
          <a:xfrm>
            <a:off x="177330" y="5971299"/>
            <a:ext cx="4099969" cy="338554"/>
          </a:xfrm>
          <a:prstGeom prst="rect">
            <a:avLst/>
          </a:prstGeom>
          <a:noFill/>
        </p:spPr>
        <p:txBody>
          <a:bodyPr wrap="none" rtlCol="0">
            <a:spAutoFit/>
          </a:bodyPr>
          <a:lstStyle/>
          <a:p>
            <a:r>
              <a:rPr lang="en-NZ" sz="1600" dirty="0" smtClean="0"/>
              <a:t>The ray is totally internally reflected since </a:t>
            </a:r>
            <a:r>
              <a:rPr lang="en-NZ" sz="1600" b="1" i="1" dirty="0" err="1" smtClean="0">
                <a:latin typeface="Times New Roman" panose="02020603050405020304" pitchFamily="18" charset="0"/>
                <a:cs typeface="Times New Roman" panose="02020603050405020304" pitchFamily="18" charset="0"/>
              </a:rPr>
              <a:t>i</a:t>
            </a:r>
            <a:r>
              <a:rPr lang="en-NZ" sz="1600" b="1" i="1" dirty="0" smtClean="0">
                <a:latin typeface="Times New Roman" panose="02020603050405020304" pitchFamily="18" charset="0"/>
                <a:cs typeface="Times New Roman" panose="02020603050405020304" pitchFamily="18" charset="0"/>
              </a:rPr>
              <a:t> &gt; c</a:t>
            </a:r>
            <a:r>
              <a:rPr lang="en-NZ" sz="1600" dirty="0" smtClean="0"/>
              <a:t>.</a:t>
            </a:r>
            <a:endParaRPr lang="en-NZ" sz="1600" dirty="0"/>
          </a:p>
        </p:txBody>
      </p:sp>
      <p:grpSp>
        <p:nvGrpSpPr>
          <p:cNvPr id="35" name="Group 34"/>
          <p:cNvGrpSpPr/>
          <p:nvPr/>
        </p:nvGrpSpPr>
        <p:grpSpPr>
          <a:xfrm>
            <a:off x="6907876" y="1438102"/>
            <a:ext cx="486665" cy="1945178"/>
            <a:chOff x="6907876" y="1438102"/>
            <a:chExt cx="486665" cy="1945178"/>
          </a:xfrm>
        </p:grpSpPr>
        <p:cxnSp>
          <p:nvCxnSpPr>
            <p:cNvPr id="33" name="Straight Arrow Connector 32"/>
            <p:cNvCxnSpPr/>
            <p:nvPr/>
          </p:nvCxnSpPr>
          <p:spPr>
            <a:xfrm>
              <a:off x="6907876" y="1438102"/>
              <a:ext cx="0" cy="194517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4" name="Text Box 3"/>
            <p:cNvSpPr txBox="1">
              <a:spLocks noChangeArrowheads="1"/>
            </p:cNvSpPr>
            <p:nvPr/>
          </p:nvSpPr>
          <p:spPr bwMode="auto">
            <a:xfrm>
              <a:off x="6971127" y="1830356"/>
              <a:ext cx="423414" cy="221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45°</a:t>
              </a:r>
              <a:endParaRPr kumimoji="0" lang="en-US" altLang="en-US" sz="1600" b="0" i="0" u="none" strike="noStrike" cap="none" normalizeH="0" baseline="0" dirty="0" smtClean="0">
                <a:ln>
                  <a:noFill/>
                </a:ln>
                <a:solidFill>
                  <a:srgbClr val="FF0000"/>
                </a:solidFill>
                <a:effectLst/>
                <a:latin typeface="Arial" pitchFamily="34" charset="0"/>
                <a:cs typeface="Arial" pitchFamily="34" charset="0"/>
              </a:endParaRPr>
            </a:p>
          </p:txBody>
        </p:sp>
      </p:grpSp>
      <p:sp>
        <p:nvSpPr>
          <p:cNvPr id="39" name="TextBox 38"/>
          <p:cNvSpPr txBox="1"/>
          <p:nvPr/>
        </p:nvSpPr>
        <p:spPr>
          <a:xfrm>
            <a:off x="5428211" y="6384175"/>
            <a:ext cx="3407408" cy="338554"/>
          </a:xfrm>
          <a:prstGeom prst="rect">
            <a:avLst/>
          </a:prstGeom>
          <a:noFill/>
        </p:spPr>
        <p:txBody>
          <a:bodyPr wrap="none" rtlCol="0">
            <a:spAutoFit/>
          </a:bodyPr>
          <a:lstStyle/>
          <a:p>
            <a:r>
              <a:rPr lang="en-NZ" sz="1600" i="1" dirty="0" smtClean="0">
                <a:solidFill>
                  <a:srgbClr val="FF0000"/>
                </a:solidFill>
              </a:rPr>
              <a:t>Mark scheme on the next slide…………..</a:t>
            </a:r>
            <a:endParaRPr lang="en-NZ" sz="1600" i="1" dirty="0">
              <a:solidFill>
                <a:srgbClr val="FF0000"/>
              </a:solidFill>
            </a:endParaRPr>
          </a:p>
        </p:txBody>
      </p:sp>
    </p:spTree>
    <p:extLst>
      <p:ext uri="{BB962C8B-B14F-4D97-AF65-F5344CB8AC3E}">
        <p14:creationId xmlns:p14="http://schemas.microsoft.com/office/powerpoint/2010/main" val="626368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2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2000"/>
                                        <p:tgtEl>
                                          <p:spTgt spid="23"/>
                                        </p:tgtEl>
                                      </p:cBhvr>
                                    </p:animEffect>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1000"/>
                                        <p:tgtEl>
                                          <p:spTgt spid="2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fade">
                                      <p:cBhvr>
                                        <p:cTn id="24" dur="1500"/>
                                        <p:tgtEl>
                                          <p:spTgt spid="26"/>
                                        </p:tgtEl>
                                      </p:cBhvr>
                                    </p:animEffect>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wipe(down)">
                                      <p:cBhvr>
                                        <p:cTn id="29" dur="580">
                                          <p:stCondLst>
                                            <p:cond delay="0"/>
                                          </p:stCondLst>
                                        </p:cTn>
                                        <p:tgtEl>
                                          <p:spTgt spid="24"/>
                                        </p:tgtEl>
                                      </p:cBhvr>
                                    </p:animEffect>
                                    <p:anim calcmode="lin" valueType="num">
                                      <p:cBhvr>
                                        <p:cTn id="30"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35" dur="26">
                                          <p:stCondLst>
                                            <p:cond delay="650"/>
                                          </p:stCondLst>
                                        </p:cTn>
                                        <p:tgtEl>
                                          <p:spTgt spid="24"/>
                                        </p:tgtEl>
                                      </p:cBhvr>
                                      <p:to x="100000" y="60000"/>
                                    </p:animScale>
                                    <p:animScale>
                                      <p:cBhvr>
                                        <p:cTn id="36" dur="166" decel="50000">
                                          <p:stCondLst>
                                            <p:cond delay="676"/>
                                          </p:stCondLst>
                                        </p:cTn>
                                        <p:tgtEl>
                                          <p:spTgt spid="24"/>
                                        </p:tgtEl>
                                      </p:cBhvr>
                                      <p:to x="100000" y="100000"/>
                                    </p:animScale>
                                    <p:animScale>
                                      <p:cBhvr>
                                        <p:cTn id="37" dur="26">
                                          <p:stCondLst>
                                            <p:cond delay="1312"/>
                                          </p:stCondLst>
                                        </p:cTn>
                                        <p:tgtEl>
                                          <p:spTgt spid="24"/>
                                        </p:tgtEl>
                                      </p:cBhvr>
                                      <p:to x="100000" y="80000"/>
                                    </p:animScale>
                                    <p:animScale>
                                      <p:cBhvr>
                                        <p:cTn id="38" dur="166" decel="50000">
                                          <p:stCondLst>
                                            <p:cond delay="1338"/>
                                          </p:stCondLst>
                                        </p:cTn>
                                        <p:tgtEl>
                                          <p:spTgt spid="24"/>
                                        </p:tgtEl>
                                      </p:cBhvr>
                                      <p:to x="100000" y="100000"/>
                                    </p:animScale>
                                    <p:animScale>
                                      <p:cBhvr>
                                        <p:cTn id="39" dur="26">
                                          <p:stCondLst>
                                            <p:cond delay="1642"/>
                                          </p:stCondLst>
                                        </p:cTn>
                                        <p:tgtEl>
                                          <p:spTgt spid="24"/>
                                        </p:tgtEl>
                                      </p:cBhvr>
                                      <p:to x="100000" y="90000"/>
                                    </p:animScale>
                                    <p:animScale>
                                      <p:cBhvr>
                                        <p:cTn id="40" dur="166" decel="50000">
                                          <p:stCondLst>
                                            <p:cond delay="1668"/>
                                          </p:stCondLst>
                                        </p:cTn>
                                        <p:tgtEl>
                                          <p:spTgt spid="24"/>
                                        </p:tgtEl>
                                      </p:cBhvr>
                                      <p:to x="100000" y="100000"/>
                                    </p:animScale>
                                    <p:animScale>
                                      <p:cBhvr>
                                        <p:cTn id="41" dur="26">
                                          <p:stCondLst>
                                            <p:cond delay="1808"/>
                                          </p:stCondLst>
                                        </p:cTn>
                                        <p:tgtEl>
                                          <p:spTgt spid="24"/>
                                        </p:tgtEl>
                                      </p:cBhvr>
                                      <p:to x="100000" y="95000"/>
                                    </p:animScale>
                                    <p:animScale>
                                      <p:cBhvr>
                                        <p:cTn id="42" dur="166" decel="50000">
                                          <p:stCondLst>
                                            <p:cond delay="1834"/>
                                          </p:stCondLst>
                                        </p:cTn>
                                        <p:tgtEl>
                                          <p:spTgt spid="24"/>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wipe(left)">
                                      <p:cBhvr>
                                        <p:cTn id="47" dur="1500"/>
                                        <p:tgtEl>
                                          <p:spTgt spid="2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wipe(left)">
                                      <p:cBhvr>
                                        <p:cTn id="52" dur="1500"/>
                                        <p:tgtEl>
                                          <p:spTgt spid="2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fade">
                                      <p:cBhvr>
                                        <p:cTn id="57" dur="1500"/>
                                        <p:tgtEl>
                                          <p:spTgt spid="2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30"/>
                                        </p:tgtEl>
                                        <p:attrNameLst>
                                          <p:attrName>style.visibility</p:attrName>
                                        </p:attrNameLst>
                                      </p:cBhvr>
                                      <p:to>
                                        <p:strVal val="visible"/>
                                      </p:to>
                                    </p:set>
                                    <p:animEffect transition="in" filter="wipe(up)">
                                      <p:cBhvr>
                                        <p:cTn id="62" dur="2500"/>
                                        <p:tgtEl>
                                          <p:spTgt spid="30"/>
                                        </p:tgtEl>
                                      </p:cBhvr>
                                    </p:animEffect>
                                  </p:childTnLst>
                                </p:cTn>
                              </p:par>
                            </p:childTnLst>
                          </p:cTn>
                        </p:par>
                        <p:par>
                          <p:cTn id="63" fill="hold">
                            <p:stCondLst>
                              <p:cond delay="2500"/>
                            </p:stCondLst>
                            <p:childTnLst>
                              <p:par>
                                <p:cTn id="64" presetID="22" presetClass="entr" presetSubtype="8" fill="hold" grpId="0" nodeType="afterEffect">
                                  <p:stCondLst>
                                    <p:cond delay="0"/>
                                  </p:stCondLst>
                                  <p:childTnLst>
                                    <p:set>
                                      <p:cBhvr>
                                        <p:cTn id="65" dur="1" fill="hold">
                                          <p:stCondLst>
                                            <p:cond delay="0"/>
                                          </p:stCondLst>
                                        </p:cTn>
                                        <p:tgtEl>
                                          <p:spTgt spid="31"/>
                                        </p:tgtEl>
                                        <p:attrNameLst>
                                          <p:attrName>style.visibility</p:attrName>
                                        </p:attrNameLst>
                                      </p:cBhvr>
                                      <p:to>
                                        <p:strVal val="visible"/>
                                      </p:to>
                                    </p:set>
                                    <p:animEffect transition="in" filter="wipe(left)">
                                      <p:cBhvr>
                                        <p:cTn id="66" dur="2000"/>
                                        <p:tgtEl>
                                          <p:spTgt spid="31"/>
                                        </p:tgtEl>
                                      </p:cBhvr>
                                    </p:animEffect>
                                  </p:childTnLst>
                                </p:cTn>
                              </p:par>
                            </p:childTnLst>
                          </p:cTn>
                        </p:par>
                        <p:par>
                          <p:cTn id="67" fill="hold">
                            <p:stCondLst>
                              <p:cond delay="4500"/>
                            </p:stCondLst>
                            <p:childTnLst>
                              <p:par>
                                <p:cTn id="68" presetID="22" presetClass="entr" presetSubtype="1" fill="hold" nodeType="afterEffect">
                                  <p:stCondLst>
                                    <p:cond delay="0"/>
                                  </p:stCondLst>
                                  <p:childTnLst>
                                    <p:set>
                                      <p:cBhvr>
                                        <p:cTn id="69" dur="1" fill="hold">
                                          <p:stCondLst>
                                            <p:cond delay="0"/>
                                          </p:stCondLst>
                                        </p:cTn>
                                        <p:tgtEl>
                                          <p:spTgt spid="35"/>
                                        </p:tgtEl>
                                        <p:attrNameLst>
                                          <p:attrName>style.visibility</p:attrName>
                                        </p:attrNameLst>
                                      </p:cBhvr>
                                      <p:to>
                                        <p:strVal val="visible"/>
                                      </p:to>
                                    </p:set>
                                    <p:animEffect transition="in" filter="wipe(up)">
                                      <p:cBhvr>
                                        <p:cTn id="70" dur="2000"/>
                                        <p:tgtEl>
                                          <p:spTgt spid="35"/>
                                        </p:tgtEl>
                                      </p:cBhvr>
                                    </p:animEffect>
                                  </p:childTnLst>
                                </p:cTn>
                              </p:par>
                            </p:childTnLst>
                          </p:cTn>
                        </p:par>
                        <p:par>
                          <p:cTn id="71" fill="hold">
                            <p:stCondLst>
                              <p:cond delay="6500"/>
                            </p:stCondLst>
                            <p:childTnLst>
                              <p:par>
                                <p:cTn id="72" presetID="22" presetClass="entr" presetSubtype="8" fill="hold" grpId="0" nodeType="afterEffect">
                                  <p:stCondLst>
                                    <p:cond delay="0"/>
                                  </p:stCondLst>
                                  <p:childTnLst>
                                    <p:set>
                                      <p:cBhvr>
                                        <p:cTn id="73" dur="1" fill="hold">
                                          <p:stCondLst>
                                            <p:cond delay="0"/>
                                          </p:stCondLst>
                                        </p:cTn>
                                        <p:tgtEl>
                                          <p:spTgt spid="39"/>
                                        </p:tgtEl>
                                        <p:attrNameLst>
                                          <p:attrName>style.visibility</p:attrName>
                                        </p:attrNameLst>
                                      </p:cBhvr>
                                      <p:to>
                                        <p:strVal val="visible"/>
                                      </p:to>
                                    </p:set>
                                    <p:animEffect transition="in" filter="wipe(left)">
                                      <p:cBhvr>
                                        <p:cTn id="74" dur="2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3" grpId="0"/>
      <p:bldP spid="24" grpId="0"/>
      <p:bldP spid="25" grpId="0"/>
      <p:bldP spid="26" grpId="0"/>
      <p:bldP spid="27" grpId="0"/>
      <p:bldP spid="28" grpId="0"/>
      <p:bldP spid="29" grpId="0"/>
      <p:bldP spid="30" grpId="0"/>
      <p:bldP spid="31" grpId="0"/>
      <p:bldP spid="3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3721" y="607138"/>
            <a:ext cx="2298860" cy="1815882"/>
          </a:xfrm>
          <a:prstGeom prst="rect">
            <a:avLst/>
          </a:prstGeom>
          <a:solidFill>
            <a:schemeClr val="bg1"/>
          </a:solidFill>
          <a:ln w="28575">
            <a:solidFill>
              <a:srgbClr val="FF0000"/>
            </a:solidFill>
          </a:ln>
        </p:spPr>
        <p:txBody>
          <a:bodyPr wrap="square">
            <a:spAutoFit/>
          </a:bodyPr>
          <a:lstStyle/>
          <a:p>
            <a:pPr lvl="0"/>
            <a:r>
              <a:rPr lang="en-GB" sz="1600" b="1" i="1" dirty="0" smtClean="0">
                <a:solidFill>
                  <a:srgbClr val="FF0000"/>
                </a:solidFill>
              </a:rPr>
              <a:t>“ACHIEVE” for :</a:t>
            </a:r>
          </a:p>
          <a:p>
            <a:r>
              <a:rPr lang="en-NZ" sz="1600" b="1" dirty="0"/>
              <a:t>ONE </a:t>
            </a:r>
            <a:r>
              <a:rPr lang="en-NZ" sz="1600" dirty="0" smtClean="0"/>
              <a:t>of three points:</a:t>
            </a:r>
            <a:endParaRPr lang="en-NZ" sz="1600" dirty="0"/>
          </a:p>
          <a:p>
            <a:pPr marL="285750" lvl="0" indent="-285750">
              <a:buFont typeface="Wingdings" panose="05000000000000000000" pitchFamily="2" charset="2"/>
              <a:buChar char="v"/>
            </a:pPr>
            <a:r>
              <a:rPr lang="en-NZ" sz="1600" dirty="0"/>
              <a:t>Correct critical angle </a:t>
            </a:r>
          </a:p>
          <a:p>
            <a:r>
              <a:rPr lang="en-NZ" sz="1600" b="1" i="1" dirty="0" smtClean="0"/>
              <a:t>      OR</a:t>
            </a:r>
            <a:r>
              <a:rPr lang="en-NZ" sz="1600" dirty="0" smtClean="0"/>
              <a:t> </a:t>
            </a:r>
            <a:r>
              <a:rPr lang="en-NZ" sz="1600" dirty="0"/>
              <a:t>error</a:t>
            </a:r>
          </a:p>
          <a:p>
            <a:r>
              <a:rPr lang="en-NZ" sz="1600" b="1" i="1" dirty="0" smtClean="0"/>
              <a:t>      OR</a:t>
            </a:r>
            <a:r>
              <a:rPr lang="en-NZ" sz="1600" dirty="0" smtClean="0"/>
              <a:t> </a:t>
            </a:r>
            <a:r>
              <a:rPr lang="en-NZ" sz="1600" dirty="0"/>
              <a:t>sin(angle) = 1.06</a:t>
            </a:r>
          </a:p>
          <a:p>
            <a:pPr marL="285750" lvl="0" indent="-285750">
              <a:buFont typeface="Wingdings" panose="05000000000000000000" pitchFamily="2" charset="2"/>
              <a:buChar char="v"/>
            </a:pPr>
            <a:r>
              <a:rPr lang="en-NZ" sz="1600" dirty="0"/>
              <a:t>Correct explanation.</a:t>
            </a:r>
          </a:p>
          <a:p>
            <a:pPr marL="285750" lvl="0" indent="-285750">
              <a:buFont typeface="Wingdings" panose="05000000000000000000" pitchFamily="2" charset="2"/>
              <a:buChar char="v"/>
            </a:pPr>
            <a:r>
              <a:rPr lang="en-NZ" sz="1600" dirty="0"/>
              <a:t>Correct path of ray</a:t>
            </a:r>
            <a:r>
              <a:rPr lang="en-NZ" sz="1600" dirty="0" smtClean="0"/>
              <a:t>.</a:t>
            </a:r>
            <a:endParaRPr lang="en-NZ" sz="1600" dirty="0"/>
          </a:p>
        </p:txBody>
      </p:sp>
      <p:sp>
        <p:nvSpPr>
          <p:cNvPr id="3" name="Rectangle 2"/>
          <p:cNvSpPr/>
          <p:nvPr/>
        </p:nvSpPr>
        <p:spPr>
          <a:xfrm>
            <a:off x="647106" y="2780545"/>
            <a:ext cx="2699240" cy="1815882"/>
          </a:xfrm>
          <a:prstGeom prst="rect">
            <a:avLst/>
          </a:prstGeom>
          <a:ln w="28575">
            <a:solidFill>
              <a:srgbClr val="7030A0"/>
            </a:solidFill>
          </a:ln>
        </p:spPr>
        <p:txBody>
          <a:bodyPr wrap="square">
            <a:spAutoFit/>
          </a:bodyPr>
          <a:lstStyle/>
          <a:p>
            <a:pPr lvl="0" algn="ctr"/>
            <a:r>
              <a:rPr lang="en-GB" sz="1600" b="1" i="1" dirty="0" smtClean="0">
                <a:solidFill>
                  <a:srgbClr val="7030A0"/>
                </a:solidFill>
              </a:rPr>
              <a:t>“MERIT” for :</a:t>
            </a:r>
          </a:p>
          <a:p>
            <a:r>
              <a:rPr lang="en-NZ" sz="1600" b="1" dirty="0"/>
              <a:t>TWO</a:t>
            </a:r>
            <a:r>
              <a:rPr lang="en-NZ" sz="1600" dirty="0"/>
              <a:t> </a:t>
            </a:r>
            <a:r>
              <a:rPr lang="en-NZ" sz="1600" dirty="0" smtClean="0"/>
              <a:t>of three points:</a:t>
            </a:r>
            <a:endParaRPr lang="en-NZ" sz="1600" dirty="0"/>
          </a:p>
          <a:p>
            <a:pPr marL="285750" lvl="0" indent="-285750">
              <a:buFont typeface="Wingdings" panose="05000000000000000000" pitchFamily="2" charset="2"/>
              <a:buChar char="v"/>
            </a:pPr>
            <a:r>
              <a:rPr lang="en-NZ" sz="1600" dirty="0"/>
              <a:t>Correct critical angle </a:t>
            </a:r>
          </a:p>
          <a:p>
            <a:r>
              <a:rPr lang="en-NZ" sz="1600" b="1" i="1" dirty="0" smtClean="0"/>
              <a:t>      OR</a:t>
            </a:r>
            <a:r>
              <a:rPr lang="en-NZ" sz="1600" dirty="0" smtClean="0"/>
              <a:t> </a:t>
            </a:r>
            <a:r>
              <a:rPr lang="en-NZ" sz="1600" dirty="0"/>
              <a:t>error</a:t>
            </a:r>
          </a:p>
          <a:p>
            <a:r>
              <a:rPr lang="en-NZ" sz="1600" b="1" i="1" dirty="0" smtClean="0"/>
              <a:t>      OR</a:t>
            </a:r>
            <a:r>
              <a:rPr lang="en-NZ" sz="1600" dirty="0" smtClean="0"/>
              <a:t> </a:t>
            </a:r>
            <a:r>
              <a:rPr lang="en-NZ" sz="1600" dirty="0"/>
              <a:t>sin(angle) = 1.06</a:t>
            </a:r>
          </a:p>
          <a:p>
            <a:pPr marL="285750" lvl="0" indent="-285750">
              <a:buFont typeface="Wingdings" panose="05000000000000000000" pitchFamily="2" charset="2"/>
              <a:buChar char="v"/>
            </a:pPr>
            <a:r>
              <a:rPr lang="en-NZ" sz="1600" dirty="0"/>
              <a:t>Correct explanation.</a:t>
            </a:r>
          </a:p>
          <a:p>
            <a:pPr marL="285750" lvl="0" indent="-285750">
              <a:buFont typeface="Wingdings" panose="05000000000000000000" pitchFamily="2" charset="2"/>
              <a:buChar char="v"/>
            </a:pPr>
            <a:r>
              <a:rPr lang="en-NZ" sz="1600" dirty="0"/>
              <a:t>Correct path of ray.</a:t>
            </a:r>
          </a:p>
        </p:txBody>
      </p:sp>
      <p:sp>
        <p:nvSpPr>
          <p:cNvPr id="4" name="Rectangle 3"/>
          <p:cNvSpPr/>
          <p:nvPr/>
        </p:nvSpPr>
        <p:spPr>
          <a:xfrm>
            <a:off x="623456" y="4748548"/>
            <a:ext cx="2726574" cy="1815882"/>
          </a:xfrm>
          <a:prstGeom prst="rect">
            <a:avLst/>
          </a:prstGeom>
          <a:ln w="28575">
            <a:solidFill>
              <a:srgbClr val="009644"/>
            </a:solidFill>
          </a:ln>
        </p:spPr>
        <p:txBody>
          <a:bodyPr wrap="square">
            <a:spAutoFit/>
          </a:bodyPr>
          <a:lstStyle/>
          <a:p>
            <a:pPr algn="ctr"/>
            <a:r>
              <a:rPr lang="en-GB" sz="1600" b="1" i="1" dirty="0" smtClean="0">
                <a:solidFill>
                  <a:srgbClr val="009644"/>
                </a:solidFill>
              </a:rPr>
              <a:t>“EXCELLENCE”   for :</a:t>
            </a:r>
          </a:p>
          <a:p>
            <a:r>
              <a:rPr lang="en-GB" sz="1600" b="1" i="1" dirty="0" smtClean="0">
                <a:solidFill>
                  <a:srgbClr val="009644"/>
                </a:solidFill>
              </a:rPr>
              <a:t> </a:t>
            </a:r>
            <a:r>
              <a:rPr lang="en-NZ" sz="1600" b="1" dirty="0" smtClean="0"/>
              <a:t>ALL</a:t>
            </a:r>
            <a:r>
              <a:rPr lang="en-NZ" sz="1600" dirty="0" smtClean="0"/>
              <a:t> </a:t>
            </a:r>
            <a:r>
              <a:rPr lang="en-NZ" sz="1600" dirty="0"/>
              <a:t>of:</a:t>
            </a:r>
          </a:p>
          <a:p>
            <a:pPr marL="285750" lvl="0" indent="-285750">
              <a:buFont typeface="Wingdings" panose="05000000000000000000" pitchFamily="2" charset="2"/>
              <a:buChar char="v"/>
            </a:pPr>
            <a:r>
              <a:rPr lang="en-NZ" sz="1600" dirty="0"/>
              <a:t>Correct critical angle </a:t>
            </a:r>
          </a:p>
          <a:p>
            <a:r>
              <a:rPr lang="en-NZ" sz="1600" b="1" i="1" dirty="0"/>
              <a:t>      OR</a:t>
            </a:r>
            <a:r>
              <a:rPr lang="en-NZ" sz="1600" dirty="0"/>
              <a:t> error</a:t>
            </a:r>
          </a:p>
          <a:p>
            <a:r>
              <a:rPr lang="en-NZ" sz="1600" b="1" i="1" dirty="0"/>
              <a:t>      OR</a:t>
            </a:r>
            <a:r>
              <a:rPr lang="en-NZ" sz="1600" dirty="0"/>
              <a:t> sin(angle) = 1.06</a:t>
            </a:r>
          </a:p>
          <a:p>
            <a:pPr marL="285750" lvl="0" indent="-285750">
              <a:buFont typeface="Wingdings" panose="05000000000000000000" pitchFamily="2" charset="2"/>
              <a:buChar char="v"/>
            </a:pPr>
            <a:r>
              <a:rPr lang="en-NZ" sz="1600" dirty="0"/>
              <a:t>Correct explanation.</a:t>
            </a:r>
          </a:p>
          <a:p>
            <a:pPr marL="285750" lvl="0" indent="-285750">
              <a:buFont typeface="Wingdings" panose="05000000000000000000" pitchFamily="2" charset="2"/>
              <a:buChar char="v"/>
            </a:pPr>
            <a:r>
              <a:rPr lang="en-NZ" sz="1600" dirty="0"/>
              <a:t>Correct path of ray.</a:t>
            </a:r>
          </a:p>
        </p:txBody>
      </p:sp>
      <p:sp>
        <p:nvSpPr>
          <p:cNvPr id="8"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NZ"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3083186279"/>
              </p:ext>
            </p:extLst>
          </p:nvPr>
        </p:nvGraphicFramePr>
        <p:xfrm>
          <a:off x="5376260" y="1006394"/>
          <a:ext cx="1564871" cy="1251897"/>
        </p:xfrm>
        <a:graphic>
          <a:graphicData uri="http://schemas.openxmlformats.org/presentationml/2006/ole">
            <mc:AlternateContent xmlns:mc="http://schemas.openxmlformats.org/markup-compatibility/2006">
              <mc:Choice xmlns:v="urn:schemas-microsoft-com:vml" Requires="v">
                <p:oleObj spid="_x0000_s2062" r:id="rId3" imgW="950760" imgH="749520" progId="Equation.DSMT4">
                  <p:embed/>
                </p:oleObj>
              </mc:Choice>
              <mc:Fallback>
                <p:oleObj r:id="rId3" imgW="950760" imgH="74952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6260" y="1006394"/>
                        <a:ext cx="1564871" cy="1251897"/>
                      </a:xfrm>
                      <a:prstGeom prst="rect">
                        <a:avLst/>
                      </a:prstGeom>
                      <a:noFill/>
                    </p:spPr>
                  </p:pic>
                </p:oleObj>
              </mc:Fallback>
            </mc:AlternateContent>
          </a:graphicData>
        </a:graphic>
      </p:graphicFrame>
      <p:sp>
        <p:nvSpPr>
          <p:cNvPr id="10" name="Rectangle 6"/>
          <p:cNvSpPr>
            <a:spLocks noChangeArrowheads="1"/>
          </p:cNvSpPr>
          <p:nvPr/>
        </p:nvSpPr>
        <p:spPr bwMode="auto">
          <a:xfrm>
            <a:off x="5070782" y="2195672"/>
            <a:ext cx="396517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07950" algn="l"/>
              </a:tabLst>
              <a:defRPr>
                <a:solidFill>
                  <a:schemeClr val="tx1"/>
                </a:solidFill>
                <a:latin typeface="Arial" pitchFamily="34" charset="0"/>
                <a:cs typeface="Arial" pitchFamily="34" charset="0"/>
              </a:defRPr>
            </a:lvl1pPr>
            <a:lvl2pPr fontAlgn="base">
              <a:spcBef>
                <a:spcPct val="0"/>
              </a:spcBef>
              <a:spcAft>
                <a:spcPct val="0"/>
              </a:spcAft>
              <a:tabLst>
                <a:tab pos="107950" algn="l"/>
              </a:tabLst>
              <a:defRPr>
                <a:solidFill>
                  <a:schemeClr val="tx1"/>
                </a:solidFill>
                <a:latin typeface="Arial" pitchFamily="34" charset="0"/>
                <a:cs typeface="Arial" pitchFamily="34" charset="0"/>
              </a:defRPr>
            </a:lvl2pPr>
            <a:lvl3pPr fontAlgn="base">
              <a:spcBef>
                <a:spcPct val="0"/>
              </a:spcBef>
              <a:spcAft>
                <a:spcPct val="0"/>
              </a:spcAft>
              <a:tabLst>
                <a:tab pos="107950" algn="l"/>
              </a:tabLst>
              <a:defRPr>
                <a:solidFill>
                  <a:schemeClr val="tx1"/>
                </a:solidFill>
                <a:latin typeface="Arial" pitchFamily="34" charset="0"/>
                <a:cs typeface="Arial" pitchFamily="34" charset="0"/>
              </a:defRPr>
            </a:lvl3pPr>
            <a:lvl4pPr fontAlgn="base">
              <a:spcBef>
                <a:spcPct val="0"/>
              </a:spcBef>
              <a:spcAft>
                <a:spcPct val="0"/>
              </a:spcAft>
              <a:tabLst>
                <a:tab pos="107950" algn="l"/>
              </a:tabLst>
              <a:defRPr>
                <a:solidFill>
                  <a:schemeClr val="tx1"/>
                </a:solidFill>
                <a:latin typeface="Arial" pitchFamily="34" charset="0"/>
                <a:cs typeface="Arial" pitchFamily="34" charset="0"/>
              </a:defRPr>
            </a:lvl4pPr>
            <a:lvl5pPr fontAlgn="base">
              <a:spcBef>
                <a:spcPct val="0"/>
              </a:spcBef>
              <a:spcAft>
                <a:spcPct val="0"/>
              </a:spcAft>
              <a:tabLst>
                <a:tab pos="107950" algn="l"/>
              </a:tabLst>
              <a:defRPr>
                <a:solidFill>
                  <a:schemeClr val="tx1"/>
                </a:solidFill>
                <a:latin typeface="Arial" pitchFamily="34" charset="0"/>
                <a:cs typeface="Arial" pitchFamily="34" charset="0"/>
              </a:defRPr>
            </a:lvl5pPr>
            <a:lvl6pPr fontAlgn="base">
              <a:spcBef>
                <a:spcPct val="0"/>
              </a:spcBef>
              <a:spcAft>
                <a:spcPct val="0"/>
              </a:spcAft>
              <a:tabLst>
                <a:tab pos="107950" algn="l"/>
              </a:tabLst>
              <a:defRPr>
                <a:solidFill>
                  <a:schemeClr val="tx1"/>
                </a:solidFill>
                <a:latin typeface="Arial" pitchFamily="34" charset="0"/>
                <a:cs typeface="Arial" pitchFamily="34" charset="0"/>
              </a:defRPr>
            </a:lvl6pPr>
            <a:lvl7pPr fontAlgn="base">
              <a:spcBef>
                <a:spcPct val="0"/>
              </a:spcBef>
              <a:spcAft>
                <a:spcPct val="0"/>
              </a:spcAft>
              <a:tabLst>
                <a:tab pos="107950" algn="l"/>
              </a:tabLst>
              <a:defRPr>
                <a:solidFill>
                  <a:schemeClr val="tx1"/>
                </a:solidFill>
                <a:latin typeface="Arial" pitchFamily="34" charset="0"/>
                <a:cs typeface="Arial" pitchFamily="34" charset="0"/>
              </a:defRPr>
            </a:lvl7pPr>
            <a:lvl8pPr fontAlgn="base">
              <a:spcBef>
                <a:spcPct val="0"/>
              </a:spcBef>
              <a:spcAft>
                <a:spcPct val="0"/>
              </a:spcAft>
              <a:tabLst>
                <a:tab pos="107950" algn="l"/>
              </a:tabLst>
              <a:defRPr>
                <a:solidFill>
                  <a:schemeClr val="tx1"/>
                </a:solidFill>
                <a:latin typeface="Arial" pitchFamily="34" charset="0"/>
                <a:cs typeface="Arial" pitchFamily="34" charset="0"/>
              </a:defRPr>
            </a:lvl8pPr>
            <a:lvl9pPr fontAlgn="base">
              <a:spcBef>
                <a:spcPct val="0"/>
              </a:spcBef>
              <a:spcAft>
                <a:spcPct val="0"/>
              </a:spcAft>
              <a:tabLst>
                <a:tab pos="107950" algn="l"/>
              </a:tabLst>
              <a:defRPr>
                <a:solidFill>
                  <a:schemeClr val="tx1"/>
                </a:solidFill>
                <a:latin typeface="Arial" pitchFamily="34" charset="0"/>
                <a:cs typeface="Arial" pitchFamily="34" charset="0"/>
              </a:defRPr>
            </a:lvl9pPr>
          </a:lstStyle>
          <a:p>
            <a:pPr marL="285750" marR="0" lvl="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v"/>
              <a:tabLst>
                <a:tab pos="107950" algn="l"/>
              </a:tabLst>
            </a:pPr>
            <a:r>
              <a:rPr kumimoji="0" lang="en-NZ" altLang="en-US" sz="1600" b="0" i="0" u="none" strike="noStrike" cap="none" normalizeH="0" baseline="0" dirty="0" smtClean="0">
                <a:ln>
                  <a:noFill/>
                </a:ln>
                <a:solidFill>
                  <a:schemeClr val="tx1"/>
                </a:solidFill>
                <a:effectLst/>
                <a:latin typeface="+mn-lt"/>
                <a:ea typeface="Calibri" pitchFamily="34" charset="0"/>
                <a:cs typeface="Times New Roman" pitchFamily="18" charset="0"/>
              </a:rPr>
              <a:t>OR Error if:  </a:t>
            </a:r>
            <a:r>
              <a:rPr kumimoji="0" lang="en-NZ" altLang="en-US" sz="1600" b="0"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1.5sin45º = 1sinΘ </a:t>
            </a:r>
            <a:r>
              <a:rPr kumimoji="0" lang="en-NZ" altLang="en-US" sz="1600" b="0" i="0" u="none" strike="noStrike" cap="none" normalizeH="0" baseline="0" dirty="0" smtClean="0">
                <a:ln>
                  <a:noFill/>
                </a:ln>
                <a:solidFill>
                  <a:schemeClr val="tx1"/>
                </a:solidFill>
                <a:effectLst/>
                <a:latin typeface="+mn-lt"/>
                <a:ea typeface="Calibri" pitchFamily="34" charset="0"/>
                <a:cs typeface="Times New Roman" pitchFamily="18" charset="0"/>
              </a:rPr>
              <a:t>is used</a:t>
            </a:r>
          </a:p>
          <a:p>
            <a:pPr marR="0" lvl="0" algn="l" defTabSz="914400" rtl="0" eaLnBrk="1" fontAlgn="base" latinLnBrk="0" hangingPunct="1">
              <a:lnSpc>
                <a:spcPct val="100000"/>
              </a:lnSpc>
              <a:spcBef>
                <a:spcPct val="0"/>
              </a:spcBef>
              <a:spcAft>
                <a:spcPct val="0"/>
              </a:spcAft>
              <a:buClrTx/>
              <a:buSzTx/>
              <a:tabLst>
                <a:tab pos="107950" algn="l"/>
              </a:tabLst>
            </a:pPr>
            <a:endParaRPr kumimoji="0" lang="en-NZ" altLang="en-US" sz="1600" b="0" i="0" u="none" strike="noStrike" cap="none" normalizeH="0" baseline="0" dirty="0" smtClean="0">
              <a:ln>
                <a:noFill/>
              </a:ln>
              <a:solidFill>
                <a:schemeClr val="tx1"/>
              </a:solidFill>
              <a:effectLst/>
              <a:latin typeface="+mn-lt"/>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tab pos="107950" algn="l"/>
              </a:tabLst>
            </a:pPr>
            <a:r>
              <a:rPr kumimoji="0" lang="en-NZ" altLang="en-US" sz="1600" b="0" i="0" u="none" strike="noStrike" cap="none" normalizeH="0" baseline="0" dirty="0" smtClean="0">
                <a:ln>
                  <a:noFill/>
                </a:ln>
                <a:solidFill>
                  <a:schemeClr val="tx1"/>
                </a:solidFill>
                <a:effectLst/>
                <a:latin typeface="+mn-lt"/>
                <a:ea typeface="Calibri" pitchFamily="34" charset="0"/>
                <a:cs typeface="Times New Roman" pitchFamily="18" charset="0"/>
              </a:rPr>
              <a:t>The angle of incidence at the glass/air interface is greater than the critical angle, so it will totally internally reflect at an angle of reflection of 45</a:t>
            </a:r>
            <a:r>
              <a:rPr kumimoji="0" lang="en-NZ" altLang="en-US" sz="1600" b="0" i="0" u="none" strike="noStrike" cap="none" normalizeH="0" baseline="30000" dirty="0" smtClean="0">
                <a:ln>
                  <a:noFill/>
                </a:ln>
                <a:solidFill>
                  <a:schemeClr val="tx1"/>
                </a:solidFill>
                <a:effectLst/>
                <a:latin typeface="+mn-lt"/>
                <a:ea typeface="Calibri" pitchFamily="34" charset="0"/>
                <a:cs typeface="Times New Roman" pitchFamily="18" charset="0"/>
              </a:rPr>
              <a:t>o</a:t>
            </a:r>
            <a:r>
              <a:rPr kumimoji="0" lang="en-NZ" altLang="en-US" sz="1600" b="0" i="0" u="none" strike="noStrike" cap="none" normalizeH="0" baseline="0" dirty="0" smtClean="0">
                <a:ln>
                  <a:noFill/>
                </a:ln>
                <a:solidFill>
                  <a:schemeClr val="tx1"/>
                </a:solidFill>
                <a:effectLst/>
                <a:latin typeface="+mn-lt"/>
                <a:ea typeface="Calibri" pitchFamily="34" charset="0"/>
                <a:cs typeface="Times New Roman" pitchFamily="18" charset="0"/>
              </a:rPr>
              <a:t>.</a:t>
            </a:r>
          </a:p>
          <a:p>
            <a:pPr marR="0" lvl="0" algn="l" defTabSz="914400" rtl="0" eaLnBrk="0" fontAlgn="base" latinLnBrk="0" hangingPunct="0">
              <a:lnSpc>
                <a:spcPct val="100000"/>
              </a:lnSpc>
              <a:spcBef>
                <a:spcPct val="0"/>
              </a:spcBef>
              <a:spcAft>
                <a:spcPct val="0"/>
              </a:spcAft>
              <a:buClrTx/>
              <a:buSzTx/>
              <a:tabLst>
                <a:tab pos="107950" algn="l"/>
              </a:tabLst>
            </a:pPr>
            <a:endParaRPr kumimoji="0" lang="en-NZ" altLang="en-US" sz="1600" b="0" i="0" u="none" strike="noStrike" cap="none" normalizeH="0" baseline="0" dirty="0" smtClean="0">
              <a:ln>
                <a:noFill/>
              </a:ln>
              <a:solidFill>
                <a:schemeClr val="tx1"/>
              </a:solidFill>
              <a:effectLst/>
              <a:latin typeface="+mn-lt"/>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tab pos="107950" algn="l"/>
              </a:tabLst>
            </a:pPr>
            <a:r>
              <a:rPr kumimoji="0" lang="en-NZ" altLang="en-US" sz="1600" b="0" i="0" u="none" strike="noStrike" cap="none" normalizeH="0" baseline="0" dirty="0" smtClean="0">
                <a:ln>
                  <a:noFill/>
                </a:ln>
                <a:solidFill>
                  <a:schemeClr val="tx1"/>
                </a:solidFill>
                <a:effectLst/>
                <a:latin typeface="+mn-lt"/>
                <a:ea typeface="Calibri" pitchFamily="34" charset="0"/>
                <a:cs typeface="Times New Roman" pitchFamily="18" charset="0"/>
              </a:rPr>
              <a:t>Correct path of ray.</a:t>
            </a:r>
            <a:endParaRPr kumimoji="0" lang="en-NZ" altLang="en-US" sz="1600" b="0" i="0" u="none" strike="noStrike" cap="none" normalizeH="0" baseline="0" dirty="0" smtClean="0">
              <a:ln>
                <a:noFill/>
              </a:ln>
              <a:solidFill>
                <a:schemeClr val="tx1"/>
              </a:solidFill>
              <a:effectLst/>
              <a:latin typeface="+mn-lt"/>
            </a:endParaRPr>
          </a:p>
        </p:txBody>
      </p:sp>
      <p:sp>
        <p:nvSpPr>
          <p:cNvPr id="11" name="TextBox 10"/>
          <p:cNvSpPr txBox="1"/>
          <p:nvPr/>
        </p:nvSpPr>
        <p:spPr>
          <a:xfrm>
            <a:off x="4680069" y="241058"/>
            <a:ext cx="3857104" cy="584775"/>
          </a:xfrm>
          <a:prstGeom prst="rect">
            <a:avLst/>
          </a:prstGeom>
          <a:noFill/>
        </p:spPr>
        <p:txBody>
          <a:bodyPr wrap="square" rtlCol="0">
            <a:spAutoFit/>
          </a:bodyPr>
          <a:lstStyle/>
          <a:p>
            <a:r>
              <a:rPr lang="en-NZ" sz="1600" dirty="0" smtClean="0"/>
              <a:t>Evidence statement from NZQA tells you what they looked for in the answer:</a:t>
            </a:r>
            <a:endParaRPr lang="en-NZ" sz="1600" dirty="0"/>
          </a:p>
        </p:txBody>
      </p:sp>
      <p:grpSp>
        <p:nvGrpSpPr>
          <p:cNvPr id="17" name="Group 16"/>
          <p:cNvGrpSpPr/>
          <p:nvPr/>
        </p:nvGrpSpPr>
        <p:grpSpPr>
          <a:xfrm>
            <a:off x="6749935" y="4472247"/>
            <a:ext cx="1379912" cy="1105593"/>
            <a:chOff x="6749935" y="4472247"/>
            <a:chExt cx="1379912" cy="1105593"/>
          </a:xfrm>
        </p:grpSpPr>
        <p:cxnSp>
          <p:nvCxnSpPr>
            <p:cNvPr id="13" name="Straight Arrow Connector 12"/>
            <p:cNvCxnSpPr/>
            <p:nvPr/>
          </p:nvCxnSpPr>
          <p:spPr>
            <a:xfrm flipH="1">
              <a:off x="6749935" y="4472247"/>
              <a:ext cx="1379912"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6758247" y="4472247"/>
              <a:ext cx="1" cy="1105593"/>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80392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500"/>
                                        <p:tgtEl>
                                          <p:spTgt spid="9"/>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500"/>
                                        <p:tgtEl>
                                          <p:spTgt spid="10"/>
                                        </p:tgtEl>
                                      </p:cBhvr>
                                    </p:animEffect>
                                  </p:childTnLst>
                                </p:cTn>
                              </p:par>
                            </p:childTnLst>
                          </p:cTn>
                        </p:par>
                        <p:par>
                          <p:cTn id="16" fill="hold">
                            <p:stCondLst>
                              <p:cond delay="4000"/>
                            </p:stCondLst>
                            <p:childTnLst>
                              <p:par>
                                <p:cTn id="17" presetID="22" presetClass="entr" presetSubtype="1"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up)">
                                      <p:cBhvr>
                                        <p:cTn id="19" dur="1250"/>
                                        <p:tgtEl>
                                          <p:spTgt spid="17"/>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9"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1750" fill="hold"/>
                                        <p:tgtEl>
                                          <p:spTgt spid="2"/>
                                        </p:tgtEl>
                                        <p:attrNameLst>
                                          <p:attrName>ppt_x</p:attrName>
                                        </p:attrNameLst>
                                      </p:cBhvr>
                                      <p:tavLst>
                                        <p:tav tm="0">
                                          <p:val>
                                            <p:strVal val="0-#ppt_w/2"/>
                                          </p:val>
                                        </p:tav>
                                        <p:tav tm="100000">
                                          <p:val>
                                            <p:strVal val="#ppt_x"/>
                                          </p:val>
                                        </p:tav>
                                      </p:tavLst>
                                    </p:anim>
                                    <p:anim calcmode="lin" valueType="num">
                                      <p:cBhvr additive="base">
                                        <p:cTn id="25" dur="175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 calcmode="lin" valueType="num">
                                      <p:cBhvr>
                                        <p:cTn id="30" dur="1000" fill="hold"/>
                                        <p:tgtEl>
                                          <p:spTgt spid="3"/>
                                        </p:tgtEl>
                                        <p:attrNameLst>
                                          <p:attrName>ppt_w</p:attrName>
                                        </p:attrNameLst>
                                      </p:cBhvr>
                                      <p:tavLst>
                                        <p:tav tm="0">
                                          <p:val>
                                            <p:fltVal val="0"/>
                                          </p:val>
                                        </p:tav>
                                        <p:tav tm="100000">
                                          <p:val>
                                            <p:strVal val="#ppt_w"/>
                                          </p:val>
                                        </p:tav>
                                      </p:tavLst>
                                    </p:anim>
                                    <p:anim calcmode="lin" valueType="num">
                                      <p:cBhvr>
                                        <p:cTn id="31" dur="1000" fill="hold"/>
                                        <p:tgtEl>
                                          <p:spTgt spid="3"/>
                                        </p:tgtEl>
                                        <p:attrNameLst>
                                          <p:attrName>ppt_h</p:attrName>
                                        </p:attrNameLst>
                                      </p:cBhvr>
                                      <p:tavLst>
                                        <p:tav tm="0">
                                          <p:val>
                                            <p:fltVal val="0"/>
                                          </p:val>
                                        </p:tav>
                                        <p:tav tm="100000">
                                          <p:val>
                                            <p:strVal val="#ppt_h"/>
                                          </p:val>
                                        </p:tav>
                                      </p:tavLst>
                                    </p:anim>
                                    <p:anim calcmode="lin" valueType="num">
                                      <p:cBhvr>
                                        <p:cTn id="32" dur="1000" fill="hold"/>
                                        <p:tgtEl>
                                          <p:spTgt spid="3"/>
                                        </p:tgtEl>
                                        <p:attrNameLst>
                                          <p:attrName>style.rotation</p:attrName>
                                        </p:attrNameLst>
                                      </p:cBhvr>
                                      <p:tavLst>
                                        <p:tav tm="0">
                                          <p:val>
                                            <p:fltVal val="90"/>
                                          </p:val>
                                        </p:tav>
                                        <p:tav tm="100000">
                                          <p:val>
                                            <p:fltVal val="0"/>
                                          </p:val>
                                        </p:tav>
                                      </p:tavLst>
                                    </p:anim>
                                    <p:animEffect transition="in" filter="fade">
                                      <p:cBhvr>
                                        <p:cTn id="33" dur="1000"/>
                                        <p:tgtEl>
                                          <p:spTgt spid="3"/>
                                        </p:tgtEl>
                                      </p:cBhvr>
                                    </p:animEffect>
                                  </p:childTnLst>
                                </p:cTn>
                              </p:par>
                            </p:childTnLst>
                          </p:cTn>
                        </p:par>
                      </p:childTnLst>
                    </p:cTn>
                  </p:par>
                  <p:par>
                    <p:cTn id="34" fill="hold">
                      <p:stCondLst>
                        <p:cond delay="indefinite"/>
                      </p:stCondLst>
                      <p:childTnLst>
                        <p:par>
                          <p:cTn id="35" fill="hold">
                            <p:stCondLst>
                              <p:cond delay="0"/>
                            </p:stCondLst>
                            <p:childTnLst>
                              <p:par>
                                <p:cTn id="36" presetID="26" presetClass="entr" presetSubtype="0" fill="hold" grpId="0" nodeType="clickEffect">
                                  <p:stCondLst>
                                    <p:cond delay="0"/>
                                  </p:stCondLst>
                                  <p:iterate type="lt">
                                    <p:tmPct val="0"/>
                                  </p:iterate>
                                  <p:childTnLst>
                                    <p:set>
                                      <p:cBhvr>
                                        <p:cTn id="37" dur="1" fill="hold">
                                          <p:stCondLst>
                                            <p:cond delay="0"/>
                                          </p:stCondLst>
                                        </p:cTn>
                                        <p:tgtEl>
                                          <p:spTgt spid="4"/>
                                        </p:tgtEl>
                                        <p:attrNameLst>
                                          <p:attrName>style.visibility</p:attrName>
                                        </p:attrNameLst>
                                      </p:cBhvr>
                                      <p:to>
                                        <p:strVal val="visible"/>
                                      </p:to>
                                    </p:set>
                                    <p:animEffect transition="in" filter="wipe(down)">
                                      <p:cBhvr>
                                        <p:cTn id="38" dur="580">
                                          <p:stCondLst>
                                            <p:cond delay="0"/>
                                          </p:stCondLst>
                                        </p:cTn>
                                        <p:tgtEl>
                                          <p:spTgt spid="4"/>
                                        </p:tgtEl>
                                      </p:cBhvr>
                                    </p:animEffect>
                                    <p:anim calcmode="lin" valueType="num">
                                      <p:cBhvr>
                                        <p:cTn id="39"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4" dur="26">
                                          <p:stCondLst>
                                            <p:cond delay="650"/>
                                          </p:stCondLst>
                                        </p:cTn>
                                        <p:tgtEl>
                                          <p:spTgt spid="4"/>
                                        </p:tgtEl>
                                      </p:cBhvr>
                                      <p:to x="100000" y="60000"/>
                                    </p:animScale>
                                    <p:animScale>
                                      <p:cBhvr>
                                        <p:cTn id="45" dur="166" decel="50000">
                                          <p:stCondLst>
                                            <p:cond delay="676"/>
                                          </p:stCondLst>
                                        </p:cTn>
                                        <p:tgtEl>
                                          <p:spTgt spid="4"/>
                                        </p:tgtEl>
                                      </p:cBhvr>
                                      <p:to x="100000" y="100000"/>
                                    </p:animScale>
                                    <p:animScale>
                                      <p:cBhvr>
                                        <p:cTn id="46" dur="26">
                                          <p:stCondLst>
                                            <p:cond delay="1312"/>
                                          </p:stCondLst>
                                        </p:cTn>
                                        <p:tgtEl>
                                          <p:spTgt spid="4"/>
                                        </p:tgtEl>
                                      </p:cBhvr>
                                      <p:to x="100000" y="80000"/>
                                    </p:animScale>
                                    <p:animScale>
                                      <p:cBhvr>
                                        <p:cTn id="47" dur="166" decel="50000">
                                          <p:stCondLst>
                                            <p:cond delay="1338"/>
                                          </p:stCondLst>
                                        </p:cTn>
                                        <p:tgtEl>
                                          <p:spTgt spid="4"/>
                                        </p:tgtEl>
                                      </p:cBhvr>
                                      <p:to x="100000" y="100000"/>
                                    </p:animScale>
                                    <p:animScale>
                                      <p:cBhvr>
                                        <p:cTn id="48" dur="26">
                                          <p:stCondLst>
                                            <p:cond delay="1642"/>
                                          </p:stCondLst>
                                        </p:cTn>
                                        <p:tgtEl>
                                          <p:spTgt spid="4"/>
                                        </p:tgtEl>
                                      </p:cBhvr>
                                      <p:to x="100000" y="90000"/>
                                    </p:animScale>
                                    <p:animScale>
                                      <p:cBhvr>
                                        <p:cTn id="49" dur="166" decel="50000">
                                          <p:stCondLst>
                                            <p:cond delay="1668"/>
                                          </p:stCondLst>
                                        </p:cTn>
                                        <p:tgtEl>
                                          <p:spTgt spid="4"/>
                                        </p:tgtEl>
                                      </p:cBhvr>
                                      <p:to x="100000" y="100000"/>
                                    </p:animScale>
                                    <p:animScale>
                                      <p:cBhvr>
                                        <p:cTn id="50" dur="26">
                                          <p:stCondLst>
                                            <p:cond delay="1808"/>
                                          </p:stCondLst>
                                        </p:cTn>
                                        <p:tgtEl>
                                          <p:spTgt spid="4"/>
                                        </p:tgtEl>
                                      </p:cBhvr>
                                      <p:to x="100000" y="95000"/>
                                    </p:animScale>
                                    <p:animScale>
                                      <p:cBhvr>
                                        <p:cTn id="51"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0"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7324" y="177941"/>
            <a:ext cx="3947876" cy="338554"/>
          </a:xfrm>
          <a:prstGeom prst="rect">
            <a:avLst/>
          </a:prstGeom>
        </p:spPr>
        <p:txBody>
          <a:bodyPr wrap="none">
            <a:spAutoFit/>
          </a:bodyPr>
          <a:lstStyle/>
          <a:p>
            <a:r>
              <a:rPr lang="en-US" sz="1600" b="1" dirty="0"/>
              <a:t>QUESTION THREE: AT THE SWIMMING POOL</a:t>
            </a:r>
            <a:endParaRPr lang="en-NZ" sz="1600" b="1" dirty="0"/>
          </a:p>
        </p:txBody>
      </p:sp>
      <p:sp>
        <p:nvSpPr>
          <p:cNvPr id="3" name="Rectangle 2"/>
          <p:cNvSpPr/>
          <p:nvPr/>
        </p:nvSpPr>
        <p:spPr>
          <a:xfrm>
            <a:off x="165536" y="689301"/>
            <a:ext cx="4666594" cy="2431435"/>
          </a:xfrm>
          <a:prstGeom prst="rect">
            <a:avLst/>
          </a:prstGeom>
        </p:spPr>
        <p:txBody>
          <a:bodyPr wrap="square">
            <a:spAutoFit/>
          </a:bodyPr>
          <a:lstStyle/>
          <a:p>
            <a:r>
              <a:rPr lang="en-US" sz="1600" dirty="0"/>
              <a:t>Jess and Rima are at the local pool. They notice that there is a shallow region at the edge of the pool. Waves travel through the deep water and change direction as they slow down moving into the shallow water.</a:t>
            </a:r>
            <a:endParaRPr lang="en-NZ" sz="1600" dirty="0"/>
          </a:p>
          <a:p>
            <a:r>
              <a:rPr lang="en-US" sz="1600" dirty="0"/>
              <a:t> </a:t>
            </a:r>
            <a:endParaRPr lang="en-NZ" sz="1600" dirty="0"/>
          </a:p>
          <a:p>
            <a:pPr marL="342900" lvl="0" indent="-342900">
              <a:buAutoNum type="alphaLcParenBoth"/>
            </a:pPr>
            <a:r>
              <a:rPr lang="en-US" sz="1600" dirty="0" smtClean="0"/>
              <a:t>On </a:t>
            </a:r>
            <a:r>
              <a:rPr lang="en-US" sz="1600" dirty="0"/>
              <a:t>the </a:t>
            </a:r>
            <a:r>
              <a:rPr lang="en-US" sz="1600" dirty="0" smtClean="0"/>
              <a:t>diagram, </a:t>
            </a:r>
            <a:r>
              <a:rPr lang="en-US" sz="1600" dirty="0"/>
              <a:t>draw waves that have entered </a:t>
            </a:r>
            <a:endParaRPr lang="en-US" sz="1600" dirty="0" smtClean="0"/>
          </a:p>
          <a:p>
            <a:pPr lvl="0"/>
            <a:r>
              <a:rPr lang="en-US" sz="1600" dirty="0"/>
              <a:t> </a:t>
            </a:r>
            <a:r>
              <a:rPr lang="en-US" sz="1600" dirty="0" smtClean="0"/>
              <a:t>       the </a:t>
            </a:r>
            <a:r>
              <a:rPr lang="en-US" sz="1600" dirty="0"/>
              <a:t>shallow water.</a:t>
            </a:r>
            <a:endParaRPr lang="en-NZ" sz="1600" dirty="0"/>
          </a:p>
          <a:p>
            <a:pPr>
              <a:lnSpc>
                <a:spcPct val="150000"/>
              </a:lnSpc>
            </a:pPr>
            <a:r>
              <a:rPr lang="en-US" sz="1600" b="1" dirty="0"/>
              <a:t>Also </a:t>
            </a:r>
            <a:r>
              <a:rPr lang="en-US" sz="1600" dirty="0"/>
              <a:t>draw an arrow showing the new wave </a:t>
            </a:r>
            <a:r>
              <a:rPr lang="en-US" sz="1600" b="1" dirty="0"/>
              <a:t>direction</a:t>
            </a:r>
            <a:r>
              <a:rPr lang="en-US" sz="1600" dirty="0"/>
              <a:t>.</a:t>
            </a:r>
            <a:endParaRPr lang="en-NZ" sz="1600" dirty="0"/>
          </a:p>
        </p:txBody>
      </p:sp>
      <p:sp>
        <p:nvSpPr>
          <p:cNvPr id="4" name="Rectangle 2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5" name="Group 1"/>
          <p:cNvGrpSpPr>
            <a:grpSpLocks/>
          </p:cNvGrpSpPr>
          <p:nvPr/>
        </p:nvGrpSpPr>
        <p:grpSpPr bwMode="auto">
          <a:xfrm>
            <a:off x="5013435" y="622738"/>
            <a:ext cx="3878317" cy="2577662"/>
            <a:chOff x="2930" y="-644"/>
            <a:chExt cx="4661" cy="3294"/>
          </a:xfrm>
        </p:grpSpPr>
        <p:grpSp>
          <p:nvGrpSpPr>
            <p:cNvPr id="6" name="Group 22"/>
            <p:cNvGrpSpPr>
              <a:grpSpLocks/>
            </p:cNvGrpSpPr>
            <p:nvPr/>
          </p:nvGrpSpPr>
          <p:grpSpPr bwMode="auto">
            <a:xfrm>
              <a:off x="2935" y="-639"/>
              <a:ext cx="4651" cy="1642"/>
              <a:chOff x="2935" y="-639"/>
              <a:chExt cx="4651" cy="1642"/>
            </a:xfrm>
          </p:grpSpPr>
          <p:sp>
            <p:nvSpPr>
              <p:cNvPr id="27" name="Freeform 23"/>
              <p:cNvSpPr>
                <a:spLocks/>
              </p:cNvSpPr>
              <p:nvPr/>
            </p:nvSpPr>
            <p:spPr bwMode="auto">
              <a:xfrm>
                <a:off x="2935" y="-639"/>
                <a:ext cx="4651" cy="1642"/>
              </a:xfrm>
              <a:custGeom>
                <a:avLst/>
                <a:gdLst>
                  <a:gd name="T0" fmla="+- 0 7585 2935"/>
                  <a:gd name="T1" fmla="*/ T0 w 4651"/>
                  <a:gd name="T2" fmla="+- 0 1003 -639"/>
                  <a:gd name="T3" fmla="*/ 1003 h 1642"/>
                  <a:gd name="T4" fmla="+- 0 2935 2935"/>
                  <a:gd name="T5" fmla="*/ T4 w 4651"/>
                  <a:gd name="T6" fmla="+- 0 1003 -639"/>
                  <a:gd name="T7" fmla="*/ 1003 h 1642"/>
                  <a:gd name="T8" fmla="+- 0 2935 2935"/>
                  <a:gd name="T9" fmla="*/ T8 w 4651"/>
                  <a:gd name="T10" fmla="+- 0 -639 -639"/>
                  <a:gd name="T11" fmla="*/ -639 h 1642"/>
                  <a:gd name="T12" fmla="+- 0 7585 2935"/>
                  <a:gd name="T13" fmla="*/ T12 w 4651"/>
                  <a:gd name="T14" fmla="+- 0 -639 -639"/>
                  <a:gd name="T15" fmla="*/ -639 h 1642"/>
                  <a:gd name="T16" fmla="+- 0 7585 2935"/>
                  <a:gd name="T17" fmla="*/ T16 w 4651"/>
                  <a:gd name="T18" fmla="+- 0 1003 -639"/>
                  <a:gd name="T19" fmla="*/ 1003 h 1642"/>
                </a:gdLst>
                <a:ahLst/>
                <a:cxnLst>
                  <a:cxn ang="0">
                    <a:pos x="T1" y="T3"/>
                  </a:cxn>
                  <a:cxn ang="0">
                    <a:pos x="T5" y="T7"/>
                  </a:cxn>
                  <a:cxn ang="0">
                    <a:pos x="T9" y="T11"/>
                  </a:cxn>
                  <a:cxn ang="0">
                    <a:pos x="T13" y="T15"/>
                  </a:cxn>
                  <a:cxn ang="0">
                    <a:pos x="T17" y="T19"/>
                  </a:cxn>
                </a:cxnLst>
                <a:rect l="0" t="0" r="r" b="b"/>
                <a:pathLst>
                  <a:path w="4651" h="1642">
                    <a:moveTo>
                      <a:pt x="4650" y="1642"/>
                    </a:moveTo>
                    <a:lnTo>
                      <a:pt x="0" y="1642"/>
                    </a:lnTo>
                    <a:lnTo>
                      <a:pt x="0" y="0"/>
                    </a:lnTo>
                    <a:lnTo>
                      <a:pt x="4650" y="0"/>
                    </a:lnTo>
                    <a:lnTo>
                      <a:pt x="4650" y="1642"/>
                    </a:lnTo>
                    <a:close/>
                  </a:path>
                </a:pathLst>
              </a:custGeom>
              <a:solidFill>
                <a:srgbClr val="D1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7" name="Group 20"/>
            <p:cNvGrpSpPr>
              <a:grpSpLocks/>
            </p:cNvGrpSpPr>
            <p:nvPr/>
          </p:nvGrpSpPr>
          <p:grpSpPr bwMode="auto">
            <a:xfrm>
              <a:off x="2935" y="-639"/>
              <a:ext cx="4651" cy="1642"/>
              <a:chOff x="2935" y="-639"/>
              <a:chExt cx="4651" cy="1642"/>
            </a:xfrm>
          </p:grpSpPr>
          <p:sp>
            <p:nvSpPr>
              <p:cNvPr id="26" name="Freeform 21"/>
              <p:cNvSpPr>
                <a:spLocks/>
              </p:cNvSpPr>
              <p:nvPr/>
            </p:nvSpPr>
            <p:spPr bwMode="auto">
              <a:xfrm>
                <a:off x="2935" y="-639"/>
                <a:ext cx="4651" cy="1642"/>
              </a:xfrm>
              <a:custGeom>
                <a:avLst/>
                <a:gdLst>
                  <a:gd name="T0" fmla="+- 0 7585 2935"/>
                  <a:gd name="T1" fmla="*/ T0 w 4651"/>
                  <a:gd name="T2" fmla="+- 0 1003 -639"/>
                  <a:gd name="T3" fmla="*/ 1003 h 1642"/>
                  <a:gd name="T4" fmla="+- 0 2935 2935"/>
                  <a:gd name="T5" fmla="*/ T4 w 4651"/>
                  <a:gd name="T6" fmla="+- 0 1003 -639"/>
                  <a:gd name="T7" fmla="*/ 1003 h 1642"/>
                  <a:gd name="T8" fmla="+- 0 2935 2935"/>
                  <a:gd name="T9" fmla="*/ T8 w 4651"/>
                  <a:gd name="T10" fmla="+- 0 -639 -639"/>
                  <a:gd name="T11" fmla="*/ -639 h 1642"/>
                  <a:gd name="T12" fmla="+- 0 7585 2935"/>
                  <a:gd name="T13" fmla="*/ T12 w 4651"/>
                  <a:gd name="T14" fmla="+- 0 -639 -639"/>
                  <a:gd name="T15" fmla="*/ -639 h 1642"/>
                  <a:gd name="T16" fmla="+- 0 7585 2935"/>
                  <a:gd name="T17" fmla="*/ T16 w 4651"/>
                  <a:gd name="T18" fmla="+- 0 1003 -639"/>
                  <a:gd name="T19" fmla="*/ 1003 h 1642"/>
                </a:gdLst>
                <a:ahLst/>
                <a:cxnLst>
                  <a:cxn ang="0">
                    <a:pos x="T1" y="T3"/>
                  </a:cxn>
                  <a:cxn ang="0">
                    <a:pos x="T5" y="T7"/>
                  </a:cxn>
                  <a:cxn ang="0">
                    <a:pos x="T9" y="T11"/>
                  </a:cxn>
                  <a:cxn ang="0">
                    <a:pos x="T13" y="T15"/>
                  </a:cxn>
                  <a:cxn ang="0">
                    <a:pos x="T17" y="T19"/>
                  </a:cxn>
                </a:cxnLst>
                <a:rect l="0" t="0" r="r" b="b"/>
                <a:pathLst>
                  <a:path w="4651" h="1642">
                    <a:moveTo>
                      <a:pt x="4650" y="1642"/>
                    </a:moveTo>
                    <a:lnTo>
                      <a:pt x="0" y="1642"/>
                    </a:lnTo>
                    <a:lnTo>
                      <a:pt x="0" y="0"/>
                    </a:lnTo>
                    <a:lnTo>
                      <a:pt x="4650" y="0"/>
                    </a:lnTo>
                    <a:lnTo>
                      <a:pt x="4650" y="1642"/>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18"/>
            <p:cNvGrpSpPr>
              <a:grpSpLocks/>
            </p:cNvGrpSpPr>
            <p:nvPr/>
          </p:nvGrpSpPr>
          <p:grpSpPr bwMode="auto">
            <a:xfrm>
              <a:off x="2935" y="1003"/>
              <a:ext cx="4651" cy="1642"/>
              <a:chOff x="2935" y="1003"/>
              <a:chExt cx="4651" cy="1642"/>
            </a:xfrm>
          </p:grpSpPr>
          <p:sp>
            <p:nvSpPr>
              <p:cNvPr id="25" name="Freeform 19"/>
              <p:cNvSpPr>
                <a:spLocks/>
              </p:cNvSpPr>
              <p:nvPr/>
            </p:nvSpPr>
            <p:spPr bwMode="auto">
              <a:xfrm>
                <a:off x="2935" y="1003"/>
                <a:ext cx="4651" cy="1642"/>
              </a:xfrm>
              <a:custGeom>
                <a:avLst/>
                <a:gdLst>
                  <a:gd name="T0" fmla="+- 0 7585 2935"/>
                  <a:gd name="T1" fmla="*/ T0 w 4651"/>
                  <a:gd name="T2" fmla="+- 0 2645 1003"/>
                  <a:gd name="T3" fmla="*/ 2645 h 1642"/>
                  <a:gd name="T4" fmla="+- 0 2935 2935"/>
                  <a:gd name="T5" fmla="*/ T4 w 4651"/>
                  <a:gd name="T6" fmla="+- 0 2645 1003"/>
                  <a:gd name="T7" fmla="*/ 2645 h 1642"/>
                  <a:gd name="T8" fmla="+- 0 2935 2935"/>
                  <a:gd name="T9" fmla="*/ T8 w 4651"/>
                  <a:gd name="T10" fmla="+- 0 1003 1003"/>
                  <a:gd name="T11" fmla="*/ 1003 h 1642"/>
                  <a:gd name="T12" fmla="+- 0 7585 2935"/>
                  <a:gd name="T13" fmla="*/ T12 w 4651"/>
                  <a:gd name="T14" fmla="+- 0 1003 1003"/>
                  <a:gd name="T15" fmla="*/ 1003 h 1642"/>
                  <a:gd name="T16" fmla="+- 0 7585 2935"/>
                  <a:gd name="T17" fmla="*/ T16 w 4651"/>
                  <a:gd name="T18" fmla="+- 0 2645 1003"/>
                  <a:gd name="T19" fmla="*/ 2645 h 1642"/>
                </a:gdLst>
                <a:ahLst/>
                <a:cxnLst>
                  <a:cxn ang="0">
                    <a:pos x="T1" y="T3"/>
                  </a:cxn>
                  <a:cxn ang="0">
                    <a:pos x="T5" y="T7"/>
                  </a:cxn>
                  <a:cxn ang="0">
                    <a:pos x="T9" y="T11"/>
                  </a:cxn>
                  <a:cxn ang="0">
                    <a:pos x="T13" y="T15"/>
                  </a:cxn>
                  <a:cxn ang="0">
                    <a:pos x="T17" y="T19"/>
                  </a:cxn>
                </a:cxnLst>
                <a:rect l="0" t="0" r="r" b="b"/>
                <a:pathLst>
                  <a:path w="4651" h="1642">
                    <a:moveTo>
                      <a:pt x="4650" y="1642"/>
                    </a:moveTo>
                    <a:lnTo>
                      <a:pt x="0" y="1642"/>
                    </a:lnTo>
                    <a:lnTo>
                      <a:pt x="0" y="0"/>
                    </a:lnTo>
                    <a:lnTo>
                      <a:pt x="4650" y="0"/>
                    </a:lnTo>
                    <a:lnTo>
                      <a:pt x="4650" y="1642"/>
                    </a:lnTo>
                    <a:close/>
                  </a:path>
                </a:pathLst>
              </a:custGeom>
              <a:solidFill>
                <a:srgbClr val="F1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16"/>
            <p:cNvGrpSpPr>
              <a:grpSpLocks/>
            </p:cNvGrpSpPr>
            <p:nvPr/>
          </p:nvGrpSpPr>
          <p:grpSpPr bwMode="auto">
            <a:xfrm>
              <a:off x="2935" y="1003"/>
              <a:ext cx="4651" cy="1642"/>
              <a:chOff x="2935" y="1003"/>
              <a:chExt cx="4651" cy="1642"/>
            </a:xfrm>
          </p:grpSpPr>
          <p:sp>
            <p:nvSpPr>
              <p:cNvPr id="24" name="Freeform 17"/>
              <p:cNvSpPr>
                <a:spLocks/>
              </p:cNvSpPr>
              <p:nvPr/>
            </p:nvSpPr>
            <p:spPr bwMode="auto">
              <a:xfrm>
                <a:off x="2935" y="1003"/>
                <a:ext cx="4651" cy="1642"/>
              </a:xfrm>
              <a:custGeom>
                <a:avLst/>
                <a:gdLst>
                  <a:gd name="T0" fmla="+- 0 7585 2935"/>
                  <a:gd name="T1" fmla="*/ T0 w 4651"/>
                  <a:gd name="T2" fmla="+- 0 2645 1003"/>
                  <a:gd name="T3" fmla="*/ 2645 h 1642"/>
                  <a:gd name="T4" fmla="+- 0 2935 2935"/>
                  <a:gd name="T5" fmla="*/ T4 w 4651"/>
                  <a:gd name="T6" fmla="+- 0 2645 1003"/>
                  <a:gd name="T7" fmla="*/ 2645 h 1642"/>
                  <a:gd name="T8" fmla="+- 0 2935 2935"/>
                  <a:gd name="T9" fmla="*/ T8 w 4651"/>
                  <a:gd name="T10" fmla="+- 0 1003 1003"/>
                  <a:gd name="T11" fmla="*/ 1003 h 1642"/>
                  <a:gd name="T12" fmla="+- 0 7585 2935"/>
                  <a:gd name="T13" fmla="*/ T12 w 4651"/>
                  <a:gd name="T14" fmla="+- 0 1003 1003"/>
                  <a:gd name="T15" fmla="*/ 1003 h 1642"/>
                  <a:gd name="T16" fmla="+- 0 7585 2935"/>
                  <a:gd name="T17" fmla="*/ T16 w 4651"/>
                  <a:gd name="T18" fmla="+- 0 2645 1003"/>
                  <a:gd name="T19" fmla="*/ 2645 h 1642"/>
                </a:gdLst>
                <a:ahLst/>
                <a:cxnLst>
                  <a:cxn ang="0">
                    <a:pos x="T1" y="T3"/>
                  </a:cxn>
                  <a:cxn ang="0">
                    <a:pos x="T5" y="T7"/>
                  </a:cxn>
                  <a:cxn ang="0">
                    <a:pos x="T9" y="T11"/>
                  </a:cxn>
                  <a:cxn ang="0">
                    <a:pos x="T13" y="T15"/>
                  </a:cxn>
                  <a:cxn ang="0">
                    <a:pos x="T17" y="T19"/>
                  </a:cxn>
                </a:cxnLst>
                <a:rect l="0" t="0" r="r" b="b"/>
                <a:pathLst>
                  <a:path w="4651" h="1642">
                    <a:moveTo>
                      <a:pt x="4650" y="1642"/>
                    </a:moveTo>
                    <a:lnTo>
                      <a:pt x="0" y="1642"/>
                    </a:lnTo>
                    <a:lnTo>
                      <a:pt x="0" y="0"/>
                    </a:lnTo>
                    <a:lnTo>
                      <a:pt x="4650" y="0"/>
                    </a:lnTo>
                    <a:lnTo>
                      <a:pt x="4650" y="1642"/>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0" name="Group 14"/>
            <p:cNvGrpSpPr>
              <a:grpSpLocks/>
            </p:cNvGrpSpPr>
            <p:nvPr/>
          </p:nvGrpSpPr>
          <p:grpSpPr bwMode="auto">
            <a:xfrm>
              <a:off x="3352" y="-491"/>
              <a:ext cx="1221" cy="1495"/>
              <a:chOff x="3352" y="-491"/>
              <a:chExt cx="1221" cy="1495"/>
            </a:xfrm>
          </p:grpSpPr>
          <p:sp>
            <p:nvSpPr>
              <p:cNvPr id="23" name="Freeform 15"/>
              <p:cNvSpPr>
                <a:spLocks/>
              </p:cNvSpPr>
              <p:nvPr/>
            </p:nvSpPr>
            <p:spPr bwMode="auto">
              <a:xfrm>
                <a:off x="3352" y="-491"/>
                <a:ext cx="1221" cy="1495"/>
              </a:xfrm>
              <a:custGeom>
                <a:avLst/>
                <a:gdLst>
                  <a:gd name="T0" fmla="+- 0 3352 3352"/>
                  <a:gd name="T1" fmla="*/ T0 w 1221"/>
                  <a:gd name="T2" fmla="+- 0 -491 -491"/>
                  <a:gd name="T3" fmla="*/ -491 h 1495"/>
                  <a:gd name="T4" fmla="+- 0 4572 3352"/>
                  <a:gd name="T5" fmla="*/ T4 w 1221"/>
                  <a:gd name="T6" fmla="+- 0 1003 -491"/>
                  <a:gd name="T7" fmla="*/ 1003 h 1495"/>
                </a:gdLst>
                <a:ahLst/>
                <a:cxnLst>
                  <a:cxn ang="0">
                    <a:pos x="T1" y="T3"/>
                  </a:cxn>
                  <a:cxn ang="0">
                    <a:pos x="T5" y="T7"/>
                  </a:cxn>
                </a:cxnLst>
                <a:rect l="0" t="0" r="r" b="b"/>
                <a:pathLst>
                  <a:path w="1221" h="1495">
                    <a:moveTo>
                      <a:pt x="0" y="0"/>
                    </a:moveTo>
                    <a:lnTo>
                      <a:pt x="1220" y="1494"/>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12"/>
            <p:cNvGrpSpPr>
              <a:grpSpLocks/>
            </p:cNvGrpSpPr>
            <p:nvPr/>
          </p:nvGrpSpPr>
          <p:grpSpPr bwMode="auto">
            <a:xfrm>
              <a:off x="4112" y="-491"/>
              <a:ext cx="1221" cy="1495"/>
              <a:chOff x="4112" y="-491"/>
              <a:chExt cx="1221" cy="1495"/>
            </a:xfrm>
          </p:grpSpPr>
          <p:sp>
            <p:nvSpPr>
              <p:cNvPr id="22" name="Freeform 13"/>
              <p:cNvSpPr>
                <a:spLocks/>
              </p:cNvSpPr>
              <p:nvPr/>
            </p:nvSpPr>
            <p:spPr bwMode="auto">
              <a:xfrm>
                <a:off x="4112" y="-491"/>
                <a:ext cx="1221" cy="1495"/>
              </a:xfrm>
              <a:custGeom>
                <a:avLst/>
                <a:gdLst>
                  <a:gd name="T0" fmla="+- 0 4112 4112"/>
                  <a:gd name="T1" fmla="*/ T0 w 1221"/>
                  <a:gd name="T2" fmla="+- 0 -491 -491"/>
                  <a:gd name="T3" fmla="*/ -491 h 1495"/>
                  <a:gd name="T4" fmla="+- 0 5333 4112"/>
                  <a:gd name="T5" fmla="*/ T4 w 1221"/>
                  <a:gd name="T6" fmla="+- 0 1003 -491"/>
                  <a:gd name="T7" fmla="*/ 1003 h 1495"/>
                </a:gdLst>
                <a:ahLst/>
                <a:cxnLst>
                  <a:cxn ang="0">
                    <a:pos x="T1" y="T3"/>
                  </a:cxn>
                  <a:cxn ang="0">
                    <a:pos x="T5" y="T7"/>
                  </a:cxn>
                </a:cxnLst>
                <a:rect l="0" t="0" r="r" b="b"/>
                <a:pathLst>
                  <a:path w="1221" h="1495">
                    <a:moveTo>
                      <a:pt x="0" y="0"/>
                    </a:moveTo>
                    <a:lnTo>
                      <a:pt x="1221" y="1494"/>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2" name="Group 10"/>
            <p:cNvGrpSpPr>
              <a:grpSpLocks/>
            </p:cNvGrpSpPr>
            <p:nvPr/>
          </p:nvGrpSpPr>
          <p:grpSpPr bwMode="auto">
            <a:xfrm>
              <a:off x="4872" y="-491"/>
              <a:ext cx="1221" cy="1495"/>
              <a:chOff x="4872" y="-491"/>
              <a:chExt cx="1221" cy="1495"/>
            </a:xfrm>
          </p:grpSpPr>
          <p:sp>
            <p:nvSpPr>
              <p:cNvPr id="21" name="Freeform 11"/>
              <p:cNvSpPr>
                <a:spLocks/>
              </p:cNvSpPr>
              <p:nvPr/>
            </p:nvSpPr>
            <p:spPr bwMode="auto">
              <a:xfrm>
                <a:off x="4872" y="-491"/>
                <a:ext cx="1221" cy="1495"/>
              </a:xfrm>
              <a:custGeom>
                <a:avLst/>
                <a:gdLst>
                  <a:gd name="T0" fmla="+- 0 4872 4872"/>
                  <a:gd name="T1" fmla="*/ T0 w 1221"/>
                  <a:gd name="T2" fmla="+- 0 -491 -491"/>
                  <a:gd name="T3" fmla="*/ -491 h 1495"/>
                  <a:gd name="T4" fmla="+- 0 6093 4872"/>
                  <a:gd name="T5" fmla="*/ T4 w 1221"/>
                  <a:gd name="T6" fmla="+- 0 1003 -491"/>
                  <a:gd name="T7" fmla="*/ 1003 h 1495"/>
                </a:gdLst>
                <a:ahLst/>
                <a:cxnLst>
                  <a:cxn ang="0">
                    <a:pos x="T1" y="T3"/>
                  </a:cxn>
                  <a:cxn ang="0">
                    <a:pos x="T5" y="T7"/>
                  </a:cxn>
                </a:cxnLst>
                <a:rect l="0" t="0" r="r" b="b"/>
                <a:pathLst>
                  <a:path w="1221" h="1495">
                    <a:moveTo>
                      <a:pt x="0" y="0"/>
                    </a:moveTo>
                    <a:lnTo>
                      <a:pt x="1221" y="1494"/>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3" name="Group 8"/>
            <p:cNvGrpSpPr>
              <a:grpSpLocks/>
            </p:cNvGrpSpPr>
            <p:nvPr/>
          </p:nvGrpSpPr>
          <p:grpSpPr bwMode="auto">
            <a:xfrm>
              <a:off x="5633" y="-491"/>
              <a:ext cx="1221" cy="1495"/>
              <a:chOff x="5633" y="-491"/>
              <a:chExt cx="1221" cy="1495"/>
            </a:xfrm>
          </p:grpSpPr>
          <p:sp>
            <p:nvSpPr>
              <p:cNvPr id="20" name="Freeform 9"/>
              <p:cNvSpPr>
                <a:spLocks/>
              </p:cNvSpPr>
              <p:nvPr/>
            </p:nvSpPr>
            <p:spPr bwMode="auto">
              <a:xfrm>
                <a:off x="5633" y="-491"/>
                <a:ext cx="1221" cy="1495"/>
              </a:xfrm>
              <a:custGeom>
                <a:avLst/>
                <a:gdLst>
                  <a:gd name="T0" fmla="+- 0 5633 5633"/>
                  <a:gd name="T1" fmla="*/ T0 w 1221"/>
                  <a:gd name="T2" fmla="+- 0 -491 -491"/>
                  <a:gd name="T3" fmla="*/ -491 h 1495"/>
                  <a:gd name="T4" fmla="+- 0 6853 5633"/>
                  <a:gd name="T5" fmla="*/ T4 w 1221"/>
                  <a:gd name="T6" fmla="+- 0 1003 -491"/>
                  <a:gd name="T7" fmla="*/ 1003 h 1495"/>
                </a:gdLst>
                <a:ahLst/>
                <a:cxnLst>
                  <a:cxn ang="0">
                    <a:pos x="T1" y="T3"/>
                  </a:cxn>
                  <a:cxn ang="0">
                    <a:pos x="T5" y="T7"/>
                  </a:cxn>
                </a:cxnLst>
                <a:rect l="0" t="0" r="r" b="b"/>
                <a:pathLst>
                  <a:path w="1221" h="1495">
                    <a:moveTo>
                      <a:pt x="0" y="0"/>
                    </a:moveTo>
                    <a:lnTo>
                      <a:pt x="1220" y="1494"/>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4" name="Group 6"/>
            <p:cNvGrpSpPr>
              <a:grpSpLocks/>
            </p:cNvGrpSpPr>
            <p:nvPr/>
          </p:nvGrpSpPr>
          <p:grpSpPr bwMode="auto">
            <a:xfrm>
              <a:off x="4749" y="-491"/>
              <a:ext cx="1829" cy="1495"/>
              <a:chOff x="4749" y="-491"/>
              <a:chExt cx="1829" cy="1495"/>
            </a:xfrm>
          </p:grpSpPr>
          <p:sp>
            <p:nvSpPr>
              <p:cNvPr id="19" name="Freeform 7"/>
              <p:cNvSpPr>
                <a:spLocks/>
              </p:cNvSpPr>
              <p:nvPr/>
            </p:nvSpPr>
            <p:spPr bwMode="auto">
              <a:xfrm>
                <a:off x="4749" y="-491"/>
                <a:ext cx="1829" cy="1495"/>
              </a:xfrm>
              <a:custGeom>
                <a:avLst/>
                <a:gdLst>
                  <a:gd name="T0" fmla="+- 0 4749 4749"/>
                  <a:gd name="T1" fmla="*/ T0 w 1829"/>
                  <a:gd name="T2" fmla="+- 0 1003 -491"/>
                  <a:gd name="T3" fmla="*/ 1003 h 1495"/>
                  <a:gd name="T4" fmla="+- 0 6578 4749"/>
                  <a:gd name="T5" fmla="*/ T4 w 1829"/>
                  <a:gd name="T6" fmla="+- 0 -491 -491"/>
                  <a:gd name="T7" fmla="*/ -491 h 1495"/>
                </a:gdLst>
                <a:ahLst/>
                <a:cxnLst>
                  <a:cxn ang="0">
                    <a:pos x="T1" y="T3"/>
                  </a:cxn>
                  <a:cxn ang="0">
                    <a:pos x="T5" y="T7"/>
                  </a:cxn>
                </a:cxnLst>
                <a:rect l="0" t="0" r="r" b="b"/>
                <a:pathLst>
                  <a:path w="1829" h="1495">
                    <a:moveTo>
                      <a:pt x="0" y="1494"/>
                    </a:moveTo>
                    <a:lnTo>
                      <a:pt x="1829"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5" name="Group 4"/>
            <p:cNvGrpSpPr>
              <a:grpSpLocks/>
            </p:cNvGrpSpPr>
            <p:nvPr/>
          </p:nvGrpSpPr>
          <p:grpSpPr bwMode="auto">
            <a:xfrm>
              <a:off x="5757" y="95"/>
              <a:ext cx="105" cy="86"/>
              <a:chOff x="5757" y="95"/>
              <a:chExt cx="105" cy="86"/>
            </a:xfrm>
          </p:grpSpPr>
          <p:sp>
            <p:nvSpPr>
              <p:cNvPr id="18" name="Freeform 5"/>
              <p:cNvSpPr>
                <a:spLocks/>
              </p:cNvSpPr>
              <p:nvPr/>
            </p:nvSpPr>
            <p:spPr bwMode="auto">
              <a:xfrm>
                <a:off x="5757" y="95"/>
                <a:ext cx="105" cy="86"/>
              </a:xfrm>
              <a:custGeom>
                <a:avLst/>
                <a:gdLst>
                  <a:gd name="T0" fmla="+- 0 5757 5757"/>
                  <a:gd name="T1" fmla="*/ T0 w 105"/>
                  <a:gd name="T2" fmla="+- 0 181 95"/>
                  <a:gd name="T3" fmla="*/ 181 h 86"/>
                  <a:gd name="T4" fmla="+- 0 5861 5757"/>
                  <a:gd name="T5" fmla="*/ T4 w 105"/>
                  <a:gd name="T6" fmla="+- 0 95 95"/>
                  <a:gd name="T7" fmla="*/ 95 h 86"/>
                </a:gdLst>
                <a:ahLst/>
                <a:cxnLst>
                  <a:cxn ang="0">
                    <a:pos x="T1" y="T3"/>
                  </a:cxn>
                  <a:cxn ang="0">
                    <a:pos x="T5" y="T7"/>
                  </a:cxn>
                </a:cxnLst>
                <a:rect l="0" t="0" r="r" b="b"/>
                <a:pathLst>
                  <a:path w="105" h="86">
                    <a:moveTo>
                      <a:pt x="0" y="86"/>
                    </a:moveTo>
                    <a:lnTo>
                      <a:pt x="104" y="0"/>
                    </a:lnTo>
                  </a:path>
                </a:pathLst>
              </a:custGeom>
              <a:noFill/>
              <a:ln w="317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6" name="Group 2"/>
            <p:cNvGrpSpPr>
              <a:grpSpLocks/>
            </p:cNvGrpSpPr>
            <p:nvPr/>
          </p:nvGrpSpPr>
          <p:grpSpPr bwMode="auto">
            <a:xfrm>
              <a:off x="5701" y="133"/>
              <a:ext cx="99" cy="94"/>
              <a:chOff x="5701" y="133"/>
              <a:chExt cx="99" cy="94"/>
            </a:xfrm>
          </p:grpSpPr>
          <p:sp>
            <p:nvSpPr>
              <p:cNvPr id="17" name="Freeform 3"/>
              <p:cNvSpPr>
                <a:spLocks/>
              </p:cNvSpPr>
              <p:nvPr/>
            </p:nvSpPr>
            <p:spPr bwMode="auto">
              <a:xfrm>
                <a:off x="5701" y="133"/>
                <a:ext cx="99" cy="94"/>
              </a:xfrm>
              <a:custGeom>
                <a:avLst/>
                <a:gdLst>
                  <a:gd name="T0" fmla="+- 0 5736 5701"/>
                  <a:gd name="T1" fmla="*/ T0 w 99"/>
                  <a:gd name="T2" fmla="+- 0 133 133"/>
                  <a:gd name="T3" fmla="*/ 133 h 94"/>
                  <a:gd name="T4" fmla="+- 0 5701 5701"/>
                  <a:gd name="T5" fmla="*/ T4 w 99"/>
                  <a:gd name="T6" fmla="+- 0 226 133"/>
                  <a:gd name="T7" fmla="*/ 226 h 94"/>
                  <a:gd name="T8" fmla="+- 0 5799 5701"/>
                  <a:gd name="T9" fmla="*/ T8 w 99"/>
                  <a:gd name="T10" fmla="+- 0 210 133"/>
                  <a:gd name="T11" fmla="*/ 210 h 94"/>
                  <a:gd name="T12" fmla="+- 0 5736 5701"/>
                  <a:gd name="T13" fmla="*/ T12 w 99"/>
                  <a:gd name="T14" fmla="+- 0 133 133"/>
                  <a:gd name="T15" fmla="*/ 133 h 94"/>
                </a:gdLst>
                <a:ahLst/>
                <a:cxnLst>
                  <a:cxn ang="0">
                    <a:pos x="T1" y="T3"/>
                  </a:cxn>
                  <a:cxn ang="0">
                    <a:pos x="T5" y="T7"/>
                  </a:cxn>
                  <a:cxn ang="0">
                    <a:pos x="T9" y="T11"/>
                  </a:cxn>
                  <a:cxn ang="0">
                    <a:pos x="T13" y="T15"/>
                  </a:cxn>
                </a:cxnLst>
                <a:rect l="0" t="0" r="r" b="b"/>
                <a:pathLst>
                  <a:path w="99" h="94">
                    <a:moveTo>
                      <a:pt x="35" y="0"/>
                    </a:moveTo>
                    <a:lnTo>
                      <a:pt x="0" y="93"/>
                    </a:lnTo>
                    <a:lnTo>
                      <a:pt x="98" y="77"/>
                    </a:lnTo>
                    <a:lnTo>
                      <a:pt x="35"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sp>
        <p:nvSpPr>
          <p:cNvPr id="29" name="Rectangle 28"/>
          <p:cNvSpPr/>
          <p:nvPr/>
        </p:nvSpPr>
        <p:spPr>
          <a:xfrm>
            <a:off x="173422" y="4496590"/>
            <a:ext cx="5178972" cy="584775"/>
          </a:xfrm>
          <a:prstGeom prst="rect">
            <a:avLst/>
          </a:prstGeom>
        </p:spPr>
        <p:txBody>
          <a:bodyPr wrap="square">
            <a:spAutoFit/>
          </a:bodyPr>
          <a:lstStyle/>
          <a:p>
            <a:pPr marL="342900" lvl="0" indent="-342900">
              <a:buAutoNum type="alphaLcParenBoth" startAt="2"/>
            </a:pPr>
            <a:r>
              <a:rPr lang="en-US" sz="1600" dirty="0" smtClean="0"/>
              <a:t>State </a:t>
            </a:r>
            <a:r>
              <a:rPr lang="en-US" sz="1600" dirty="0"/>
              <a:t>what happens to the </a:t>
            </a:r>
            <a:r>
              <a:rPr lang="en-US" sz="1600" b="1" dirty="0"/>
              <a:t>frequency </a:t>
            </a:r>
            <a:r>
              <a:rPr lang="en-US" sz="1600" dirty="0"/>
              <a:t>and </a:t>
            </a:r>
            <a:r>
              <a:rPr lang="en-US" sz="1600" b="1" dirty="0"/>
              <a:t>wavelength </a:t>
            </a:r>
            <a:r>
              <a:rPr lang="en-US" sz="1600" dirty="0"/>
              <a:t>of  </a:t>
            </a:r>
            <a:r>
              <a:rPr lang="en-US" sz="1600" dirty="0" smtClean="0"/>
              <a:t>the </a:t>
            </a:r>
            <a:r>
              <a:rPr lang="en-US" sz="1600" dirty="0"/>
              <a:t>waves when they enter the shallow water.</a:t>
            </a:r>
            <a:endParaRPr lang="en-NZ" sz="1600" dirty="0"/>
          </a:p>
        </p:txBody>
      </p:sp>
      <p:sp>
        <p:nvSpPr>
          <p:cNvPr id="30" name="TextBox 29"/>
          <p:cNvSpPr txBox="1"/>
          <p:nvPr/>
        </p:nvSpPr>
        <p:spPr>
          <a:xfrm>
            <a:off x="7709337" y="299545"/>
            <a:ext cx="1152880" cy="338554"/>
          </a:xfrm>
          <a:prstGeom prst="rect">
            <a:avLst/>
          </a:prstGeom>
          <a:noFill/>
        </p:spPr>
        <p:txBody>
          <a:bodyPr wrap="none" rtlCol="0">
            <a:spAutoFit/>
          </a:bodyPr>
          <a:lstStyle/>
          <a:p>
            <a:r>
              <a:rPr lang="en-NZ" sz="1600" dirty="0" smtClean="0"/>
              <a:t>Deep water</a:t>
            </a:r>
            <a:endParaRPr lang="en-NZ" sz="1600" dirty="0"/>
          </a:p>
        </p:txBody>
      </p:sp>
      <p:sp>
        <p:nvSpPr>
          <p:cNvPr id="31" name="TextBox 30"/>
          <p:cNvSpPr txBox="1"/>
          <p:nvPr/>
        </p:nvSpPr>
        <p:spPr>
          <a:xfrm>
            <a:off x="7688316" y="3234559"/>
            <a:ext cx="1362040" cy="338554"/>
          </a:xfrm>
          <a:prstGeom prst="rect">
            <a:avLst/>
          </a:prstGeom>
          <a:noFill/>
        </p:spPr>
        <p:txBody>
          <a:bodyPr wrap="none" rtlCol="0">
            <a:spAutoFit/>
          </a:bodyPr>
          <a:lstStyle/>
          <a:p>
            <a:r>
              <a:rPr lang="en-NZ" sz="1600" dirty="0" smtClean="0"/>
              <a:t>Shallow water</a:t>
            </a:r>
            <a:endParaRPr lang="en-NZ" sz="1600" dirty="0"/>
          </a:p>
        </p:txBody>
      </p:sp>
    </p:spTree>
    <p:extLst>
      <p:ext uri="{BB962C8B-B14F-4D97-AF65-F5344CB8AC3E}">
        <p14:creationId xmlns:p14="http://schemas.microsoft.com/office/powerpoint/2010/main" val="27675204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951" y="159971"/>
            <a:ext cx="8458201" cy="584775"/>
          </a:xfrm>
          <a:prstGeom prst="rect">
            <a:avLst/>
          </a:prstGeom>
        </p:spPr>
        <p:txBody>
          <a:bodyPr wrap="square">
            <a:spAutoFit/>
          </a:bodyPr>
          <a:lstStyle/>
          <a:p>
            <a:r>
              <a:rPr lang="en-US" sz="1600" dirty="0"/>
              <a:t>There are two pipes that drip water into the shallow pool, making circular waves. Rima notices that the dripping water produces an interference pattern in the pool, as shown in the picture below.</a:t>
            </a:r>
            <a:endParaRPr lang="en-NZ" sz="1600" dirty="0"/>
          </a:p>
        </p:txBody>
      </p:sp>
      <p:sp>
        <p:nvSpPr>
          <p:cNvPr id="3" name="Rectangle 15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4" name="Group 1"/>
          <p:cNvGrpSpPr>
            <a:grpSpLocks/>
          </p:cNvGrpSpPr>
          <p:nvPr/>
        </p:nvGrpSpPr>
        <p:grpSpPr bwMode="auto">
          <a:xfrm>
            <a:off x="2112579" y="914400"/>
            <a:ext cx="3610304" cy="4327633"/>
            <a:chOff x="3004" y="-1819"/>
            <a:chExt cx="4611" cy="5734"/>
          </a:xfrm>
        </p:grpSpPr>
        <p:pic>
          <p:nvPicPr>
            <p:cNvPr id="7324" name="Picture 15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4" y="-840"/>
              <a:ext cx="4562" cy="4446"/>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154"/>
            <p:cNvGrpSpPr>
              <a:grpSpLocks/>
            </p:cNvGrpSpPr>
            <p:nvPr/>
          </p:nvGrpSpPr>
          <p:grpSpPr bwMode="auto">
            <a:xfrm>
              <a:off x="5197" y="-726"/>
              <a:ext cx="28" cy="35"/>
              <a:chOff x="5197" y="-726"/>
              <a:chExt cx="28" cy="35"/>
            </a:xfrm>
          </p:grpSpPr>
          <p:sp>
            <p:nvSpPr>
              <p:cNvPr id="7391" name="Freeform 155"/>
              <p:cNvSpPr>
                <a:spLocks/>
              </p:cNvSpPr>
              <p:nvPr/>
            </p:nvSpPr>
            <p:spPr bwMode="auto">
              <a:xfrm>
                <a:off x="5197" y="-726"/>
                <a:ext cx="28" cy="35"/>
              </a:xfrm>
              <a:custGeom>
                <a:avLst/>
                <a:gdLst>
                  <a:gd name="T0" fmla="+- 0 5205 5197"/>
                  <a:gd name="T1" fmla="*/ T0 w 28"/>
                  <a:gd name="T2" fmla="+- 0 -726 -726"/>
                  <a:gd name="T3" fmla="*/ -726 h 35"/>
                  <a:gd name="T4" fmla="+- 0 5197 5197"/>
                  <a:gd name="T5" fmla="*/ T4 w 28"/>
                  <a:gd name="T6" fmla="+- 0 -697 -726"/>
                  <a:gd name="T7" fmla="*/ -697 h 35"/>
                  <a:gd name="T8" fmla="+- 0 5216 5197"/>
                  <a:gd name="T9" fmla="*/ T8 w 28"/>
                  <a:gd name="T10" fmla="+- 0 -692 -726"/>
                  <a:gd name="T11" fmla="*/ -692 h 35"/>
                  <a:gd name="T12" fmla="+- 0 5224 5197"/>
                  <a:gd name="T13" fmla="*/ T12 w 28"/>
                  <a:gd name="T14" fmla="+- 0 -721 -726"/>
                  <a:gd name="T15" fmla="*/ -721 h 35"/>
                  <a:gd name="T16" fmla="+- 0 5205 5197"/>
                  <a:gd name="T17" fmla="*/ T16 w 28"/>
                  <a:gd name="T18" fmla="+- 0 -726 -726"/>
                  <a:gd name="T19" fmla="*/ -726 h 35"/>
                </a:gdLst>
                <a:ahLst/>
                <a:cxnLst>
                  <a:cxn ang="0">
                    <a:pos x="T1" y="T3"/>
                  </a:cxn>
                  <a:cxn ang="0">
                    <a:pos x="T5" y="T7"/>
                  </a:cxn>
                  <a:cxn ang="0">
                    <a:pos x="T9" y="T11"/>
                  </a:cxn>
                  <a:cxn ang="0">
                    <a:pos x="T13" y="T15"/>
                  </a:cxn>
                  <a:cxn ang="0">
                    <a:pos x="T17" y="T19"/>
                  </a:cxn>
                </a:cxnLst>
                <a:rect l="0" t="0" r="r" b="b"/>
                <a:pathLst>
                  <a:path w="28" h="35">
                    <a:moveTo>
                      <a:pt x="8" y="0"/>
                    </a:moveTo>
                    <a:lnTo>
                      <a:pt x="0" y="29"/>
                    </a:lnTo>
                    <a:lnTo>
                      <a:pt x="19" y="34"/>
                    </a:lnTo>
                    <a:lnTo>
                      <a:pt x="27" y="5"/>
                    </a:lnTo>
                    <a:lnTo>
                      <a:pt x="8"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6" name="Group 118"/>
            <p:cNvGrpSpPr>
              <a:grpSpLocks/>
            </p:cNvGrpSpPr>
            <p:nvPr/>
          </p:nvGrpSpPr>
          <p:grpSpPr bwMode="auto">
            <a:xfrm>
              <a:off x="4098" y="-639"/>
              <a:ext cx="1104" cy="4001"/>
              <a:chOff x="4098" y="-639"/>
              <a:chExt cx="1104" cy="4001"/>
            </a:xfrm>
          </p:grpSpPr>
          <p:sp>
            <p:nvSpPr>
              <p:cNvPr id="7228" name="Freeform 153"/>
              <p:cNvSpPr>
                <a:spLocks/>
              </p:cNvSpPr>
              <p:nvPr/>
            </p:nvSpPr>
            <p:spPr bwMode="auto">
              <a:xfrm>
                <a:off x="4098" y="-639"/>
                <a:ext cx="1104" cy="4001"/>
              </a:xfrm>
              <a:custGeom>
                <a:avLst/>
                <a:gdLst>
                  <a:gd name="T0" fmla="+- 0 5181 4098"/>
                  <a:gd name="T1" fmla="*/ T0 w 1104"/>
                  <a:gd name="T2" fmla="+- 0 -639 -639"/>
                  <a:gd name="T3" fmla="*/ -639 h 4001"/>
                  <a:gd name="T4" fmla="+- 0 5166 4098"/>
                  <a:gd name="T5" fmla="*/ T4 w 1104"/>
                  <a:gd name="T6" fmla="+- 0 -581 -639"/>
                  <a:gd name="T7" fmla="*/ -581 h 4001"/>
                  <a:gd name="T8" fmla="+- 0 5185 4098"/>
                  <a:gd name="T9" fmla="*/ T8 w 1104"/>
                  <a:gd name="T10" fmla="+- 0 -576 -639"/>
                  <a:gd name="T11" fmla="*/ -576 h 4001"/>
                  <a:gd name="T12" fmla="+- 0 5201 4098"/>
                  <a:gd name="T13" fmla="*/ T12 w 1104"/>
                  <a:gd name="T14" fmla="+- 0 -634 -639"/>
                  <a:gd name="T15" fmla="*/ -634 h 4001"/>
                  <a:gd name="T16" fmla="+- 0 5181 4098"/>
                  <a:gd name="T17" fmla="*/ T16 w 1104"/>
                  <a:gd name="T18" fmla="+- 0 -639 -639"/>
                  <a:gd name="T19" fmla="*/ -639 h 4001"/>
                </a:gdLst>
                <a:ahLst/>
                <a:cxnLst>
                  <a:cxn ang="0">
                    <a:pos x="T1" y="T3"/>
                  </a:cxn>
                  <a:cxn ang="0">
                    <a:pos x="T5" y="T7"/>
                  </a:cxn>
                  <a:cxn ang="0">
                    <a:pos x="T9" y="T11"/>
                  </a:cxn>
                  <a:cxn ang="0">
                    <a:pos x="T13" y="T15"/>
                  </a:cxn>
                  <a:cxn ang="0">
                    <a:pos x="T17" y="T19"/>
                  </a:cxn>
                </a:cxnLst>
                <a:rect l="0" t="0" r="r" b="b"/>
                <a:pathLst>
                  <a:path w="1104" h="4001">
                    <a:moveTo>
                      <a:pt x="1083" y="0"/>
                    </a:moveTo>
                    <a:lnTo>
                      <a:pt x="1068" y="58"/>
                    </a:lnTo>
                    <a:lnTo>
                      <a:pt x="1087" y="63"/>
                    </a:lnTo>
                    <a:lnTo>
                      <a:pt x="1103" y="5"/>
                    </a:lnTo>
                    <a:lnTo>
                      <a:pt x="1083"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229" name="Freeform 152"/>
              <p:cNvSpPr>
                <a:spLocks/>
              </p:cNvSpPr>
              <p:nvPr/>
            </p:nvSpPr>
            <p:spPr bwMode="auto">
              <a:xfrm>
                <a:off x="4098" y="-639"/>
                <a:ext cx="1104" cy="4001"/>
              </a:xfrm>
              <a:custGeom>
                <a:avLst/>
                <a:gdLst>
                  <a:gd name="T0" fmla="+- 0 5150 4098"/>
                  <a:gd name="T1" fmla="*/ T0 w 1104"/>
                  <a:gd name="T2" fmla="+- 0 -523 -639"/>
                  <a:gd name="T3" fmla="*/ -523 h 4001"/>
                  <a:gd name="T4" fmla="+- 0 5134 4098"/>
                  <a:gd name="T5" fmla="*/ T4 w 1104"/>
                  <a:gd name="T6" fmla="+- 0 -465 -639"/>
                  <a:gd name="T7" fmla="*/ -465 h 4001"/>
                  <a:gd name="T8" fmla="+- 0 5154 4098"/>
                  <a:gd name="T9" fmla="*/ T8 w 1104"/>
                  <a:gd name="T10" fmla="+- 0 -460 -639"/>
                  <a:gd name="T11" fmla="*/ -460 h 4001"/>
                  <a:gd name="T12" fmla="+- 0 5169 4098"/>
                  <a:gd name="T13" fmla="*/ T12 w 1104"/>
                  <a:gd name="T14" fmla="+- 0 -518 -639"/>
                  <a:gd name="T15" fmla="*/ -518 h 4001"/>
                  <a:gd name="T16" fmla="+- 0 5150 4098"/>
                  <a:gd name="T17" fmla="*/ T16 w 1104"/>
                  <a:gd name="T18" fmla="+- 0 -523 -639"/>
                  <a:gd name="T19" fmla="*/ -523 h 4001"/>
                </a:gdLst>
                <a:ahLst/>
                <a:cxnLst>
                  <a:cxn ang="0">
                    <a:pos x="T1" y="T3"/>
                  </a:cxn>
                  <a:cxn ang="0">
                    <a:pos x="T5" y="T7"/>
                  </a:cxn>
                  <a:cxn ang="0">
                    <a:pos x="T9" y="T11"/>
                  </a:cxn>
                  <a:cxn ang="0">
                    <a:pos x="T13" y="T15"/>
                  </a:cxn>
                  <a:cxn ang="0">
                    <a:pos x="T17" y="T19"/>
                  </a:cxn>
                </a:cxnLst>
                <a:rect l="0" t="0" r="r" b="b"/>
                <a:pathLst>
                  <a:path w="1104" h="4001">
                    <a:moveTo>
                      <a:pt x="1052" y="116"/>
                    </a:moveTo>
                    <a:lnTo>
                      <a:pt x="1036" y="174"/>
                    </a:lnTo>
                    <a:lnTo>
                      <a:pt x="1056" y="179"/>
                    </a:lnTo>
                    <a:lnTo>
                      <a:pt x="1071" y="121"/>
                    </a:lnTo>
                    <a:lnTo>
                      <a:pt x="1052" y="116"/>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230" name="Freeform 151"/>
              <p:cNvSpPr>
                <a:spLocks/>
              </p:cNvSpPr>
              <p:nvPr/>
            </p:nvSpPr>
            <p:spPr bwMode="auto">
              <a:xfrm>
                <a:off x="4098" y="-639"/>
                <a:ext cx="1104" cy="4001"/>
              </a:xfrm>
              <a:custGeom>
                <a:avLst/>
                <a:gdLst>
                  <a:gd name="T0" fmla="+- 0 5119 4098"/>
                  <a:gd name="T1" fmla="*/ T0 w 1104"/>
                  <a:gd name="T2" fmla="+- 0 -407 -639"/>
                  <a:gd name="T3" fmla="*/ -407 h 4001"/>
                  <a:gd name="T4" fmla="+- 0 5103 4098"/>
                  <a:gd name="T5" fmla="*/ T4 w 1104"/>
                  <a:gd name="T6" fmla="+- 0 -349 -639"/>
                  <a:gd name="T7" fmla="*/ -349 h 4001"/>
                  <a:gd name="T8" fmla="+- 0 5122 4098"/>
                  <a:gd name="T9" fmla="*/ T8 w 1104"/>
                  <a:gd name="T10" fmla="+- 0 -344 -639"/>
                  <a:gd name="T11" fmla="*/ -344 h 4001"/>
                  <a:gd name="T12" fmla="+- 0 5138 4098"/>
                  <a:gd name="T13" fmla="*/ T12 w 1104"/>
                  <a:gd name="T14" fmla="+- 0 -402 -639"/>
                  <a:gd name="T15" fmla="*/ -402 h 4001"/>
                  <a:gd name="T16" fmla="+- 0 5119 4098"/>
                  <a:gd name="T17" fmla="*/ T16 w 1104"/>
                  <a:gd name="T18" fmla="+- 0 -407 -639"/>
                  <a:gd name="T19" fmla="*/ -407 h 4001"/>
                </a:gdLst>
                <a:ahLst/>
                <a:cxnLst>
                  <a:cxn ang="0">
                    <a:pos x="T1" y="T3"/>
                  </a:cxn>
                  <a:cxn ang="0">
                    <a:pos x="T5" y="T7"/>
                  </a:cxn>
                  <a:cxn ang="0">
                    <a:pos x="T9" y="T11"/>
                  </a:cxn>
                  <a:cxn ang="0">
                    <a:pos x="T13" y="T15"/>
                  </a:cxn>
                  <a:cxn ang="0">
                    <a:pos x="T17" y="T19"/>
                  </a:cxn>
                </a:cxnLst>
                <a:rect l="0" t="0" r="r" b="b"/>
                <a:pathLst>
                  <a:path w="1104" h="4001">
                    <a:moveTo>
                      <a:pt x="1021" y="232"/>
                    </a:moveTo>
                    <a:lnTo>
                      <a:pt x="1005" y="290"/>
                    </a:lnTo>
                    <a:lnTo>
                      <a:pt x="1024" y="295"/>
                    </a:lnTo>
                    <a:lnTo>
                      <a:pt x="1040" y="237"/>
                    </a:lnTo>
                    <a:lnTo>
                      <a:pt x="1021" y="232"/>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231" name="Freeform 150"/>
              <p:cNvSpPr>
                <a:spLocks/>
              </p:cNvSpPr>
              <p:nvPr/>
            </p:nvSpPr>
            <p:spPr bwMode="auto">
              <a:xfrm>
                <a:off x="4098" y="-639"/>
                <a:ext cx="1104" cy="4001"/>
              </a:xfrm>
              <a:custGeom>
                <a:avLst/>
                <a:gdLst>
                  <a:gd name="T0" fmla="+- 0 5087 4098"/>
                  <a:gd name="T1" fmla="*/ T0 w 1104"/>
                  <a:gd name="T2" fmla="+- 0 -292 -639"/>
                  <a:gd name="T3" fmla="*/ -292 h 4001"/>
                  <a:gd name="T4" fmla="+- 0 5072 4098"/>
                  <a:gd name="T5" fmla="*/ T4 w 1104"/>
                  <a:gd name="T6" fmla="+- 0 -234 -639"/>
                  <a:gd name="T7" fmla="*/ -234 h 4001"/>
                  <a:gd name="T8" fmla="+- 0 5091 4098"/>
                  <a:gd name="T9" fmla="*/ T8 w 1104"/>
                  <a:gd name="T10" fmla="+- 0 -228 -639"/>
                  <a:gd name="T11" fmla="*/ -228 h 4001"/>
                  <a:gd name="T12" fmla="+- 0 5107 4098"/>
                  <a:gd name="T13" fmla="*/ T12 w 1104"/>
                  <a:gd name="T14" fmla="+- 0 -286 -639"/>
                  <a:gd name="T15" fmla="*/ -286 h 4001"/>
                  <a:gd name="T16" fmla="+- 0 5087 4098"/>
                  <a:gd name="T17" fmla="*/ T16 w 1104"/>
                  <a:gd name="T18" fmla="+- 0 -292 -639"/>
                  <a:gd name="T19" fmla="*/ -292 h 4001"/>
                </a:gdLst>
                <a:ahLst/>
                <a:cxnLst>
                  <a:cxn ang="0">
                    <a:pos x="T1" y="T3"/>
                  </a:cxn>
                  <a:cxn ang="0">
                    <a:pos x="T5" y="T7"/>
                  </a:cxn>
                  <a:cxn ang="0">
                    <a:pos x="T9" y="T11"/>
                  </a:cxn>
                  <a:cxn ang="0">
                    <a:pos x="T13" y="T15"/>
                  </a:cxn>
                  <a:cxn ang="0">
                    <a:pos x="T17" y="T19"/>
                  </a:cxn>
                </a:cxnLst>
                <a:rect l="0" t="0" r="r" b="b"/>
                <a:pathLst>
                  <a:path w="1104" h="4001">
                    <a:moveTo>
                      <a:pt x="989" y="347"/>
                    </a:moveTo>
                    <a:lnTo>
                      <a:pt x="974" y="405"/>
                    </a:lnTo>
                    <a:lnTo>
                      <a:pt x="993" y="411"/>
                    </a:lnTo>
                    <a:lnTo>
                      <a:pt x="1009" y="353"/>
                    </a:lnTo>
                    <a:lnTo>
                      <a:pt x="989" y="347"/>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360" name="Freeform 149"/>
              <p:cNvSpPr>
                <a:spLocks/>
              </p:cNvSpPr>
              <p:nvPr/>
            </p:nvSpPr>
            <p:spPr bwMode="auto">
              <a:xfrm>
                <a:off x="4098" y="-639"/>
                <a:ext cx="1104" cy="4001"/>
              </a:xfrm>
              <a:custGeom>
                <a:avLst/>
                <a:gdLst>
                  <a:gd name="T0" fmla="+- 0 5056 4098"/>
                  <a:gd name="T1" fmla="*/ T0 w 1104"/>
                  <a:gd name="T2" fmla="+- 0 -176 -639"/>
                  <a:gd name="T3" fmla="*/ -176 h 4001"/>
                  <a:gd name="T4" fmla="+- 0 5040 4098"/>
                  <a:gd name="T5" fmla="*/ T4 w 1104"/>
                  <a:gd name="T6" fmla="+- 0 -118 -639"/>
                  <a:gd name="T7" fmla="*/ -118 h 4001"/>
                  <a:gd name="T8" fmla="+- 0 5059 4098"/>
                  <a:gd name="T9" fmla="*/ T8 w 1104"/>
                  <a:gd name="T10" fmla="+- 0 -113 -639"/>
                  <a:gd name="T11" fmla="*/ -113 h 4001"/>
                  <a:gd name="T12" fmla="+- 0 5075 4098"/>
                  <a:gd name="T13" fmla="*/ T12 w 1104"/>
                  <a:gd name="T14" fmla="+- 0 -170 -639"/>
                  <a:gd name="T15" fmla="*/ -170 h 4001"/>
                  <a:gd name="T16" fmla="+- 0 5056 4098"/>
                  <a:gd name="T17" fmla="*/ T16 w 1104"/>
                  <a:gd name="T18" fmla="+- 0 -176 -639"/>
                  <a:gd name="T19" fmla="*/ -176 h 4001"/>
                </a:gdLst>
                <a:ahLst/>
                <a:cxnLst>
                  <a:cxn ang="0">
                    <a:pos x="T1" y="T3"/>
                  </a:cxn>
                  <a:cxn ang="0">
                    <a:pos x="T5" y="T7"/>
                  </a:cxn>
                  <a:cxn ang="0">
                    <a:pos x="T9" y="T11"/>
                  </a:cxn>
                  <a:cxn ang="0">
                    <a:pos x="T13" y="T15"/>
                  </a:cxn>
                  <a:cxn ang="0">
                    <a:pos x="T17" y="T19"/>
                  </a:cxn>
                </a:cxnLst>
                <a:rect l="0" t="0" r="r" b="b"/>
                <a:pathLst>
                  <a:path w="1104" h="4001">
                    <a:moveTo>
                      <a:pt x="958" y="463"/>
                    </a:moveTo>
                    <a:lnTo>
                      <a:pt x="942" y="521"/>
                    </a:lnTo>
                    <a:lnTo>
                      <a:pt x="961" y="526"/>
                    </a:lnTo>
                    <a:lnTo>
                      <a:pt x="977" y="469"/>
                    </a:lnTo>
                    <a:lnTo>
                      <a:pt x="958" y="463"/>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361" name="Freeform 148"/>
              <p:cNvSpPr>
                <a:spLocks/>
              </p:cNvSpPr>
              <p:nvPr/>
            </p:nvSpPr>
            <p:spPr bwMode="auto">
              <a:xfrm>
                <a:off x="4098" y="-639"/>
                <a:ext cx="1104" cy="4001"/>
              </a:xfrm>
              <a:custGeom>
                <a:avLst/>
                <a:gdLst>
                  <a:gd name="T0" fmla="+- 0 5024 4098"/>
                  <a:gd name="T1" fmla="*/ T0 w 1104"/>
                  <a:gd name="T2" fmla="+- 0 -60 -639"/>
                  <a:gd name="T3" fmla="*/ -60 h 4001"/>
                  <a:gd name="T4" fmla="+- 0 5009 4098"/>
                  <a:gd name="T5" fmla="*/ T4 w 1104"/>
                  <a:gd name="T6" fmla="+- 0 -2 -639"/>
                  <a:gd name="T7" fmla="*/ -2 h 4001"/>
                  <a:gd name="T8" fmla="+- 0 5028 4098"/>
                  <a:gd name="T9" fmla="*/ T8 w 1104"/>
                  <a:gd name="T10" fmla="+- 0 3 -639"/>
                  <a:gd name="T11" fmla="*/ 3 h 4001"/>
                  <a:gd name="T12" fmla="+- 0 5044 4098"/>
                  <a:gd name="T13" fmla="*/ T12 w 1104"/>
                  <a:gd name="T14" fmla="+- 0 -55 -639"/>
                  <a:gd name="T15" fmla="*/ -55 h 4001"/>
                  <a:gd name="T16" fmla="+- 0 5024 4098"/>
                  <a:gd name="T17" fmla="*/ T16 w 1104"/>
                  <a:gd name="T18" fmla="+- 0 -60 -639"/>
                  <a:gd name="T19" fmla="*/ -60 h 4001"/>
                </a:gdLst>
                <a:ahLst/>
                <a:cxnLst>
                  <a:cxn ang="0">
                    <a:pos x="T1" y="T3"/>
                  </a:cxn>
                  <a:cxn ang="0">
                    <a:pos x="T5" y="T7"/>
                  </a:cxn>
                  <a:cxn ang="0">
                    <a:pos x="T9" y="T11"/>
                  </a:cxn>
                  <a:cxn ang="0">
                    <a:pos x="T13" y="T15"/>
                  </a:cxn>
                  <a:cxn ang="0">
                    <a:pos x="T17" y="T19"/>
                  </a:cxn>
                </a:cxnLst>
                <a:rect l="0" t="0" r="r" b="b"/>
                <a:pathLst>
                  <a:path w="1104" h="4001">
                    <a:moveTo>
                      <a:pt x="926" y="579"/>
                    </a:moveTo>
                    <a:lnTo>
                      <a:pt x="911" y="637"/>
                    </a:lnTo>
                    <a:lnTo>
                      <a:pt x="930" y="642"/>
                    </a:lnTo>
                    <a:lnTo>
                      <a:pt x="946" y="584"/>
                    </a:lnTo>
                    <a:lnTo>
                      <a:pt x="926" y="579"/>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362" name="Freeform 147"/>
              <p:cNvSpPr>
                <a:spLocks/>
              </p:cNvSpPr>
              <p:nvPr/>
            </p:nvSpPr>
            <p:spPr bwMode="auto">
              <a:xfrm>
                <a:off x="4098" y="-639"/>
                <a:ext cx="1104" cy="4001"/>
              </a:xfrm>
              <a:custGeom>
                <a:avLst/>
                <a:gdLst>
                  <a:gd name="T0" fmla="+- 0 4993 4098"/>
                  <a:gd name="T1" fmla="*/ T0 w 1104"/>
                  <a:gd name="T2" fmla="+- 0 56 -639"/>
                  <a:gd name="T3" fmla="*/ 56 h 4001"/>
                  <a:gd name="T4" fmla="+- 0 4977 4098"/>
                  <a:gd name="T5" fmla="*/ T4 w 1104"/>
                  <a:gd name="T6" fmla="+- 0 114 -639"/>
                  <a:gd name="T7" fmla="*/ 114 h 4001"/>
                  <a:gd name="T8" fmla="+- 0 4997 4098"/>
                  <a:gd name="T9" fmla="*/ T8 w 1104"/>
                  <a:gd name="T10" fmla="+- 0 119 -639"/>
                  <a:gd name="T11" fmla="*/ 119 h 4001"/>
                  <a:gd name="T12" fmla="+- 0 5012 4098"/>
                  <a:gd name="T13" fmla="*/ T12 w 1104"/>
                  <a:gd name="T14" fmla="+- 0 61 -639"/>
                  <a:gd name="T15" fmla="*/ 61 h 4001"/>
                  <a:gd name="T16" fmla="+- 0 4993 4098"/>
                  <a:gd name="T17" fmla="*/ T16 w 1104"/>
                  <a:gd name="T18" fmla="+- 0 56 -639"/>
                  <a:gd name="T19" fmla="*/ 56 h 4001"/>
                </a:gdLst>
                <a:ahLst/>
                <a:cxnLst>
                  <a:cxn ang="0">
                    <a:pos x="T1" y="T3"/>
                  </a:cxn>
                  <a:cxn ang="0">
                    <a:pos x="T5" y="T7"/>
                  </a:cxn>
                  <a:cxn ang="0">
                    <a:pos x="T9" y="T11"/>
                  </a:cxn>
                  <a:cxn ang="0">
                    <a:pos x="T13" y="T15"/>
                  </a:cxn>
                  <a:cxn ang="0">
                    <a:pos x="T17" y="T19"/>
                  </a:cxn>
                </a:cxnLst>
                <a:rect l="0" t="0" r="r" b="b"/>
                <a:pathLst>
                  <a:path w="1104" h="4001">
                    <a:moveTo>
                      <a:pt x="895" y="695"/>
                    </a:moveTo>
                    <a:lnTo>
                      <a:pt x="879" y="753"/>
                    </a:lnTo>
                    <a:lnTo>
                      <a:pt x="899" y="758"/>
                    </a:lnTo>
                    <a:lnTo>
                      <a:pt x="914" y="700"/>
                    </a:lnTo>
                    <a:lnTo>
                      <a:pt x="895" y="695"/>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363" name="Freeform 146"/>
              <p:cNvSpPr>
                <a:spLocks/>
              </p:cNvSpPr>
              <p:nvPr/>
            </p:nvSpPr>
            <p:spPr bwMode="auto">
              <a:xfrm>
                <a:off x="4098" y="-639"/>
                <a:ext cx="1104" cy="4001"/>
              </a:xfrm>
              <a:custGeom>
                <a:avLst/>
                <a:gdLst>
                  <a:gd name="T0" fmla="+- 0 4962 4098"/>
                  <a:gd name="T1" fmla="*/ T0 w 1104"/>
                  <a:gd name="T2" fmla="+- 0 172 -639"/>
                  <a:gd name="T3" fmla="*/ 172 h 4001"/>
                  <a:gd name="T4" fmla="+- 0 4946 4098"/>
                  <a:gd name="T5" fmla="*/ T4 w 1104"/>
                  <a:gd name="T6" fmla="+- 0 230 -639"/>
                  <a:gd name="T7" fmla="*/ 230 h 4001"/>
                  <a:gd name="T8" fmla="+- 0 4965 4098"/>
                  <a:gd name="T9" fmla="*/ T8 w 1104"/>
                  <a:gd name="T10" fmla="+- 0 235 -639"/>
                  <a:gd name="T11" fmla="*/ 235 h 4001"/>
                  <a:gd name="T12" fmla="+- 0 4981 4098"/>
                  <a:gd name="T13" fmla="*/ T12 w 1104"/>
                  <a:gd name="T14" fmla="+- 0 177 -639"/>
                  <a:gd name="T15" fmla="*/ 177 h 4001"/>
                  <a:gd name="T16" fmla="+- 0 4962 4098"/>
                  <a:gd name="T17" fmla="*/ T16 w 1104"/>
                  <a:gd name="T18" fmla="+- 0 172 -639"/>
                  <a:gd name="T19" fmla="*/ 172 h 4001"/>
                </a:gdLst>
                <a:ahLst/>
                <a:cxnLst>
                  <a:cxn ang="0">
                    <a:pos x="T1" y="T3"/>
                  </a:cxn>
                  <a:cxn ang="0">
                    <a:pos x="T5" y="T7"/>
                  </a:cxn>
                  <a:cxn ang="0">
                    <a:pos x="T9" y="T11"/>
                  </a:cxn>
                  <a:cxn ang="0">
                    <a:pos x="T13" y="T15"/>
                  </a:cxn>
                  <a:cxn ang="0">
                    <a:pos x="T17" y="T19"/>
                  </a:cxn>
                </a:cxnLst>
                <a:rect l="0" t="0" r="r" b="b"/>
                <a:pathLst>
                  <a:path w="1104" h="4001">
                    <a:moveTo>
                      <a:pt x="864" y="811"/>
                    </a:moveTo>
                    <a:lnTo>
                      <a:pt x="848" y="869"/>
                    </a:lnTo>
                    <a:lnTo>
                      <a:pt x="867" y="874"/>
                    </a:lnTo>
                    <a:lnTo>
                      <a:pt x="883" y="816"/>
                    </a:lnTo>
                    <a:lnTo>
                      <a:pt x="864" y="811"/>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364" name="Freeform 145"/>
              <p:cNvSpPr>
                <a:spLocks/>
              </p:cNvSpPr>
              <p:nvPr/>
            </p:nvSpPr>
            <p:spPr bwMode="auto">
              <a:xfrm>
                <a:off x="4098" y="-639"/>
                <a:ext cx="1104" cy="4001"/>
              </a:xfrm>
              <a:custGeom>
                <a:avLst/>
                <a:gdLst>
                  <a:gd name="T0" fmla="+- 0 4930 4098"/>
                  <a:gd name="T1" fmla="*/ T0 w 1104"/>
                  <a:gd name="T2" fmla="+- 0 288 -639"/>
                  <a:gd name="T3" fmla="*/ 288 h 4001"/>
                  <a:gd name="T4" fmla="+- 0 4914 4098"/>
                  <a:gd name="T5" fmla="*/ T4 w 1104"/>
                  <a:gd name="T6" fmla="+- 0 345 -639"/>
                  <a:gd name="T7" fmla="*/ 345 h 4001"/>
                  <a:gd name="T8" fmla="+- 0 4934 4098"/>
                  <a:gd name="T9" fmla="*/ T8 w 1104"/>
                  <a:gd name="T10" fmla="+- 0 351 -639"/>
                  <a:gd name="T11" fmla="*/ 351 h 4001"/>
                  <a:gd name="T12" fmla="+- 0 4949 4098"/>
                  <a:gd name="T13" fmla="*/ T12 w 1104"/>
                  <a:gd name="T14" fmla="+- 0 293 -639"/>
                  <a:gd name="T15" fmla="*/ 293 h 4001"/>
                  <a:gd name="T16" fmla="+- 0 4930 4098"/>
                  <a:gd name="T17" fmla="*/ T16 w 1104"/>
                  <a:gd name="T18" fmla="+- 0 288 -639"/>
                  <a:gd name="T19" fmla="*/ 288 h 4001"/>
                </a:gdLst>
                <a:ahLst/>
                <a:cxnLst>
                  <a:cxn ang="0">
                    <a:pos x="T1" y="T3"/>
                  </a:cxn>
                  <a:cxn ang="0">
                    <a:pos x="T5" y="T7"/>
                  </a:cxn>
                  <a:cxn ang="0">
                    <a:pos x="T9" y="T11"/>
                  </a:cxn>
                  <a:cxn ang="0">
                    <a:pos x="T13" y="T15"/>
                  </a:cxn>
                  <a:cxn ang="0">
                    <a:pos x="T17" y="T19"/>
                  </a:cxn>
                </a:cxnLst>
                <a:rect l="0" t="0" r="r" b="b"/>
                <a:pathLst>
                  <a:path w="1104" h="4001">
                    <a:moveTo>
                      <a:pt x="832" y="927"/>
                    </a:moveTo>
                    <a:lnTo>
                      <a:pt x="816" y="984"/>
                    </a:lnTo>
                    <a:lnTo>
                      <a:pt x="836" y="990"/>
                    </a:lnTo>
                    <a:lnTo>
                      <a:pt x="851" y="932"/>
                    </a:lnTo>
                    <a:lnTo>
                      <a:pt x="832" y="927"/>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365" name="Freeform 144"/>
              <p:cNvSpPr>
                <a:spLocks/>
              </p:cNvSpPr>
              <p:nvPr/>
            </p:nvSpPr>
            <p:spPr bwMode="auto">
              <a:xfrm>
                <a:off x="4098" y="-639"/>
                <a:ext cx="1104" cy="4001"/>
              </a:xfrm>
              <a:custGeom>
                <a:avLst/>
                <a:gdLst>
                  <a:gd name="T0" fmla="+- 0 4899 4098"/>
                  <a:gd name="T1" fmla="*/ T0 w 1104"/>
                  <a:gd name="T2" fmla="+- 0 403 -639"/>
                  <a:gd name="T3" fmla="*/ 403 h 4001"/>
                  <a:gd name="T4" fmla="+- 0 4883 4098"/>
                  <a:gd name="T5" fmla="*/ T4 w 1104"/>
                  <a:gd name="T6" fmla="+- 0 461 -639"/>
                  <a:gd name="T7" fmla="*/ 461 h 4001"/>
                  <a:gd name="T8" fmla="+- 0 4902 4098"/>
                  <a:gd name="T9" fmla="*/ T8 w 1104"/>
                  <a:gd name="T10" fmla="+- 0 467 -639"/>
                  <a:gd name="T11" fmla="*/ 467 h 4001"/>
                  <a:gd name="T12" fmla="+- 0 4918 4098"/>
                  <a:gd name="T13" fmla="*/ T12 w 1104"/>
                  <a:gd name="T14" fmla="+- 0 409 -639"/>
                  <a:gd name="T15" fmla="*/ 409 h 4001"/>
                  <a:gd name="T16" fmla="+- 0 4899 4098"/>
                  <a:gd name="T17" fmla="*/ T16 w 1104"/>
                  <a:gd name="T18" fmla="+- 0 403 -639"/>
                  <a:gd name="T19" fmla="*/ 403 h 4001"/>
                </a:gdLst>
                <a:ahLst/>
                <a:cxnLst>
                  <a:cxn ang="0">
                    <a:pos x="T1" y="T3"/>
                  </a:cxn>
                  <a:cxn ang="0">
                    <a:pos x="T5" y="T7"/>
                  </a:cxn>
                  <a:cxn ang="0">
                    <a:pos x="T9" y="T11"/>
                  </a:cxn>
                  <a:cxn ang="0">
                    <a:pos x="T13" y="T15"/>
                  </a:cxn>
                  <a:cxn ang="0">
                    <a:pos x="T17" y="T19"/>
                  </a:cxn>
                </a:cxnLst>
                <a:rect l="0" t="0" r="r" b="b"/>
                <a:pathLst>
                  <a:path w="1104" h="4001">
                    <a:moveTo>
                      <a:pt x="801" y="1042"/>
                    </a:moveTo>
                    <a:lnTo>
                      <a:pt x="785" y="1100"/>
                    </a:lnTo>
                    <a:lnTo>
                      <a:pt x="804" y="1106"/>
                    </a:lnTo>
                    <a:lnTo>
                      <a:pt x="820" y="1048"/>
                    </a:lnTo>
                    <a:lnTo>
                      <a:pt x="801" y="1042"/>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366" name="Freeform 143"/>
              <p:cNvSpPr>
                <a:spLocks/>
              </p:cNvSpPr>
              <p:nvPr/>
            </p:nvSpPr>
            <p:spPr bwMode="auto">
              <a:xfrm>
                <a:off x="4098" y="-639"/>
                <a:ext cx="1104" cy="4001"/>
              </a:xfrm>
              <a:custGeom>
                <a:avLst/>
                <a:gdLst>
                  <a:gd name="T0" fmla="+- 0 4867 4098"/>
                  <a:gd name="T1" fmla="*/ T0 w 1104"/>
                  <a:gd name="T2" fmla="+- 0 519 -639"/>
                  <a:gd name="T3" fmla="*/ 519 h 4001"/>
                  <a:gd name="T4" fmla="+- 0 4852 4098"/>
                  <a:gd name="T5" fmla="*/ T4 w 1104"/>
                  <a:gd name="T6" fmla="+- 0 577 -639"/>
                  <a:gd name="T7" fmla="*/ 577 h 4001"/>
                  <a:gd name="T8" fmla="+- 0 4871 4098"/>
                  <a:gd name="T9" fmla="*/ T8 w 1104"/>
                  <a:gd name="T10" fmla="+- 0 582 -639"/>
                  <a:gd name="T11" fmla="*/ 582 h 4001"/>
                  <a:gd name="T12" fmla="+- 0 4887 4098"/>
                  <a:gd name="T13" fmla="*/ T12 w 1104"/>
                  <a:gd name="T14" fmla="+- 0 524 -639"/>
                  <a:gd name="T15" fmla="*/ 524 h 4001"/>
                  <a:gd name="T16" fmla="+- 0 4867 4098"/>
                  <a:gd name="T17" fmla="*/ T16 w 1104"/>
                  <a:gd name="T18" fmla="+- 0 519 -639"/>
                  <a:gd name="T19" fmla="*/ 519 h 4001"/>
                </a:gdLst>
                <a:ahLst/>
                <a:cxnLst>
                  <a:cxn ang="0">
                    <a:pos x="T1" y="T3"/>
                  </a:cxn>
                  <a:cxn ang="0">
                    <a:pos x="T5" y="T7"/>
                  </a:cxn>
                  <a:cxn ang="0">
                    <a:pos x="T9" y="T11"/>
                  </a:cxn>
                  <a:cxn ang="0">
                    <a:pos x="T13" y="T15"/>
                  </a:cxn>
                  <a:cxn ang="0">
                    <a:pos x="T17" y="T19"/>
                  </a:cxn>
                </a:cxnLst>
                <a:rect l="0" t="0" r="r" b="b"/>
                <a:pathLst>
                  <a:path w="1104" h="4001">
                    <a:moveTo>
                      <a:pt x="769" y="1158"/>
                    </a:moveTo>
                    <a:lnTo>
                      <a:pt x="754" y="1216"/>
                    </a:lnTo>
                    <a:lnTo>
                      <a:pt x="773" y="1221"/>
                    </a:lnTo>
                    <a:lnTo>
                      <a:pt x="789" y="1163"/>
                    </a:lnTo>
                    <a:lnTo>
                      <a:pt x="769" y="1158"/>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367" name="Freeform 142"/>
              <p:cNvSpPr>
                <a:spLocks/>
              </p:cNvSpPr>
              <p:nvPr/>
            </p:nvSpPr>
            <p:spPr bwMode="auto">
              <a:xfrm>
                <a:off x="4098" y="-639"/>
                <a:ext cx="1104" cy="4001"/>
              </a:xfrm>
              <a:custGeom>
                <a:avLst/>
                <a:gdLst>
                  <a:gd name="T0" fmla="+- 0 4836 4098"/>
                  <a:gd name="T1" fmla="*/ T0 w 1104"/>
                  <a:gd name="T2" fmla="+- 0 635 -639"/>
                  <a:gd name="T3" fmla="*/ 635 h 4001"/>
                  <a:gd name="T4" fmla="+- 0 4820 4098"/>
                  <a:gd name="T5" fmla="*/ T4 w 1104"/>
                  <a:gd name="T6" fmla="+- 0 693 -639"/>
                  <a:gd name="T7" fmla="*/ 693 h 4001"/>
                  <a:gd name="T8" fmla="+- 0 4840 4098"/>
                  <a:gd name="T9" fmla="*/ T8 w 1104"/>
                  <a:gd name="T10" fmla="+- 0 698 -639"/>
                  <a:gd name="T11" fmla="*/ 698 h 4001"/>
                  <a:gd name="T12" fmla="+- 0 4855 4098"/>
                  <a:gd name="T13" fmla="*/ T12 w 1104"/>
                  <a:gd name="T14" fmla="+- 0 640 -639"/>
                  <a:gd name="T15" fmla="*/ 640 h 4001"/>
                  <a:gd name="T16" fmla="+- 0 4836 4098"/>
                  <a:gd name="T17" fmla="*/ T16 w 1104"/>
                  <a:gd name="T18" fmla="+- 0 635 -639"/>
                  <a:gd name="T19" fmla="*/ 635 h 4001"/>
                </a:gdLst>
                <a:ahLst/>
                <a:cxnLst>
                  <a:cxn ang="0">
                    <a:pos x="T1" y="T3"/>
                  </a:cxn>
                  <a:cxn ang="0">
                    <a:pos x="T5" y="T7"/>
                  </a:cxn>
                  <a:cxn ang="0">
                    <a:pos x="T9" y="T11"/>
                  </a:cxn>
                  <a:cxn ang="0">
                    <a:pos x="T13" y="T15"/>
                  </a:cxn>
                  <a:cxn ang="0">
                    <a:pos x="T17" y="T19"/>
                  </a:cxn>
                </a:cxnLst>
                <a:rect l="0" t="0" r="r" b="b"/>
                <a:pathLst>
                  <a:path w="1104" h="4001">
                    <a:moveTo>
                      <a:pt x="738" y="1274"/>
                    </a:moveTo>
                    <a:lnTo>
                      <a:pt x="722" y="1332"/>
                    </a:lnTo>
                    <a:lnTo>
                      <a:pt x="742" y="1337"/>
                    </a:lnTo>
                    <a:lnTo>
                      <a:pt x="757" y="1279"/>
                    </a:lnTo>
                    <a:lnTo>
                      <a:pt x="738" y="1274"/>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368" name="Freeform 141"/>
              <p:cNvSpPr>
                <a:spLocks/>
              </p:cNvSpPr>
              <p:nvPr/>
            </p:nvSpPr>
            <p:spPr bwMode="auto">
              <a:xfrm>
                <a:off x="4098" y="-639"/>
                <a:ext cx="1104" cy="4001"/>
              </a:xfrm>
              <a:custGeom>
                <a:avLst/>
                <a:gdLst>
                  <a:gd name="T0" fmla="+- 0 4804 4098"/>
                  <a:gd name="T1" fmla="*/ T0 w 1104"/>
                  <a:gd name="T2" fmla="+- 0 751 -639"/>
                  <a:gd name="T3" fmla="*/ 751 h 4001"/>
                  <a:gd name="T4" fmla="+- 0 4789 4098"/>
                  <a:gd name="T5" fmla="*/ T4 w 1104"/>
                  <a:gd name="T6" fmla="+- 0 809 -639"/>
                  <a:gd name="T7" fmla="*/ 809 h 4001"/>
                  <a:gd name="T8" fmla="+- 0 4808 4098"/>
                  <a:gd name="T9" fmla="*/ T8 w 1104"/>
                  <a:gd name="T10" fmla="+- 0 814 -639"/>
                  <a:gd name="T11" fmla="*/ 814 h 4001"/>
                  <a:gd name="T12" fmla="+- 0 4824 4098"/>
                  <a:gd name="T13" fmla="*/ T12 w 1104"/>
                  <a:gd name="T14" fmla="+- 0 756 -639"/>
                  <a:gd name="T15" fmla="*/ 756 h 4001"/>
                  <a:gd name="T16" fmla="+- 0 4804 4098"/>
                  <a:gd name="T17" fmla="*/ T16 w 1104"/>
                  <a:gd name="T18" fmla="+- 0 751 -639"/>
                  <a:gd name="T19" fmla="*/ 751 h 4001"/>
                </a:gdLst>
                <a:ahLst/>
                <a:cxnLst>
                  <a:cxn ang="0">
                    <a:pos x="T1" y="T3"/>
                  </a:cxn>
                  <a:cxn ang="0">
                    <a:pos x="T5" y="T7"/>
                  </a:cxn>
                  <a:cxn ang="0">
                    <a:pos x="T9" y="T11"/>
                  </a:cxn>
                  <a:cxn ang="0">
                    <a:pos x="T13" y="T15"/>
                  </a:cxn>
                  <a:cxn ang="0">
                    <a:pos x="T17" y="T19"/>
                  </a:cxn>
                </a:cxnLst>
                <a:rect l="0" t="0" r="r" b="b"/>
                <a:pathLst>
                  <a:path w="1104" h="4001">
                    <a:moveTo>
                      <a:pt x="706" y="1390"/>
                    </a:moveTo>
                    <a:lnTo>
                      <a:pt x="691" y="1448"/>
                    </a:lnTo>
                    <a:lnTo>
                      <a:pt x="710" y="1453"/>
                    </a:lnTo>
                    <a:lnTo>
                      <a:pt x="726" y="1395"/>
                    </a:lnTo>
                    <a:lnTo>
                      <a:pt x="706" y="139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369" name="Freeform 140"/>
              <p:cNvSpPr>
                <a:spLocks/>
              </p:cNvSpPr>
              <p:nvPr/>
            </p:nvSpPr>
            <p:spPr bwMode="auto">
              <a:xfrm>
                <a:off x="4098" y="-639"/>
                <a:ext cx="1104" cy="4001"/>
              </a:xfrm>
              <a:custGeom>
                <a:avLst/>
                <a:gdLst>
                  <a:gd name="T0" fmla="+- 0 4773 4098"/>
                  <a:gd name="T1" fmla="*/ T0 w 1104"/>
                  <a:gd name="T2" fmla="+- 0 867 -639"/>
                  <a:gd name="T3" fmla="*/ 867 h 4001"/>
                  <a:gd name="T4" fmla="+- 0 4757 4098"/>
                  <a:gd name="T5" fmla="*/ T4 w 1104"/>
                  <a:gd name="T6" fmla="+- 0 925 -639"/>
                  <a:gd name="T7" fmla="*/ 925 h 4001"/>
                  <a:gd name="T8" fmla="+- 0 4777 4098"/>
                  <a:gd name="T9" fmla="*/ T8 w 1104"/>
                  <a:gd name="T10" fmla="+- 0 930 -639"/>
                  <a:gd name="T11" fmla="*/ 930 h 4001"/>
                  <a:gd name="T12" fmla="+- 0 4792 4098"/>
                  <a:gd name="T13" fmla="*/ T12 w 1104"/>
                  <a:gd name="T14" fmla="+- 0 872 -639"/>
                  <a:gd name="T15" fmla="*/ 872 h 4001"/>
                  <a:gd name="T16" fmla="+- 0 4773 4098"/>
                  <a:gd name="T17" fmla="*/ T16 w 1104"/>
                  <a:gd name="T18" fmla="+- 0 867 -639"/>
                  <a:gd name="T19" fmla="*/ 867 h 4001"/>
                </a:gdLst>
                <a:ahLst/>
                <a:cxnLst>
                  <a:cxn ang="0">
                    <a:pos x="T1" y="T3"/>
                  </a:cxn>
                  <a:cxn ang="0">
                    <a:pos x="T5" y="T7"/>
                  </a:cxn>
                  <a:cxn ang="0">
                    <a:pos x="T9" y="T11"/>
                  </a:cxn>
                  <a:cxn ang="0">
                    <a:pos x="T13" y="T15"/>
                  </a:cxn>
                  <a:cxn ang="0">
                    <a:pos x="T17" y="T19"/>
                  </a:cxn>
                </a:cxnLst>
                <a:rect l="0" t="0" r="r" b="b"/>
                <a:pathLst>
                  <a:path w="1104" h="4001">
                    <a:moveTo>
                      <a:pt x="675" y="1506"/>
                    </a:moveTo>
                    <a:lnTo>
                      <a:pt x="659" y="1564"/>
                    </a:lnTo>
                    <a:lnTo>
                      <a:pt x="679" y="1569"/>
                    </a:lnTo>
                    <a:lnTo>
                      <a:pt x="694" y="1511"/>
                    </a:lnTo>
                    <a:lnTo>
                      <a:pt x="675" y="1506"/>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370" name="Freeform 139"/>
              <p:cNvSpPr>
                <a:spLocks/>
              </p:cNvSpPr>
              <p:nvPr/>
            </p:nvSpPr>
            <p:spPr bwMode="auto">
              <a:xfrm>
                <a:off x="4098" y="-639"/>
                <a:ext cx="1104" cy="4001"/>
              </a:xfrm>
              <a:custGeom>
                <a:avLst/>
                <a:gdLst>
                  <a:gd name="T0" fmla="+- 0 4742 4098"/>
                  <a:gd name="T1" fmla="*/ T0 w 1104"/>
                  <a:gd name="T2" fmla="+- 0 982 -639"/>
                  <a:gd name="T3" fmla="*/ 982 h 4001"/>
                  <a:gd name="T4" fmla="+- 0 4726 4098"/>
                  <a:gd name="T5" fmla="*/ T4 w 1104"/>
                  <a:gd name="T6" fmla="+- 0 1040 -639"/>
                  <a:gd name="T7" fmla="*/ 1040 h 4001"/>
                  <a:gd name="T8" fmla="+- 0 4745 4098"/>
                  <a:gd name="T9" fmla="*/ T8 w 1104"/>
                  <a:gd name="T10" fmla="+- 0 1046 -639"/>
                  <a:gd name="T11" fmla="*/ 1046 h 4001"/>
                  <a:gd name="T12" fmla="+- 0 4761 4098"/>
                  <a:gd name="T13" fmla="*/ T12 w 1104"/>
                  <a:gd name="T14" fmla="+- 0 988 -639"/>
                  <a:gd name="T15" fmla="*/ 988 h 4001"/>
                  <a:gd name="T16" fmla="+- 0 4742 4098"/>
                  <a:gd name="T17" fmla="*/ T16 w 1104"/>
                  <a:gd name="T18" fmla="+- 0 982 -639"/>
                  <a:gd name="T19" fmla="*/ 982 h 4001"/>
                </a:gdLst>
                <a:ahLst/>
                <a:cxnLst>
                  <a:cxn ang="0">
                    <a:pos x="T1" y="T3"/>
                  </a:cxn>
                  <a:cxn ang="0">
                    <a:pos x="T5" y="T7"/>
                  </a:cxn>
                  <a:cxn ang="0">
                    <a:pos x="T9" y="T11"/>
                  </a:cxn>
                  <a:cxn ang="0">
                    <a:pos x="T13" y="T15"/>
                  </a:cxn>
                  <a:cxn ang="0">
                    <a:pos x="T17" y="T19"/>
                  </a:cxn>
                </a:cxnLst>
                <a:rect l="0" t="0" r="r" b="b"/>
                <a:pathLst>
                  <a:path w="1104" h="4001">
                    <a:moveTo>
                      <a:pt x="644" y="1621"/>
                    </a:moveTo>
                    <a:lnTo>
                      <a:pt x="628" y="1679"/>
                    </a:lnTo>
                    <a:lnTo>
                      <a:pt x="647" y="1685"/>
                    </a:lnTo>
                    <a:lnTo>
                      <a:pt x="663" y="1627"/>
                    </a:lnTo>
                    <a:lnTo>
                      <a:pt x="644" y="1621"/>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371" name="Freeform 138"/>
              <p:cNvSpPr>
                <a:spLocks/>
              </p:cNvSpPr>
              <p:nvPr/>
            </p:nvSpPr>
            <p:spPr bwMode="auto">
              <a:xfrm>
                <a:off x="4098" y="-639"/>
                <a:ext cx="1104" cy="4001"/>
              </a:xfrm>
              <a:custGeom>
                <a:avLst/>
                <a:gdLst>
                  <a:gd name="T0" fmla="+- 0 4710 4098"/>
                  <a:gd name="T1" fmla="*/ T0 w 1104"/>
                  <a:gd name="T2" fmla="+- 0 1098 -639"/>
                  <a:gd name="T3" fmla="*/ 1098 h 4001"/>
                  <a:gd name="T4" fmla="+- 0 4695 4098"/>
                  <a:gd name="T5" fmla="*/ T4 w 1104"/>
                  <a:gd name="T6" fmla="+- 0 1156 -639"/>
                  <a:gd name="T7" fmla="*/ 1156 h 4001"/>
                  <a:gd name="T8" fmla="+- 0 4714 4098"/>
                  <a:gd name="T9" fmla="*/ T8 w 1104"/>
                  <a:gd name="T10" fmla="+- 0 1161 -639"/>
                  <a:gd name="T11" fmla="*/ 1161 h 4001"/>
                  <a:gd name="T12" fmla="+- 0 4730 4098"/>
                  <a:gd name="T13" fmla="*/ T12 w 1104"/>
                  <a:gd name="T14" fmla="+- 0 1103 -639"/>
                  <a:gd name="T15" fmla="*/ 1103 h 4001"/>
                  <a:gd name="T16" fmla="+- 0 4710 4098"/>
                  <a:gd name="T17" fmla="*/ T16 w 1104"/>
                  <a:gd name="T18" fmla="+- 0 1098 -639"/>
                  <a:gd name="T19" fmla="*/ 1098 h 4001"/>
                </a:gdLst>
                <a:ahLst/>
                <a:cxnLst>
                  <a:cxn ang="0">
                    <a:pos x="T1" y="T3"/>
                  </a:cxn>
                  <a:cxn ang="0">
                    <a:pos x="T5" y="T7"/>
                  </a:cxn>
                  <a:cxn ang="0">
                    <a:pos x="T9" y="T11"/>
                  </a:cxn>
                  <a:cxn ang="0">
                    <a:pos x="T13" y="T15"/>
                  </a:cxn>
                  <a:cxn ang="0">
                    <a:pos x="T17" y="T19"/>
                  </a:cxn>
                </a:cxnLst>
                <a:rect l="0" t="0" r="r" b="b"/>
                <a:pathLst>
                  <a:path w="1104" h="4001">
                    <a:moveTo>
                      <a:pt x="612" y="1737"/>
                    </a:moveTo>
                    <a:lnTo>
                      <a:pt x="597" y="1795"/>
                    </a:lnTo>
                    <a:lnTo>
                      <a:pt x="616" y="1800"/>
                    </a:lnTo>
                    <a:lnTo>
                      <a:pt x="632" y="1742"/>
                    </a:lnTo>
                    <a:lnTo>
                      <a:pt x="612" y="1737"/>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372" name="Freeform 137"/>
              <p:cNvSpPr>
                <a:spLocks/>
              </p:cNvSpPr>
              <p:nvPr/>
            </p:nvSpPr>
            <p:spPr bwMode="auto">
              <a:xfrm>
                <a:off x="4098" y="-639"/>
                <a:ext cx="1104" cy="4001"/>
              </a:xfrm>
              <a:custGeom>
                <a:avLst/>
                <a:gdLst>
                  <a:gd name="T0" fmla="+- 0 4679 4098"/>
                  <a:gd name="T1" fmla="*/ T0 w 1104"/>
                  <a:gd name="T2" fmla="+- 0 1214 -639"/>
                  <a:gd name="T3" fmla="*/ 1214 h 4001"/>
                  <a:gd name="T4" fmla="+- 0 4663 4098"/>
                  <a:gd name="T5" fmla="*/ T4 w 1104"/>
                  <a:gd name="T6" fmla="+- 0 1272 -639"/>
                  <a:gd name="T7" fmla="*/ 1272 h 4001"/>
                  <a:gd name="T8" fmla="+- 0 4682 4098"/>
                  <a:gd name="T9" fmla="*/ T8 w 1104"/>
                  <a:gd name="T10" fmla="+- 0 1277 -639"/>
                  <a:gd name="T11" fmla="*/ 1277 h 4001"/>
                  <a:gd name="T12" fmla="+- 0 4698 4098"/>
                  <a:gd name="T13" fmla="*/ T12 w 1104"/>
                  <a:gd name="T14" fmla="+- 0 1219 -639"/>
                  <a:gd name="T15" fmla="*/ 1219 h 4001"/>
                  <a:gd name="T16" fmla="+- 0 4679 4098"/>
                  <a:gd name="T17" fmla="*/ T16 w 1104"/>
                  <a:gd name="T18" fmla="+- 0 1214 -639"/>
                  <a:gd name="T19" fmla="*/ 1214 h 4001"/>
                </a:gdLst>
                <a:ahLst/>
                <a:cxnLst>
                  <a:cxn ang="0">
                    <a:pos x="T1" y="T3"/>
                  </a:cxn>
                  <a:cxn ang="0">
                    <a:pos x="T5" y="T7"/>
                  </a:cxn>
                  <a:cxn ang="0">
                    <a:pos x="T9" y="T11"/>
                  </a:cxn>
                  <a:cxn ang="0">
                    <a:pos x="T13" y="T15"/>
                  </a:cxn>
                  <a:cxn ang="0">
                    <a:pos x="T17" y="T19"/>
                  </a:cxn>
                </a:cxnLst>
                <a:rect l="0" t="0" r="r" b="b"/>
                <a:pathLst>
                  <a:path w="1104" h="4001">
                    <a:moveTo>
                      <a:pt x="581" y="1853"/>
                    </a:moveTo>
                    <a:lnTo>
                      <a:pt x="565" y="1911"/>
                    </a:lnTo>
                    <a:lnTo>
                      <a:pt x="584" y="1916"/>
                    </a:lnTo>
                    <a:lnTo>
                      <a:pt x="600" y="1858"/>
                    </a:lnTo>
                    <a:lnTo>
                      <a:pt x="581" y="1853"/>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373" name="Freeform 136"/>
              <p:cNvSpPr>
                <a:spLocks/>
              </p:cNvSpPr>
              <p:nvPr/>
            </p:nvSpPr>
            <p:spPr bwMode="auto">
              <a:xfrm>
                <a:off x="4098" y="-639"/>
                <a:ext cx="1104" cy="4001"/>
              </a:xfrm>
              <a:custGeom>
                <a:avLst/>
                <a:gdLst>
                  <a:gd name="T0" fmla="+- 0 4647 4098"/>
                  <a:gd name="T1" fmla="*/ T0 w 1104"/>
                  <a:gd name="T2" fmla="+- 0 1330 -639"/>
                  <a:gd name="T3" fmla="*/ 1330 h 4001"/>
                  <a:gd name="T4" fmla="+- 0 4632 4098"/>
                  <a:gd name="T5" fmla="*/ T4 w 1104"/>
                  <a:gd name="T6" fmla="+- 0 1388 -639"/>
                  <a:gd name="T7" fmla="*/ 1388 h 4001"/>
                  <a:gd name="T8" fmla="+- 0 4651 4098"/>
                  <a:gd name="T9" fmla="*/ T8 w 1104"/>
                  <a:gd name="T10" fmla="+- 0 1393 -639"/>
                  <a:gd name="T11" fmla="*/ 1393 h 4001"/>
                  <a:gd name="T12" fmla="+- 0 4667 4098"/>
                  <a:gd name="T13" fmla="*/ T12 w 1104"/>
                  <a:gd name="T14" fmla="+- 0 1335 -639"/>
                  <a:gd name="T15" fmla="*/ 1335 h 4001"/>
                  <a:gd name="T16" fmla="+- 0 4647 4098"/>
                  <a:gd name="T17" fmla="*/ T16 w 1104"/>
                  <a:gd name="T18" fmla="+- 0 1330 -639"/>
                  <a:gd name="T19" fmla="*/ 1330 h 4001"/>
                </a:gdLst>
                <a:ahLst/>
                <a:cxnLst>
                  <a:cxn ang="0">
                    <a:pos x="T1" y="T3"/>
                  </a:cxn>
                  <a:cxn ang="0">
                    <a:pos x="T5" y="T7"/>
                  </a:cxn>
                  <a:cxn ang="0">
                    <a:pos x="T9" y="T11"/>
                  </a:cxn>
                  <a:cxn ang="0">
                    <a:pos x="T13" y="T15"/>
                  </a:cxn>
                  <a:cxn ang="0">
                    <a:pos x="T17" y="T19"/>
                  </a:cxn>
                </a:cxnLst>
                <a:rect l="0" t="0" r="r" b="b"/>
                <a:pathLst>
                  <a:path w="1104" h="4001">
                    <a:moveTo>
                      <a:pt x="549" y="1969"/>
                    </a:moveTo>
                    <a:lnTo>
                      <a:pt x="534" y="2027"/>
                    </a:lnTo>
                    <a:lnTo>
                      <a:pt x="553" y="2032"/>
                    </a:lnTo>
                    <a:lnTo>
                      <a:pt x="569" y="1974"/>
                    </a:lnTo>
                    <a:lnTo>
                      <a:pt x="549" y="1969"/>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374" name="Freeform 135"/>
              <p:cNvSpPr>
                <a:spLocks/>
              </p:cNvSpPr>
              <p:nvPr/>
            </p:nvSpPr>
            <p:spPr bwMode="auto">
              <a:xfrm>
                <a:off x="4098" y="-639"/>
                <a:ext cx="1104" cy="4001"/>
              </a:xfrm>
              <a:custGeom>
                <a:avLst/>
                <a:gdLst>
                  <a:gd name="T0" fmla="+- 0 4616 4098"/>
                  <a:gd name="T1" fmla="*/ T0 w 1104"/>
                  <a:gd name="T2" fmla="+- 0 1446 -639"/>
                  <a:gd name="T3" fmla="*/ 1446 h 4001"/>
                  <a:gd name="T4" fmla="+- 0 4600 4098"/>
                  <a:gd name="T5" fmla="*/ T4 w 1104"/>
                  <a:gd name="T6" fmla="+- 0 1504 -639"/>
                  <a:gd name="T7" fmla="*/ 1504 h 4001"/>
                  <a:gd name="T8" fmla="+- 0 4620 4098"/>
                  <a:gd name="T9" fmla="*/ T8 w 1104"/>
                  <a:gd name="T10" fmla="+- 0 1509 -639"/>
                  <a:gd name="T11" fmla="*/ 1509 h 4001"/>
                  <a:gd name="T12" fmla="+- 0 4635 4098"/>
                  <a:gd name="T13" fmla="*/ T12 w 1104"/>
                  <a:gd name="T14" fmla="+- 0 1451 -639"/>
                  <a:gd name="T15" fmla="*/ 1451 h 4001"/>
                  <a:gd name="T16" fmla="+- 0 4616 4098"/>
                  <a:gd name="T17" fmla="*/ T16 w 1104"/>
                  <a:gd name="T18" fmla="+- 0 1446 -639"/>
                  <a:gd name="T19" fmla="*/ 1446 h 4001"/>
                </a:gdLst>
                <a:ahLst/>
                <a:cxnLst>
                  <a:cxn ang="0">
                    <a:pos x="T1" y="T3"/>
                  </a:cxn>
                  <a:cxn ang="0">
                    <a:pos x="T5" y="T7"/>
                  </a:cxn>
                  <a:cxn ang="0">
                    <a:pos x="T9" y="T11"/>
                  </a:cxn>
                  <a:cxn ang="0">
                    <a:pos x="T13" y="T15"/>
                  </a:cxn>
                  <a:cxn ang="0">
                    <a:pos x="T17" y="T19"/>
                  </a:cxn>
                </a:cxnLst>
                <a:rect l="0" t="0" r="r" b="b"/>
                <a:pathLst>
                  <a:path w="1104" h="4001">
                    <a:moveTo>
                      <a:pt x="518" y="2085"/>
                    </a:moveTo>
                    <a:lnTo>
                      <a:pt x="502" y="2143"/>
                    </a:lnTo>
                    <a:lnTo>
                      <a:pt x="522" y="2148"/>
                    </a:lnTo>
                    <a:lnTo>
                      <a:pt x="537" y="2090"/>
                    </a:lnTo>
                    <a:lnTo>
                      <a:pt x="518" y="2085"/>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375" name="Freeform 134"/>
              <p:cNvSpPr>
                <a:spLocks/>
              </p:cNvSpPr>
              <p:nvPr/>
            </p:nvSpPr>
            <p:spPr bwMode="auto">
              <a:xfrm>
                <a:off x="4098" y="-639"/>
                <a:ext cx="1104" cy="4001"/>
              </a:xfrm>
              <a:custGeom>
                <a:avLst/>
                <a:gdLst>
                  <a:gd name="T0" fmla="+- 0 4585 4098"/>
                  <a:gd name="T1" fmla="*/ T0 w 1104"/>
                  <a:gd name="T2" fmla="+- 0 1562 -639"/>
                  <a:gd name="T3" fmla="*/ 1562 h 4001"/>
                  <a:gd name="T4" fmla="+- 0 4569 4098"/>
                  <a:gd name="T5" fmla="*/ T4 w 1104"/>
                  <a:gd name="T6" fmla="+- 0 1619 -639"/>
                  <a:gd name="T7" fmla="*/ 1619 h 4001"/>
                  <a:gd name="T8" fmla="+- 0 4588 4098"/>
                  <a:gd name="T9" fmla="*/ T8 w 1104"/>
                  <a:gd name="T10" fmla="+- 0 1625 -639"/>
                  <a:gd name="T11" fmla="*/ 1625 h 4001"/>
                  <a:gd name="T12" fmla="+- 0 4604 4098"/>
                  <a:gd name="T13" fmla="*/ T12 w 1104"/>
                  <a:gd name="T14" fmla="+- 0 1567 -639"/>
                  <a:gd name="T15" fmla="*/ 1567 h 4001"/>
                  <a:gd name="T16" fmla="+- 0 4585 4098"/>
                  <a:gd name="T17" fmla="*/ T16 w 1104"/>
                  <a:gd name="T18" fmla="+- 0 1562 -639"/>
                  <a:gd name="T19" fmla="*/ 1562 h 4001"/>
                </a:gdLst>
                <a:ahLst/>
                <a:cxnLst>
                  <a:cxn ang="0">
                    <a:pos x="T1" y="T3"/>
                  </a:cxn>
                  <a:cxn ang="0">
                    <a:pos x="T5" y="T7"/>
                  </a:cxn>
                  <a:cxn ang="0">
                    <a:pos x="T9" y="T11"/>
                  </a:cxn>
                  <a:cxn ang="0">
                    <a:pos x="T13" y="T15"/>
                  </a:cxn>
                  <a:cxn ang="0">
                    <a:pos x="T17" y="T19"/>
                  </a:cxn>
                </a:cxnLst>
                <a:rect l="0" t="0" r="r" b="b"/>
                <a:pathLst>
                  <a:path w="1104" h="4001">
                    <a:moveTo>
                      <a:pt x="487" y="2201"/>
                    </a:moveTo>
                    <a:lnTo>
                      <a:pt x="471" y="2258"/>
                    </a:lnTo>
                    <a:lnTo>
                      <a:pt x="490" y="2264"/>
                    </a:lnTo>
                    <a:lnTo>
                      <a:pt x="506" y="2206"/>
                    </a:lnTo>
                    <a:lnTo>
                      <a:pt x="487" y="2201"/>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376" name="Freeform 133"/>
              <p:cNvSpPr>
                <a:spLocks/>
              </p:cNvSpPr>
              <p:nvPr/>
            </p:nvSpPr>
            <p:spPr bwMode="auto">
              <a:xfrm>
                <a:off x="4098" y="-639"/>
                <a:ext cx="1104" cy="4001"/>
              </a:xfrm>
              <a:custGeom>
                <a:avLst/>
                <a:gdLst>
                  <a:gd name="T0" fmla="+- 0 4553 4098"/>
                  <a:gd name="T1" fmla="*/ T0 w 1104"/>
                  <a:gd name="T2" fmla="+- 0 1677 -639"/>
                  <a:gd name="T3" fmla="*/ 1677 h 4001"/>
                  <a:gd name="T4" fmla="+- 0 4537 4098"/>
                  <a:gd name="T5" fmla="*/ T4 w 1104"/>
                  <a:gd name="T6" fmla="+- 0 1735 -639"/>
                  <a:gd name="T7" fmla="*/ 1735 h 4001"/>
                  <a:gd name="T8" fmla="+- 0 4557 4098"/>
                  <a:gd name="T9" fmla="*/ T8 w 1104"/>
                  <a:gd name="T10" fmla="+- 0 1740 -639"/>
                  <a:gd name="T11" fmla="*/ 1740 h 4001"/>
                  <a:gd name="T12" fmla="+- 0 4572 4098"/>
                  <a:gd name="T13" fmla="*/ T12 w 1104"/>
                  <a:gd name="T14" fmla="+- 0 1683 -639"/>
                  <a:gd name="T15" fmla="*/ 1683 h 4001"/>
                  <a:gd name="T16" fmla="+- 0 4553 4098"/>
                  <a:gd name="T17" fmla="*/ T16 w 1104"/>
                  <a:gd name="T18" fmla="+- 0 1677 -639"/>
                  <a:gd name="T19" fmla="*/ 1677 h 4001"/>
                </a:gdLst>
                <a:ahLst/>
                <a:cxnLst>
                  <a:cxn ang="0">
                    <a:pos x="T1" y="T3"/>
                  </a:cxn>
                  <a:cxn ang="0">
                    <a:pos x="T5" y="T7"/>
                  </a:cxn>
                  <a:cxn ang="0">
                    <a:pos x="T9" y="T11"/>
                  </a:cxn>
                  <a:cxn ang="0">
                    <a:pos x="T13" y="T15"/>
                  </a:cxn>
                  <a:cxn ang="0">
                    <a:pos x="T17" y="T19"/>
                  </a:cxn>
                </a:cxnLst>
                <a:rect l="0" t="0" r="r" b="b"/>
                <a:pathLst>
                  <a:path w="1104" h="4001">
                    <a:moveTo>
                      <a:pt x="455" y="2316"/>
                    </a:moveTo>
                    <a:lnTo>
                      <a:pt x="439" y="2374"/>
                    </a:lnTo>
                    <a:lnTo>
                      <a:pt x="459" y="2379"/>
                    </a:lnTo>
                    <a:lnTo>
                      <a:pt x="474" y="2322"/>
                    </a:lnTo>
                    <a:lnTo>
                      <a:pt x="455" y="2316"/>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377" name="Freeform 132"/>
              <p:cNvSpPr>
                <a:spLocks/>
              </p:cNvSpPr>
              <p:nvPr/>
            </p:nvSpPr>
            <p:spPr bwMode="auto">
              <a:xfrm>
                <a:off x="4098" y="-639"/>
                <a:ext cx="1104" cy="4001"/>
              </a:xfrm>
              <a:custGeom>
                <a:avLst/>
                <a:gdLst>
                  <a:gd name="T0" fmla="+- 0 4522 4098"/>
                  <a:gd name="T1" fmla="*/ T0 w 1104"/>
                  <a:gd name="T2" fmla="+- 0 1793 -639"/>
                  <a:gd name="T3" fmla="*/ 1793 h 4001"/>
                  <a:gd name="T4" fmla="+- 0 4506 4098"/>
                  <a:gd name="T5" fmla="*/ T4 w 1104"/>
                  <a:gd name="T6" fmla="+- 0 1851 -639"/>
                  <a:gd name="T7" fmla="*/ 1851 h 4001"/>
                  <a:gd name="T8" fmla="+- 0 4525 4098"/>
                  <a:gd name="T9" fmla="*/ T8 w 1104"/>
                  <a:gd name="T10" fmla="+- 0 1856 -639"/>
                  <a:gd name="T11" fmla="*/ 1856 h 4001"/>
                  <a:gd name="T12" fmla="+- 0 4541 4098"/>
                  <a:gd name="T13" fmla="*/ T12 w 1104"/>
                  <a:gd name="T14" fmla="+- 0 1798 -639"/>
                  <a:gd name="T15" fmla="*/ 1798 h 4001"/>
                  <a:gd name="T16" fmla="+- 0 4522 4098"/>
                  <a:gd name="T17" fmla="*/ T16 w 1104"/>
                  <a:gd name="T18" fmla="+- 0 1793 -639"/>
                  <a:gd name="T19" fmla="*/ 1793 h 4001"/>
                </a:gdLst>
                <a:ahLst/>
                <a:cxnLst>
                  <a:cxn ang="0">
                    <a:pos x="T1" y="T3"/>
                  </a:cxn>
                  <a:cxn ang="0">
                    <a:pos x="T5" y="T7"/>
                  </a:cxn>
                  <a:cxn ang="0">
                    <a:pos x="T9" y="T11"/>
                  </a:cxn>
                  <a:cxn ang="0">
                    <a:pos x="T13" y="T15"/>
                  </a:cxn>
                  <a:cxn ang="0">
                    <a:pos x="T17" y="T19"/>
                  </a:cxn>
                </a:cxnLst>
                <a:rect l="0" t="0" r="r" b="b"/>
                <a:pathLst>
                  <a:path w="1104" h="4001">
                    <a:moveTo>
                      <a:pt x="424" y="2432"/>
                    </a:moveTo>
                    <a:lnTo>
                      <a:pt x="408" y="2490"/>
                    </a:lnTo>
                    <a:lnTo>
                      <a:pt x="427" y="2495"/>
                    </a:lnTo>
                    <a:lnTo>
                      <a:pt x="443" y="2437"/>
                    </a:lnTo>
                    <a:lnTo>
                      <a:pt x="424" y="2432"/>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378" name="Freeform 131"/>
              <p:cNvSpPr>
                <a:spLocks/>
              </p:cNvSpPr>
              <p:nvPr/>
            </p:nvSpPr>
            <p:spPr bwMode="auto">
              <a:xfrm>
                <a:off x="4098" y="-639"/>
                <a:ext cx="1104" cy="4001"/>
              </a:xfrm>
              <a:custGeom>
                <a:avLst/>
                <a:gdLst>
                  <a:gd name="T0" fmla="+- 0 4490 4098"/>
                  <a:gd name="T1" fmla="*/ T0 w 1104"/>
                  <a:gd name="T2" fmla="+- 0 1909 -639"/>
                  <a:gd name="T3" fmla="*/ 1909 h 4001"/>
                  <a:gd name="T4" fmla="+- 0 4475 4098"/>
                  <a:gd name="T5" fmla="*/ T4 w 1104"/>
                  <a:gd name="T6" fmla="+- 0 1967 -639"/>
                  <a:gd name="T7" fmla="*/ 1967 h 4001"/>
                  <a:gd name="T8" fmla="+- 0 4494 4098"/>
                  <a:gd name="T9" fmla="*/ T8 w 1104"/>
                  <a:gd name="T10" fmla="+- 0 1972 -639"/>
                  <a:gd name="T11" fmla="*/ 1972 h 4001"/>
                  <a:gd name="T12" fmla="+- 0 4510 4098"/>
                  <a:gd name="T13" fmla="*/ T12 w 1104"/>
                  <a:gd name="T14" fmla="+- 0 1914 -639"/>
                  <a:gd name="T15" fmla="*/ 1914 h 4001"/>
                  <a:gd name="T16" fmla="+- 0 4490 4098"/>
                  <a:gd name="T17" fmla="*/ T16 w 1104"/>
                  <a:gd name="T18" fmla="+- 0 1909 -639"/>
                  <a:gd name="T19" fmla="*/ 1909 h 4001"/>
                </a:gdLst>
                <a:ahLst/>
                <a:cxnLst>
                  <a:cxn ang="0">
                    <a:pos x="T1" y="T3"/>
                  </a:cxn>
                  <a:cxn ang="0">
                    <a:pos x="T5" y="T7"/>
                  </a:cxn>
                  <a:cxn ang="0">
                    <a:pos x="T9" y="T11"/>
                  </a:cxn>
                  <a:cxn ang="0">
                    <a:pos x="T13" y="T15"/>
                  </a:cxn>
                  <a:cxn ang="0">
                    <a:pos x="T17" y="T19"/>
                  </a:cxn>
                </a:cxnLst>
                <a:rect l="0" t="0" r="r" b="b"/>
                <a:pathLst>
                  <a:path w="1104" h="4001">
                    <a:moveTo>
                      <a:pt x="392" y="2548"/>
                    </a:moveTo>
                    <a:lnTo>
                      <a:pt x="377" y="2606"/>
                    </a:lnTo>
                    <a:lnTo>
                      <a:pt x="396" y="2611"/>
                    </a:lnTo>
                    <a:lnTo>
                      <a:pt x="412" y="2553"/>
                    </a:lnTo>
                    <a:lnTo>
                      <a:pt x="392" y="2548"/>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379" name="Freeform 130"/>
              <p:cNvSpPr>
                <a:spLocks/>
              </p:cNvSpPr>
              <p:nvPr/>
            </p:nvSpPr>
            <p:spPr bwMode="auto">
              <a:xfrm>
                <a:off x="4098" y="-639"/>
                <a:ext cx="1104" cy="4001"/>
              </a:xfrm>
              <a:custGeom>
                <a:avLst/>
                <a:gdLst>
                  <a:gd name="T0" fmla="+- 0 4459 4098"/>
                  <a:gd name="T1" fmla="*/ T0 w 1104"/>
                  <a:gd name="T2" fmla="+- 0 2025 -639"/>
                  <a:gd name="T3" fmla="*/ 2025 h 4001"/>
                  <a:gd name="T4" fmla="+- 0 4443 4098"/>
                  <a:gd name="T5" fmla="*/ T4 w 1104"/>
                  <a:gd name="T6" fmla="+- 0 2083 -639"/>
                  <a:gd name="T7" fmla="*/ 2083 h 4001"/>
                  <a:gd name="T8" fmla="+- 0 4463 4098"/>
                  <a:gd name="T9" fmla="*/ T8 w 1104"/>
                  <a:gd name="T10" fmla="+- 0 2088 -639"/>
                  <a:gd name="T11" fmla="*/ 2088 h 4001"/>
                  <a:gd name="T12" fmla="+- 0 4478 4098"/>
                  <a:gd name="T13" fmla="*/ T12 w 1104"/>
                  <a:gd name="T14" fmla="+- 0 2030 -639"/>
                  <a:gd name="T15" fmla="*/ 2030 h 4001"/>
                  <a:gd name="T16" fmla="+- 0 4459 4098"/>
                  <a:gd name="T17" fmla="*/ T16 w 1104"/>
                  <a:gd name="T18" fmla="+- 0 2025 -639"/>
                  <a:gd name="T19" fmla="*/ 2025 h 4001"/>
                </a:gdLst>
                <a:ahLst/>
                <a:cxnLst>
                  <a:cxn ang="0">
                    <a:pos x="T1" y="T3"/>
                  </a:cxn>
                  <a:cxn ang="0">
                    <a:pos x="T5" y="T7"/>
                  </a:cxn>
                  <a:cxn ang="0">
                    <a:pos x="T9" y="T11"/>
                  </a:cxn>
                  <a:cxn ang="0">
                    <a:pos x="T13" y="T15"/>
                  </a:cxn>
                  <a:cxn ang="0">
                    <a:pos x="T17" y="T19"/>
                  </a:cxn>
                </a:cxnLst>
                <a:rect l="0" t="0" r="r" b="b"/>
                <a:pathLst>
                  <a:path w="1104" h="4001">
                    <a:moveTo>
                      <a:pt x="361" y="2664"/>
                    </a:moveTo>
                    <a:lnTo>
                      <a:pt x="345" y="2722"/>
                    </a:lnTo>
                    <a:lnTo>
                      <a:pt x="365" y="2727"/>
                    </a:lnTo>
                    <a:lnTo>
                      <a:pt x="380" y="2669"/>
                    </a:lnTo>
                    <a:lnTo>
                      <a:pt x="361" y="2664"/>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380" name="Freeform 129"/>
              <p:cNvSpPr>
                <a:spLocks/>
              </p:cNvSpPr>
              <p:nvPr/>
            </p:nvSpPr>
            <p:spPr bwMode="auto">
              <a:xfrm>
                <a:off x="4098" y="-639"/>
                <a:ext cx="1104" cy="4001"/>
              </a:xfrm>
              <a:custGeom>
                <a:avLst/>
                <a:gdLst>
                  <a:gd name="T0" fmla="+- 0 4428 4098"/>
                  <a:gd name="T1" fmla="*/ T0 w 1104"/>
                  <a:gd name="T2" fmla="+- 0 2141 -639"/>
                  <a:gd name="T3" fmla="*/ 2141 h 4001"/>
                  <a:gd name="T4" fmla="+- 0 4412 4098"/>
                  <a:gd name="T5" fmla="*/ T4 w 1104"/>
                  <a:gd name="T6" fmla="+- 0 2198 -639"/>
                  <a:gd name="T7" fmla="*/ 2198 h 4001"/>
                  <a:gd name="T8" fmla="+- 0 4431 4098"/>
                  <a:gd name="T9" fmla="*/ T8 w 1104"/>
                  <a:gd name="T10" fmla="+- 0 2204 -639"/>
                  <a:gd name="T11" fmla="*/ 2204 h 4001"/>
                  <a:gd name="T12" fmla="+- 0 4447 4098"/>
                  <a:gd name="T13" fmla="*/ T12 w 1104"/>
                  <a:gd name="T14" fmla="+- 0 2146 -639"/>
                  <a:gd name="T15" fmla="*/ 2146 h 4001"/>
                  <a:gd name="T16" fmla="+- 0 4428 4098"/>
                  <a:gd name="T17" fmla="*/ T16 w 1104"/>
                  <a:gd name="T18" fmla="+- 0 2141 -639"/>
                  <a:gd name="T19" fmla="*/ 2141 h 4001"/>
                </a:gdLst>
                <a:ahLst/>
                <a:cxnLst>
                  <a:cxn ang="0">
                    <a:pos x="T1" y="T3"/>
                  </a:cxn>
                  <a:cxn ang="0">
                    <a:pos x="T5" y="T7"/>
                  </a:cxn>
                  <a:cxn ang="0">
                    <a:pos x="T9" y="T11"/>
                  </a:cxn>
                  <a:cxn ang="0">
                    <a:pos x="T13" y="T15"/>
                  </a:cxn>
                  <a:cxn ang="0">
                    <a:pos x="T17" y="T19"/>
                  </a:cxn>
                </a:cxnLst>
                <a:rect l="0" t="0" r="r" b="b"/>
                <a:pathLst>
                  <a:path w="1104" h="4001">
                    <a:moveTo>
                      <a:pt x="330" y="2780"/>
                    </a:moveTo>
                    <a:lnTo>
                      <a:pt x="314" y="2837"/>
                    </a:lnTo>
                    <a:lnTo>
                      <a:pt x="333" y="2843"/>
                    </a:lnTo>
                    <a:lnTo>
                      <a:pt x="349" y="2785"/>
                    </a:lnTo>
                    <a:lnTo>
                      <a:pt x="330" y="278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381" name="Freeform 128"/>
              <p:cNvSpPr>
                <a:spLocks/>
              </p:cNvSpPr>
              <p:nvPr/>
            </p:nvSpPr>
            <p:spPr bwMode="auto">
              <a:xfrm>
                <a:off x="4098" y="-639"/>
                <a:ext cx="1104" cy="4001"/>
              </a:xfrm>
              <a:custGeom>
                <a:avLst/>
                <a:gdLst>
                  <a:gd name="T0" fmla="+- 0 4396 4098"/>
                  <a:gd name="T1" fmla="*/ T0 w 1104"/>
                  <a:gd name="T2" fmla="+- 0 2256 -639"/>
                  <a:gd name="T3" fmla="*/ 2256 h 4001"/>
                  <a:gd name="T4" fmla="+- 0 4380 4098"/>
                  <a:gd name="T5" fmla="*/ T4 w 1104"/>
                  <a:gd name="T6" fmla="+- 0 2314 -639"/>
                  <a:gd name="T7" fmla="*/ 2314 h 4001"/>
                  <a:gd name="T8" fmla="+- 0 4400 4098"/>
                  <a:gd name="T9" fmla="*/ T8 w 1104"/>
                  <a:gd name="T10" fmla="+- 0 2320 -639"/>
                  <a:gd name="T11" fmla="*/ 2320 h 4001"/>
                  <a:gd name="T12" fmla="+- 0 4415 4098"/>
                  <a:gd name="T13" fmla="*/ T12 w 1104"/>
                  <a:gd name="T14" fmla="+- 0 2262 -639"/>
                  <a:gd name="T15" fmla="*/ 2262 h 4001"/>
                  <a:gd name="T16" fmla="+- 0 4396 4098"/>
                  <a:gd name="T17" fmla="*/ T16 w 1104"/>
                  <a:gd name="T18" fmla="+- 0 2256 -639"/>
                  <a:gd name="T19" fmla="*/ 2256 h 4001"/>
                </a:gdLst>
                <a:ahLst/>
                <a:cxnLst>
                  <a:cxn ang="0">
                    <a:pos x="T1" y="T3"/>
                  </a:cxn>
                  <a:cxn ang="0">
                    <a:pos x="T5" y="T7"/>
                  </a:cxn>
                  <a:cxn ang="0">
                    <a:pos x="T9" y="T11"/>
                  </a:cxn>
                  <a:cxn ang="0">
                    <a:pos x="T13" y="T15"/>
                  </a:cxn>
                  <a:cxn ang="0">
                    <a:pos x="T17" y="T19"/>
                  </a:cxn>
                </a:cxnLst>
                <a:rect l="0" t="0" r="r" b="b"/>
                <a:pathLst>
                  <a:path w="1104" h="4001">
                    <a:moveTo>
                      <a:pt x="298" y="2895"/>
                    </a:moveTo>
                    <a:lnTo>
                      <a:pt x="282" y="2953"/>
                    </a:lnTo>
                    <a:lnTo>
                      <a:pt x="302" y="2959"/>
                    </a:lnTo>
                    <a:lnTo>
                      <a:pt x="317" y="2901"/>
                    </a:lnTo>
                    <a:lnTo>
                      <a:pt x="298" y="2895"/>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382" name="Freeform 127"/>
              <p:cNvSpPr>
                <a:spLocks/>
              </p:cNvSpPr>
              <p:nvPr/>
            </p:nvSpPr>
            <p:spPr bwMode="auto">
              <a:xfrm>
                <a:off x="4098" y="-639"/>
                <a:ext cx="1104" cy="4001"/>
              </a:xfrm>
              <a:custGeom>
                <a:avLst/>
                <a:gdLst>
                  <a:gd name="T0" fmla="+- 0 4365 4098"/>
                  <a:gd name="T1" fmla="*/ T0 w 1104"/>
                  <a:gd name="T2" fmla="+- 0 2372 -639"/>
                  <a:gd name="T3" fmla="*/ 2372 h 4001"/>
                  <a:gd name="T4" fmla="+- 0 4349 4098"/>
                  <a:gd name="T5" fmla="*/ T4 w 1104"/>
                  <a:gd name="T6" fmla="+- 0 2430 -639"/>
                  <a:gd name="T7" fmla="*/ 2430 h 4001"/>
                  <a:gd name="T8" fmla="+- 0 4368 4098"/>
                  <a:gd name="T9" fmla="*/ T8 w 1104"/>
                  <a:gd name="T10" fmla="+- 0 2435 -639"/>
                  <a:gd name="T11" fmla="*/ 2435 h 4001"/>
                  <a:gd name="T12" fmla="+- 0 4384 4098"/>
                  <a:gd name="T13" fmla="*/ T12 w 1104"/>
                  <a:gd name="T14" fmla="+- 0 2377 -639"/>
                  <a:gd name="T15" fmla="*/ 2377 h 4001"/>
                  <a:gd name="T16" fmla="+- 0 4365 4098"/>
                  <a:gd name="T17" fmla="*/ T16 w 1104"/>
                  <a:gd name="T18" fmla="+- 0 2372 -639"/>
                  <a:gd name="T19" fmla="*/ 2372 h 4001"/>
                </a:gdLst>
                <a:ahLst/>
                <a:cxnLst>
                  <a:cxn ang="0">
                    <a:pos x="T1" y="T3"/>
                  </a:cxn>
                  <a:cxn ang="0">
                    <a:pos x="T5" y="T7"/>
                  </a:cxn>
                  <a:cxn ang="0">
                    <a:pos x="T9" y="T11"/>
                  </a:cxn>
                  <a:cxn ang="0">
                    <a:pos x="T13" y="T15"/>
                  </a:cxn>
                  <a:cxn ang="0">
                    <a:pos x="T17" y="T19"/>
                  </a:cxn>
                </a:cxnLst>
                <a:rect l="0" t="0" r="r" b="b"/>
                <a:pathLst>
                  <a:path w="1104" h="4001">
                    <a:moveTo>
                      <a:pt x="267" y="3011"/>
                    </a:moveTo>
                    <a:lnTo>
                      <a:pt x="251" y="3069"/>
                    </a:lnTo>
                    <a:lnTo>
                      <a:pt x="270" y="3074"/>
                    </a:lnTo>
                    <a:lnTo>
                      <a:pt x="286" y="3016"/>
                    </a:lnTo>
                    <a:lnTo>
                      <a:pt x="267" y="3011"/>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383" name="Freeform 126"/>
              <p:cNvSpPr>
                <a:spLocks/>
              </p:cNvSpPr>
              <p:nvPr/>
            </p:nvSpPr>
            <p:spPr bwMode="auto">
              <a:xfrm>
                <a:off x="4098" y="-639"/>
                <a:ext cx="1104" cy="4001"/>
              </a:xfrm>
              <a:custGeom>
                <a:avLst/>
                <a:gdLst>
                  <a:gd name="T0" fmla="+- 0 4333 4098"/>
                  <a:gd name="T1" fmla="*/ T0 w 1104"/>
                  <a:gd name="T2" fmla="+- 0 2488 -639"/>
                  <a:gd name="T3" fmla="*/ 2488 h 4001"/>
                  <a:gd name="T4" fmla="+- 0 4318 4098"/>
                  <a:gd name="T5" fmla="*/ T4 w 1104"/>
                  <a:gd name="T6" fmla="+- 0 2546 -639"/>
                  <a:gd name="T7" fmla="*/ 2546 h 4001"/>
                  <a:gd name="T8" fmla="+- 0 4337 4098"/>
                  <a:gd name="T9" fmla="*/ T8 w 1104"/>
                  <a:gd name="T10" fmla="+- 0 2551 -639"/>
                  <a:gd name="T11" fmla="*/ 2551 h 4001"/>
                  <a:gd name="T12" fmla="+- 0 4353 4098"/>
                  <a:gd name="T13" fmla="*/ T12 w 1104"/>
                  <a:gd name="T14" fmla="+- 0 2493 -639"/>
                  <a:gd name="T15" fmla="*/ 2493 h 4001"/>
                  <a:gd name="T16" fmla="+- 0 4333 4098"/>
                  <a:gd name="T17" fmla="*/ T16 w 1104"/>
                  <a:gd name="T18" fmla="+- 0 2488 -639"/>
                  <a:gd name="T19" fmla="*/ 2488 h 4001"/>
                </a:gdLst>
                <a:ahLst/>
                <a:cxnLst>
                  <a:cxn ang="0">
                    <a:pos x="T1" y="T3"/>
                  </a:cxn>
                  <a:cxn ang="0">
                    <a:pos x="T5" y="T7"/>
                  </a:cxn>
                  <a:cxn ang="0">
                    <a:pos x="T9" y="T11"/>
                  </a:cxn>
                  <a:cxn ang="0">
                    <a:pos x="T13" y="T15"/>
                  </a:cxn>
                  <a:cxn ang="0">
                    <a:pos x="T17" y="T19"/>
                  </a:cxn>
                </a:cxnLst>
                <a:rect l="0" t="0" r="r" b="b"/>
                <a:pathLst>
                  <a:path w="1104" h="4001">
                    <a:moveTo>
                      <a:pt x="235" y="3127"/>
                    </a:moveTo>
                    <a:lnTo>
                      <a:pt x="220" y="3185"/>
                    </a:lnTo>
                    <a:lnTo>
                      <a:pt x="239" y="3190"/>
                    </a:lnTo>
                    <a:lnTo>
                      <a:pt x="255" y="3132"/>
                    </a:lnTo>
                    <a:lnTo>
                      <a:pt x="235" y="3127"/>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384" name="Freeform 125"/>
              <p:cNvSpPr>
                <a:spLocks/>
              </p:cNvSpPr>
              <p:nvPr/>
            </p:nvSpPr>
            <p:spPr bwMode="auto">
              <a:xfrm>
                <a:off x="4098" y="-639"/>
                <a:ext cx="1104" cy="4001"/>
              </a:xfrm>
              <a:custGeom>
                <a:avLst/>
                <a:gdLst>
                  <a:gd name="T0" fmla="+- 0 4302 4098"/>
                  <a:gd name="T1" fmla="*/ T0 w 1104"/>
                  <a:gd name="T2" fmla="+- 0 2604 -639"/>
                  <a:gd name="T3" fmla="*/ 2604 h 4001"/>
                  <a:gd name="T4" fmla="+- 0 4286 4098"/>
                  <a:gd name="T5" fmla="*/ T4 w 1104"/>
                  <a:gd name="T6" fmla="+- 0 2662 -639"/>
                  <a:gd name="T7" fmla="*/ 2662 h 4001"/>
                  <a:gd name="T8" fmla="+- 0 4305 4098"/>
                  <a:gd name="T9" fmla="*/ T8 w 1104"/>
                  <a:gd name="T10" fmla="+- 0 2667 -639"/>
                  <a:gd name="T11" fmla="*/ 2667 h 4001"/>
                  <a:gd name="T12" fmla="+- 0 4321 4098"/>
                  <a:gd name="T13" fmla="*/ T12 w 1104"/>
                  <a:gd name="T14" fmla="+- 0 2609 -639"/>
                  <a:gd name="T15" fmla="*/ 2609 h 4001"/>
                  <a:gd name="T16" fmla="+- 0 4302 4098"/>
                  <a:gd name="T17" fmla="*/ T16 w 1104"/>
                  <a:gd name="T18" fmla="+- 0 2604 -639"/>
                  <a:gd name="T19" fmla="*/ 2604 h 4001"/>
                </a:gdLst>
                <a:ahLst/>
                <a:cxnLst>
                  <a:cxn ang="0">
                    <a:pos x="T1" y="T3"/>
                  </a:cxn>
                  <a:cxn ang="0">
                    <a:pos x="T5" y="T7"/>
                  </a:cxn>
                  <a:cxn ang="0">
                    <a:pos x="T9" y="T11"/>
                  </a:cxn>
                  <a:cxn ang="0">
                    <a:pos x="T13" y="T15"/>
                  </a:cxn>
                  <a:cxn ang="0">
                    <a:pos x="T17" y="T19"/>
                  </a:cxn>
                </a:cxnLst>
                <a:rect l="0" t="0" r="r" b="b"/>
                <a:pathLst>
                  <a:path w="1104" h="4001">
                    <a:moveTo>
                      <a:pt x="204" y="3243"/>
                    </a:moveTo>
                    <a:lnTo>
                      <a:pt x="188" y="3301"/>
                    </a:lnTo>
                    <a:lnTo>
                      <a:pt x="207" y="3306"/>
                    </a:lnTo>
                    <a:lnTo>
                      <a:pt x="223" y="3248"/>
                    </a:lnTo>
                    <a:lnTo>
                      <a:pt x="204" y="3243"/>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385" name="Freeform 124"/>
              <p:cNvSpPr>
                <a:spLocks/>
              </p:cNvSpPr>
              <p:nvPr/>
            </p:nvSpPr>
            <p:spPr bwMode="auto">
              <a:xfrm>
                <a:off x="4098" y="-639"/>
                <a:ext cx="1104" cy="4001"/>
              </a:xfrm>
              <a:custGeom>
                <a:avLst/>
                <a:gdLst>
                  <a:gd name="T0" fmla="+- 0 4270 4098"/>
                  <a:gd name="T1" fmla="*/ T0 w 1104"/>
                  <a:gd name="T2" fmla="+- 0 2720 -639"/>
                  <a:gd name="T3" fmla="*/ 2720 h 4001"/>
                  <a:gd name="T4" fmla="+- 0 4255 4098"/>
                  <a:gd name="T5" fmla="*/ T4 w 1104"/>
                  <a:gd name="T6" fmla="+- 0 2778 -639"/>
                  <a:gd name="T7" fmla="*/ 2778 h 4001"/>
                  <a:gd name="T8" fmla="+- 0 4274 4098"/>
                  <a:gd name="T9" fmla="*/ T8 w 1104"/>
                  <a:gd name="T10" fmla="+- 0 2783 -639"/>
                  <a:gd name="T11" fmla="*/ 2783 h 4001"/>
                  <a:gd name="T12" fmla="+- 0 4290 4098"/>
                  <a:gd name="T13" fmla="*/ T12 w 1104"/>
                  <a:gd name="T14" fmla="+- 0 2725 -639"/>
                  <a:gd name="T15" fmla="*/ 2725 h 4001"/>
                  <a:gd name="T16" fmla="+- 0 4270 4098"/>
                  <a:gd name="T17" fmla="*/ T16 w 1104"/>
                  <a:gd name="T18" fmla="+- 0 2720 -639"/>
                  <a:gd name="T19" fmla="*/ 2720 h 4001"/>
                </a:gdLst>
                <a:ahLst/>
                <a:cxnLst>
                  <a:cxn ang="0">
                    <a:pos x="T1" y="T3"/>
                  </a:cxn>
                  <a:cxn ang="0">
                    <a:pos x="T5" y="T7"/>
                  </a:cxn>
                  <a:cxn ang="0">
                    <a:pos x="T9" y="T11"/>
                  </a:cxn>
                  <a:cxn ang="0">
                    <a:pos x="T13" y="T15"/>
                  </a:cxn>
                  <a:cxn ang="0">
                    <a:pos x="T17" y="T19"/>
                  </a:cxn>
                </a:cxnLst>
                <a:rect l="0" t="0" r="r" b="b"/>
                <a:pathLst>
                  <a:path w="1104" h="4001">
                    <a:moveTo>
                      <a:pt x="172" y="3359"/>
                    </a:moveTo>
                    <a:lnTo>
                      <a:pt x="157" y="3417"/>
                    </a:lnTo>
                    <a:lnTo>
                      <a:pt x="176" y="3422"/>
                    </a:lnTo>
                    <a:lnTo>
                      <a:pt x="192" y="3364"/>
                    </a:lnTo>
                    <a:lnTo>
                      <a:pt x="172" y="3359"/>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386" name="Freeform 123"/>
              <p:cNvSpPr>
                <a:spLocks/>
              </p:cNvSpPr>
              <p:nvPr/>
            </p:nvSpPr>
            <p:spPr bwMode="auto">
              <a:xfrm>
                <a:off x="4098" y="-639"/>
                <a:ext cx="1104" cy="4001"/>
              </a:xfrm>
              <a:custGeom>
                <a:avLst/>
                <a:gdLst>
                  <a:gd name="T0" fmla="+- 0 4239 4098"/>
                  <a:gd name="T1" fmla="*/ T0 w 1104"/>
                  <a:gd name="T2" fmla="+- 0 2835 -639"/>
                  <a:gd name="T3" fmla="*/ 2835 h 4001"/>
                  <a:gd name="T4" fmla="+- 0 4223 4098"/>
                  <a:gd name="T5" fmla="*/ T4 w 1104"/>
                  <a:gd name="T6" fmla="+- 0 2893 -639"/>
                  <a:gd name="T7" fmla="*/ 2893 h 4001"/>
                  <a:gd name="T8" fmla="+- 0 4243 4098"/>
                  <a:gd name="T9" fmla="*/ T8 w 1104"/>
                  <a:gd name="T10" fmla="+- 0 2899 -639"/>
                  <a:gd name="T11" fmla="*/ 2899 h 4001"/>
                  <a:gd name="T12" fmla="+- 0 4258 4098"/>
                  <a:gd name="T13" fmla="*/ T12 w 1104"/>
                  <a:gd name="T14" fmla="+- 0 2841 -639"/>
                  <a:gd name="T15" fmla="*/ 2841 h 4001"/>
                  <a:gd name="T16" fmla="+- 0 4239 4098"/>
                  <a:gd name="T17" fmla="*/ T16 w 1104"/>
                  <a:gd name="T18" fmla="+- 0 2835 -639"/>
                  <a:gd name="T19" fmla="*/ 2835 h 4001"/>
                </a:gdLst>
                <a:ahLst/>
                <a:cxnLst>
                  <a:cxn ang="0">
                    <a:pos x="T1" y="T3"/>
                  </a:cxn>
                  <a:cxn ang="0">
                    <a:pos x="T5" y="T7"/>
                  </a:cxn>
                  <a:cxn ang="0">
                    <a:pos x="T9" y="T11"/>
                  </a:cxn>
                  <a:cxn ang="0">
                    <a:pos x="T13" y="T15"/>
                  </a:cxn>
                  <a:cxn ang="0">
                    <a:pos x="T17" y="T19"/>
                  </a:cxn>
                </a:cxnLst>
                <a:rect l="0" t="0" r="r" b="b"/>
                <a:pathLst>
                  <a:path w="1104" h="4001">
                    <a:moveTo>
                      <a:pt x="141" y="3474"/>
                    </a:moveTo>
                    <a:lnTo>
                      <a:pt x="125" y="3532"/>
                    </a:lnTo>
                    <a:lnTo>
                      <a:pt x="145" y="3538"/>
                    </a:lnTo>
                    <a:lnTo>
                      <a:pt x="160" y="3480"/>
                    </a:lnTo>
                    <a:lnTo>
                      <a:pt x="141" y="3474"/>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387" name="Freeform 122"/>
              <p:cNvSpPr>
                <a:spLocks/>
              </p:cNvSpPr>
              <p:nvPr/>
            </p:nvSpPr>
            <p:spPr bwMode="auto">
              <a:xfrm>
                <a:off x="4098" y="-639"/>
                <a:ext cx="1104" cy="4001"/>
              </a:xfrm>
              <a:custGeom>
                <a:avLst/>
                <a:gdLst>
                  <a:gd name="T0" fmla="+- 0 4208 4098"/>
                  <a:gd name="T1" fmla="*/ T0 w 1104"/>
                  <a:gd name="T2" fmla="+- 0 2951 -639"/>
                  <a:gd name="T3" fmla="*/ 2951 h 4001"/>
                  <a:gd name="T4" fmla="+- 0 4192 4098"/>
                  <a:gd name="T5" fmla="*/ T4 w 1104"/>
                  <a:gd name="T6" fmla="+- 0 3009 -639"/>
                  <a:gd name="T7" fmla="*/ 3009 h 4001"/>
                  <a:gd name="T8" fmla="+- 0 4211 4098"/>
                  <a:gd name="T9" fmla="*/ T8 w 1104"/>
                  <a:gd name="T10" fmla="+- 0 3014 -639"/>
                  <a:gd name="T11" fmla="*/ 3014 h 4001"/>
                  <a:gd name="T12" fmla="+- 0 4227 4098"/>
                  <a:gd name="T13" fmla="*/ T12 w 1104"/>
                  <a:gd name="T14" fmla="+- 0 2957 -639"/>
                  <a:gd name="T15" fmla="*/ 2957 h 4001"/>
                  <a:gd name="T16" fmla="+- 0 4208 4098"/>
                  <a:gd name="T17" fmla="*/ T16 w 1104"/>
                  <a:gd name="T18" fmla="+- 0 2951 -639"/>
                  <a:gd name="T19" fmla="*/ 2951 h 4001"/>
                </a:gdLst>
                <a:ahLst/>
                <a:cxnLst>
                  <a:cxn ang="0">
                    <a:pos x="T1" y="T3"/>
                  </a:cxn>
                  <a:cxn ang="0">
                    <a:pos x="T5" y="T7"/>
                  </a:cxn>
                  <a:cxn ang="0">
                    <a:pos x="T9" y="T11"/>
                  </a:cxn>
                  <a:cxn ang="0">
                    <a:pos x="T13" y="T15"/>
                  </a:cxn>
                  <a:cxn ang="0">
                    <a:pos x="T17" y="T19"/>
                  </a:cxn>
                </a:cxnLst>
                <a:rect l="0" t="0" r="r" b="b"/>
                <a:pathLst>
                  <a:path w="1104" h="4001">
                    <a:moveTo>
                      <a:pt x="110" y="3590"/>
                    </a:moveTo>
                    <a:lnTo>
                      <a:pt x="94" y="3648"/>
                    </a:lnTo>
                    <a:lnTo>
                      <a:pt x="113" y="3653"/>
                    </a:lnTo>
                    <a:lnTo>
                      <a:pt x="129" y="3596"/>
                    </a:lnTo>
                    <a:lnTo>
                      <a:pt x="110" y="359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388" name="Freeform 121"/>
              <p:cNvSpPr>
                <a:spLocks/>
              </p:cNvSpPr>
              <p:nvPr/>
            </p:nvSpPr>
            <p:spPr bwMode="auto">
              <a:xfrm>
                <a:off x="4098" y="-639"/>
                <a:ext cx="1104" cy="4001"/>
              </a:xfrm>
              <a:custGeom>
                <a:avLst/>
                <a:gdLst>
                  <a:gd name="T0" fmla="+- 0 4176 4098"/>
                  <a:gd name="T1" fmla="*/ T0 w 1104"/>
                  <a:gd name="T2" fmla="+- 0 3067 -639"/>
                  <a:gd name="T3" fmla="*/ 3067 h 4001"/>
                  <a:gd name="T4" fmla="+- 0 4161 4098"/>
                  <a:gd name="T5" fmla="*/ T4 w 1104"/>
                  <a:gd name="T6" fmla="+- 0 3125 -639"/>
                  <a:gd name="T7" fmla="*/ 3125 h 4001"/>
                  <a:gd name="T8" fmla="+- 0 4180 4098"/>
                  <a:gd name="T9" fmla="*/ T8 w 1104"/>
                  <a:gd name="T10" fmla="+- 0 3130 -639"/>
                  <a:gd name="T11" fmla="*/ 3130 h 4001"/>
                  <a:gd name="T12" fmla="+- 0 4196 4098"/>
                  <a:gd name="T13" fmla="*/ T12 w 1104"/>
                  <a:gd name="T14" fmla="+- 0 3072 -639"/>
                  <a:gd name="T15" fmla="*/ 3072 h 4001"/>
                  <a:gd name="T16" fmla="+- 0 4176 4098"/>
                  <a:gd name="T17" fmla="*/ T16 w 1104"/>
                  <a:gd name="T18" fmla="+- 0 3067 -639"/>
                  <a:gd name="T19" fmla="*/ 3067 h 4001"/>
                </a:gdLst>
                <a:ahLst/>
                <a:cxnLst>
                  <a:cxn ang="0">
                    <a:pos x="T1" y="T3"/>
                  </a:cxn>
                  <a:cxn ang="0">
                    <a:pos x="T5" y="T7"/>
                  </a:cxn>
                  <a:cxn ang="0">
                    <a:pos x="T9" y="T11"/>
                  </a:cxn>
                  <a:cxn ang="0">
                    <a:pos x="T13" y="T15"/>
                  </a:cxn>
                  <a:cxn ang="0">
                    <a:pos x="T17" y="T19"/>
                  </a:cxn>
                </a:cxnLst>
                <a:rect l="0" t="0" r="r" b="b"/>
                <a:pathLst>
                  <a:path w="1104" h="4001">
                    <a:moveTo>
                      <a:pt x="78" y="3706"/>
                    </a:moveTo>
                    <a:lnTo>
                      <a:pt x="63" y="3764"/>
                    </a:lnTo>
                    <a:lnTo>
                      <a:pt x="82" y="3769"/>
                    </a:lnTo>
                    <a:lnTo>
                      <a:pt x="98" y="3711"/>
                    </a:lnTo>
                    <a:lnTo>
                      <a:pt x="78" y="3706"/>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389" name="Freeform 120"/>
              <p:cNvSpPr>
                <a:spLocks/>
              </p:cNvSpPr>
              <p:nvPr/>
            </p:nvSpPr>
            <p:spPr bwMode="auto">
              <a:xfrm>
                <a:off x="4098" y="-639"/>
                <a:ext cx="1104" cy="4001"/>
              </a:xfrm>
              <a:custGeom>
                <a:avLst/>
                <a:gdLst>
                  <a:gd name="T0" fmla="+- 0 4145 4098"/>
                  <a:gd name="T1" fmla="*/ T0 w 1104"/>
                  <a:gd name="T2" fmla="+- 0 3183 -639"/>
                  <a:gd name="T3" fmla="*/ 3183 h 4001"/>
                  <a:gd name="T4" fmla="+- 0 4129 4098"/>
                  <a:gd name="T5" fmla="*/ T4 w 1104"/>
                  <a:gd name="T6" fmla="+- 0 3241 -639"/>
                  <a:gd name="T7" fmla="*/ 3241 h 4001"/>
                  <a:gd name="T8" fmla="+- 0 4148 4098"/>
                  <a:gd name="T9" fmla="*/ T8 w 1104"/>
                  <a:gd name="T10" fmla="+- 0 3246 -639"/>
                  <a:gd name="T11" fmla="*/ 3246 h 4001"/>
                  <a:gd name="T12" fmla="+- 0 4164 4098"/>
                  <a:gd name="T13" fmla="*/ T12 w 1104"/>
                  <a:gd name="T14" fmla="+- 0 3188 -639"/>
                  <a:gd name="T15" fmla="*/ 3188 h 4001"/>
                  <a:gd name="T16" fmla="+- 0 4145 4098"/>
                  <a:gd name="T17" fmla="*/ T16 w 1104"/>
                  <a:gd name="T18" fmla="+- 0 3183 -639"/>
                  <a:gd name="T19" fmla="*/ 3183 h 4001"/>
                </a:gdLst>
                <a:ahLst/>
                <a:cxnLst>
                  <a:cxn ang="0">
                    <a:pos x="T1" y="T3"/>
                  </a:cxn>
                  <a:cxn ang="0">
                    <a:pos x="T5" y="T7"/>
                  </a:cxn>
                  <a:cxn ang="0">
                    <a:pos x="T9" y="T11"/>
                  </a:cxn>
                  <a:cxn ang="0">
                    <a:pos x="T13" y="T15"/>
                  </a:cxn>
                  <a:cxn ang="0">
                    <a:pos x="T17" y="T19"/>
                  </a:cxn>
                </a:cxnLst>
                <a:rect l="0" t="0" r="r" b="b"/>
                <a:pathLst>
                  <a:path w="1104" h="4001">
                    <a:moveTo>
                      <a:pt x="47" y="3822"/>
                    </a:moveTo>
                    <a:lnTo>
                      <a:pt x="31" y="3880"/>
                    </a:lnTo>
                    <a:lnTo>
                      <a:pt x="50" y="3885"/>
                    </a:lnTo>
                    <a:lnTo>
                      <a:pt x="66" y="3827"/>
                    </a:lnTo>
                    <a:lnTo>
                      <a:pt x="47" y="3822"/>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390" name="Freeform 119"/>
              <p:cNvSpPr>
                <a:spLocks/>
              </p:cNvSpPr>
              <p:nvPr/>
            </p:nvSpPr>
            <p:spPr bwMode="auto">
              <a:xfrm>
                <a:off x="4098" y="-639"/>
                <a:ext cx="1104" cy="4001"/>
              </a:xfrm>
              <a:custGeom>
                <a:avLst/>
                <a:gdLst>
                  <a:gd name="T0" fmla="+- 0 4113 4098"/>
                  <a:gd name="T1" fmla="*/ T0 w 1104"/>
                  <a:gd name="T2" fmla="+- 0 3299 -639"/>
                  <a:gd name="T3" fmla="*/ 3299 h 4001"/>
                  <a:gd name="T4" fmla="+- 0 4098 4098"/>
                  <a:gd name="T5" fmla="*/ T4 w 1104"/>
                  <a:gd name="T6" fmla="+- 0 3357 -639"/>
                  <a:gd name="T7" fmla="*/ 3357 h 4001"/>
                  <a:gd name="T8" fmla="+- 0 4117 4098"/>
                  <a:gd name="T9" fmla="*/ T8 w 1104"/>
                  <a:gd name="T10" fmla="+- 0 3362 -639"/>
                  <a:gd name="T11" fmla="*/ 3362 h 4001"/>
                  <a:gd name="T12" fmla="+- 0 4133 4098"/>
                  <a:gd name="T13" fmla="*/ T12 w 1104"/>
                  <a:gd name="T14" fmla="+- 0 3304 -639"/>
                  <a:gd name="T15" fmla="*/ 3304 h 4001"/>
                  <a:gd name="T16" fmla="+- 0 4113 4098"/>
                  <a:gd name="T17" fmla="*/ T16 w 1104"/>
                  <a:gd name="T18" fmla="+- 0 3299 -639"/>
                  <a:gd name="T19" fmla="*/ 3299 h 4001"/>
                </a:gdLst>
                <a:ahLst/>
                <a:cxnLst>
                  <a:cxn ang="0">
                    <a:pos x="T1" y="T3"/>
                  </a:cxn>
                  <a:cxn ang="0">
                    <a:pos x="T5" y="T7"/>
                  </a:cxn>
                  <a:cxn ang="0">
                    <a:pos x="T9" y="T11"/>
                  </a:cxn>
                  <a:cxn ang="0">
                    <a:pos x="T13" y="T15"/>
                  </a:cxn>
                  <a:cxn ang="0">
                    <a:pos x="T17" y="T19"/>
                  </a:cxn>
                </a:cxnLst>
                <a:rect l="0" t="0" r="r" b="b"/>
                <a:pathLst>
                  <a:path w="1104" h="4001">
                    <a:moveTo>
                      <a:pt x="15" y="3938"/>
                    </a:moveTo>
                    <a:lnTo>
                      <a:pt x="0" y="3996"/>
                    </a:lnTo>
                    <a:lnTo>
                      <a:pt x="19" y="4001"/>
                    </a:lnTo>
                    <a:lnTo>
                      <a:pt x="35" y="3943"/>
                    </a:lnTo>
                    <a:lnTo>
                      <a:pt x="15" y="3938"/>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7" name="Group 116"/>
            <p:cNvGrpSpPr>
              <a:grpSpLocks/>
            </p:cNvGrpSpPr>
            <p:nvPr/>
          </p:nvGrpSpPr>
          <p:grpSpPr bwMode="auto">
            <a:xfrm>
              <a:off x="4074" y="3415"/>
              <a:ext cx="28" cy="35"/>
              <a:chOff x="4074" y="3415"/>
              <a:chExt cx="28" cy="35"/>
            </a:xfrm>
          </p:grpSpPr>
          <p:sp>
            <p:nvSpPr>
              <p:cNvPr id="7227" name="Freeform 117"/>
              <p:cNvSpPr>
                <a:spLocks/>
              </p:cNvSpPr>
              <p:nvPr/>
            </p:nvSpPr>
            <p:spPr bwMode="auto">
              <a:xfrm>
                <a:off x="4074" y="3415"/>
                <a:ext cx="28" cy="35"/>
              </a:xfrm>
              <a:custGeom>
                <a:avLst/>
                <a:gdLst>
                  <a:gd name="T0" fmla="+- 0 4082 4074"/>
                  <a:gd name="T1" fmla="*/ T0 w 28"/>
                  <a:gd name="T2" fmla="+- 0 3415 3415"/>
                  <a:gd name="T3" fmla="*/ 3415 h 35"/>
                  <a:gd name="T4" fmla="+- 0 4074 4074"/>
                  <a:gd name="T5" fmla="*/ T4 w 28"/>
                  <a:gd name="T6" fmla="+- 0 3443 3415"/>
                  <a:gd name="T7" fmla="*/ 3443 h 35"/>
                  <a:gd name="T8" fmla="+- 0 4093 4074"/>
                  <a:gd name="T9" fmla="*/ T8 w 28"/>
                  <a:gd name="T10" fmla="+- 0 3449 3415"/>
                  <a:gd name="T11" fmla="*/ 3449 h 35"/>
                  <a:gd name="T12" fmla="+- 0 4101 4074"/>
                  <a:gd name="T13" fmla="*/ T12 w 28"/>
                  <a:gd name="T14" fmla="+- 0 3420 3415"/>
                  <a:gd name="T15" fmla="*/ 3420 h 35"/>
                  <a:gd name="T16" fmla="+- 0 4082 4074"/>
                  <a:gd name="T17" fmla="*/ T16 w 28"/>
                  <a:gd name="T18" fmla="+- 0 3415 3415"/>
                  <a:gd name="T19" fmla="*/ 3415 h 35"/>
                </a:gdLst>
                <a:ahLst/>
                <a:cxnLst>
                  <a:cxn ang="0">
                    <a:pos x="T1" y="T3"/>
                  </a:cxn>
                  <a:cxn ang="0">
                    <a:pos x="T5" y="T7"/>
                  </a:cxn>
                  <a:cxn ang="0">
                    <a:pos x="T9" y="T11"/>
                  </a:cxn>
                  <a:cxn ang="0">
                    <a:pos x="T13" y="T15"/>
                  </a:cxn>
                  <a:cxn ang="0">
                    <a:pos x="T17" y="T19"/>
                  </a:cxn>
                </a:cxnLst>
                <a:rect l="0" t="0" r="r" b="b"/>
                <a:pathLst>
                  <a:path w="28" h="35">
                    <a:moveTo>
                      <a:pt x="8" y="0"/>
                    </a:moveTo>
                    <a:lnTo>
                      <a:pt x="0" y="28"/>
                    </a:lnTo>
                    <a:lnTo>
                      <a:pt x="19" y="34"/>
                    </a:lnTo>
                    <a:lnTo>
                      <a:pt x="27" y="5"/>
                    </a:lnTo>
                    <a:lnTo>
                      <a:pt x="8"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114"/>
            <p:cNvGrpSpPr>
              <a:grpSpLocks/>
            </p:cNvGrpSpPr>
            <p:nvPr/>
          </p:nvGrpSpPr>
          <p:grpSpPr bwMode="auto">
            <a:xfrm>
              <a:off x="5275" y="-723"/>
              <a:ext cx="20" cy="30"/>
              <a:chOff x="5275" y="-723"/>
              <a:chExt cx="20" cy="30"/>
            </a:xfrm>
          </p:grpSpPr>
          <p:sp>
            <p:nvSpPr>
              <p:cNvPr id="7226" name="Freeform 115"/>
              <p:cNvSpPr>
                <a:spLocks/>
              </p:cNvSpPr>
              <p:nvPr/>
            </p:nvSpPr>
            <p:spPr bwMode="auto">
              <a:xfrm>
                <a:off x="5275" y="-723"/>
                <a:ext cx="20" cy="30"/>
              </a:xfrm>
              <a:custGeom>
                <a:avLst/>
                <a:gdLst>
                  <a:gd name="T0" fmla="+- 0 5275 5275"/>
                  <a:gd name="T1" fmla="*/ T0 w 20"/>
                  <a:gd name="T2" fmla="+- 0 -708 -723"/>
                  <a:gd name="T3" fmla="*/ -708 h 30"/>
                  <a:gd name="T4" fmla="+- 0 5295 5275"/>
                  <a:gd name="T5" fmla="*/ T4 w 20"/>
                  <a:gd name="T6" fmla="+- 0 -708 -723"/>
                  <a:gd name="T7" fmla="*/ -708 h 30"/>
                </a:gdLst>
                <a:ahLst/>
                <a:cxnLst>
                  <a:cxn ang="0">
                    <a:pos x="T1" y="T3"/>
                  </a:cxn>
                  <a:cxn ang="0">
                    <a:pos x="T5" y="T7"/>
                  </a:cxn>
                </a:cxnLst>
                <a:rect l="0" t="0" r="r" b="b"/>
                <a:pathLst>
                  <a:path w="20" h="30">
                    <a:moveTo>
                      <a:pt x="0" y="15"/>
                    </a:moveTo>
                    <a:lnTo>
                      <a:pt x="20" y="15"/>
                    </a:lnTo>
                  </a:path>
                </a:pathLst>
              </a:custGeom>
              <a:noFill/>
              <a:ln w="2032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112"/>
            <p:cNvGrpSpPr>
              <a:grpSpLocks/>
            </p:cNvGrpSpPr>
            <p:nvPr/>
          </p:nvGrpSpPr>
          <p:grpSpPr bwMode="auto">
            <a:xfrm>
              <a:off x="5275" y="-634"/>
              <a:ext cx="20" cy="60"/>
              <a:chOff x="5275" y="-634"/>
              <a:chExt cx="20" cy="60"/>
            </a:xfrm>
          </p:grpSpPr>
          <p:sp>
            <p:nvSpPr>
              <p:cNvPr id="7225" name="Freeform 113"/>
              <p:cNvSpPr>
                <a:spLocks/>
              </p:cNvSpPr>
              <p:nvPr/>
            </p:nvSpPr>
            <p:spPr bwMode="auto">
              <a:xfrm>
                <a:off x="5275" y="-634"/>
                <a:ext cx="20" cy="60"/>
              </a:xfrm>
              <a:custGeom>
                <a:avLst/>
                <a:gdLst>
                  <a:gd name="T0" fmla="+- 0 5275 5275"/>
                  <a:gd name="T1" fmla="*/ T0 w 20"/>
                  <a:gd name="T2" fmla="+- 0 -604 -634"/>
                  <a:gd name="T3" fmla="*/ -604 h 60"/>
                  <a:gd name="T4" fmla="+- 0 5295 5275"/>
                  <a:gd name="T5" fmla="*/ T4 w 20"/>
                  <a:gd name="T6" fmla="+- 0 -604 -634"/>
                  <a:gd name="T7" fmla="*/ -604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0" name="Group 110"/>
            <p:cNvGrpSpPr>
              <a:grpSpLocks/>
            </p:cNvGrpSpPr>
            <p:nvPr/>
          </p:nvGrpSpPr>
          <p:grpSpPr bwMode="auto">
            <a:xfrm>
              <a:off x="5275" y="-515"/>
              <a:ext cx="20" cy="60"/>
              <a:chOff x="5275" y="-515"/>
              <a:chExt cx="20" cy="60"/>
            </a:xfrm>
          </p:grpSpPr>
          <p:sp>
            <p:nvSpPr>
              <p:cNvPr id="7224" name="Freeform 111"/>
              <p:cNvSpPr>
                <a:spLocks/>
              </p:cNvSpPr>
              <p:nvPr/>
            </p:nvSpPr>
            <p:spPr bwMode="auto">
              <a:xfrm>
                <a:off x="5275" y="-515"/>
                <a:ext cx="20" cy="60"/>
              </a:xfrm>
              <a:custGeom>
                <a:avLst/>
                <a:gdLst>
                  <a:gd name="T0" fmla="+- 0 5275 5275"/>
                  <a:gd name="T1" fmla="*/ T0 w 20"/>
                  <a:gd name="T2" fmla="+- 0 -485 -515"/>
                  <a:gd name="T3" fmla="*/ -485 h 60"/>
                  <a:gd name="T4" fmla="+- 0 5295 5275"/>
                  <a:gd name="T5" fmla="*/ T4 w 20"/>
                  <a:gd name="T6" fmla="+- 0 -485 -515"/>
                  <a:gd name="T7" fmla="*/ -485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108"/>
            <p:cNvGrpSpPr>
              <a:grpSpLocks/>
            </p:cNvGrpSpPr>
            <p:nvPr/>
          </p:nvGrpSpPr>
          <p:grpSpPr bwMode="auto">
            <a:xfrm>
              <a:off x="5275" y="-395"/>
              <a:ext cx="20" cy="60"/>
              <a:chOff x="5275" y="-395"/>
              <a:chExt cx="20" cy="60"/>
            </a:xfrm>
          </p:grpSpPr>
          <p:sp>
            <p:nvSpPr>
              <p:cNvPr id="7223" name="Freeform 109"/>
              <p:cNvSpPr>
                <a:spLocks/>
              </p:cNvSpPr>
              <p:nvPr/>
            </p:nvSpPr>
            <p:spPr bwMode="auto">
              <a:xfrm>
                <a:off x="5275" y="-395"/>
                <a:ext cx="20" cy="60"/>
              </a:xfrm>
              <a:custGeom>
                <a:avLst/>
                <a:gdLst>
                  <a:gd name="T0" fmla="+- 0 5275 5275"/>
                  <a:gd name="T1" fmla="*/ T0 w 20"/>
                  <a:gd name="T2" fmla="+- 0 -366 -395"/>
                  <a:gd name="T3" fmla="*/ -366 h 60"/>
                  <a:gd name="T4" fmla="+- 0 5295 5275"/>
                  <a:gd name="T5" fmla="*/ T4 w 20"/>
                  <a:gd name="T6" fmla="+- 0 -366 -395"/>
                  <a:gd name="T7" fmla="*/ -366 h 60"/>
                </a:gdLst>
                <a:ahLst/>
                <a:cxnLst>
                  <a:cxn ang="0">
                    <a:pos x="T1" y="T3"/>
                  </a:cxn>
                  <a:cxn ang="0">
                    <a:pos x="T5" y="T7"/>
                  </a:cxn>
                </a:cxnLst>
                <a:rect l="0" t="0" r="r" b="b"/>
                <a:pathLst>
                  <a:path w="20" h="60">
                    <a:moveTo>
                      <a:pt x="0" y="29"/>
                    </a:moveTo>
                    <a:lnTo>
                      <a:pt x="20" y="29"/>
                    </a:lnTo>
                  </a:path>
                </a:pathLst>
              </a:custGeom>
              <a:noFill/>
              <a:ln w="39078">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2" name="Group 106"/>
            <p:cNvGrpSpPr>
              <a:grpSpLocks/>
            </p:cNvGrpSpPr>
            <p:nvPr/>
          </p:nvGrpSpPr>
          <p:grpSpPr bwMode="auto">
            <a:xfrm>
              <a:off x="5275" y="-276"/>
              <a:ext cx="20" cy="60"/>
              <a:chOff x="5275" y="-276"/>
              <a:chExt cx="20" cy="60"/>
            </a:xfrm>
          </p:grpSpPr>
          <p:sp>
            <p:nvSpPr>
              <p:cNvPr id="7222" name="Freeform 107"/>
              <p:cNvSpPr>
                <a:spLocks/>
              </p:cNvSpPr>
              <p:nvPr/>
            </p:nvSpPr>
            <p:spPr bwMode="auto">
              <a:xfrm>
                <a:off x="5275" y="-276"/>
                <a:ext cx="20" cy="60"/>
              </a:xfrm>
              <a:custGeom>
                <a:avLst/>
                <a:gdLst>
                  <a:gd name="T0" fmla="+- 0 5275 5275"/>
                  <a:gd name="T1" fmla="*/ T0 w 20"/>
                  <a:gd name="T2" fmla="+- 0 -247 -276"/>
                  <a:gd name="T3" fmla="*/ -247 h 60"/>
                  <a:gd name="T4" fmla="+- 0 5295 5275"/>
                  <a:gd name="T5" fmla="*/ T4 w 20"/>
                  <a:gd name="T6" fmla="+- 0 -247 -276"/>
                  <a:gd name="T7" fmla="*/ -247 h 60"/>
                </a:gdLst>
                <a:ahLst/>
                <a:cxnLst>
                  <a:cxn ang="0">
                    <a:pos x="T1" y="T3"/>
                  </a:cxn>
                  <a:cxn ang="0">
                    <a:pos x="T5" y="T7"/>
                  </a:cxn>
                </a:cxnLst>
                <a:rect l="0" t="0" r="r" b="b"/>
                <a:pathLst>
                  <a:path w="20" h="60">
                    <a:moveTo>
                      <a:pt x="0" y="29"/>
                    </a:moveTo>
                    <a:lnTo>
                      <a:pt x="20" y="29"/>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3" name="Group 104"/>
            <p:cNvGrpSpPr>
              <a:grpSpLocks/>
            </p:cNvGrpSpPr>
            <p:nvPr/>
          </p:nvGrpSpPr>
          <p:grpSpPr bwMode="auto">
            <a:xfrm>
              <a:off x="5275" y="-157"/>
              <a:ext cx="20" cy="60"/>
              <a:chOff x="5275" y="-157"/>
              <a:chExt cx="20" cy="60"/>
            </a:xfrm>
          </p:grpSpPr>
          <p:sp>
            <p:nvSpPr>
              <p:cNvPr id="7221" name="Freeform 105"/>
              <p:cNvSpPr>
                <a:spLocks/>
              </p:cNvSpPr>
              <p:nvPr/>
            </p:nvSpPr>
            <p:spPr bwMode="auto">
              <a:xfrm>
                <a:off x="5275" y="-157"/>
                <a:ext cx="20" cy="60"/>
              </a:xfrm>
              <a:custGeom>
                <a:avLst/>
                <a:gdLst>
                  <a:gd name="T0" fmla="+- 0 5275 5275"/>
                  <a:gd name="T1" fmla="*/ T0 w 20"/>
                  <a:gd name="T2" fmla="+- 0 -127 -157"/>
                  <a:gd name="T3" fmla="*/ -127 h 60"/>
                  <a:gd name="T4" fmla="+- 0 5295 5275"/>
                  <a:gd name="T5" fmla="*/ T4 w 20"/>
                  <a:gd name="T6" fmla="+- 0 -127 -157"/>
                  <a:gd name="T7" fmla="*/ -127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4" name="Group 102"/>
            <p:cNvGrpSpPr>
              <a:grpSpLocks/>
            </p:cNvGrpSpPr>
            <p:nvPr/>
          </p:nvGrpSpPr>
          <p:grpSpPr bwMode="auto">
            <a:xfrm>
              <a:off x="5275" y="-38"/>
              <a:ext cx="20" cy="60"/>
              <a:chOff x="5275" y="-38"/>
              <a:chExt cx="20" cy="60"/>
            </a:xfrm>
          </p:grpSpPr>
          <p:sp>
            <p:nvSpPr>
              <p:cNvPr id="7220" name="Freeform 103"/>
              <p:cNvSpPr>
                <a:spLocks/>
              </p:cNvSpPr>
              <p:nvPr/>
            </p:nvSpPr>
            <p:spPr bwMode="auto">
              <a:xfrm>
                <a:off x="5275" y="-38"/>
                <a:ext cx="20" cy="60"/>
              </a:xfrm>
              <a:custGeom>
                <a:avLst/>
                <a:gdLst>
                  <a:gd name="T0" fmla="+- 0 5275 5275"/>
                  <a:gd name="T1" fmla="*/ T0 w 20"/>
                  <a:gd name="T2" fmla="+- 0 -8 -38"/>
                  <a:gd name="T3" fmla="*/ -8 h 60"/>
                  <a:gd name="T4" fmla="+- 0 5295 5275"/>
                  <a:gd name="T5" fmla="*/ T4 w 20"/>
                  <a:gd name="T6" fmla="+- 0 -8 -38"/>
                  <a:gd name="T7" fmla="*/ -8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5" name="Group 100"/>
            <p:cNvGrpSpPr>
              <a:grpSpLocks/>
            </p:cNvGrpSpPr>
            <p:nvPr/>
          </p:nvGrpSpPr>
          <p:grpSpPr bwMode="auto">
            <a:xfrm>
              <a:off x="5275" y="81"/>
              <a:ext cx="20" cy="60"/>
              <a:chOff x="5275" y="81"/>
              <a:chExt cx="20" cy="60"/>
            </a:xfrm>
          </p:grpSpPr>
          <p:sp>
            <p:nvSpPr>
              <p:cNvPr id="7219" name="Freeform 101"/>
              <p:cNvSpPr>
                <a:spLocks/>
              </p:cNvSpPr>
              <p:nvPr/>
            </p:nvSpPr>
            <p:spPr bwMode="auto">
              <a:xfrm>
                <a:off x="5275" y="81"/>
                <a:ext cx="20" cy="60"/>
              </a:xfrm>
              <a:custGeom>
                <a:avLst/>
                <a:gdLst>
                  <a:gd name="T0" fmla="+- 0 5275 5275"/>
                  <a:gd name="T1" fmla="*/ T0 w 20"/>
                  <a:gd name="T2" fmla="+- 0 111 81"/>
                  <a:gd name="T3" fmla="*/ 111 h 60"/>
                  <a:gd name="T4" fmla="+- 0 5295 5275"/>
                  <a:gd name="T5" fmla="*/ T4 w 20"/>
                  <a:gd name="T6" fmla="+- 0 111 81"/>
                  <a:gd name="T7" fmla="*/ 111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6" name="Group 98"/>
            <p:cNvGrpSpPr>
              <a:grpSpLocks/>
            </p:cNvGrpSpPr>
            <p:nvPr/>
          </p:nvGrpSpPr>
          <p:grpSpPr bwMode="auto">
            <a:xfrm>
              <a:off x="5275" y="200"/>
              <a:ext cx="20" cy="60"/>
              <a:chOff x="5275" y="200"/>
              <a:chExt cx="20" cy="60"/>
            </a:xfrm>
          </p:grpSpPr>
          <p:sp>
            <p:nvSpPr>
              <p:cNvPr id="7218" name="Freeform 99"/>
              <p:cNvSpPr>
                <a:spLocks/>
              </p:cNvSpPr>
              <p:nvPr/>
            </p:nvSpPr>
            <p:spPr bwMode="auto">
              <a:xfrm>
                <a:off x="5275" y="200"/>
                <a:ext cx="20" cy="60"/>
              </a:xfrm>
              <a:custGeom>
                <a:avLst/>
                <a:gdLst>
                  <a:gd name="T0" fmla="+- 0 5275 5275"/>
                  <a:gd name="T1" fmla="*/ T0 w 20"/>
                  <a:gd name="T2" fmla="+- 0 230 200"/>
                  <a:gd name="T3" fmla="*/ 230 h 60"/>
                  <a:gd name="T4" fmla="+- 0 5295 5275"/>
                  <a:gd name="T5" fmla="*/ T4 w 20"/>
                  <a:gd name="T6" fmla="+- 0 230 200"/>
                  <a:gd name="T7" fmla="*/ 230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7" name="Group 96"/>
            <p:cNvGrpSpPr>
              <a:grpSpLocks/>
            </p:cNvGrpSpPr>
            <p:nvPr/>
          </p:nvGrpSpPr>
          <p:grpSpPr bwMode="auto">
            <a:xfrm>
              <a:off x="5275" y="319"/>
              <a:ext cx="20" cy="60"/>
              <a:chOff x="5275" y="319"/>
              <a:chExt cx="20" cy="60"/>
            </a:xfrm>
          </p:grpSpPr>
          <p:sp>
            <p:nvSpPr>
              <p:cNvPr id="7217" name="Freeform 97"/>
              <p:cNvSpPr>
                <a:spLocks/>
              </p:cNvSpPr>
              <p:nvPr/>
            </p:nvSpPr>
            <p:spPr bwMode="auto">
              <a:xfrm>
                <a:off x="5275" y="319"/>
                <a:ext cx="20" cy="60"/>
              </a:xfrm>
              <a:custGeom>
                <a:avLst/>
                <a:gdLst>
                  <a:gd name="T0" fmla="+- 0 5275 5275"/>
                  <a:gd name="T1" fmla="*/ T0 w 20"/>
                  <a:gd name="T2" fmla="+- 0 349 319"/>
                  <a:gd name="T3" fmla="*/ 349 h 60"/>
                  <a:gd name="T4" fmla="+- 0 5295 5275"/>
                  <a:gd name="T5" fmla="*/ T4 w 20"/>
                  <a:gd name="T6" fmla="+- 0 349 319"/>
                  <a:gd name="T7" fmla="*/ 349 h 60"/>
                </a:gdLst>
                <a:ahLst/>
                <a:cxnLst>
                  <a:cxn ang="0">
                    <a:pos x="T1" y="T3"/>
                  </a:cxn>
                  <a:cxn ang="0">
                    <a:pos x="T5" y="T7"/>
                  </a:cxn>
                </a:cxnLst>
                <a:rect l="0" t="0" r="r" b="b"/>
                <a:pathLst>
                  <a:path w="20" h="60">
                    <a:moveTo>
                      <a:pt x="0" y="30"/>
                    </a:moveTo>
                    <a:lnTo>
                      <a:pt x="20" y="30"/>
                    </a:lnTo>
                  </a:path>
                </a:pathLst>
              </a:custGeom>
              <a:noFill/>
              <a:ln w="39078">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8" name="Group 94"/>
            <p:cNvGrpSpPr>
              <a:grpSpLocks/>
            </p:cNvGrpSpPr>
            <p:nvPr/>
          </p:nvGrpSpPr>
          <p:grpSpPr bwMode="auto">
            <a:xfrm>
              <a:off x="5275" y="438"/>
              <a:ext cx="20" cy="60"/>
              <a:chOff x="5275" y="438"/>
              <a:chExt cx="20" cy="60"/>
            </a:xfrm>
          </p:grpSpPr>
          <p:sp>
            <p:nvSpPr>
              <p:cNvPr id="7216" name="Freeform 95"/>
              <p:cNvSpPr>
                <a:spLocks/>
              </p:cNvSpPr>
              <p:nvPr/>
            </p:nvSpPr>
            <p:spPr bwMode="auto">
              <a:xfrm>
                <a:off x="5275" y="438"/>
                <a:ext cx="20" cy="60"/>
              </a:xfrm>
              <a:custGeom>
                <a:avLst/>
                <a:gdLst>
                  <a:gd name="T0" fmla="+- 0 5275 5275"/>
                  <a:gd name="T1" fmla="*/ T0 w 20"/>
                  <a:gd name="T2" fmla="+- 0 468 438"/>
                  <a:gd name="T3" fmla="*/ 468 h 60"/>
                  <a:gd name="T4" fmla="+- 0 5295 5275"/>
                  <a:gd name="T5" fmla="*/ T4 w 20"/>
                  <a:gd name="T6" fmla="+- 0 468 438"/>
                  <a:gd name="T7" fmla="*/ 468 h 60"/>
                </a:gdLst>
                <a:ahLst/>
                <a:cxnLst>
                  <a:cxn ang="0">
                    <a:pos x="T1" y="T3"/>
                  </a:cxn>
                  <a:cxn ang="0">
                    <a:pos x="T5" y="T7"/>
                  </a:cxn>
                </a:cxnLst>
                <a:rect l="0" t="0" r="r" b="b"/>
                <a:pathLst>
                  <a:path w="20" h="60">
                    <a:moveTo>
                      <a:pt x="0" y="30"/>
                    </a:moveTo>
                    <a:lnTo>
                      <a:pt x="20" y="30"/>
                    </a:lnTo>
                  </a:path>
                </a:pathLst>
              </a:custGeom>
              <a:noFill/>
              <a:ln w="39078">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9" name="Group 92"/>
            <p:cNvGrpSpPr>
              <a:grpSpLocks/>
            </p:cNvGrpSpPr>
            <p:nvPr/>
          </p:nvGrpSpPr>
          <p:grpSpPr bwMode="auto">
            <a:xfrm>
              <a:off x="5275" y="557"/>
              <a:ext cx="20" cy="60"/>
              <a:chOff x="5275" y="557"/>
              <a:chExt cx="20" cy="60"/>
            </a:xfrm>
          </p:grpSpPr>
          <p:sp>
            <p:nvSpPr>
              <p:cNvPr id="7215" name="Freeform 93"/>
              <p:cNvSpPr>
                <a:spLocks/>
              </p:cNvSpPr>
              <p:nvPr/>
            </p:nvSpPr>
            <p:spPr bwMode="auto">
              <a:xfrm>
                <a:off x="5275" y="557"/>
                <a:ext cx="20" cy="60"/>
              </a:xfrm>
              <a:custGeom>
                <a:avLst/>
                <a:gdLst>
                  <a:gd name="T0" fmla="+- 0 5275 5275"/>
                  <a:gd name="T1" fmla="*/ T0 w 20"/>
                  <a:gd name="T2" fmla="+- 0 587 557"/>
                  <a:gd name="T3" fmla="*/ 587 h 60"/>
                  <a:gd name="T4" fmla="+- 0 5295 5275"/>
                  <a:gd name="T5" fmla="*/ T4 w 20"/>
                  <a:gd name="T6" fmla="+- 0 587 557"/>
                  <a:gd name="T7" fmla="*/ 587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0" name="Group 90"/>
            <p:cNvGrpSpPr>
              <a:grpSpLocks/>
            </p:cNvGrpSpPr>
            <p:nvPr/>
          </p:nvGrpSpPr>
          <p:grpSpPr bwMode="auto">
            <a:xfrm>
              <a:off x="5275" y="677"/>
              <a:ext cx="20" cy="60"/>
              <a:chOff x="5275" y="677"/>
              <a:chExt cx="20" cy="60"/>
            </a:xfrm>
          </p:grpSpPr>
          <p:sp>
            <p:nvSpPr>
              <p:cNvPr id="7214" name="Freeform 91"/>
              <p:cNvSpPr>
                <a:spLocks/>
              </p:cNvSpPr>
              <p:nvPr/>
            </p:nvSpPr>
            <p:spPr bwMode="auto">
              <a:xfrm>
                <a:off x="5275" y="677"/>
                <a:ext cx="20" cy="60"/>
              </a:xfrm>
              <a:custGeom>
                <a:avLst/>
                <a:gdLst>
                  <a:gd name="T0" fmla="+- 0 5275 5275"/>
                  <a:gd name="T1" fmla="*/ T0 w 20"/>
                  <a:gd name="T2" fmla="+- 0 706 677"/>
                  <a:gd name="T3" fmla="*/ 706 h 60"/>
                  <a:gd name="T4" fmla="+- 0 5295 5275"/>
                  <a:gd name="T5" fmla="*/ T4 w 20"/>
                  <a:gd name="T6" fmla="+- 0 706 677"/>
                  <a:gd name="T7" fmla="*/ 706 h 60"/>
                </a:gdLst>
                <a:ahLst/>
                <a:cxnLst>
                  <a:cxn ang="0">
                    <a:pos x="T1" y="T3"/>
                  </a:cxn>
                  <a:cxn ang="0">
                    <a:pos x="T5" y="T7"/>
                  </a:cxn>
                </a:cxnLst>
                <a:rect l="0" t="0" r="r" b="b"/>
                <a:pathLst>
                  <a:path w="20" h="60">
                    <a:moveTo>
                      <a:pt x="0" y="29"/>
                    </a:moveTo>
                    <a:lnTo>
                      <a:pt x="20" y="29"/>
                    </a:lnTo>
                  </a:path>
                </a:pathLst>
              </a:custGeom>
              <a:noFill/>
              <a:ln w="39078">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1" name="Group 88"/>
            <p:cNvGrpSpPr>
              <a:grpSpLocks/>
            </p:cNvGrpSpPr>
            <p:nvPr/>
          </p:nvGrpSpPr>
          <p:grpSpPr bwMode="auto">
            <a:xfrm>
              <a:off x="5275" y="796"/>
              <a:ext cx="20" cy="60"/>
              <a:chOff x="5275" y="796"/>
              <a:chExt cx="20" cy="60"/>
            </a:xfrm>
          </p:grpSpPr>
          <p:sp>
            <p:nvSpPr>
              <p:cNvPr id="7213" name="Freeform 89"/>
              <p:cNvSpPr>
                <a:spLocks/>
              </p:cNvSpPr>
              <p:nvPr/>
            </p:nvSpPr>
            <p:spPr bwMode="auto">
              <a:xfrm>
                <a:off x="5275" y="796"/>
                <a:ext cx="20" cy="60"/>
              </a:xfrm>
              <a:custGeom>
                <a:avLst/>
                <a:gdLst>
                  <a:gd name="T0" fmla="+- 0 5275 5275"/>
                  <a:gd name="T1" fmla="*/ T0 w 20"/>
                  <a:gd name="T2" fmla="+- 0 825 796"/>
                  <a:gd name="T3" fmla="*/ 825 h 60"/>
                  <a:gd name="T4" fmla="+- 0 5295 5275"/>
                  <a:gd name="T5" fmla="*/ T4 w 20"/>
                  <a:gd name="T6" fmla="+- 0 825 796"/>
                  <a:gd name="T7" fmla="*/ 825 h 60"/>
                </a:gdLst>
                <a:ahLst/>
                <a:cxnLst>
                  <a:cxn ang="0">
                    <a:pos x="T1" y="T3"/>
                  </a:cxn>
                  <a:cxn ang="0">
                    <a:pos x="T5" y="T7"/>
                  </a:cxn>
                </a:cxnLst>
                <a:rect l="0" t="0" r="r" b="b"/>
                <a:pathLst>
                  <a:path w="20" h="60">
                    <a:moveTo>
                      <a:pt x="0" y="29"/>
                    </a:moveTo>
                    <a:lnTo>
                      <a:pt x="20" y="29"/>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2" name="Group 86"/>
            <p:cNvGrpSpPr>
              <a:grpSpLocks/>
            </p:cNvGrpSpPr>
            <p:nvPr/>
          </p:nvGrpSpPr>
          <p:grpSpPr bwMode="auto">
            <a:xfrm>
              <a:off x="5275" y="915"/>
              <a:ext cx="20" cy="60"/>
              <a:chOff x="5275" y="915"/>
              <a:chExt cx="20" cy="60"/>
            </a:xfrm>
          </p:grpSpPr>
          <p:sp>
            <p:nvSpPr>
              <p:cNvPr id="7211" name="Freeform 87"/>
              <p:cNvSpPr>
                <a:spLocks/>
              </p:cNvSpPr>
              <p:nvPr/>
            </p:nvSpPr>
            <p:spPr bwMode="auto">
              <a:xfrm>
                <a:off x="5275" y="915"/>
                <a:ext cx="20" cy="60"/>
              </a:xfrm>
              <a:custGeom>
                <a:avLst/>
                <a:gdLst>
                  <a:gd name="T0" fmla="+- 0 5275 5275"/>
                  <a:gd name="T1" fmla="*/ T0 w 20"/>
                  <a:gd name="T2" fmla="+- 0 945 915"/>
                  <a:gd name="T3" fmla="*/ 945 h 60"/>
                  <a:gd name="T4" fmla="+- 0 5295 5275"/>
                  <a:gd name="T5" fmla="*/ T4 w 20"/>
                  <a:gd name="T6" fmla="+- 0 945 915"/>
                  <a:gd name="T7" fmla="*/ 945 h 60"/>
                </a:gdLst>
                <a:ahLst/>
                <a:cxnLst>
                  <a:cxn ang="0">
                    <a:pos x="T1" y="T3"/>
                  </a:cxn>
                  <a:cxn ang="0">
                    <a:pos x="T5" y="T7"/>
                  </a:cxn>
                </a:cxnLst>
                <a:rect l="0" t="0" r="r" b="b"/>
                <a:pathLst>
                  <a:path w="20" h="60">
                    <a:moveTo>
                      <a:pt x="0" y="30"/>
                    </a:moveTo>
                    <a:lnTo>
                      <a:pt x="20" y="30"/>
                    </a:lnTo>
                  </a:path>
                </a:pathLst>
              </a:custGeom>
              <a:noFill/>
              <a:ln w="39078">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3" name="Group 84"/>
            <p:cNvGrpSpPr>
              <a:grpSpLocks/>
            </p:cNvGrpSpPr>
            <p:nvPr/>
          </p:nvGrpSpPr>
          <p:grpSpPr bwMode="auto">
            <a:xfrm>
              <a:off x="5275" y="1034"/>
              <a:ext cx="20" cy="60"/>
              <a:chOff x="5275" y="1034"/>
              <a:chExt cx="20" cy="60"/>
            </a:xfrm>
          </p:grpSpPr>
          <p:sp>
            <p:nvSpPr>
              <p:cNvPr id="7210" name="Freeform 85"/>
              <p:cNvSpPr>
                <a:spLocks/>
              </p:cNvSpPr>
              <p:nvPr/>
            </p:nvSpPr>
            <p:spPr bwMode="auto">
              <a:xfrm>
                <a:off x="5275" y="1034"/>
                <a:ext cx="20" cy="60"/>
              </a:xfrm>
              <a:custGeom>
                <a:avLst/>
                <a:gdLst>
                  <a:gd name="T0" fmla="+- 0 5275 5275"/>
                  <a:gd name="T1" fmla="*/ T0 w 20"/>
                  <a:gd name="T2" fmla="+- 0 1064 1034"/>
                  <a:gd name="T3" fmla="*/ 1064 h 60"/>
                  <a:gd name="T4" fmla="+- 0 5295 5275"/>
                  <a:gd name="T5" fmla="*/ T4 w 20"/>
                  <a:gd name="T6" fmla="+- 0 1064 1034"/>
                  <a:gd name="T7" fmla="*/ 1064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4" name="Group 82"/>
            <p:cNvGrpSpPr>
              <a:grpSpLocks/>
            </p:cNvGrpSpPr>
            <p:nvPr/>
          </p:nvGrpSpPr>
          <p:grpSpPr bwMode="auto">
            <a:xfrm>
              <a:off x="5275" y="1153"/>
              <a:ext cx="20" cy="60"/>
              <a:chOff x="5275" y="1153"/>
              <a:chExt cx="20" cy="60"/>
            </a:xfrm>
          </p:grpSpPr>
          <p:sp>
            <p:nvSpPr>
              <p:cNvPr id="7209" name="Freeform 83"/>
              <p:cNvSpPr>
                <a:spLocks/>
              </p:cNvSpPr>
              <p:nvPr/>
            </p:nvSpPr>
            <p:spPr bwMode="auto">
              <a:xfrm>
                <a:off x="5275" y="1153"/>
                <a:ext cx="20" cy="60"/>
              </a:xfrm>
              <a:custGeom>
                <a:avLst/>
                <a:gdLst>
                  <a:gd name="T0" fmla="+- 0 5275 5275"/>
                  <a:gd name="T1" fmla="*/ T0 w 20"/>
                  <a:gd name="T2" fmla="+- 0 1183 1153"/>
                  <a:gd name="T3" fmla="*/ 1183 h 60"/>
                  <a:gd name="T4" fmla="+- 0 5295 5275"/>
                  <a:gd name="T5" fmla="*/ T4 w 20"/>
                  <a:gd name="T6" fmla="+- 0 1183 1153"/>
                  <a:gd name="T7" fmla="*/ 1183 h 60"/>
                </a:gdLst>
                <a:ahLst/>
                <a:cxnLst>
                  <a:cxn ang="0">
                    <a:pos x="T1" y="T3"/>
                  </a:cxn>
                  <a:cxn ang="0">
                    <a:pos x="T5" y="T7"/>
                  </a:cxn>
                </a:cxnLst>
                <a:rect l="0" t="0" r="r" b="b"/>
                <a:pathLst>
                  <a:path w="20" h="60">
                    <a:moveTo>
                      <a:pt x="0" y="30"/>
                    </a:moveTo>
                    <a:lnTo>
                      <a:pt x="20" y="30"/>
                    </a:lnTo>
                  </a:path>
                </a:pathLst>
              </a:custGeom>
              <a:noFill/>
              <a:ln w="39064">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5" name="Group 80"/>
            <p:cNvGrpSpPr>
              <a:grpSpLocks/>
            </p:cNvGrpSpPr>
            <p:nvPr/>
          </p:nvGrpSpPr>
          <p:grpSpPr bwMode="auto">
            <a:xfrm>
              <a:off x="5275" y="1272"/>
              <a:ext cx="20" cy="60"/>
              <a:chOff x="5275" y="1272"/>
              <a:chExt cx="20" cy="60"/>
            </a:xfrm>
          </p:grpSpPr>
          <p:sp>
            <p:nvSpPr>
              <p:cNvPr id="7208" name="Freeform 81"/>
              <p:cNvSpPr>
                <a:spLocks/>
              </p:cNvSpPr>
              <p:nvPr/>
            </p:nvSpPr>
            <p:spPr bwMode="auto">
              <a:xfrm>
                <a:off x="5275" y="1272"/>
                <a:ext cx="20" cy="60"/>
              </a:xfrm>
              <a:custGeom>
                <a:avLst/>
                <a:gdLst>
                  <a:gd name="T0" fmla="+- 0 5275 5275"/>
                  <a:gd name="T1" fmla="*/ T0 w 20"/>
                  <a:gd name="T2" fmla="+- 0 1302 1272"/>
                  <a:gd name="T3" fmla="*/ 1302 h 60"/>
                  <a:gd name="T4" fmla="+- 0 5295 5275"/>
                  <a:gd name="T5" fmla="*/ T4 w 20"/>
                  <a:gd name="T6" fmla="+- 0 1302 1272"/>
                  <a:gd name="T7" fmla="*/ 1302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6" name="Group 78"/>
            <p:cNvGrpSpPr>
              <a:grpSpLocks/>
            </p:cNvGrpSpPr>
            <p:nvPr/>
          </p:nvGrpSpPr>
          <p:grpSpPr bwMode="auto">
            <a:xfrm>
              <a:off x="5275" y="1391"/>
              <a:ext cx="20" cy="60"/>
              <a:chOff x="5275" y="1391"/>
              <a:chExt cx="20" cy="60"/>
            </a:xfrm>
          </p:grpSpPr>
          <p:sp>
            <p:nvSpPr>
              <p:cNvPr id="7207" name="Freeform 79"/>
              <p:cNvSpPr>
                <a:spLocks/>
              </p:cNvSpPr>
              <p:nvPr/>
            </p:nvSpPr>
            <p:spPr bwMode="auto">
              <a:xfrm>
                <a:off x="5275" y="1391"/>
                <a:ext cx="20" cy="60"/>
              </a:xfrm>
              <a:custGeom>
                <a:avLst/>
                <a:gdLst>
                  <a:gd name="T0" fmla="+- 0 5275 5275"/>
                  <a:gd name="T1" fmla="*/ T0 w 20"/>
                  <a:gd name="T2" fmla="+- 0 1421 1391"/>
                  <a:gd name="T3" fmla="*/ 1421 h 60"/>
                  <a:gd name="T4" fmla="+- 0 5295 5275"/>
                  <a:gd name="T5" fmla="*/ T4 w 20"/>
                  <a:gd name="T6" fmla="+- 0 1421 1391"/>
                  <a:gd name="T7" fmla="*/ 1421 h 60"/>
                </a:gdLst>
                <a:ahLst/>
                <a:cxnLst>
                  <a:cxn ang="0">
                    <a:pos x="T1" y="T3"/>
                  </a:cxn>
                  <a:cxn ang="0">
                    <a:pos x="T5" y="T7"/>
                  </a:cxn>
                </a:cxnLst>
                <a:rect l="0" t="0" r="r" b="b"/>
                <a:pathLst>
                  <a:path w="20" h="60">
                    <a:moveTo>
                      <a:pt x="0" y="30"/>
                    </a:moveTo>
                    <a:lnTo>
                      <a:pt x="20" y="30"/>
                    </a:lnTo>
                  </a:path>
                </a:pathLst>
              </a:custGeom>
              <a:noFill/>
              <a:ln w="39078">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7" name="Group 76"/>
            <p:cNvGrpSpPr>
              <a:grpSpLocks/>
            </p:cNvGrpSpPr>
            <p:nvPr/>
          </p:nvGrpSpPr>
          <p:grpSpPr bwMode="auto">
            <a:xfrm>
              <a:off x="5275" y="1510"/>
              <a:ext cx="20" cy="60"/>
              <a:chOff x="5275" y="1510"/>
              <a:chExt cx="20" cy="60"/>
            </a:xfrm>
          </p:grpSpPr>
          <p:sp>
            <p:nvSpPr>
              <p:cNvPr id="7206" name="Freeform 77"/>
              <p:cNvSpPr>
                <a:spLocks/>
              </p:cNvSpPr>
              <p:nvPr/>
            </p:nvSpPr>
            <p:spPr bwMode="auto">
              <a:xfrm>
                <a:off x="5275" y="1510"/>
                <a:ext cx="20" cy="60"/>
              </a:xfrm>
              <a:custGeom>
                <a:avLst/>
                <a:gdLst>
                  <a:gd name="T0" fmla="+- 0 5275 5275"/>
                  <a:gd name="T1" fmla="*/ T0 w 20"/>
                  <a:gd name="T2" fmla="+- 0 1540 1510"/>
                  <a:gd name="T3" fmla="*/ 1540 h 60"/>
                  <a:gd name="T4" fmla="+- 0 5295 5275"/>
                  <a:gd name="T5" fmla="*/ T4 w 20"/>
                  <a:gd name="T6" fmla="+- 0 1540 1510"/>
                  <a:gd name="T7" fmla="*/ 1540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8" name="Group 74"/>
            <p:cNvGrpSpPr>
              <a:grpSpLocks/>
            </p:cNvGrpSpPr>
            <p:nvPr/>
          </p:nvGrpSpPr>
          <p:grpSpPr bwMode="auto">
            <a:xfrm>
              <a:off x="5275" y="1629"/>
              <a:ext cx="20" cy="60"/>
              <a:chOff x="5275" y="1629"/>
              <a:chExt cx="20" cy="60"/>
            </a:xfrm>
          </p:grpSpPr>
          <p:sp>
            <p:nvSpPr>
              <p:cNvPr id="7205" name="Freeform 75"/>
              <p:cNvSpPr>
                <a:spLocks/>
              </p:cNvSpPr>
              <p:nvPr/>
            </p:nvSpPr>
            <p:spPr bwMode="auto">
              <a:xfrm>
                <a:off x="5275" y="1629"/>
                <a:ext cx="20" cy="60"/>
              </a:xfrm>
              <a:custGeom>
                <a:avLst/>
                <a:gdLst>
                  <a:gd name="T0" fmla="+- 0 5275 5275"/>
                  <a:gd name="T1" fmla="*/ T0 w 20"/>
                  <a:gd name="T2" fmla="+- 0 1659 1629"/>
                  <a:gd name="T3" fmla="*/ 1659 h 60"/>
                  <a:gd name="T4" fmla="+- 0 5295 5275"/>
                  <a:gd name="T5" fmla="*/ T4 w 20"/>
                  <a:gd name="T6" fmla="+- 0 1659 1629"/>
                  <a:gd name="T7" fmla="*/ 1659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9" name="Group 72"/>
            <p:cNvGrpSpPr>
              <a:grpSpLocks/>
            </p:cNvGrpSpPr>
            <p:nvPr/>
          </p:nvGrpSpPr>
          <p:grpSpPr bwMode="auto">
            <a:xfrm>
              <a:off x="5275" y="1749"/>
              <a:ext cx="20" cy="60"/>
              <a:chOff x="5275" y="1749"/>
              <a:chExt cx="20" cy="60"/>
            </a:xfrm>
          </p:grpSpPr>
          <p:sp>
            <p:nvSpPr>
              <p:cNvPr id="7204" name="Freeform 73"/>
              <p:cNvSpPr>
                <a:spLocks/>
              </p:cNvSpPr>
              <p:nvPr/>
            </p:nvSpPr>
            <p:spPr bwMode="auto">
              <a:xfrm>
                <a:off x="5275" y="1749"/>
                <a:ext cx="20" cy="60"/>
              </a:xfrm>
              <a:custGeom>
                <a:avLst/>
                <a:gdLst>
                  <a:gd name="T0" fmla="+- 0 5275 5275"/>
                  <a:gd name="T1" fmla="*/ T0 w 20"/>
                  <a:gd name="T2" fmla="+- 0 1778 1749"/>
                  <a:gd name="T3" fmla="*/ 1778 h 60"/>
                  <a:gd name="T4" fmla="+- 0 5295 5275"/>
                  <a:gd name="T5" fmla="*/ T4 w 20"/>
                  <a:gd name="T6" fmla="+- 0 1778 1749"/>
                  <a:gd name="T7" fmla="*/ 1778 h 60"/>
                </a:gdLst>
                <a:ahLst/>
                <a:cxnLst>
                  <a:cxn ang="0">
                    <a:pos x="T1" y="T3"/>
                  </a:cxn>
                  <a:cxn ang="0">
                    <a:pos x="T5" y="T7"/>
                  </a:cxn>
                </a:cxnLst>
                <a:rect l="0" t="0" r="r" b="b"/>
                <a:pathLst>
                  <a:path w="20" h="60">
                    <a:moveTo>
                      <a:pt x="0" y="29"/>
                    </a:moveTo>
                    <a:lnTo>
                      <a:pt x="20" y="29"/>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0" name="Group 70"/>
            <p:cNvGrpSpPr>
              <a:grpSpLocks/>
            </p:cNvGrpSpPr>
            <p:nvPr/>
          </p:nvGrpSpPr>
          <p:grpSpPr bwMode="auto">
            <a:xfrm>
              <a:off x="5275" y="1868"/>
              <a:ext cx="20" cy="60"/>
              <a:chOff x="5275" y="1868"/>
              <a:chExt cx="20" cy="60"/>
            </a:xfrm>
          </p:grpSpPr>
          <p:sp>
            <p:nvSpPr>
              <p:cNvPr id="7202" name="Freeform 71"/>
              <p:cNvSpPr>
                <a:spLocks/>
              </p:cNvSpPr>
              <p:nvPr/>
            </p:nvSpPr>
            <p:spPr bwMode="auto">
              <a:xfrm>
                <a:off x="5275" y="1868"/>
                <a:ext cx="20" cy="60"/>
              </a:xfrm>
              <a:custGeom>
                <a:avLst/>
                <a:gdLst>
                  <a:gd name="T0" fmla="+- 0 5275 5275"/>
                  <a:gd name="T1" fmla="*/ T0 w 20"/>
                  <a:gd name="T2" fmla="+- 0 1897 1868"/>
                  <a:gd name="T3" fmla="*/ 1897 h 60"/>
                  <a:gd name="T4" fmla="+- 0 5295 5275"/>
                  <a:gd name="T5" fmla="*/ T4 w 20"/>
                  <a:gd name="T6" fmla="+- 0 1897 1868"/>
                  <a:gd name="T7" fmla="*/ 1897 h 60"/>
                </a:gdLst>
                <a:ahLst/>
                <a:cxnLst>
                  <a:cxn ang="0">
                    <a:pos x="T1" y="T3"/>
                  </a:cxn>
                  <a:cxn ang="0">
                    <a:pos x="T5" y="T7"/>
                  </a:cxn>
                </a:cxnLst>
                <a:rect l="0" t="0" r="r" b="b"/>
                <a:pathLst>
                  <a:path w="20" h="60">
                    <a:moveTo>
                      <a:pt x="0" y="29"/>
                    </a:moveTo>
                    <a:lnTo>
                      <a:pt x="20" y="29"/>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1" name="Group 68"/>
            <p:cNvGrpSpPr>
              <a:grpSpLocks/>
            </p:cNvGrpSpPr>
            <p:nvPr/>
          </p:nvGrpSpPr>
          <p:grpSpPr bwMode="auto">
            <a:xfrm>
              <a:off x="5275" y="1987"/>
              <a:ext cx="20" cy="60"/>
              <a:chOff x="5275" y="1987"/>
              <a:chExt cx="20" cy="60"/>
            </a:xfrm>
          </p:grpSpPr>
          <p:sp>
            <p:nvSpPr>
              <p:cNvPr id="7201" name="Freeform 69"/>
              <p:cNvSpPr>
                <a:spLocks/>
              </p:cNvSpPr>
              <p:nvPr/>
            </p:nvSpPr>
            <p:spPr bwMode="auto">
              <a:xfrm>
                <a:off x="5275" y="1987"/>
                <a:ext cx="20" cy="60"/>
              </a:xfrm>
              <a:custGeom>
                <a:avLst/>
                <a:gdLst>
                  <a:gd name="T0" fmla="+- 0 5275 5275"/>
                  <a:gd name="T1" fmla="*/ T0 w 20"/>
                  <a:gd name="T2" fmla="+- 0 2017 1987"/>
                  <a:gd name="T3" fmla="*/ 2017 h 60"/>
                  <a:gd name="T4" fmla="+- 0 5295 5275"/>
                  <a:gd name="T5" fmla="*/ T4 w 20"/>
                  <a:gd name="T6" fmla="+- 0 2017 1987"/>
                  <a:gd name="T7" fmla="*/ 2017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296" name="Group 66"/>
            <p:cNvGrpSpPr>
              <a:grpSpLocks/>
            </p:cNvGrpSpPr>
            <p:nvPr/>
          </p:nvGrpSpPr>
          <p:grpSpPr bwMode="auto">
            <a:xfrm>
              <a:off x="5275" y="2106"/>
              <a:ext cx="20" cy="60"/>
              <a:chOff x="5275" y="2106"/>
              <a:chExt cx="20" cy="60"/>
            </a:xfrm>
          </p:grpSpPr>
          <p:sp>
            <p:nvSpPr>
              <p:cNvPr id="7200" name="Freeform 67"/>
              <p:cNvSpPr>
                <a:spLocks/>
              </p:cNvSpPr>
              <p:nvPr/>
            </p:nvSpPr>
            <p:spPr bwMode="auto">
              <a:xfrm>
                <a:off x="5275" y="2106"/>
                <a:ext cx="20" cy="60"/>
              </a:xfrm>
              <a:custGeom>
                <a:avLst/>
                <a:gdLst>
                  <a:gd name="T0" fmla="+- 0 5275 5275"/>
                  <a:gd name="T1" fmla="*/ T0 w 20"/>
                  <a:gd name="T2" fmla="+- 0 2136 2106"/>
                  <a:gd name="T3" fmla="*/ 2136 h 60"/>
                  <a:gd name="T4" fmla="+- 0 5295 5275"/>
                  <a:gd name="T5" fmla="*/ T4 w 20"/>
                  <a:gd name="T6" fmla="+- 0 2136 2106"/>
                  <a:gd name="T7" fmla="*/ 2136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297" name="Group 64"/>
            <p:cNvGrpSpPr>
              <a:grpSpLocks/>
            </p:cNvGrpSpPr>
            <p:nvPr/>
          </p:nvGrpSpPr>
          <p:grpSpPr bwMode="auto">
            <a:xfrm>
              <a:off x="5275" y="2225"/>
              <a:ext cx="20" cy="60"/>
              <a:chOff x="5275" y="2225"/>
              <a:chExt cx="20" cy="60"/>
            </a:xfrm>
          </p:grpSpPr>
          <p:sp>
            <p:nvSpPr>
              <p:cNvPr id="7359" name="Freeform 65"/>
              <p:cNvSpPr>
                <a:spLocks/>
              </p:cNvSpPr>
              <p:nvPr/>
            </p:nvSpPr>
            <p:spPr bwMode="auto">
              <a:xfrm>
                <a:off x="5275" y="2225"/>
                <a:ext cx="20" cy="60"/>
              </a:xfrm>
              <a:custGeom>
                <a:avLst/>
                <a:gdLst>
                  <a:gd name="T0" fmla="+- 0 5275 5275"/>
                  <a:gd name="T1" fmla="*/ T0 w 20"/>
                  <a:gd name="T2" fmla="+- 0 2255 2225"/>
                  <a:gd name="T3" fmla="*/ 2255 h 60"/>
                  <a:gd name="T4" fmla="+- 0 5295 5275"/>
                  <a:gd name="T5" fmla="*/ T4 w 20"/>
                  <a:gd name="T6" fmla="+- 0 2255 2225"/>
                  <a:gd name="T7" fmla="*/ 2255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298" name="Group 62"/>
            <p:cNvGrpSpPr>
              <a:grpSpLocks/>
            </p:cNvGrpSpPr>
            <p:nvPr/>
          </p:nvGrpSpPr>
          <p:grpSpPr bwMode="auto">
            <a:xfrm>
              <a:off x="5275" y="2344"/>
              <a:ext cx="20" cy="60"/>
              <a:chOff x="5275" y="2344"/>
              <a:chExt cx="20" cy="60"/>
            </a:xfrm>
          </p:grpSpPr>
          <p:sp>
            <p:nvSpPr>
              <p:cNvPr id="7358" name="Freeform 63"/>
              <p:cNvSpPr>
                <a:spLocks/>
              </p:cNvSpPr>
              <p:nvPr/>
            </p:nvSpPr>
            <p:spPr bwMode="auto">
              <a:xfrm>
                <a:off x="5275" y="2344"/>
                <a:ext cx="20" cy="60"/>
              </a:xfrm>
              <a:custGeom>
                <a:avLst/>
                <a:gdLst>
                  <a:gd name="T0" fmla="+- 0 5275 5275"/>
                  <a:gd name="T1" fmla="*/ T0 w 20"/>
                  <a:gd name="T2" fmla="+- 0 2374 2344"/>
                  <a:gd name="T3" fmla="*/ 2374 h 60"/>
                  <a:gd name="T4" fmla="+- 0 5295 5275"/>
                  <a:gd name="T5" fmla="*/ T4 w 20"/>
                  <a:gd name="T6" fmla="+- 0 2374 2344"/>
                  <a:gd name="T7" fmla="*/ 2374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299" name="Group 60"/>
            <p:cNvGrpSpPr>
              <a:grpSpLocks/>
            </p:cNvGrpSpPr>
            <p:nvPr/>
          </p:nvGrpSpPr>
          <p:grpSpPr bwMode="auto">
            <a:xfrm>
              <a:off x="5275" y="2463"/>
              <a:ext cx="20" cy="60"/>
              <a:chOff x="5275" y="2463"/>
              <a:chExt cx="20" cy="60"/>
            </a:xfrm>
          </p:grpSpPr>
          <p:sp>
            <p:nvSpPr>
              <p:cNvPr id="7357" name="Freeform 61"/>
              <p:cNvSpPr>
                <a:spLocks/>
              </p:cNvSpPr>
              <p:nvPr/>
            </p:nvSpPr>
            <p:spPr bwMode="auto">
              <a:xfrm>
                <a:off x="5275" y="2463"/>
                <a:ext cx="20" cy="60"/>
              </a:xfrm>
              <a:custGeom>
                <a:avLst/>
                <a:gdLst>
                  <a:gd name="T0" fmla="+- 0 5275 5275"/>
                  <a:gd name="T1" fmla="*/ T0 w 20"/>
                  <a:gd name="T2" fmla="+- 0 2493 2463"/>
                  <a:gd name="T3" fmla="*/ 2493 h 60"/>
                  <a:gd name="T4" fmla="+- 0 5295 5275"/>
                  <a:gd name="T5" fmla="*/ T4 w 20"/>
                  <a:gd name="T6" fmla="+- 0 2493 2463"/>
                  <a:gd name="T7" fmla="*/ 2493 h 60"/>
                </a:gdLst>
                <a:ahLst/>
                <a:cxnLst>
                  <a:cxn ang="0">
                    <a:pos x="T1" y="T3"/>
                  </a:cxn>
                  <a:cxn ang="0">
                    <a:pos x="T5" y="T7"/>
                  </a:cxn>
                </a:cxnLst>
                <a:rect l="0" t="0" r="r" b="b"/>
                <a:pathLst>
                  <a:path w="20" h="60">
                    <a:moveTo>
                      <a:pt x="0" y="30"/>
                    </a:moveTo>
                    <a:lnTo>
                      <a:pt x="20" y="30"/>
                    </a:lnTo>
                  </a:path>
                </a:pathLst>
              </a:custGeom>
              <a:noFill/>
              <a:ln w="39078">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300" name="Group 58"/>
            <p:cNvGrpSpPr>
              <a:grpSpLocks/>
            </p:cNvGrpSpPr>
            <p:nvPr/>
          </p:nvGrpSpPr>
          <p:grpSpPr bwMode="auto">
            <a:xfrm>
              <a:off x="5275" y="2582"/>
              <a:ext cx="20" cy="60"/>
              <a:chOff x="5275" y="2582"/>
              <a:chExt cx="20" cy="60"/>
            </a:xfrm>
          </p:grpSpPr>
          <p:sp>
            <p:nvSpPr>
              <p:cNvPr id="7356" name="Freeform 59"/>
              <p:cNvSpPr>
                <a:spLocks/>
              </p:cNvSpPr>
              <p:nvPr/>
            </p:nvSpPr>
            <p:spPr bwMode="auto">
              <a:xfrm>
                <a:off x="5275" y="2582"/>
                <a:ext cx="20" cy="60"/>
              </a:xfrm>
              <a:custGeom>
                <a:avLst/>
                <a:gdLst>
                  <a:gd name="T0" fmla="+- 0 5275 5275"/>
                  <a:gd name="T1" fmla="*/ T0 w 20"/>
                  <a:gd name="T2" fmla="+- 0 2612 2582"/>
                  <a:gd name="T3" fmla="*/ 2612 h 60"/>
                  <a:gd name="T4" fmla="+- 0 5295 5275"/>
                  <a:gd name="T5" fmla="*/ T4 w 20"/>
                  <a:gd name="T6" fmla="+- 0 2612 2582"/>
                  <a:gd name="T7" fmla="*/ 2612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301" name="Group 56"/>
            <p:cNvGrpSpPr>
              <a:grpSpLocks/>
            </p:cNvGrpSpPr>
            <p:nvPr/>
          </p:nvGrpSpPr>
          <p:grpSpPr bwMode="auto">
            <a:xfrm>
              <a:off x="5275" y="2701"/>
              <a:ext cx="20" cy="60"/>
              <a:chOff x="5275" y="2701"/>
              <a:chExt cx="20" cy="60"/>
            </a:xfrm>
          </p:grpSpPr>
          <p:sp>
            <p:nvSpPr>
              <p:cNvPr id="7355" name="Freeform 57"/>
              <p:cNvSpPr>
                <a:spLocks/>
              </p:cNvSpPr>
              <p:nvPr/>
            </p:nvSpPr>
            <p:spPr bwMode="auto">
              <a:xfrm>
                <a:off x="5275" y="2701"/>
                <a:ext cx="20" cy="60"/>
              </a:xfrm>
              <a:custGeom>
                <a:avLst/>
                <a:gdLst>
                  <a:gd name="T0" fmla="+- 0 5275 5275"/>
                  <a:gd name="T1" fmla="*/ T0 w 20"/>
                  <a:gd name="T2" fmla="+- 0 2731 2701"/>
                  <a:gd name="T3" fmla="*/ 2731 h 60"/>
                  <a:gd name="T4" fmla="+- 0 5295 5275"/>
                  <a:gd name="T5" fmla="*/ T4 w 20"/>
                  <a:gd name="T6" fmla="+- 0 2731 2701"/>
                  <a:gd name="T7" fmla="*/ 2731 h 60"/>
                </a:gdLst>
                <a:ahLst/>
                <a:cxnLst>
                  <a:cxn ang="0">
                    <a:pos x="T1" y="T3"/>
                  </a:cxn>
                  <a:cxn ang="0">
                    <a:pos x="T5" y="T7"/>
                  </a:cxn>
                </a:cxnLst>
                <a:rect l="0" t="0" r="r" b="b"/>
                <a:pathLst>
                  <a:path w="20" h="60">
                    <a:moveTo>
                      <a:pt x="0" y="30"/>
                    </a:moveTo>
                    <a:lnTo>
                      <a:pt x="20" y="30"/>
                    </a:lnTo>
                  </a:path>
                </a:pathLst>
              </a:custGeom>
              <a:noFill/>
              <a:ln w="39078">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302" name="Group 54"/>
            <p:cNvGrpSpPr>
              <a:grpSpLocks/>
            </p:cNvGrpSpPr>
            <p:nvPr/>
          </p:nvGrpSpPr>
          <p:grpSpPr bwMode="auto">
            <a:xfrm>
              <a:off x="5275" y="2821"/>
              <a:ext cx="20" cy="60"/>
              <a:chOff x="5275" y="2821"/>
              <a:chExt cx="20" cy="60"/>
            </a:xfrm>
          </p:grpSpPr>
          <p:sp>
            <p:nvSpPr>
              <p:cNvPr id="7354" name="Freeform 55"/>
              <p:cNvSpPr>
                <a:spLocks/>
              </p:cNvSpPr>
              <p:nvPr/>
            </p:nvSpPr>
            <p:spPr bwMode="auto">
              <a:xfrm>
                <a:off x="5275" y="2821"/>
                <a:ext cx="20" cy="60"/>
              </a:xfrm>
              <a:custGeom>
                <a:avLst/>
                <a:gdLst>
                  <a:gd name="T0" fmla="+- 0 5275 5275"/>
                  <a:gd name="T1" fmla="*/ T0 w 20"/>
                  <a:gd name="T2" fmla="+- 0 2850 2821"/>
                  <a:gd name="T3" fmla="*/ 2850 h 60"/>
                  <a:gd name="T4" fmla="+- 0 5295 5275"/>
                  <a:gd name="T5" fmla="*/ T4 w 20"/>
                  <a:gd name="T6" fmla="+- 0 2850 2821"/>
                  <a:gd name="T7" fmla="*/ 2850 h 60"/>
                </a:gdLst>
                <a:ahLst/>
                <a:cxnLst>
                  <a:cxn ang="0">
                    <a:pos x="T1" y="T3"/>
                  </a:cxn>
                  <a:cxn ang="0">
                    <a:pos x="T5" y="T7"/>
                  </a:cxn>
                </a:cxnLst>
                <a:rect l="0" t="0" r="r" b="b"/>
                <a:pathLst>
                  <a:path w="20" h="60">
                    <a:moveTo>
                      <a:pt x="0" y="29"/>
                    </a:moveTo>
                    <a:lnTo>
                      <a:pt x="20" y="29"/>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303" name="Group 52"/>
            <p:cNvGrpSpPr>
              <a:grpSpLocks/>
            </p:cNvGrpSpPr>
            <p:nvPr/>
          </p:nvGrpSpPr>
          <p:grpSpPr bwMode="auto">
            <a:xfrm>
              <a:off x="5275" y="2940"/>
              <a:ext cx="20" cy="60"/>
              <a:chOff x="5275" y="2940"/>
              <a:chExt cx="20" cy="60"/>
            </a:xfrm>
          </p:grpSpPr>
          <p:sp>
            <p:nvSpPr>
              <p:cNvPr id="7353" name="Freeform 53"/>
              <p:cNvSpPr>
                <a:spLocks/>
              </p:cNvSpPr>
              <p:nvPr/>
            </p:nvSpPr>
            <p:spPr bwMode="auto">
              <a:xfrm>
                <a:off x="5275" y="2940"/>
                <a:ext cx="20" cy="60"/>
              </a:xfrm>
              <a:custGeom>
                <a:avLst/>
                <a:gdLst>
                  <a:gd name="T0" fmla="+- 0 5275 5275"/>
                  <a:gd name="T1" fmla="*/ T0 w 20"/>
                  <a:gd name="T2" fmla="+- 0 2969 2940"/>
                  <a:gd name="T3" fmla="*/ 2969 h 60"/>
                  <a:gd name="T4" fmla="+- 0 5295 5275"/>
                  <a:gd name="T5" fmla="*/ T4 w 20"/>
                  <a:gd name="T6" fmla="+- 0 2969 2940"/>
                  <a:gd name="T7" fmla="*/ 2969 h 60"/>
                </a:gdLst>
                <a:ahLst/>
                <a:cxnLst>
                  <a:cxn ang="0">
                    <a:pos x="T1" y="T3"/>
                  </a:cxn>
                  <a:cxn ang="0">
                    <a:pos x="T5" y="T7"/>
                  </a:cxn>
                </a:cxnLst>
                <a:rect l="0" t="0" r="r" b="b"/>
                <a:pathLst>
                  <a:path w="20" h="60">
                    <a:moveTo>
                      <a:pt x="0" y="29"/>
                    </a:moveTo>
                    <a:lnTo>
                      <a:pt x="20" y="29"/>
                    </a:lnTo>
                  </a:path>
                </a:pathLst>
              </a:custGeom>
              <a:noFill/>
              <a:ln w="39078">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304" name="Group 50"/>
            <p:cNvGrpSpPr>
              <a:grpSpLocks/>
            </p:cNvGrpSpPr>
            <p:nvPr/>
          </p:nvGrpSpPr>
          <p:grpSpPr bwMode="auto">
            <a:xfrm>
              <a:off x="5275" y="3059"/>
              <a:ext cx="20" cy="60"/>
              <a:chOff x="5275" y="3059"/>
              <a:chExt cx="20" cy="60"/>
            </a:xfrm>
          </p:grpSpPr>
          <p:sp>
            <p:nvSpPr>
              <p:cNvPr id="7352" name="Freeform 51"/>
              <p:cNvSpPr>
                <a:spLocks/>
              </p:cNvSpPr>
              <p:nvPr/>
            </p:nvSpPr>
            <p:spPr bwMode="auto">
              <a:xfrm>
                <a:off x="5275" y="3059"/>
                <a:ext cx="20" cy="60"/>
              </a:xfrm>
              <a:custGeom>
                <a:avLst/>
                <a:gdLst>
                  <a:gd name="T0" fmla="+- 0 5275 5275"/>
                  <a:gd name="T1" fmla="*/ T0 w 20"/>
                  <a:gd name="T2" fmla="+- 0 3089 3059"/>
                  <a:gd name="T3" fmla="*/ 3089 h 60"/>
                  <a:gd name="T4" fmla="+- 0 5295 5275"/>
                  <a:gd name="T5" fmla="*/ T4 w 20"/>
                  <a:gd name="T6" fmla="+- 0 3089 3059"/>
                  <a:gd name="T7" fmla="*/ 3089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305" name="Group 48"/>
            <p:cNvGrpSpPr>
              <a:grpSpLocks/>
            </p:cNvGrpSpPr>
            <p:nvPr/>
          </p:nvGrpSpPr>
          <p:grpSpPr bwMode="auto">
            <a:xfrm>
              <a:off x="5275" y="3178"/>
              <a:ext cx="20" cy="60"/>
              <a:chOff x="5275" y="3178"/>
              <a:chExt cx="20" cy="60"/>
            </a:xfrm>
          </p:grpSpPr>
          <p:sp>
            <p:nvSpPr>
              <p:cNvPr id="7351" name="Freeform 49"/>
              <p:cNvSpPr>
                <a:spLocks/>
              </p:cNvSpPr>
              <p:nvPr/>
            </p:nvSpPr>
            <p:spPr bwMode="auto">
              <a:xfrm>
                <a:off x="5275" y="3178"/>
                <a:ext cx="20" cy="60"/>
              </a:xfrm>
              <a:custGeom>
                <a:avLst/>
                <a:gdLst>
                  <a:gd name="T0" fmla="+- 0 5275 5275"/>
                  <a:gd name="T1" fmla="*/ T0 w 20"/>
                  <a:gd name="T2" fmla="+- 0 3208 3178"/>
                  <a:gd name="T3" fmla="*/ 3208 h 60"/>
                  <a:gd name="T4" fmla="+- 0 5295 5275"/>
                  <a:gd name="T5" fmla="*/ T4 w 20"/>
                  <a:gd name="T6" fmla="+- 0 3208 3178"/>
                  <a:gd name="T7" fmla="*/ 3208 h 60"/>
                </a:gdLst>
                <a:ahLst/>
                <a:cxnLst>
                  <a:cxn ang="0">
                    <a:pos x="T1" y="T3"/>
                  </a:cxn>
                  <a:cxn ang="0">
                    <a:pos x="T5" y="T7"/>
                  </a:cxn>
                </a:cxnLst>
                <a:rect l="0" t="0" r="r" b="b"/>
                <a:pathLst>
                  <a:path w="20" h="60">
                    <a:moveTo>
                      <a:pt x="0" y="30"/>
                    </a:moveTo>
                    <a:lnTo>
                      <a:pt x="20" y="30"/>
                    </a:lnTo>
                  </a:path>
                </a:pathLst>
              </a:custGeom>
              <a:noFill/>
              <a:ln w="39078">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306" name="Group 46"/>
            <p:cNvGrpSpPr>
              <a:grpSpLocks/>
            </p:cNvGrpSpPr>
            <p:nvPr/>
          </p:nvGrpSpPr>
          <p:grpSpPr bwMode="auto">
            <a:xfrm>
              <a:off x="5275" y="3297"/>
              <a:ext cx="20" cy="60"/>
              <a:chOff x="5275" y="3297"/>
              <a:chExt cx="20" cy="60"/>
            </a:xfrm>
          </p:grpSpPr>
          <p:sp>
            <p:nvSpPr>
              <p:cNvPr id="7350" name="Freeform 47"/>
              <p:cNvSpPr>
                <a:spLocks/>
              </p:cNvSpPr>
              <p:nvPr/>
            </p:nvSpPr>
            <p:spPr bwMode="auto">
              <a:xfrm>
                <a:off x="5275" y="3297"/>
                <a:ext cx="20" cy="60"/>
              </a:xfrm>
              <a:custGeom>
                <a:avLst/>
                <a:gdLst>
                  <a:gd name="T0" fmla="+- 0 5275 5275"/>
                  <a:gd name="T1" fmla="*/ T0 w 20"/>
                  <a:gd name="T2" fmla="+- 0 3327 3297"/>
                  <a:gd name="T3" fmla="*/ 3327 h 60"/>
                  <a:gd name="T4" fmla="+- 0 5295 5275"/>
                  <a:gd name="T5" fmla="*/ T4 w 20"/>
                  <a:gd name="T6" fmla="+- 0 3327 3297"/>
                  <a:gd name="T7" fmla="*/ 3327 h 60"/>
                </a:gdLst>
                <a:ahLst/>
                <a:cxnLst>
                  <a:cxn ang="0">
                    <a:pos x="T1" y="T3"/>
                  </a:cxn>
                  <a:cxn ang="0">
                    <a:pos x="T5" y="T7"/>
                  </a:cxn>
                </a:cxnLst>
                <a:rect l="0" t="0" r="r" b="b"/>
                <a:pathLst>
                  <a:path w="20" h="60">
                    <a:moveTo>
                      <a:pt x="0" y="30"/>
                    </a:moveTo>
                    <a:lnTo>
                      <a:pt x="20" y="30"/>
                    </a:lnTo>
                  </a:path>
                </a:pathLst>
              </a:custGeom>
              <a:noFill/>
              <a:ln w="39078">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307" name="Group 43"/>
            <p:cNvGrpSpPr>
              <a:grpSpLocks/>
            </p:cNvGrpSpPr>
            <p:nvPr/>
          </p:nvGrpSpPr>
          <p:grpSpPr bwMode="auto">
            <a:xfrm>
              <a:off x="5275" y="3416"/>
              <a:ext cx="20" cy="30"/>
              <a:chOff x="5275" y="3416"/>
              <a:chExt cx="20" cy="30"/>
            </a:xfrm>
          </p:grpSpPr>
          <p:sp>
            <p:nvSpPr>
              <p:cNvPr id="7349" name="Freeform 45"/>
              <p:cNvSpPr>
                <a:spLocks/>
              </p:cNvSpPr>
              <p:nvPr/>
            </p:nvSpPr>
            <p:spPr bwMode="auto">
              <a:xfrm>
                <a:off x="5275" y="3416"/>
                <a:ext cx="20" cy="30"/>
              </a:xfrm>
              <a:custGeom>
                <a:avLst/>
                <a:gdLst>
                  <a:gd name="T0" fmla="+- 0 5275 5275"/>
                  <a:gd name="T1" fmla="*/ T0 w 20"/>
                  <a:gd name="T2" fmla="+- 0 3431 3416"/>
                  <a:gd name="T3" fmla="*/ 3431 h 30"/>
                  <a:gd name="T4" fmla="+- 0 5295 5275"/>
                  <a:gd name="T5" fmla="*/ T4 w 20"/>
                  <a:gd name="T6" fmla="+- 0 3431 3416"/>
                  <a:gd name="T7" fmla="*/ 3431 h 30"/>
                </a:gdLst>
                <a:ahLst/>
                <a:cxnLst>
                  <a:cxn ang="0">
                    <a:pos x="T1" y="T3"/>
                  </a:cxn>
                  <a:cxn ang="0">
                    <a:pos x="T5" y="T7"/>
                  </a:cxn>
                </a:cxnLst>
                <a:rect l="0" t="0" r="r" b="b"/>
                <a:pathLst>
                  <a:path w="20" h="30">
                    <a:moveTo>
                      <a:pt x="0" y="15"/>
                    </a:moveTo>
                    <a:lnTo>
                      <a:pt x="20" y="15"/>
                    </a:lnTo>
                  </a:path>
                </a:pathLst>
              </a:custGeom>
              <a:noFill/>
              <a:ln w="2032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pic>
            <p:nvPicPr>
              <p:cNvPr id="7212" name="Picture 4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7" y="-1812"/>
                <a:ext cx="212" cy="116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308" name="Group 41"/>
            <p:cNvGrpSpPr>
              <a:grpSpLocks/>
            </p:cNvGrpSpPr>
            <p:nvPr/>
          </p:nvGrpSpPr>
          <p:grpSpPr bwMode="auto">
            <a:xfrm>
              <a:off x="4432" y="-652"/>
              <a:ext cx="222" cy="2"/>
              <a:chOff x="4432" y="-652"/>
              <a:chExt cx="222" cy="2"/>
            </a:xfrm>
          </p:grpSpPr>
          <p:sp>
            <p:nvSpPr>
              <p:cNvPr id="7348" name="Freeform 42"/>
              <p:cNvSpPr>
                <a:spLocks/>
              </p:cNvSpPr>
              <p:nvPr/>
            </p:nvSpPr>
            <p:spPr bwMode="auto">
              <a:xfrm>
                <a:off x="4432" y="-652"/>
                <a:ext cx="222" cy="2"/>
              </a:xfrm>
              <a:custGeom>
                <a:avLst/>
                <a:gdLst>
                  <a:gd name="T0" fmla="+- 0 4432 4432"/>
                  <a:gd name="T1" fmla="*/ T0 w 222"/>
                  <a:gd name="T2" fmla="+- 0 4654 4432"/>
                  <a:gd name="T3" fmla="*/ T2 w 222"/>
                </a:gdLst>
                <a:ahLst/>
                <a:cxnLst>
                  <a:cxn ang="0">
                    <a:pos x="T1" y="0"/>
                  </a:cxn>
                  <a:cxn ang="0">
                    <a:pos x="T3" y="0"/>
                  </a:cxn>
                </a:cxnLst>
                <a:rect l="0" t="0" r="r" b="b"/>
                <a:pathLst>
                  <a:path w="222">
                    <a:moveTo>
                      <a:pt x="0" y="0"/>
                    </a:moveTo>
                    <a:lnTo>
                      <a:pt x="222" y="0"/>
                    </a:lnTo>
                  </a:path>
                </a:pathLst>
              </a:custGeom>
              <a:noFill/>
              <a:ln w="381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309" name="Group 39"/>
            <p:cNvGrpSpPr>
              <a:grpSpLocks/>
            </p:cNvGrpSpPr>
            <p:nvPr/>
          </p:nvGrpSpPr>
          <p:grpSpPr bwMode="auto">
            <a:xfrm>
              <a:off x="4437" y="-1808"/>
              <a:ext cx="2" cy="1154"/>
              <a:chOff x="4437" y="-1808"/>
              <a:chExt cx="2" cy="1154"/>
            </a:xfrm>
          </p:grpSpPr>
          <p:sp>
            <p:nvSpPr>
              <p:cNvPr id="7347" name="Freeform 40"/>
              <p:cNvSpPr>
                <a:spLocks/>
              </p:cNvSpPr>
              <p:nvPr/>
            </p:nvSpPr>
            <p:spPr bwMode="auto">
              <a:xfrm>
                <a:off x="4437" y="-1808"/>
                <a:ext cx="2" cy="1154"/>
              </a:xfrm>
              <a:custGeom>
                <a:avLst/>
                <a:gdLst>
                  <a:gd name="T0" fmla="+- 0 -1808 -1808"/>
                  <a:gd name="T1" fmla="*/ -1808 h 1154"/>
                  <a:gd name="T2" fmla="+- 0 -654 -1808"/>
                  <a:gd name="T3" fmla="*/ -654 h 1154"/>
                </a:gdLst>
                <a:ahLst/>
                <a:cxnLst>
                  <a:cxn ang="0">
                    <a:pos x="0" y="T1"/>
                  </a:cxn>
                  <a:cxn ang="0">
                    <a:pos x="0" y="T3"/>
                  </a:cxn>
                </a:cxnLst>
                <a:rect l="0" t="0" r="r" b="b"/>
                <a:pathLst>
                  <a:path h="1154">
                    <a:moveTo>
                      <a:pt x="0" y="0"/>
                    </a:moveTo>
                    <a:lnTo>
                      <a:pt x="0" y="1154"/>
                    </a:lnTo>
                  </a:path>
                </a:pathLst>
              </a:custGeom>
              <a:noFill/>
              <a:ln w="762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310" name="Group 37"/>
            <p:cNvGrpSpPr>
              <a:grpSpLocks/>
            </p:cNvGrpSpPr>
            <p:nvPr/>
          </p:nvGrpSpPr>
          <p:grpSpPr bwMode="auto">
            <a:xfrm>
              <a:off x="4432" y="-1813"/>
              <a:ext cx="222" cy="2"/>
              <a:chOff x="4432" y="-1813"/>
              <a:chExt cx="222" cy="2"/>
            </a:xfrm>
          </p:grpSpPr>
          <p:sp>
            <p:nvSpPr>
              <p:cNvPr id="7346" name="Freeform 38"/>
              <p:cNvSpPr>
                <a:spLocks/>
              </p:cNvSpPr>
              <p:nvPr/>
            </p:nvSpPr>
            <p:spPr bwMode="auto">
              <a:xfrm>
                <a:off x="4432" y="-1813"/>
                <a:ext cx="222" cy="2"/>
              </a:xfrm>
              <a:custGeom>
                <a:avLst/>
                <a:gdLst>
                  <a:gd name="T0" fmla="+- 0 4432 4432"/>
                  <a:gd name="T1" fmla="*/ T0 w 222"/>
                  <a:gd name="T2" fmla="+- 0 4654 4432"/>
                  <a:gd name="T3" fmla="*/ T2 w 222"/>
                </a:gdLst>
                <a:ahLst/>
                <a:cxnLst>
                  <a:cxn ang="0">
                    <a:pos x="T1" y="0"/>
                  </a:cxn>
                  <a:cxn ang="0">
                    <a:pos x="T3" y="0"/>
                  </a:cxn>
                </a:cxnLst>
                <a:rect l="0" t="0" r="r" b="b"/>
                <a:pathLst>
                  <a:path w="222">
                    <a:moveTo>
                      <a:pt x="0" y="0"/>
                    </a:moveTo>
                    <a:lnTo>
                      <a:pt x="222" y="0"/>
                    </a:lnTo>
                  </a:path>
                </a:pathLst>
              </a:custGeom>
              <a:noFill/>
              <a:ln w="762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311" name="Group 34"/>
            <p:cNvGrpSpPr>
              <a:grpSpLocks/>
            </p:cNvGrpSpPr>
            <p:nvPr/>
          </p:nvGrpSpPr>
          <p:grpSpPr bwMode="auto">
            <a:xfrm>
              <a:off x="4649" y="-1808"/>
              <a:ext cx="2" cy="1154"/>
              <a:chOff x="4649" y="-1808"/>
              <a:chExt cx="2" cy="1154"/>
            </a:xfrm>
          </p:grpSpPr>
          <p:sp>
            <p:nvSpPr>
              <p:cNvPr id="7345" name="Freeform 36"/>
              <p:cNvSpPr>
                <a:spLocks/>
              </p:cNvSpPr>
              <p:nvPr/>
            </p:nvSpPr>
            <p:spPr bwMode="auto">
              <a:xfrm>
                <a:off x="4649" y="-1808"/>
                <a:ext cx="2" cy="1154"/>
              </a:xfrm>
              <a:custGeom>
                <a:avLst/>
                <a:gdLst>
                  <a:gd name="T0" fmla="+- 0 -1808 -1808"/>
                  <a:gd name="T1" fmla="*/ -1808 h 1154"/>
                  <a:gd name="T2" fmla="+- 0 -654 -1808"/>
                  <a:gd name="T3" fmla="*/ -654 h 1154"/>
                </a:gdLst>
                <a:ahLst/>
                <a:cxnLst>
                  <a:cxn ang="0">
                    <a:pos x="0" y="T1"/>
                  </a:cxn>
                  <a:cxn ang="0">
                    <a:pos x="0" y="T3"/>
                  </a:cxn>
                </a:cxnLst>
                <a:rect l="0" t="0" r="r" b="b"/>
                <a:pathLst>
                  <a:path h="1154">
                    <a:moveTo>
                      <a:pt x="0" y="0"/>
                    </a:moveTo>
                    <a:lnTo>
                      <a:pt x="0" y="1154"/>
                    </a:lnTo>
                  </a:path>
                </a:pathLst>
              </a:custGeom>
              <a:noFill/>
              <a:ln w="762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pic>
            <p:nvPicPr>
              <p:cNvPr id="7203" name="Picture 3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00" y="-1812"/>
                <a:ext cx="212" cy="116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312" name="Group 32"/>
            <p:cNvGrpSpPr>
              <a:grpSpLocks/>
            </p:cNvGrpSpPr>
            <p:nvPr/>
          </p:nvGrpSpPr>
          <p:grpSpPr bwMode="auto">
            <a:xfrm>
              <a:off x="5895" y="-652"/>
              <a:ext cx="222" cy="2"/>
              <a:chOff x="5895" y="-652"/>
              <a:chExt cx="222" cy="2"/>
            </a:xfrm>
          </p:grpSpPr>
          <p:sp>
            <p:nvSpPr>
              <p:cNvPr id="7344" name="Freeform 33"/>
              <p:cNvSpPr>
                <a:spLocks/>
              </p:cNvSpPr>
              <p:nvPr/>
            </p:nvSpPr>
            <p:spPr bwMode="auto">
              <a:xfrm>
                <a:off x="5895" y="-652"/>
                <a:ext cx="222" cy="2"/>
              </a:xfrm>
              <a:custGeom>
                <a:avLst/>
                <a:gdLst>
                  <a:gd name="T0" fmla="+- 0 5895 5895"/>
                  <a:gd name="T1" fmla="*/ T0 w 222"/>
                  <a:gd name="T2" fmla="+- 0 6117 5895"/>
                  <a:gd name="T3" fmla="*/ T2 w 222"/>
                </a:gdLst>
                <a:ahLst/>
                <a:cxnLst>
                  <a:cxn ang="0">
                    <a:pos x="T1" y="0"/>
                  </a:cxn>
                  <a:cxn ang="0">
                    <a:pos x="T3" y="0"/>
                  </a:cxn>
                </a:cxnLst>
                <a:rect l="0" t="0" r="r" b="b"/>
                <a:pathLst>
                  <a:path w="222">
                    <a:moveTo>
                      <a:pt x="0" y="0"/>
                    </a:moveTo>
                    <a:lnTo>
                      <a:pt x="222" y="0"/>
                    </a:lnTo>
                  </a:path>
                </a:pathLst>
              </a:custGeom>
              <a:noFill/>
              <a:ln w="381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313" name="Group 30"/>
            <p:cNvGrpSpPr>
              <a:grpSpLocks/>
            </p:cNvGrpSpPr>
            <p:nvPr/>
          </p:nvGrpSpPr>
          <p:grpSpPr bwMode="auto">
            <a:xfrm>
              <a:off x="5900" y="-1808"/>
              <a:ext cx="2" cy="1154"/>
              <a:chOff x="5900" y="-1808"/>
              <a:chExt cx="2" cy="1154"/>
            </a:xfrm>
          </p:grpSpPr>
          <p:sp>
            <p:nvSpPr>
              <p:cNvPr id="7343" name="Freeform 31"/>
              <p:cNvSpPr>
                <a:spLocks/>
              </p:cNvSpPr>
              <p:nvPr/>
            </p:nvSpPr>
            <p:spPr bwMode="auto">
              <a:xfrm>
                <a:off x="5900" y="-1808"/>
                <a:ext cx="2" cy="1154"/>
              </a:xfrm>
              <a:custGeom>
                <a:avLst/>
                <a:gdLst>
                  <a:gd name="T0" fmla="+- 0 -1808 -1808"/>
                  <a:gd name="T1" fmla="*/ -1808 h 1154"/>
                  <a:gd name="T2" fmla="+- 0 -654 -1808"/>
                  <a:gd name="T3" fmla="*/ -654 h 1154"/>
                </a:gdLst>
                <a:ahLst/>
                <a:cxnLst>
                  <a:cxn ang="0">
                    <a:pos x="0" y="T1"/>
                  </a:cxn>
                  <a:cxn ang="0">
                    <a:pos x="0" y="T3"/>
                  </a:cxn>
                </a:cxnLst>
                <a:rect l="0" t="0" r="r" b="b"/>
                <a:pathLst>
                  <a:path h="1154">
                    <a:moveTo>
                      <a:pt x="0" y="0"/>
                    </a:moveTo>
                    <a:lnTo>
                      <a:pt x="0" y="1154"/>
                    </a:lnTo>
                  </a:path>
                </a:pathLst>
              </a:custGeom>
              <a:noFill/>
              <a:ln w="762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314" name="Group 28"/>
            <p:cNvGrpSpPr>
              <a:grpSpLocks/>
            </p:cNvGrpSpPr>
            <p:nvPr/>
          </p:nvGrpSpPr>
          <p:grpSpPr bwMode="auto">
            <a:xfrm>
              <a:off x="5895" y="-1813"/>
              <a:ext cx="222" cy="2"/>
              <a:chOff x="5895" y="-1813"/>
              <a:chExt cx="222" cy="2"/>
            </a:xfrm>
          </p:grpSpPr>
          <p:sp>
            <p:nvSpPr>
              <p:cNvPr id="7342" name="Freeform 29"/>
              <p:cNvSpPr>
                <a:spLocks/>
              </p:cNvSpPr>
              <p:nvPr/>
            </p:nvSpPr>
            <p:spPr bwMode="auto">
              <a:xfrm>
                <a:off x="5895" y="-1813"/>
                <a:ext cx="222" cy="2"/>
              </a:xfrm>
              <a:custGeom>
                <a:avLst/>
                <a:gdLst>
                  <a:gd name="T0" fmla="+- 0 5895 5895"/>
                  <a:gd name="T1" fmla="*/ T0 w 222"/>
                  <a:gd name="T2" fmla="+- 0 6117 5895"/>
                  <a:gd name="T3" fmla="*/ T2 w 222"/>
                </a:gdLst>
                <a:ahLst/>
                <a:cxnLst>
                  <a:cxn ang="0">
                    <a:pos x="T1" y="0"/>
                  </a:cxn>
                  <a:cxn ang="0">
                    <a:pos x="T3" y="0"/>
                  </a:cxn>
                </a:cxnLst>
                <a:rect l="0" t="0" r="r" b="b"/>
                <a:pathLst>
                  <a:path w="222">
                    <a:moveTo>
                      <a:pt x="0" y="0"/>
                    </a:moveTo>
                    <a:lnTo>
                      <a:pt x="222" y="0"/>
                    </a:lnTo>
                  </a:path>
                </a:pathLst>
              </a:custGeom>
              <a:noFill/>
              <a:ln w="762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315" name="Group 26"/>
            <p:cNvGrpSpPr>
              <a:grpSpLocks/>
            </p:cNvGrpSpPr>
            <p:nvPr/>
          </p:nvGrpSpPr>
          <p:grpSpPr bwMode="auto">
            <a:xfrm>
              <a:off x="6112" y="-1808"/>
              <a:ext cx="2" cy="1154"/>
              <a:chOff x="6112" y="-1808"/>
              <a:chExt cx="2" cy="1154"/>
            </a:xfrm>
          </p:grpSpPr>
          <p:sp>
            <p:nvSpPr>
              <p:cNvPr id="7341" name="Freeform 27"/>
              <p:cNvSpPr>
                <a:spLocks/>
              </p:cNvSpPr>
              <p:nvPr/>
            </p:nvSpPr>
            <p:spPr bwMode="auto">
              <a:xfrm>
                <a:off x="6112" y="-1808"/>
                <a:ext cx="2" cy="1154"/>
              </a:xfrm>
              <a:custGeom>
                <a:avLst/>
                <a:gdLst>
                  <a:gd name="T0" fmla="+- 0 -1808 -1808"/>
                  <a:gd name="T1" fmla="*/ -1808 h 1154"/>
                  <a:gd name="T2" fmla="+- 0 -654 -1808"/>
                  <a:gd name="T3" fmla="*/ -654 h 1154"/>
                </a:gdLst>
                <a:ahLst/>
                <a:cxnLst>
                  <a:cxn ang="0">
                    <a:pos x="0" y="T1"/>
                  </a:cxn>
                  <a:cxn ang="0">
                    <a:pos x="0" y="T3"/>
                  </a:cxn>
                </a:cxnLst>
                <a:rect l="0" t="0" r="r" b="b"/>
                <a:pathLst>
                  <a:path h="1154">
                    <a:moveTo>
                      <a:pt x="0" y="0"/>
                    </a:moveTo>
                    <a:lnTo>
                      <a:pt x="0" y="1154"/>
                    </a:lnTo>
                  </a:path>
                </a:pathLst>
              </a:custGeom>
              <a:noFill/>
              <a:ln w="762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316" name="Group 24"/>
            <p:cNvGrpSpPr>
              <a:grpSpLocks/>
            </p:cNvGrpSpPr>
            <p:nvPr/>
          </p:nvGrpSpPr>
          <p:grpSpPr bwMode="auto">
            <a:xfrm>
              <a:off x="3743" y="3500"/>
              <a:ext cx="304" cy="414"/>
              <a:chOff x="3743" y="3500"/>
              <a:chExt cx="304" cy="414"/>
            </a:xfrm>
          </p:grpSpPr>
          <p:sp>
            <p:nvSpPr>
              <p:cNvPr id="7340" name="Freeform 25"/>
              <p:cNvSpPr>
                <a:spLocks/>
              </p:cNvSpPr>
              <p:nvPr/>
            </p:nvSpPr>
            <p:spPr bwMode="auto">
              <a:xfrm>
                <a:off x="3743" y="3500"/>
                <a:ext cx="304" cy="414"/>
              </a:xfrm>
              <a:custGeom>
                <a:avLst/>
                <a:gdLst>
                  <a:gd name="T0" fmla="+- 0 4038 3743"/>
                  <a:gd name="T1" fmla="*/ T0 w 304"/>
                  <a:gd name="T2" fmla="+- 0 3500 3500"/>
                  <a:gd name="T3" fmla="*/ 3500 h 414"/>
                  <a:gd name="T4" fmla="+- 0 3743 3743"/>
                  <a:gd name="T5" fmla="*/ T4 w 304"/>
                  <a:gd name="T6" fmla="+- 0 3908 3500"/>
                  <a:gd name="T7" fmla="*/ 3908 h 414"/>
                  <a:gd name="T8" fmla="+- 0 3751 3743"/>
                  <a:gd name="T9" fmla="*/ T8 w 304"/>
                  <a:gd name="T10" fmla="+- 0 3914 3500"/>
                  <a:gd name="T11" fmla="*/ 3914 h 414"/>
                  <a:gd name="T12" fmla="+- 0 4046 3743"/>
                  <a:gd name="T13" fmla="*/ T12 w 304"/>
                  <a:gd name="T14" fmla="+- 0 3506 3500"/>
                  <a:gd name="T15" fmla="*/ 3506 h 414"/>
                  <a:gd name="T16" fmla="+- 0 4038 3743"/>
                  <a:gd name="T17" fmla="*/ T16 w 304"/>
                  <a:gd name="T18" fmla="+- 0 3500 3500"/>
                  <a:gd name="T19" fmla="*/ 3500 h 414"/>
                </a:gdLst>
                <a:ahLst/>
                <a:cxnLst>
                  <a:cxn ang="0">
                    <a:pos x="T1" y="T3"/>
                  </a:cxn>
                  <a:cxn ang="0">
                    <a:pos x="T5" y="T7"/>
                  </a:cxn>
                  <a:cxn ang="0">
                    <a:pos x="T9" y="T11"/>
                  </a:cxn>
                  <a:cxn ang="0">
                    <a:pos x="T13" y="T15"/>
                  </a:cxn>
                  <a:cxn ang="0">
                    <a:pos x="T17" y="T19"/>
                  </a:cxn>
                </a:cxnLst>
                <a:rect l="0" t="0" r="r" b="b"/>
                <a:pathLst>
                  <a:path w="304" h="414">
                    <a:moveTo>
                      <a:pt x="295" y="0"/>
                    </a:moveTo>
                    <a:lnTo>
                      <a:pt x="0" y="408"/>
                    </a:lnTo>
                    <a:lnTo>
                      <a:pt x="8" y="414"/>
                    </a:lnTo>
                    <a:lnTo>
                      <a:pt x="303" y="6"/>
                    </a:lnTo>
                    <a:lnTo>
                      <a:pt x="295"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7317" name="Group 22"/>
            <p:cNvGrpSpPr>
              <a:grpSpLocks/>
            </p:cNvGrpSpPr>
            <p:nvPr/>
          </p:nvGrpSpPr>
          <p:grpSpPr bwMode="auto">
            <a:xfrm>
              <a:off x="3993" y="3446"/>
              <a:ext cx="92" cy="105"/>
              <a:chOff x="3993" y="3446"/>
              <a:chExt cx="92" cy="105"/>
            </a:xfrm>
          </p:grpSpPr>
          <p:sp>
            <p:nvSpPr>
              <p:cNvPr id="7339" name="Freeform 23"/>
              <p:cNvSpPr>
                <a:spLocks/>
              </p:cNvSpPr>
              <p:nvPr/>
            </p:nvSpPr>
            <p:spPr bwMode="auto">
              <a:xfrm>
                <a:off x="3993" y="3446"/>
                <a:ext cx="92" cy="105"/>
              </a:xfrm>
              <a:custGeom>
                <a:avLst/>
                <a:gdLst>
                  <a:gd name="T0" fmla="+- 0 4084 3993"/>
                  <a:gd name="T1" fmla="*/ T0 w 92"/>
                  <a:gd name="T2" fmla="+- 0 3446 3446"/>
                  <a:gd name="T3" fmla="*/ 3446 h 105"/>
                  <a:gd name="T4" fmla="+- 0 3993 3993"/>
                  <a:gd name="T5" fmla="*/ T4 w 92"/>
                  <a:gd name="T6" fmla="+- 0 3503 3446"/>
                  <a:gd name="T7" fmla="*/ 3503 h 105"/>
                  <a:gd name="T8" fmla="+- 0 4039 3993"/>
                  <a:gd name="T9" fmla="*/ T8 w 92"/>
                  <a:gd name="T10" fmla="+- 0 3508 3446"/>
                  <a:gd name="T11" fmla="*/ 3508 h 105"/>
                  <a:gd name="T12" fmla="+- 0 4058 3993"/>
                  <a:gd name="T13" fmla="*/ T12 w 92"/>
                  <a:gd name="T14" fmla="+- 0 3551 3446"/>
                  <a:gd name="T15" fmla="*/ 3551 h 105"/>
                  <a:gd name="T16" fmla="+- 0 4084 3993"/>
                  <a:gd name="T17" fmla="*/ T16 w 92"/>
                  <a:gd name="T18" fmla="+- 0 3446 3446"/>
                  <a:gd name="T19" fmla="*/ 3446 h 105"/>
                </a:gdLst>
                <a:ahLst/>
                <a:cxnLst>
                  <a:cxn ang="0">
                    <a:pos x="T1" y="T3"/>
                  </a:cxn>
                  <a:cxn ang="0">
                    <a:pos x="T5" y="T7"/>
                  </a:cxn>
                  <a:cxn ang="0">
                    <a:pos x="T9" y="T11"/>
                  </a:cxn>
                  <a:cxn ang="0">
                    <a:pos x="T13" y="T15"/>
                  </a:cxn>
                  <a:cxn ang="0">
                    <a:pos x="T17" y="T19"/>
                  </a:cxn>
                </a:cxnLst>
                <a:rect l="0" t="0" r="r" b="b"/>
                <a:pathLst>
                  <a:path w="92" h="105">
                    <a:moveTo>
                      <a:pt x="91" y="0"/>
                    </a:moveTo>
                    <a:lnTo>
                      <a:pt x="0" y="57"/>
                    </a:lnTo>
                    <a:lnTo>
                      <a:pt x="46" y="62"/>
                    </a:lnTo>
                    <a:lnTo>
                      <a:pt x="65" y="105"/>
                    </a:lnTo>
                    <a:lnTo>
                      <a:pt x="91"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7318" name="Group 20"/>
            <p:cNvGrpSpPr>
              <a:grpSpLocks/>
            </p:cNvGrpSpPr>
            <p:nvPr/>
          </p:nvGrpSpPr>
          <p:grpSpPr bwMode="auto">
            <a:xfrm>
              <a:off x="5331" y="3516"/>
              <a:ext cx="392" cy="399"/>
              <a:chOff x="5331" y="3516"/>
              <a:chExt cx="392" cy="399"/>
            </a:xfrm>
          </p:grpSpPr>
          <p:sp>
            <p:nvSpPr>
              <p:cNvPr id="7338" name="Freeform 21"/>
              <p:cNvSpPr>
                <a:spLocks/>
              </p:cNvSpPr>
              <p:nvPr/>
            </p:nvSpPr>
            <p:spPr bwMode="auto">
              <a:xfrm>
                <a:off x="5331" y="3516"/>
                <a:ext cx="392" cy="399"/>
              </a:xfrm>
              <a:custGeom>
                <a:avLst/>
                <a:gdLst>
                  <a:gd name="T0" fmla="+- 0 5338 5331"/>
                  <a:gd name="T1" fmla="*/ T0 w 392"/>
                  <a:gd name="T2" fmla="+- 0 3516 3516"/>
                  <a:gd name="T3" fmla="*/ 3516 h 399"/>
                  <a:gd name="T4" fmla="+- 0 5331 5331"/>
                  <a:gd name="T5" fmla="*/ T4 w 392"/>
                  <a:gd name="T6" fmla="+- 0 3523 3516"/>
                  <a:gd name="T7" fmla="*/ 3523 h 399"/>
                  <a:gd name="T8" fmla="+- 0 5715 5331"/>
                  <a:gd name="T9" fmla="*/ T8 w 392"/>
                  <a:gd name="T10" fmla="+- 0 3915 3516"/>
                  <a:gd name="T11" fmla="*/ 3915 h 399"/>
                  <a:gd name="T12" fmla="+- 0 5722 5331"/>
                  <a:gd name="T13" fmla="*/ T12 w 392"/>
                  <a:gd name="T14" fmla="+- 0 3908 3516"/>
                  <a:gd name="T15" fmla="*/ 3908 h 399"/>
                  <a:gd name="T16" fmla="+- 0 5338 5331"/>
                  <a:gd name="T17" fmla="*/ T16 w 392"/>
                  <a:gd name="T18" fmla="+- 0 3516 3516"/>
                  <a:gd name="T19" fmla="*/ 3516 h 399"/>
                </a:gdLst>
                <a:ahLst/>
                <a:cxnLst>
                  <a:cxn ang="0">
                    <a:pos x="T1" y="T3"/>
                  </a:cxn>
                  <a:cxn ang="0">
                    <a:pos x="T5" y="T7"/>
                  </a:cxn>
                  <a:cxn ang="0">
                    <a:pos x="T9" y="T11"/>
                  </a:cxn>
                  <a:cxn ang="0">
                    <a:pos x="T13" y="T15"/>
                  </a:cxn>
                  <a:cxn ang="0">
                    <a:pos x="T17" y="T19"/>
                  </a:cxn>
                </a:cxnLst>
                <a:rect l="0" t="0" r="r" b="b"/>
                <a:pathLst>
                  <a:path w="392" h="399">
                    <a:moveTo>
                      <a:pt x="7" y="0"/>
                    </a:moveTo>
                    <a:lnTo>
                      <a:pt x="0" y="7"/>
                    </a:lnTo>
                    <a:lnTo>
                      <a:pt x="384" y="399"/>
                    </a:lnTo>
                    <a:lnTo>
                      <a:pt x="391" y="392"/>
                    </a:lnTo>
                    <a:lnTo>
                      <a:pt x="7"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7319" name="Group 18"/>
            <p:cNvGrpSpPr>
              <a:grpSpLocks/>
            </p:cNvGrpSpPr>
            <p:nvPr/>
          </p:nvGrpSpPr>
          <p:grpSpPr bwMode="auto">
            <a:xfrm>
              <a:off x="5285" y="3469"/>
              <a:ext cx="99" cy="100"/>
              <a:chOff x="5285" y="3469"/>
              <a:chExt cx="99" cy="100"/>
            </a:xfrm>
          </p:grpSpPr>
          <p:sp>
            <p:nvSpPr>
              <p:cNvPr id="7337" name="Freeform 19"/>
              <p:cNvSpPr>
                <a:spLocks/>
              </p:cNvSpPr>
              <p:nvPr/>
            </p:nvSpPr>
            <p:spPr bwMode="auto">
              <a:xfrm>
                <a:off x="5285" y="3469"/>
                <a:ext cx="99" cy="100"/>
              </a:xfrm>
              <a:custGeom>
                <a:avLst/>
                <a:gdLst>
                  <a:gd name="T0" fmla="+- 0 5285 5285"/>
                  <a:gd name="T1" fmla="*/ T0 w 99"/>
                  <a:gd name="T2" fmla="+- 0 3469 3469"/>
                  <a:gd name="T3" fmla="*/ 3469 h 100"/>
                  <a:gd name="T4" fmla="+- 0 5326 5285"/>
                  <a:gd name="T5" fmla="*/ T4 w 99"/>
                  <a:gd name="T6" fmla="+- 0 3569 3469"/>
                  <a:gd name="T7" fmla="*/ 3569 h 100"/>
                  <a:gd name="T8" fmla="+- 0 5338 5285"/>
                  <a:gd name="T9" fmla="*/ T8 w 99"/>
                  <a:gd name="T10" fmla="+- 0 3523 3469"/>
                  <a:gd name="T11" fmla="*/ 3523 h 100"/>
                  <a:gd name="T12" fmla="+- 0 5384 5285"/>
                  <a:gd name="T13" fmla="*/ T12 w 99"/>
                  <a:gd name="T14" fmla="+- 0 3512 3469"/>
                  <a:gd name="T15" fmla="*/ 3512 h 100"/>
                  <a:gd name="T16" fmla="+- 0 5285 5285"/>
                  <a:gd name="T17" fmla="*/ T16 w 99"/>
                  <a:gd name="T18" fmla="+- 0 3469 3469"/>
                  <a:gd name="T19" fmla="*/ 3469 h 100"/>
                </a:gdLst>
                <a:ahLst/>
                <a:cxnLst>
                  <a:cxn ang="0">
                    <a:pos x="T1" y="T3"/>
                  </a:cxn>
                  <a:cxn ang="0">
                    <a:pos x="T5" y="T7"/>
                  </a:cxn>
                  <a:cxn ang="0">
                    <a:pos x="T9" y="T11"/>
                  </a:cxn>
                  <a:cxn ang="0">
                    <a:pos x="T13" y="T15"/>
                  </a:cxn>
                  <a:cxn ang="0">
                    <a:pos x="T17" y="T19"/>
                  </a:cxn>
                </a:cxnLst>
                <a:rect l="0" t="0" r="r" b="b"/>
                <a:pathLst>
                  <a:path w="99" h="100">
                    <a:moveTo>
                      <a:pt x="0" y="0"/>
                    </a:moveTo>
                    <a:lnTo>
                      <a:pt x="41" y="100"/>
                    </a:lnTo>
                    <a:lnTo>
                      <a:pt x="53" y="54"/>
                    </a:lnTo>
                    <a:lnTo>
                      <a:pt x="99" y="43"/>
                    </a:lnTo>
                    <a:lnTo>
                      <a:pt x="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7320" name="Group 16"/>
            <p:cNvGrpSpPr>
              <a:grpSpLocks/>
            </p:cNvGrpSpPr>
            <p:nvPr/>
          </p:nvGrpSpPr>
          <p:grpSpPr bwMode="auto">
            <a:xfrm>
              <a:off x="7011" y="121"/>
              <a:ext cx="535" cy="274"/>
              <a:chOff x="7011" y="121"/>
              <a:chExt cx="535" cy="274"/>
            </a:xfrm>
          </p:grpSpPr>
          <p:sp>
            <p:nvSpPr>
              <p:cNvPr id="7336" name="Freeform 17"/>
              <p:cNvSpPr>
                <a:spLocks/>
              </p:cNvSpPr>
              <p:nvPr/>
            </p:nvSpPr>
            <p:spPr bwMode="auto">
              <a:xfrm>
                <a:off x="7011" y="121"/>
                <a:ext cx="535" cy="274"/>
              </a:xfrm>
              <a:custGeom>
                <a:avLst/>
                <a:gdLst>
                  <a:gd name="T0" fmla="+- 0 7541 7011"/>
                  <a:gd name="T1" fmla="*/ T0 w 535"/>
                  <a:gd name="T2" fmla="+- 0 121 121"/>
                  <a:gd name="T3" fmla="*/ 121 h 274"/>
                  <a:gd name="T4" fmla="+- 0 7011 7011"/>
                  <a:gd name="T5" fmla="*/ T4 w 535"/>
                  <a:gd name="T6" fmla="+- 0 386 121"/>
                  <a:gd name="T7" fmla="*/ 386 h 274"/>
                  <a:gd name="T8" fmla="+- 0 7015 7011"/>
                  <a:gd name="T9" fmla="*/ T8 w 535"/>
                  <a:gd name="T10" fmla="+- 0 395 121"/>
                  <a:gd name="T11" fmla="*/ 395 h 274"/>
                  <a:gd name="T12" fmla="+- 0 7545 7011"/>
                  <a:gd name="T13" fmla="*/ T12 w 535"/>
                  <a:gd name="T14" fmla="+- 0 130 121"/>
                  <a:gd name="T15" fmla="*/ 130 h 274"/>
                  <a:gd name="T16" fmla="+- 0 7541 7011"/>
                  <a:gd name="T17" fmla="*/ T16 w 535"/>
                  <a:gd name="T18" fmla="+- 0 121 121"/>
                  <a:gd name="T19" fmla="*/ 121 h 274"/>
                </a:gdLst>
                <a:ahLst/>
                <a:cxnLst>
                  <a:cxn ang="0">
                    <a:pos x="T1" y="T3"/>
                  </a:cxn>
                  <a:cxn ang="0">
                    <a:pos x="T5" y="T7"/>
                  </a:cxn>
                  <a:cxn ang="0">
                    <a:pos x="T9" y="T11"/>
                  </a:cxn>
                  <a:cxn ang="0">
                    <a:pos x="T13" y="T15"/>
                  </a:cxn>
                  <a:cxn ang="0">
                    <a:pos x="T17" y="T19"/>
                  </a:cxn>
                </a:cxnLst>
                <a:rect l="0" t="0" r="r" b="b"/>
                <a:pathLst>
                  <a:path w="535" h="274">
                    <a:moveTo>
                      <a:pt x="530" y="0"/>
                    </a:moveTo>
                    <a:lnTo>
                      <a:pt x="0" y="265"/>
                    </a:lnTo>
                    <a:lnTo>
                      <a:pt x="4" y="274"/>
                    </a:lnTo>
                    <a:lnTo>
                      <a:pt x="534" y="9"/>
                    </a:lnTo>
                    <a:lnTo>
                      <a:pt x="53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7321" name="Group 14"/>
            <p:cNvGrpSpPr>
              <a:grpSpLocks/>
            </p:cNvGrpSpPr>
            <p:nvPr/>
          </p:nvGrpSpPr>
          <p:grpSpPr bwMode="auto">
            <a:xfrm>
              <a:off x="6950" y="341"/>
              <a:ext cx="108" cy="81"/>
              <a:chOff x="6950" y="341"/>
              <a:chExt cx="108" cy="81"/>
            </a:xfrm>
          </p:grpSpPr>
          <p:sp>
            <p:nvSpPr>
              <p:cNvPr id="7335" name="Freeform 15"/>
              <p:cNvSpPr>
                <a:spLocks/>
              </p:cNvSpPr>
              <p:nvPr/>
            </p:nvSpPr>
            <p:spPr bwMode="auto">
              <a:xfrm>
                <a:off x="6950" y="341"/>
                <a:ext cx="108" cy="81"/>
              </a:xfrm>
              <a:custGeom>
                <a:avLst/>
                <a:gdLst>
                  <a:gd name="T0" fmla="+- 0 7021 6950"/>
                  <a:gd name="T1" fmla="*/ T0 w 108"/>
                  <a:gd name="T2" fmla="+- 0 341 341"/>
                  <a:gd name="T3" fmla="*/ 341 h 81"/>
                  <a:gd name="T4" fmla="+- 0 6950 6950"/>
                  <a:gd name="T5" fmla="*/ T4 w 108"/>
                  <a:gd name="T6" fmla="+- 0 422 341"/>
                  <a:gd name="T7" fmla="*/ 422 h 81"/>
                  <a:gd name="T8" fmla="+- 0 7057 6950"/>
                  <a:gd name="T9" fmla="*/ T8 w 108"/>
                  <a:gd name="T10" fmla="+- 0 414 341"/>
                  <a:gd name="T11" fmla="*/ 414 h 81"/>
                  <a:gd name="T12" fmla="+- 0 7018 6950"/>
                  <a:gd name="T13" fmla="*/ T12 w 108"/>
                  <a:gd name="T14" fmla="+- 0 388 341"/>
                  <a:gd name="T15" fmla="*/ 388 h 81"/>
                  <a:gd name="T16" fmla="+- 0 7021 6950"/>
                  <a:gd name="T17" fmla="*/ T16 w 108"/>
                  <a:gd name="T18" fmla="+- 0 341 341"/>
                  <a:gd name="T19" fmla="*/ 341 h 81"/>
                </a:gdLst>
                <a:ahLst/>
                <a:cxnLst>
                  <a:cxn ang="0">
                    <a:pos x="T1" y="T3"/>
                  </a:cxn>
                  <a:cxn ang="0">
                    <a:pos x="T5" y="T7"/>
                  </a:cxn>
                  <a:cxn ang="0">
                    <a:pos x="T9" y="T11"/>
                  </a:cxn>
                  <a:cxn ang="0">
                    <a:pos x="T13" y="T15"/>
                  </a:cxn>
                  <a:cxn ang="0">
                    <a:pos x="T17" y="T19"/>
                  </a:cxn>
                </a:cxnLst>
                <a:rect l="0" t="0" r="r" b="b"/>
                <a:pathLst>
                  <a:path w="108" h="81">
                    <a:moveTo>
                      <a:pt x="71" y="0"/>
                    </a:moveTo>
                    <a:lnTo>
                      <a:pt x="0" y="81"/>
                    </a:lnTo>
                    <a:lnTo>
                      <a:pt x="107" y="73"/>
                    </a:lnTo>
                    <a:lnTo>
                      <a:pt x="68" y="47"/>
                    </a:lnTo>
                    <a:lnTo>
                      <a:pt x="71"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7322" name="Group 12"/>
            <p:cNvGrpSpPr>
              <a:grpSpLocks/>
            </p:cNvGrpSpPr>
            <p:nvPr/>
          </p:nvGrpSpPr>
          <p:grpSpPr bwMode="auto">
            <a:xfrm>
              <a:off x="7140" y="664"/>
              <a:ext cx="407" cy="380"/>
              <a:chOff x="7140" y="664"/>
              <a:chExt cx="407" cy="380"/>
            </a:xfrm>
          </p:grpSpPr>
          <p:sp>
            <p:nvSpPr>
              <p:cNvPr id="7334" name="Freeform 13"/>
              <p:cNvSpPr>
                <a:spLocks/>
              </p:cNvSpPr>
              <p:nvPr/>
            </p:nvSpPr>
            <p:spPr bwMode="auto">
              <a:xfrm>
                <a:off x="7140" y="664"/>
                <a:ext cx="407" cy="380"/>
              </a:xfrm>
              <a:custGeom>
                <a:avLst/>
                <a:gdLst>
                  <a:gd name="T0" fmla="+- 0 7540 7140"/>
                  <a:gd name="T1" fmla="*/ T0 w 407"/>
                  <a:gd name="T2" fmla="+- 0 664 664"/>
                  <a:gd name="T3" fmla="*/ 664 h 380"/>
                  <a:gd name="T4" fmla="+- 0 7140 7140"/>
                  <a:gd name="T5" fmla="*/ T4 w 407"/>
                  <a:gd name="T6" fmla="+- 0 1037 664"/>
                  <a:gd name="T7" fmla="*/ 1037 h 380"/>
                  <a:gd name="T8" fmla="+- 0 7147 7140"/>
                  <a:gd name="T9" fmla="*/ T8 w 407"/>
                  <a:gd name="T10" fmla="+- 0 1044 664"/>
                  <a:gd name="T11" fmla="*/ 1044 h 380"/>
                  <a:gd name="T12" fmla="+- 0 7547 7140"/>
                  <a:gd name="T13" fmla="*/ T12 w 407"/>
                  <a:gd name="T14" fmla="+- 0 672 664"/>
                  <a:gd name="T15" fmla="*/ 672 h 380"/>
                  <a:gd name="T16" fmla="+- 0 7540 7140"/>
                  <a:gd name="T17" fmla="*/ T16 w 407"/>
                  <a:gd name="T18" fmla="+- 0 664 664"/>
                  <a:gd name="T19" fmla="*/ 664 h 380"/>
                </a:gdLst>
                <a:ahLst/>
                <a:cxnLst>
                  <a:cxn ang="0">
                    <a:pos x="T1" y="T3"/>
                  </a:cxn>
                  <a:cxn ang="0">
                    <a:pos x="T5" y="T7"/>
                  </a:cxn>
                  <a:cxn ang="0">
                    <a:pos x="T9" y="T11"/>
                  </a:cxn>
                  <a:cxn ang="0">
                    <a:pos x="T13" y="T15"/>
                  </a:cxn>
                  <a:cxn ang="0">
                    <a:pos x="T17" y="T19"/>
                  </a:cxn>
                </a:cxnLst>
                <a:rect l="0" t="0" r="r" b="b"/>
                <a:pathLst>
                  <a:path w="407" h="380">
                    <a:moveTo>
                      <a:pt x="400" y="0"/>
                    </a:moveTo>
                    <a:lnTo>
                      <a:pt x="0" y="373"/>
                    </a:lnTo>
                    <a:lnTo>
                      <a:pt x="7" y="380"/>
                    </a:lnTo>
                    <a:lnTo>
                      <a:pt x="407" y="8"/>
                    </a:lnTo>
                    <a:lnTo>
                      <a:pt x="40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7323" name="Group 10"/>
            <p:cNvGrpSpPr>
              <a:grpSpLocks/>
            </p:cNvGrpSpPr>
            <p:nvPr/>
          </p:nvGrpSpPr>
          <p:grpSpPr bwMode="auto">
            <a:xfrm>
              <a:off x="7092" y="991"/>
              <a:ext cx="101" cy="98"/>
              <a:chOff x="7092" y="991"/>
              <a:chExt cx="101" cy="98"/>
            </a:xfrm>
          </p:grpSpPr>
          <p:sp>
            <p:nvSpPr>
              <p:cNvPr id="7333" name="Freeform 11"/>
              <p:cNvSpPr>
                <a:spLocks/>
              </p:cNvSpPr>
              <p:nvPr/>
            </p:nvSpPr>
            <p:spPr bwMode="auto">
              <a:xfrm>
                <a:off x="7092" y="991"/>
                <a:ext cx="101" cy="98"/>
              </a:xfrm>
              <a:custGeom>
                <a:avLst/>
                <a:gdLst>
                  <a:gd name="T0" fmla="+- 0 7137 7092"/>
                  <a:gd name="T1" fmla="*/ T0 w 101"/>
                  <a:gd name="T2" fmla="+- 0 991 991"/>
                  <a:gd name="T3" fmla="*/ 991 h 98"/>
                  <a:gd name="T4" fmla="+- 0 7092 7092"/>
                  <a:gd name="T5" fmla="*/ T4 w 101"/>
                  <a:gd name="T6" fmla="+- 0 1089 991"/>
                  <a:gd name="T7" fmla="*/ 1089 h 98"/>
                  <a:gd name="T8" fmla="+- 0 7192 7092"/>
                  <a:gd name="T9" fmla="*/ T8 w 101"/>
                  <a:gd name="T10" fmla="+- 0 1051 991"/>
                  <a:gd name="T11" fmla="*/ 1051 h 98"/>
                  <a:gd name="T12" fmla="+- 0 7147 7092"/>
                  <a:gd name="T13" fmla="*/ T12 w 101"/>
                  <a:gd name="T14" fmla="+- 0 1037 991"/>
                  <a:gd name="T15" fmla="*/ 1037 h 98"/>
                  <a:gd name="T16" fmla="+- 0 7137 7092"/>
                  <a:gd name="T17" fmla="*/ T16 w 101"/>
                  <a:gd name="T18" fmla="+- 0 991 991"/>
                  <a:gd name="T19" fmla="*/ 991 h 98"/>
                </a:gdLst>
                <a:ahLst/>
                <a:cxnLst>
                  <a:cxn ang="0">
                    <a:pos x="T1" y="T3"/>
                  </a:cxn>
                  <a:cxn ang="0">
                    <a:pos x="T5" y="T7"/>
                  </a:cxn>
                  <a:cxn ang="0">
                    <a:pos x="T9" y="T11"/>
                  </a:cxn>
                  <a:cxn ang="0">
                    <a:pos x="T13" y="T15"/>
                  </a:cxn>
                  <a:cxn ang="0">
                    <a:pos x="T17" y="T19"/>
                  </a:cxn>
                </a:cxnLst>
                <a:rect l="0" t="0" r="r" b="b"/>
                <a:pathLst>
                  <a:path w="101" h="98">
                    <a:moveTo>
                      <a:pt x="45" y="0"/>
                    </a:moveTo>
                    <a:lnTo>
                      <a:pt x="0" y="98"/>
                    </a:lnTo>
                    <a:lnTo>
                      <a:pt x="100" y="60"/>
                    </a:lnTo>
                    <a:lnTo>
                      <a:pt x="55" y="46"/>
                    </a:lnTo>
                    <a:lnTo>
                      <a:pt x="45"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7325" name="Group 7"/>
            <p:cNvGrpSpPr>
              <a:grpSpLocks/>
            </p:cNvGrpSpPr>
            <p:nvPr/>
          </p:nvGrpSpPr>
          <p:grpSpPr bwMode="auto">
            <a:xfrm>
              <a:off x="4600" y="-1518"/>
              <a:ext cx="1833" cy="499"/>
              <a:chOff x="4600" y="-1518"/>
              <a:chExt cx="1833" cy="499"/>
            </a:xfrm>
          </p:grpSpPr>
          <p:sp>
            <p:nvSpPr>
              <p:cNvPr id="7331" name="Freeform 9"/>
              <p:cNvSpPr>
                <a:spLocks/>
              </p:cNvSpPr>
              <p:nvPr/>
            </p:nvSpPr>
            <p:spPr bwMode="auto">
              <a:xfrm>
                <a:off x="4600" y="-1518"/>
                <a:ext cx="1833" cy="499"/>
              </a:xfrm>
              <a:custGeom>
                <a:avLst/>
                <a:gdLst>
                  <a:gd name="T0" fmla="+- 0 6433 4600"/>
                  <a:gd name="T1" fmla="*/ T0 w 1833"/>
                  <a:gd name="T2" fmla="+- 0 -1518 -1518"/>
                  <a:gd name="T3" fmla="*/ -1518 h 499"/>
                  <a:gd name="T4" fmla="+- 0 4600 4600"/>
                  <a:gd name="T5" fmla="*/ T4 w 1833"/>
                  <a:gd name="T6" fmla="+- 0 -1029 -1518"/>
                  <a:gd name="T7" fmla="*/ -1029 h 499"/>
                  <a:gd name="T8" fmla="+- 0 4603 4600"/>
                  <a:gd name="T9" fmla="*/ T8 w 1833"/>
                  <a:gd name="T10" fmla="+- 0 -1019 -1518"/>
                  <a:gd name="T11" fmla="*/ -1019 h 499"/>
                  <a:gd name="T12" fmla="+- 0 6405 4600"/>
                  <a:gd name="T13" fmla="*/ T12 w 1833"/>
                  <a:gd name="T14" fmla="+- 0 -1500 -1518"/>
                  <a:gd name="T15" fmla="*/ -1500 h 499"/>
                  <a:gd name="T16" fmla="+- 0 6418 4600"/>
                  <a:gd name="T17" fmla="*/ T16 w 1833"/>
                  <a:gd name="T18" fmla="+- 0 -1500 -1518"/>
                  <a:gd name="T19" fmla="*/ -1500 h 499"/>
                  <a:gd name="T20" fmla="+- 0 6433 4600"/>
                  <a:gd name="T21" fmla="*/ T20 w 1833"/>
                  <a:gd name="T22" fmla="+- 0 -1518 -1518"/>
                  <a:gd name="T23" fmla="*/ -1518 h 499"/>
                </a:gdLst>
                <a:ahLst/>
                <a:cxnLst>
                  <a:cxn ang="0">
                    <a:pos x="T1" y="T3"/>
                  </a:cxn>
                  <a:cxn ang="0">
                    <a:pos x="T5" y="T7"/>
                  </a:cxn>
                  <a:cxn ang="0">
                    <a:pos x="T9" y="T11"/>
                  </a:cxn>
                  <a:cxn ang="0">
                    <a:pos x="T13" y="T15"/>
                  </a:cxn>
                  <a:cxn ang="0">
                    <a:pos x="T17" y="T19"/>
                  </a:cxn>
                  <a:cxn ang="0">
                    <a:pos x="T21" y="T23"/>
                  </a:cxn>
                </a:cxnLst>
                <a:rect l="0" t="0" r="r" b="b"/>
                <a:pathLst>
                  <a:path w="1833" h="499">
                    <a:moveTo>
                      <a:pt x="1833" y="0"/>
                    </a:moveTo>
                    <a:lnTo>
                      <a:pt x="0" y="489"/>
                    </a:lnTo>
                    <a:lnTo>
                      <a:pt x="3" y="499"/>
                    </a:lnTo>
                    <a:lnTo>
                      <a:pt x="1805" y="18"/>
                    </a:lnTo>
                    <a:lnTo>
                      <a:pt x="1818" y="18"/>
                    </a:lnTo>
                    <a:lnTo>
                      <a:pt x="1833"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332" name="Freeform 8"/>
              <p:cNvSpPr>
                <a:spLocks/>
              </p:cNvSpPr>
              <p:nvPr/>
            </p:nvSpPr>
            <p:spPr bwMode="auto">
              <a:xfrm>
                <a:off x="4600" y="-1518"/>
                <a:ext cx="1833" cy="499"/>
              </a:xfrm>
              <a:custGeom>
                <a:avLst/>
                <a:gdLst>
                  <a:gd name="T0" fmla="+- 0 6418 4600"/>
                  <a:gd name="T1" fmla="*/ T0 w 1833"/>
                  <a:gd name="T2" fmla="+- 0 -1500 -1518"/>
                  <a:gd name="T3" fmla="*/ -1500 h 499"/>
                  <a:gd name="T4" fmla="+- 0 6405 4600"/>
                  <a:gd name="T5" fmla="*/ T4 w 1833"/>
                  <a:gd name="T6" fmla="+- 0 -1500 -1518"/>
                  <a:gd name="T7" fmla="*/ -1500 h 499"/>
                  <a:gd name="T8" fmla="+- 0 6040 4600"/>
                  <a:gd name="T9" fmla="*/ T8 w 1833"/>
                  <a:gd name="T10" fmla="+- 0 -1058 -1518"/>
                  <a:gd name="T11" fmla="*/ -1058 h 499"/>
                  <a:gd name="T12" fmla="+- 0 6048 4600"/>
                  <a:gd name="T13" fmla="*/ T12 w 1833"/>
                  <a:gd name="T14" fmla="+- 0 -1052 -1518"/>
                  <a:gd name="T15" fmla="*/ -1052 h 499"/>
                  <a:gd name="T16" fmla="+- 0 6418 4600"/>
                  <a:gd name="T17" fmla="*/ T16 w 1833"/>
                  <a:gd name="T18" fmla="+- 0 -1500 -1518"/>
                  <a:gd name="T19" fmla="*/ -1500 h 499"/>
                </a:gdLst>
                <a:ahLst/>
                <a:cxnLst>
                  <a:cxn ang="0">
                    <a:pos x="T1" y="T3"/>
                  </a:cxn>
                  <a:cxn ang="0">
                    <a:pos x="T5" y="T7"/>
                  </a:cxn>
                  <a:cxn ang="0">
                    <a:pos x="T9" y="T11"/>
                  </a:cxn>
                  <a:cxn ang="0">
                    <a:pos x="T13" y="T15"/>
                  </a:cxn>
                  <a:cxn ang="0">
                    <a:pos x="T17" y="T19"/>
                  </a:cxn>
                </a:cxnLst>
                <a:rect l="0" t="0" r="r" b="b"/>
                <a:pathLst>
                  <a:path w="1833" h="499">
                    <a:moveTo>
                      <a:pt x="1818" y="18"/>
                    </a:moveTo>
                    <a:lnTo>
                      <a:pt x="1805" y="18"/>
                    </a:lnTo>
                    <a:lnTo>
                      <a:pt x="1440" y="460"/>
                    </a:lnTo>
                    <a:lnTo>
                      <a:pt x="1448" y="466"/>
                    </a:lnTo>
                    <a:lnTo>
                      <a:pt x="1818" y="18"/>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7326" name="Group 5"/>
            <p:cNvGrpSpPr>
              <a:grpSpLocks/>
            </p:cNvGrpSpPr>
            <p:nvPr/>
          </p:nvGrpSpPr>
          <p:grpSpPr bwMode="auto">
            <a:xfrm>
              <a:off x="4543" y="-1077"/>
              <a:ext cx="80" cy="86"/>
              <a:chOff x="4543" y="-1077"/>
              <a:chExt cx="80" cy="86"/>
            </a:xfrm>
          </p:grpSpPr>
          <p:sp>
            <p:nvSpPr>
              <p:cNvPr id="7330" name="Freeform 6"/>
              <p:cNvSpPr>
                <a:spLocks/>
              </p:cNvSpPr>
              <p:nvPr/>
            </p:nvSpPr>
            <p:spPr bwMode="auto">
              <a:xfrm>
                <a:off x="4543" y="-1077"/>
                <a:ext cx="80" cy="86"/>
              </a:xfrm>
              <a:custGeom>
                <a:avLst/>
                <a:gdLst>
                  <a:gd name="T0" fmla="+- 0 4614 4543"/>
                  <a:gd name="T1" fmla="*/ T0 w 80"/>
                  <a:gd name="T2" fmla="+- 0 -1077 -1077"/>
                  <a:gd name="T3" fmla="*/ -1077 h 86"/>
                  <a:gd name="T4" fmla="+- 0 4573 4543"/>
                  <a:gd name="T5" fmla="*/ T4 w 80"/>
                  <a:gd name="T6" fmla="+- 0 -1032 -1077"/>
                  <a:gd name="T7" fmla="*/ -1032 h 86"/>
                  <a:gd name="T8" fmla="+- 0 4543 4543"/>
                  <a:gd name="T9" fmla="*/ T8 w 80"/>
                  <a:gd name="T10" fmla="+- 0 -1009 -1077"/>
                  <a:gd name="T11" fmla="*/ -1009 h 86"/>
                  <a:gd name="T12" fmla="+- 0 4563 4543"/>
                  <a:gd name="T13" fmla="*/ T12 w 80"/>
                  <a:gd name="T14" fmla="+- 0 -1006 -1077"/>
                  <a:gd name="T15" fmla="*/ -1006 h 86"/>
                  <a:gd name="T16" fmla="+- 0 4583 4543"/>
                  <a:gd name="T17" fmla="*/ T16 w 80"/>
                  <a:gd name="T18" fmla="+- 0 -1002 -1077"/>
                  <a:gd name="T19" fmla="*/ -1002 h 86"/>
                  <a:gd name="T20" fmla="+- 0 4604 4543"/>
                  <a:gd name="T21" fmla="*/ T20 w 80"/>
                  <a:gd name="T22" fmla="+- 0 -997 -1077"/>
                  <a:gd name="T23" fmla="*/ -997 h 86"/>
                  <a:gd name="T24" fmla="+- 0 4623 4543"/>
                  <a:gd name="T25" fmla="*/ T24 w 80"/>
                  <a:gd name="T26" fmla="+- 0 -991 -1077"/>
                  <a:gd name="T27" fmla="*/ -991 h 86"/>
                  <a:gd name="T28" fmla="+- 0 4609 4543"/>
                  <a:gd name="T29" fmla="*/ T28 w 80"/>
                  <a:gd name="T30" fmla="+- 0 -1026 -1077"/>
                  <a:gd name="T31" fmla="*/ -1026 h 86"/>
                  <a:gd name="T32" fmla="+- 0 4614 4543"/>
                  <a:gd name="T33" fmla="*/ T32 w 80"/>
                  <a:gd name="T34" fmla="+- 0 -1077 -1077"/>
                  <a:gd name="T35" fmla="*/ -1077 h 8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80" h="86">
                    <a:moveTo>
                      <a:pt x="71" y="0"/>
                    </a:moveTo>
                    <a:lnTo>
                      <a:pt x="30" y="45"/>
                    </a:lnTo>
                    <a:lnTo>
                      <a:pt x="0" y="68"/>
                    </a:lnTo>
                    <a:lnTo>
                      <a:pt x="20" y="71"/>
                    </a:lnTo>
                    <a:lnTo>
                      <a:pt x="40" y="75"/>
                    </a:lnTo>
                    <a:lnTo>
                      <a:pt x="61" y="80"/>
                    </a:lnTo>
                    <a:lnTo>
                      <a:pt x="80" y="86"/>
                    </a:lnTo>
                    <a:lnTo>
                      <a:pt x="66" y="51"/>
                    </a:lnTo>
                    <a:lnTo>
                      <a:pt x="71"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7327" name="Group 2"/>
            <p:cNvGrpSpPr>
              <a:grpSpLocks/>
            </p:cNvGrpSpPr>
            <p:nvPr/>
          </p:nvGrpSpPr>
          <p:grpSpPr bwMode="auto">
            <a:xfrm>
              <a:off x="6006" y="-1088"/>
              <a:ext cx="92" cy="80"/>
              <a:chOff x="6006" y="-1088"/>
              <a:chExt cx="92" cy="80"/>
            </a:xfrm>
          </p:grpSpPr>
          <p:sp>
            <p:nvSpPr>
              <p:cNvPr id="7328" name="Freeform 4"/>
              <p:cNvSpPr>
                <a:spLocks/>
              </p:cNvSpPr>
              <p:nvPr/>
            </p:nvSpPr>
            <p:spPr bwMode="auto">
              <a:xfrm>
                <a:off x="6006" y="-1088"/>
                <a:ext cx="92" cy="80"/>
              </a:xfrm>
              <a:custGeom>
                <a:avLst/>
                <a:gdLst>
                  <a:gd name="T0" fmla="+- 0 6023 6006"/>
                  <a:gd name="T1" fmla="*/ T0 w 92"/>
                  <a:gd name="T2" fmla="+- 0 -1088 -1088"/>
                  <a:gd name="T3" fmla="*/ -1088 h 80"/>
                  <a:gd name="T4" fmla="+- 0 6021 6006"/>
                  <a:gd name="T5" fmla="*/ T4 w 92"/>
                  <a:gd name="T6" fmla="+- 0 -1068 -1088"/>
                  <a:gd name="T7" fmla="*/ -1068 h 80"/>
                  <a:gd name="T8" fmla="+- 0 6017 6006"/>
                  <a:gd name="T9" fmla="*/ T8 w 92"/>
                  <a:gd name="T10" fmla="+- 0 -1047 -1088"/>
                  <a:gd name="T11" fmla="*/ -1047 h 80"/>
                  <a:gd name="T12" fmla="+- 0 6012 6006"/>
                  <a:gd name="T13" fmla="*/ T12 w 92"/>
                  <a:gd name="T14" fmla="+- 0 -1027 -1088"/>
                  <a:gd name="T15" fmla="*/ -1027 h 80"/>
                  <a:gd name="T16" fmla="+- 0 6006 6006"/>
                  <a:gd name="T17" fmla="*/ T16 w 92"/>
                  <a:gd name="T18" fmla="+- 0 -1009 -1088"/>
                  <a:gd name="T19" fmla="*/ -1009 h 80"/>
                  <a:gd name="T20" fmla="+- 0 6021 6006"/>
                  <a:gd name="T21" fmla="*/ T20 w 92"/>
                  <a:gd name="T22" fmla="+- 0 -1017 -1088"/>
                  <a:gd name="T23" fmla="*/ -1017 h 80"/>
                  <a:gd name="T24" fmla="+- 0 6040 6006"/>
                  <a:gd name="T25" fmla="*/ T24 w 92"/>
                  <a:gd name="T26" fmla="+- 0 -1026 -1088"/>
                  <a:gd name="T27" fmla="*/ -1026 h 80"/>
                  <a:gd name="T28" fmla="+- 0 6059 6006"/>
                  <a:gd name="T29" fmla="*/ T28 w 92"/>
                  <a:gd name="T30" fmla="+- 0 -1034 -1088"/>
                  <a:gd name="T31" fmla="*/ -1034 h 80"/>
                  <a:gd name="T32" fmla="+- 0 6079 6006"/>
                  <a:gd name="T33" fmla="*/ T32 w 92"/>
                  <a:gd name="T34" fmla="+- 0 -1040 -1088"/>
                  <a:gd name="T35" fmla="*/ -1040 h 80"/>
                  <a:gd name="T36" fmla="+- 0 6097 6006"/>
                  <a:gd name="T37" fmla="*/ T36 w 92"/>
                  <a:gd name="T38" fmla="+- 0 -1044 -1088"/>
                  <a:gd name="T39" fmla="*/ -1044 h 80"/>
                  <a:gd name="T40" fmla="+- 0 6049 6006"/>
                  <a:gd name="T41" fmla="*/ T40 w 92"/>
                  <a:gd name="T42" fmla="+- 0 -1061 -1088"/>
                  <a:gd name="T43" fmla="*/ -1061 h 80"/>
                  <a:gd name="T44" fmla="+- 0 6023 6006"/>
                  <a:gd name="T45" fmla="*/ T44 w 92"/>
                  <a:gd name="T46" fmla="+- 0 -1088 -1088"/>
                  <a:gd name="T47" fmla="*/ -1088 h 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92" h="80">
                    <a:moveTo>
                      <a:pt x="17" y="0"/>
                    </a:moveTo>
                    <a:lnTo>
                      <a:pt x="15" y="20"/>
                    </a:lnTo>
                    <a:lnTo>
                      <a:pt x="11" y="41"/>
                    </a:lnTo>
                    <a:lnTo>
                      <a:pt x="6" y="61"/>
                    </a:lnTo>
                    <a:lnTo>
                      <a:pt x="0" y="79"/>
                    </a:lnTo>
                    <a:lnTo>
                      <a:pt x="15" y="71"/>
                    </a:lnTo>
                    <a:lnTo>
                      <a:pt x="34" y="62"/>
                    </a:lnTo>
                    <a:lnTo>
                      <a:pt x="53" y="54"/>
                    </a:lnTo>
                    <a:lnTo>
                      <a:pt x="73" y="48"/>
                    </a:lnTo>
                    <a:lnTo>
                      <a:pt x="91" y="44"/>
                    </a:lnTo>
                    <a:lnTo>
                      <a:pt x="43" y="27"/>
                    </a:lnTo>
                    <a:lnTo>
                      <a:pt x="17"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329" name="Text Box 3"/>
              <p:cNvSpPr txBox="1">
                <a:spLocks noChangeArrowheads="1"/>
              </p:cNvSpPr>
              <p:nvPr/>
            </p:nvSpPr>
            <p:spPr bwMode="auto">
              <a:xfrm>
                <a:off x="6465" y="-1706"/>
                <a:ext cx="1150"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231F20"/>
                    </a:solidFill>
                    <a:effectLst/>
                    <a:latin typeface="Calibri" pitchFamily="34" charset="0"/>
                    <a:ea typeface="Calibri" pitchFamily="34" charset="0"/>
                    <a:cs typeface="Times New Roman" pitchFamily="18" charset="0"/>
                  </a:rPr>
                  <a:t>dripping pipes</a:t>
                </a:r>
                <a:endParaRPr kumimoji="0" lang="en-US" altLang="en-US" sz="1600" b="0" i="0" u="none" strike="noStrike" cap="none" normalizeH="0" baseline="0" dirty="0" smtClean="0">
                  <a:ln>
                    <a:noFill/>
                  </a:ln>
                  <a:solidFill>
                    <a:schemeClr val="tx1"/>
                  </a:solidFill>
                  <a:effectLst/>
                  <a:latin typeface="Arial" pitchFamily="34" charset="0"/>
                  <a:cs typeface="Arial" pitchFamily="34" charset="0"/>
                </a:endParaRPr>
              </a:p>
            </p:txBody>
          </p:sp>
        </p:grpSp>
      </p:grpSp>
      <p:sp>
        <p:nvSpPr>
          <p:cNvPr id="7393" name="Rectangle 7392"/>
          <p:cNvSpPr/>
          <p:nvPr/>
        </p:nvSpPr>
        <p:spPr>
          <a:xfrm>
            <a:off x="149772" y="5764614"/>
            <a:ext cx="8805041" cy="584775"/>
          </a:xfrm>
          <a:prstGeom prst="rect">
            <a:avLst/>
          </a:prstGeom>
        </p:spPr>
        <p:txBody>
          <a:bodyPr wrap="square">
            <a:spAutoFit/>
          </a:bodyPr>
          <a:lstStyle/>
          <a:p>
            <a:pPr marL="342900" lvl="0" indent="-342900">
              <a:buAutoNum type="alphaLcParenBoth" startAt="3"/>
            </a:pPr>
            <a:r>
              <a:rPr lang="en-US" sz="1600" dirty="0" smtClean="0"/>
              <a:t>Explain </a:t>
            </a:r>
            <a:r>
              <a:rPr lang="en-US" sz="1600" dirty="0"/>
              <a:t>what would happen to the position of the first </a:t>
            </a:r>
            <a:r>
              <a:rPr lang="en-US" sz="1600" dirty="0" err="1"/>
              <a:t>antinodal</a:t>
            </a:r>
            <a:r>
              <a:rPr lang="en-US" sz="1600" dirty="0"/>
              <a:t> line, with respect to the central </a:t>
            </a:r>
            <a:endParaRPr lang="en-US" sz="1600" dirty="0" smtClean="0"/>
          </a:p>
          <a:p>
            <a:pPr lvl="0"/>
            <a:r>
              <a:rPr lang="en-US" sz="1600" dirty="0"/>
              <a:t> </a:t>
            </a:r>
            <a:r>
              <a:rPr lang="en-US" sz="1600" dirty="0" smtClean="0"/>
              <a:t>       </a:t>
            </a:r>
            <a:r>
              <a:rPr lang="en-US" sz="1600" dirty="0" err="1" smtClean="0"/>
              <a:t>antinodal</a:t>
            </a:r>
            <a:r>
              <a:rPr lang="en-US" sz="1600" dirty="0" smtClean="0"/>
              <a:t> </a:t>
            </a:r>
            <a:r>
              <a:rPr lang="en-US" sz="1600" dirty="0"/>
              <a:t>line, if the </a:t>
            </a:r>
            <a:r>
              <a:rPr lang="en-US" sz="1600" b="1" dirty="0"/>
              <a:t>frequency </a:t>
            </a:r>
            <a:r>
              <a:rPr lang="en-US" sz="1600" dirty="0"/>
              <a:t>of the drips from both pipes </a:t>
            </a:r>
            <a:r>
              <a:rPr lang="en-US" sz="1600" b="1" dirty="0"/>
              <a:t>increased </a:t>
            </a:r>
            <a:r>
              <a:rPr lang="en-US" sz="1600" dirty="0"/>
              <a:t>and they remain in phase.</a:t>
            </a:r>
            <a:endParaRPr lang="en-NZ" sz="1600" dirty="0"/>
          </a:p>
        </p:txBody>
      </p:sp>
      <p:sp>
        <p:nvSpPr>
          <p:cNvPr id="7394" name="Rectangle 7393"/>
          <p:cNvSpPr/>
          <p:nvPr/>
        </p:nvSpPr>
        <p:spPr>
          <a:xfrm>
            <a:off x="1051128" y="4994302"/>
            <a:ext cx="1691745" cy="338554"/>
          </a:xfrm>
          <a:prstGeom prst="rect">
            <a:avLst/>
          </a:prstGeom>
        </p:spPr>
        <p:txBody>
          <a:bodyPr wrap="none">
            <a:spAutoFit/>
          </a:bodyPr>
          <a:lstStyle/>
          <a:p>
            <a:r>
              <a:rPr lang="en-US" sz="1600" dirty="0"/>
              <a:t>first </a:t>
            </a:r>
            <a:r>
              <a:rPr lang="en-US" sz="1600" dirty="0" err="1"/>
              <a:t>antinodal</a:t>
            </a:r>
            <a:r>
              <a:rPr lang="en-US" sz="1600" dirty="0"/>
              <a:t> line</a:t>
            </a:r>
            <a:endParaRPr lang="en-NZ" sz="1600" dirty="0"/>
          </a:p>
        </p:txBody>
      </p:sp>
      <p:sp>
        <p:nvSpPr>
          <p:cNvPr id="7395" name="Rectangle 7394"/>
          <p:cNvSpPr/>
          <p:nvPr/>
        </p:nvSpPr>
        <p:spPr>
          <a:xfrm>
            <a:off x="4179969" y="4994306"/>
            <a:ext cx="1943096" cy="338554"/>
          </a:xfrm>
          <a:prstGeom prst="rect">
            <a:avLst/>
          </a:prstGeom>
        </p:spPr>
        <p:txBody>
          <a:bodyPr wrap="none">
            <a:spAutoFit/>
          </a:bodyPr>
          <a:lstStyle/>
          <a:p>
            <a:r>
              <a:rPr lang="en-US" sz="1600" dirty="0"/>
              <a:t>central </a:t>
            </a:r>
            <a:r>
              <a:rPr lang="en-US" sz="1600" dirty="0" err="1"/>
              <a:t>antinodal</a:t>
            </a:r>
            <a:r>
              <a:rPr lang="en-US" sz="1600" dirty="0"/>
              <a:t> line</a:t>
            </a:r>
            <a:endParaRPr lang="en-NZ" sz="1600" dirty="0"/>
          </a:p>
        </p:txBody>
      </p:sp>
      <p:sp>
        <p:nvSpPr>
          <p:cNvPr id="7396" name="TextBox 7395"/>
          <p:cNvSpPr txBox="1"/>
          <p:nvPr/>
        </p:nvSpPr>
        <p:spPr>
          <a:xfrm>
            <a:off x="5580991" y="2136228"/>
            <a:ext cx="760144" cy="338554"/>
          </a:xfrm>
          <a:prstGeom prst="rect">
            <a:avLst/>
          </a:prstGeom>
          <a:noFill/>
        </p:spPr>
        <p:txBody>
          <a:bodyPr wrap="none" rtlCol="0">
            <a:spAutoFit/>
          </a:bodyPr>
          <a:lstStyle/>
          <a:p>
            <a:r>
              <a:rPr lang="en-NZ" sz="1600" dirty="0" smtClean="0"/>
              <a:t>Trough</a:t>
            </a:r>
            <a:endParaRPr lang="en-NZ" sz="1600" dirty="0"/>
          </a:p>
        </p:txBody>
      </p:sp>
      <p:sp>
        <p:nvSpPr>
          <p:cNvPr id="165" name="TextBox 164"/>
          <p:cNvSpPr txBox="1"/>
          <p:nvPr/>
        </p:nvSpPr>
        <p:spPr>
          <a:xfrm>
            <a:off x="5615146" y="2635470"/>
            <a:ext cx="612475" cy="338554"/>
          </a:xfrm>
          <a:prstGeom prst="rect">
            <a:avLst/>
          </a:prstGeom>
          <a:noFill/>
        </p:spPr>
        <p:txBody>
          <a:bodyPr wrap="none" rtlCol="0">
            <a:spAutoFit/>
          </a:bodyPr>
          <a:lstStyle/>
          <a:p>
            <a:r>
              <a:rPr lang="en-NZ" sz="1600" dirty="0" smtClean="0"/>
              <a:t>Crest</a:t>
            </a:r>
            <a:endParaRPr lang="en-NZ" sz="1600" dirty="0"/>
          </a:p>
        </p:txBody>
      </p:sp>
    </p:spTree>
    <p:extLst>
      <p:ext uri="{BB962C8B-B14F-4D97-AF65-F5344CB8AC3E}">
        <p14:creationId xmlns:p14="http://schemas.microsoft.com/office/powerpoint/2010/main" val="29014538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140" y="558953"/>
            <a:ext cx="8611737" cy="338554"/>
          </a:xfrm>
          <a:prstGeom prst="rect">
            <a:avLst/>
          </a:prstGeom>
        </p:spPr>
        <p:txBody>
          <a:bodyPr wrap="square">
            <a:spAutoFit/>
          </a:bodyPr>
          <a:lstStyle/>
          <a:p>
            <a:pPr lvl="0"/>
            <a:r>
              <a:rPr lang="en-US" sz="1600" dirty="0" smtClean="0"/>
              <a:t>(d)  The </a:t>
            </a:r>
            <a:r>
              <a:rPr lang="en-US" sz="1600" dirty="0"/>
              <a:t>diagrams show waves approaching two different-sized gaps in a </a:t>
            </a:r>
            <a:r>
              <a:rPr lang="en-US" sz="1600" dirty="0" err="1"/>
              <a:t>harbour</a:t>
            </a:r>
            <a:r>
              <a:rPr lang="en-US" sz="1600" dirty="0"/>
              <a:t> wall.</a:t>
            </a:r>
            <a:endParaRPr lang="en-NZ" sz="1600" dirty="0"/>
          </a:p>
        </p:txBody>
      </p:sp>
      <p:sp>
        <p:nvSpPr>
          <p:cNvPr id="3" name="Rectangle 2"/>
          <p:cNvSpPr/>
          <p:nvPr/>
        </p:nvSpPr>
        <p:spPr>
          <a:xfrm>
            <a:off x="0" y="4367244"/>
            <a:ext cx="6345033" cy="338554"/>
          </a:xfrm>
          <a:prstGeom prst="rect">
            <a:avLst/>
          </a:prstGeom>
        </p:spPr>
        <p:txBody>
          <a:bodyPr wrap="square">
            <a:spAutoFit/>
          </a:bodyPr>
          <a:lstStyle/>
          <a:p>
            <a:pPr lvl="1"/>
            <a:r>
              <a:rPr lang="en-US" sz="1600" dirty="0" smtClean="0"/>
              <a:t>(</a:t>
            </a:r>
            <a:r>
              <a:rPr lang="en-US" sz="1600" dirty="0" err="1" smtClean="0"/>
              <a:t>i</a:t>
            </a:r>
            <a:r>
              <a:rPr lang="en-US" sz="1600" dirty="0" smtClean="0"/>
              <a:t>)  Name </a:t>
            </a:r>
            <a:r>
              <a:rPr lang="en-US" sz="1600" dirty="0"/>
              <a:t>the process by which waves could reach positions A and B.</a:t>
            </a:r>
            <a:endParaRPr lang="en-NZ" sz="1600" dirty="0"/>
          </a:p>
        </p:txBody>
      </p:sp>
      <p:sp>
        <p:nvSpPr>
          <p:cNvPr id="4" name="Rectangle 3"/>
          <p:cNvSpPr/>
          <p:nvPr/>
        </p:nvSpPr>
        <p:spPr>
          <a:xfrm>
            <a:off x="-13650" y="4827575"/>
            <a:ext cx="8093125" cy="830997"/>
          </a:xfrm>
          <a:prstGeom prst="rect">
            <a:avLst/>
          </a:prstGeom>
        </p:spPr>
        <p:txBody>
          <a:bodyPr wrap="square">
            <a:spAutoFit/>
          </a:bodyPr>
          <a:lstStyle/>
          <a:p>
            <a:pPr lvl="1">
              <a:lnSpc>
                <a:spcPct val="150000"/>
              </a:lnSpc>
            </a:pPr>
            <a:r>
              <a:rPr lang="en-US" sz="1600" dirty="0" smtClean="0"/>
              <a:t>(ii)  Explain </a:t>
            </a:r>
            <a:r>
              <a:rPr lang="en-US" sz="1600" dirty="0"/>
              <a:t>whether the owner of a boat would do better to anchor his boat at A or B. </a:t>
            </a:r>
            <a:r>
              <a:rPr lang="en-US" sz="1600" dirty="0" smtClean="0"/>
              <a:t>    </a:t>
            </a:r>
          </a:p>
          <a:p>
            <a:pPr lvl="1">
              <a:lnSpc>
                <a:spcPct val="150000"/>
              </a:lnSpc>
            </a:pPr>
            <a:r>
              <a:rPr lang="en-US" sz="1600" dirty="0"/>
              <a:t> </a:t>
            </a:r>
            <a:r>
              <a:rPr lang="en-US" sz="1600" dirty="0" smtClean="0"/>
              <a:t>      Support </a:t>
            </a:r>
            <a:r>
              <a:rPr lang="en-US" sz="1600" dirty="0"/>
              <a:t>your answer by completing the wave patterns in the above diagrams.</a:t>
            </a:r>
            <a:endParaRPr lang="en-NZ" sz="1600" dirty="0"/>
          </a:p>
        </p:txBody>
      </p:sp>
      <p:sp>
        <p:nvSpPr>
          <p:cNvPr id="48" name="Rectangle 44"/>
          <p:cNvSpPr>
            <a:spLocks noChangeArrowheads="1"/>
          </p:cNvSpPr>
          <p:nvPr/>
        </p:nvSpPr>
        <p:spPr bwMode="auto">
          <a:xfrm>
            <a:off x="1300655" y="623589"/>
            <a:ext cx="895935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9" name="Rectangle 45"/>
          <p:cNvSpPr>
            <a:spLocks noChangeArrowheads="1"/>
          </p:cNvSpPr>
          <p:nvPr/>
        </p:nvSpPr>
        <p:spPr bwMode="auto">
          <a:xfrm>
            <a:off x="1116013" y="1658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843338" algn="l"/>
              </a:tabLst>
              <a:defRPr>
                <a:solidFill>
                  <a:schemeClr val="tx1"/>
                </a:solidFill>
                <a:latin typeface="Arial" pitchFamily="34" charset="0"/>
                <a:cs typeface="Arial" pitchFamily="34" charset="0"/>
              </a:defRPr>
            </a:lvl1pPr>
            <a:lvl2pPr fontAlgn="base">
              <a:spcBef>
                <a:spcPct val="0"/>
              </a:spcBef>
              <a:spcAft>
                <a:spcPct val="0"/>
              </a:spcAft>
              <a:tabLst>
                <a:tab pos="3843338" algn="l"/>
              </a:tabLst>
              <a:defRPr>
                <a:solidFill>
                  <a:schemeClr val="tx1"/>
                </a:solidFill>
                <a:latin typeface="Arial" pitchFamily="34" charset="0"/>
                <a:cs typeface="Arial" pitchFamily="34" charset="0"/>
              </a:defRPr>
            </a:lvl2pPr>
            <a:lvl3pPr fontAlgn="base">
              <a:spcBef>
                <a:spcPct val="0"/>
              </a:spcBef>
              <a:spcAft>
                <a:spcPct val="0"/>
              </a:spcAft>
              <a:tabLst>
                <a:tab pos="3843338" algn="l"/>
              </a:tabLst>
              <a:defRPr>
                <a:solidFill>
                  <a:schemeClr val="tx1"/>
                </a:solidFill>
                <a:latin typeface="Arial" pitchFamily="34" charset="0"/>
                <a:cs typeface="Arial" pitchFamily="34" charset="0"/>
              </a:defRPr>
            </a:lvl3pPr>
            <a:lvl4pPr fontAlgn="base">
              <a:spcBef>
                <a:spcPct val="0"/>
              </a:spcBef>
              <a:spcAft>
                <a:spcPct val="0"/>
              </a:spcAft>
              <a:tabLst>
                <a:tab pos="3843338" algn="l"/>
              </a:tabLst>
              <a:defRPr>
                <a:solidFill>
                  <a:schemeClr val="tx1"/>
                </a:solidFill>
                <a:latin typeface="Arial" pitchFamily="34" charset="0"/>
                <a:cs typeface="Arial" pitchFamily="34" charset="0"/>
              </a:defRPr>
            </a:lvl4pPr>
            <a:lvl5pPr fontAlgn="base">
              <a:spcBef>
                <a:spcPct val="0"/>
              </a:spcBef>
              <a:spcAft>
                <a:spcPct val="0"/>
              </a:spcAft>
              <a:tabLst>
                <a:tab pos="3843338" algn="l"/>
              </a:tabLst>
              <a:defRPr>
                <a:solidFill>
                  <a:schemeClr val="tx1"/>
                </a:solidFill>
                <a:latin typeface="Arial" pitchFamily="34" charset="0"/>
                <a:cs typeface="Arial" pitchFamily="34" charset="0"/>
              </a:defRPr>
            </a:lvl5pPr>
            <a:lvl6pPr fontAlgn="base">
              <a:spcBef>
                <a:spcPct val="0"/>
              </a:spcBef>
              <a:spcAft>
                <a:spcPct val="0"/>
              </a:spcAft>
              <a:tabLst>
                <a:tab pos="3843338" algn="l"/>
              </a:tabLst>
              <a:defRPr>
                <a:solidFill>
                  <a:schemeClr val="tx1"/>
                </a:solidFill>
                <a:latin typeface="Arial" pitchFamily="34" charset="0"/>
                <a:cs typeface="Arial" pitchFamily="34" charset="0"/>
              </a:defRPr>
            </a:lvl6pPr>
            <a:lvl7pPr fontAlgn="base">
              <a:spcBef>
                <a:spcPct val="0"/>
              </a:spcBef>
              <a:spcAft>
                <a:spcPct val="0"/>
              </a:spcAft>
              <a:tabLst>
                <a:tab pos="3843338" algn="l"/>
              </a:tabLst>
              <a:defRPr>
                <a:solidFill>
                  <a:schemeClr val="tx1"/>
                </a:solidFill>
                <a:latin typeface="Arial" pitchFamily="34" charset="0"/>
                <a:cs typeface="Arial" pitchFamily="34" charset="0"/>
              </a:defRPr>
            </a:lvl7pPr>
            <a:lvl8pPr fontAlgn="base">
              <a:spcBef>
                <a:spcPct val="0"/>
              </a:spcBef>
              <a:spcAft>
                <a:spcPct val="0"/>
              </a:spcAft>
              <a:tabLst>
                <a:tab pos="3843338" algn="l"/>
              </a:tabLst>
              <a:defRPr>
                <a:solidFill>
                  <a:schemeClr val="tx1"/>
                </a:solidFill>
                <a:latin typeface="Arial" pitchFamily="34" charset="0"/>
                <a:cs typeface="Arial" pitchFamily="34" charset="0"/>
              </a:defRPr>
            </a:lvl8pPr>
            <a:lvl9pPr fontAlgn="base">
              <a:spcBef>
                <a:spcPct val="0"/>
              </a:spcBef>
              <a:spcAft>
                <a:spcPct val="0"/>
              </a:spcAft>
              <a:tabLst>
                <a:tab pos="3843338"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843338" algn="l"/>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0" name="Rectangle 46"/>
          <p:cNvSpPr>
            <a:spLocks noChangeArrowheads="1"/>
          </p:cNvSpPr>
          <p:nvPr/>
        </p:nvSpPr>
        <p:spPr bwMode="auto">
          <a:xfrm>
            <a:off x="2798763" y="1747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56" name="Group 55"/>
          <p:cNvGrpSpPr/>
          <p:nvPr/>
        </p:nvGrpSpPr>
        <p:grpSpPr>
          <a:xfrm>
            <a:off x="1032641" y="1399923"/>
            <a:ext cx="7144082" cy="1840126"/>
            <a:chOff x="1032641" y="1399923"/>
            <a:chExt cx="7144082" cy="1840126"/>
          </a:xfrm>
        </p:grpSpPr>
        <p:grpSp>
          <p:nvGrpSpPr>
            <p:cNvPr id="5" name="Group 3"/>
            <p:cNvGrpSpPr>
              <a:grpSpLocks/>
            </p:cNvGrpSpPr>
            <p:nvPr/>
          </p:nvGrpSpPr>
          <p:grpSpPr bwMode="auto">
            <a:xfrm>
              <a:off x="7542623" y="2245843"/>
              <a:ext cx="634100" cy="279992"/>
              <a:chOff x="8924" y="-577"/>
              <a:chExt cx="709" cy="234"/>
            </a:xfrm>
          </p:grpSpPr>
          <p:sp>
            <p:nvSpPr>
              <p:cNvPr id="6" name="Freeform 4"/>
              <p:cNvSpPr>
                <a:spLocks/>
              </p:cNvSpPr>
              <p:nvPr/>
            </p:nvSpPr>
            <p:spPr bwMode="auto">
              <a:xfrm>
                <a:off x="8924" y="-577"/>
                <a:ext cx="709" cy="234"/>
              </a:xfrm>
              <a:custGeom>
                <a:avLst/>
                <a:gdLst>
                  <a:gd name="T0" fmla="+- 0 8924 8924"/>
                  <a:gd name="T1" fmla="*/ T0 w 709"/>
                  <a:gd name="T2" fmla="+- 0 -343 -577"/>
                  <a:gd name="T3" fmla="*/ -343 h 234"/>
                  <a:gd name="T4" fmla="+- 0 9633 8924"/>
                  <a:gd name="T5" fmla="*/ T4 w 709"/>
                  <a:gd name="T6" fmla="+- 0 -343 -577"/>
                  <a:gd name="T7" fmla="*/ -343 h 234"/>
                  <a:gd name="T8" fmla="+- 0 9633 8924"/>
                  <a:gd name="T9" fmla="*/ T8 w 709"/>
                  <a:gd name="T10" fmla="+- 0 -577 -577"/>
                  <a:gd name="T11" fmla="*/ -577 h 234"/>
                  <a:gd name="T12" fmla="+- 0 8924 8924"/>
                  <a:gd name="T13" fmla="*/ T12 w 709"/>
                  <a:gd name="T14" fmla="+- 0 -577 -577"/>
                  <a:gd name="T15" fmla="*/ -577 h 234"/>
                  <a:gd name="T16" fmla="+- 0 8924 8924"/>
                  <a:gd name="T17" fmla="*/ T16 w 709"/>
                  <a:gd name="T18" fmla="+- 0 -343 -577"/>
                  <a:gd name="T19" fmla="*/ -343 h 234"/>
                </a:gdLst>
                <a:ahLst/>
                <a:cxnLst>
                  <a:cxn ang="0">
                    <a:pos x="T1" y="T3"/>
                  </a:cxn>
                  <a:cxn ang="0">
                    <a:pos x="T5" y="T7"/>
                  </a:cxn>
                  <a:cxn ang="0">
                    <a:pos x="T9" y="T11"/>
                  </a:cxn>
                  <a:cxn ang="0">
                    <a:pos x="T13" y="T15"/>
                  </a:cxn>
                  <a:cxn ang="0">
                    <a:pos x="T17" y="T19"/>
                  </a:cxn>
                </a:cxnLst>
                <a:rect l="0" t="0" r="r" b="b"/>
                <a:pathLst>
                  <a:path w="709" h="234">
                    <a:moveTo>
                      <a:pt x="0" y="234"/>
                    </a:moveTo>
                    <a:lnTo>
                      <a:pt x="709" y="234"/>
                    </a:lnTo>
                    <a:lnTo>
                      <a:pt x="709" y="0"/>
                    </a:lnTo>
                    <a:lnTo>
                      <a:pt x="0" y="0"/>
                    </a:lnTo>
                    <a:lnTo>
                      <a:pt x="0" y="234"/>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7" name="Group 1"/>
            <p:cNvGrpSpPr>
              <a:grpSpLocks/>
            </p:cNvGrpSpPr>
            <p:nvPr/>
          </p:nvGrpSpPr>
          <p:grpSpPr bwMode="auto">
            <a:xfrm>
              <a:off x="4840365" y="2300433"/>
              <a:ext cx="634266" cy="266345"/>
              <a:chOff x="6798" y="-577"/>
              <a:chExt cx="709" cy="234"/>
            </a:xfrm>
          </p:grpSpPr>
          <p:sp>
            <p:nvSpPr>
              <p:cNvPr id="8" name="Freeform 2"/>
              <p:cNvSpPr>
                <a:spLocks/>
              </p:cNvSpPr>
              <p:nvPr/>
            </p:nvSpPr>
            <p:spPr bwMode="auto">
              <a:xfrm>
                <a:off x="6798" y="-577"/>
                <a:ext cx="709" cy="234"/>
              </a:xfrm>
              <a:custGeom>
                <a:avLst/>
                <a:gdLst>
                  <a:gd name="T0" fmla="+- 0 6798 6798"/>
                  <a:gd name="T1" fmla="*/ T0 w 709"/>
                  <a:gd name="T2" fmla="+- 0 -343 -577"/>
                  <a:gd name="T3" fmla="*/ -343 h 234"/>
                  <a:gd name="T4" fmla="+- 0 7507 6798"/>
                  <a:gd name="T5" fmla="*/ T4 w 709"/>
                  <a:gd name="T6" fmla="+- 0 -343 -577"/>
                  <a:gd name="T7" fmla="*/ -343 h 234"/>
                  <a:gd name="T8" fmla="+- 0 7507 6798"/>
                  <a:gd name="T9" fmla="*/ T8 w 709"/>
                  <a:gd name="T10" fmla="+- 0 -577 -577"/>
                  <a:gd name="T11" fmla="*/ -577 h 234"/>
                  <a:gd name="T12" fmla="+- 0 6798 6798"/>
                  <a:gd name="T13" fmla="*/ T12 w 709"/>
                  <a:gd name="T14" fmla="+- 0 -577 -577"/>
                  <a:gd name="T15" fmla="*/ -577 h 234"/>
                  <a:gd name="T16" fmla="+- 0 6798 6798"/>
                  <a:gd name="T17" fmla="*/ T16 w 709"/>
                  <a:gd name="T18" fmla="+- 0 -343 -577"/>
                  <a:gd name="T19" fmla="*/ -343 h 234"/>
                </a:gdLst>
                <a:ahLst/>
                <a:cxnLst>
                  <a:cxn ang="0">
                    <a:pos x="T1" y="T3"/>
                  </a:cxn>
                  <a:cxn ang="0">
                    <a:pos x="T5" y="T7"/>
                  </a:cxn>
                  <a:cxn ang="0">
                    <a:pos x="T9" y="T11"/>
                  </a:cxn>
                  <a:cxn ang="0">
                    <a:pos x="T13" y="T15"/>
                  </a:cxn>
                  <a:cxn ang="0">
                    <a:pos x="T17" y="T19"/>
                  </a:cxn>
                </a:cxnLst>
                <a:rect l="0" t="0" r="r" b="b"/>
                <a:pathLst>
                  <a:path w="709" h="234">
                    <a:moveTo>
                      <a:pt x="0" y="234"/>
                    </a:moveTo>
                    <a:lnTo>
                      <a:pt x="709" y="234"/>
                    </a:lnTo>
                    <a:lnTo>
                      <a:pt x="709" y="0"/>
                    </a:lnTo>
                    <a:lnTo>
                      <a:pt x="0" y="0"/>
                    </a:lnTo>
                    <a:lnTo>
                      <a:pt x="0" y="234"/>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27"/>
            <p:cNvGrpSpPr>
              <a:grpSpLocks/>
            </p:cNvGrpSpPr>
            <p:nvPr/>
          </p:nvGrpSpPr>
          <p:grpSpPr bwMode="auto">
            <a:xfrm>
              <a:off x="1032641" y="1413328"/>
              <a:ext cx="2470244" cy="1134441"/>
              <a:chOff x="0" y="0"/>
              <a:chExt cx="2845" cy="933"/>
            </a:xfrm>
          </p:grpSpPr>
          <p:grpSp>
            <p:nvGrpSpPr>
              <p:cNvPr id="10" name="Group 41"/>
              <p:cNvGrpSpPr>
                <a:grpSpLocks/>
              </p:cNvGrpSpPr>
              <p:nvPr/>
            </p:nvGrpSpPr>
            <p:grpSpPr bwMode="auto">
              <a:xfrm>
                <a:off x="5" y="10"/>
                <a:ext cx="2835" cy="2"/>
                <a:chOff x="5" y="10"/>
                <a:chExt cx="2835" cy="2"/>
              </a:xfrm>
            </p:grpSpPr>
            <p:sp>
              <p:nvSpPr>
                <p:cNvPr id="24" name="Freeform 42"/>
                <p:cNvSpPr>
                  <a:spLocks/>
                </p:cNvSpPr>
                <p:nvPr/>
              </p:nvSpPr>
              <p:spPr bwMode="auto">
                <a:xfrm>
                  <a:off x="5" y="10"/>
                  <a:ext cx="2835" cy="2"/>
                </a:xfrm>
                <a:custGeom>
                  <a:avLst/>
                  <a:gdLst>
                    <a:gd name="T0" fmla="+- 0 5 5"/>
                    <a:gd name="T1" fmla="*/ T0 w 2835"/>
                    <a:gd name="T2" fmla="+- 0 2840 5"/>
                    <a:gd name="T3" fmla="*/ T2 w 2835"/>
                  </a:gdLst>
                  <a:ahLst/>
                  <a:cxnLst>
                    <a:cxn ang="0">
                      <a:pos x="T1" y="0"/>
                    </a:cxn>
                    <a:cxn ang="0">
                      <a:pos x="T3" y="0"/>
                    </a:cxn>
                  </a:cxnLst>
                  <a:rect l="0" t="0" r="r" b="b"/>
                  <a:pathLst>
                    <a:path w="2835">
                      <a:moveTo>
                        <a:pt x="0" y="0"/>
                      </a:moveTo>
                      <a:lnTo>
                        <a:pt x="2835"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39"/>
              <p:cNvGrpSpPr>
                <a:grpSpLocks/>
              </p:cNvGrpSpPr>
              <p:nvPr/>
            </p:nvGrpSpPr>
            <p:grpSpPr bwMode="auto">
              <a:xfrm>
                <a:off x="5" y="293"/>
                <a:ext cx="2835" cy="2"/>
                <a:chOff x="5" y="293"/>
                <a:chExt cx="2835" cy="2"/>
              </a:xfrm>
            </p:grpSpPr>
            <p:sp>
              <p:nvSpPr>
                <p:cNvPr id="23" name="Freeform 40"/>
                <p:cNvSpPr>
                  <a:spLocks/>
                </p:cNvSpPr>
                <p:nvPr/>
              </p:nvSpPr>
              <p:spPr bwMode="auto">
                <a:xfrm>
                  <a:off x="5" y="293"/>
                  <a:ext cx="2835" cy="2"/>
                </a:xfrm>
                <a:custGeom>
                  <a:avLst/>
                  <a:gdLst>
                    <a:gd name="T0" fmla="+- 0 5 5"/>
                    <a:gd name="T1" fmla="*/ T0 w 2835"/>
                    <a:gd name="T2" fmla="+- 0 2840 5"/>
                    <a:gd name="T3" fmla="*/ T2 w 2835"/>
                  </a:gdLst>
                  <a:ahLst/>
                  <a:cxnLst>
                    <a:cxn ang="0">
                      <a:pos x="T1" y="0"/>
                    </a:cxn>
                    <a:cxn ang="0">
                      <a:pos x="T3" y="0"/>
                    </a:cxn>
                  </a:cxnLst>
                  <a:rect l="0" t="0" r="r" b="b"/>
                  <a:pathLst>
                    <a:path w="2835">
                      <a:moveTo>
                        <a:pt x="0" y="0"/>
                      </a:moveTo>
                      <a:lnTo>
                        <a:pt x="2835"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2" name="Group 37"/>
              <p:cNvGrpSpPr>
                <a:grpSpLocks/>
              </p:cNvGrpSpPr>
              <p:nvPr/>
            </p:nvGrpSpPr>
            <p:grpSpPr bwMode="auto">
              <a:xfrm>
                <a:off x="5" y="577"/>
                <a:ext cx="2835" cy="2"/>
                <a:chOff x="5" y="577"/>
                <a:chExt cx="2835" cy="2"/>
              </a:xfrm>
            </p:grpSpPr>
            <p:sp>
              <p:nvSpPr>
                <p:cNvPr id="22" name="Freeform 38"/>
                <p:cNvSpPr>
                  <a:spLocks/>
                </p:cNvSpPr>
                <p:nvPr/>
              </p:nvSpPr>
              <p:spPr bwMode="auto">
                <a:xfrm>
                  <a:off x="5" y="577"/>
                  <a:ext cx="2835" cy="2"/>
                </a:xfrm>
                <a:custGeom>
                  <a:avLst/>
                  <a:gdLst>
                    <a:gd name="T0" fmla="+- 0 5 5"/>
                    <a:gd name="T1" fmla="*/ T0 w 2835"/>
                    <a:gd name="T2" fmla="+- 0 2840 5"/>
                    <a:gd name="T3" fmla="*/ T2 w 2835"/>
                  </a:gdLst>
                  <a:ahLst/>
                  <a:cxnLst>
                    <a:cxn ang="0">
                      <a:pos x="T1" y="0"/>
                    </a:cxn>
                    <a:cxn ang="0">
                      <a:pos x="T3" y="0"/>
                    </a:cxn>
                  </a:cxnLst>
                  <a:rect l="0" t="0" r="r" b="b"/>
                  <a:pathLst>
                    <a:path w="2835">
                      <a:moveTo>
                        <a:pt x="0" y="0"/>
                      </a:moveTo>
                      <a:lnTo>
                        <a:pt x="2835"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3" name="Group 35"/>
              <p:cNvGrpSpPr>
                <a:grpSpLocks/>
              </p:cNvGrpSpPr>
              <p:nvPr/>
            </p:nvGrpSpPr>
            <p:grpSpPr bwMode="auto">
              <a:xfrm>
                <a:off x="1422" y="10"/>
                <a:ext cx="2" cy="687"/>
                <a:chOff x="1422" y="10"/>
                <a:chExt cx="2" cy="687"/>
              </a:xfrm>
            </p:grpSpPr>
            <p:sp>
              <p:nvSpPr>
                <p:cNvPr id="21" name="Freeform 36"/>
                <p:cNvSpPr>
                  <a:spLocks/>
                </p:cNvSpPr>
                <p:nvPr/>
              </p:nvSpPr>
              <p:spPr bwMode="auto">
                <a:xfrm>
                  <a:off x="1422" y="10"/>
                  <a:ext cx="2" cy="687"/>
                </a:xfrm>
                <a:custGeom>
                  <a:avLst/>
                  <a:gdLst>
                    <a:gd name="T0" fmla="+- 0 10 10"/>
                    <a:gd name="T1" fmla="*/ 10 h 687"/>
                    <a:gd name="T2" fmla="+- 0 697 10"/>
                    <a:gd name="T3" fmla="*/ 697 h 687"/>
                  </a:gdLst>
                  <a:ahLst/>
                  <a:cxnLst>
                    <a:cxn ang="0">
                      <a:pos x="0" y="T1"/>
                    </a:cxn>
                    <a:cxn ang="0">
                      <a:pos x="0" y="T3"/>
                    </a:cxn>
                  </a:cxnLst>
                  <a:rect l="0" t="0" r="r" b="b"/>
                  <a:pathLst>
                    <a:path h="687">
                      <a:moveTo>
                        <a:pt x="0" y="0"/>
                      </a:moveTo>
                      <a:lnTo>
                        <a:pt x="0" y="687"/>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4" name="Group 33"/>
              <p:cNvGrpSpPr>
                <a:grpSpLocks/>
              </p:cNvGrpSpPr>
              <p:nvPr/>
            </p:nvGrpSpPr>
            <p:grpSpPr bwMode="auto">
              <a:xfrm>
                <a:off x="1564" y="698"/>
                <a:ext cx="1276" cy="234"/>
                <a:chOff x="1564" y="698"/>
                <a:chExt cx="1276" cy="234"/>
              </a:xfrm>
            </p:grpSpPr>
            <p:sp>
              <p:nvSpPr>
                <p:cNvPr id="20" name="Freeform 34"/>
                <p:cNvSpPr>
                  <a:spLocks/>
                </p:cNvSpPr>
                <p:nvPr/>
              </p:nvSpPr>
              <p:spPr bwMode="auto">
                <a:xfrm>
                  <a:off x="1564" y="698"/>
                  <a:ext cx="1276" cy="234"/>
                </a:xfrm>
                <a:custGeom>
                  <a:avLst/>
                  <a:gdLst>
                    <a:gd name="T0" fmla="+- 0 1564 1564"/>
                    <a:gd name="T1" fmla="*/ T0 w 1276"/>
                    <a:gd name="T2" fmla="+- 0 932 698"/>
                    <a:gd name="T3" fmla="*/ 932 h 234"/>
                    <a:gd name="T4" fmla="+- 0 2840 1564"/>
                    <a:gd name="T5" fmla="*/ T4 w 1276"/>
                    <a:gd name="T6" fmla="+- 0 932 698"/>
                    <a:gd name="T7" fmla="*/ 932 h 234"/>
                    <a:gd name="T8" fmla="+- 0 2840 1564"/>
                    <a:gd name="T9" fmla="*/ T8 w 1276"/>
                    <a:gd name="T10" fmla="+- 0 698 698"/>
                    <a:gd name="T11" fmla="*/ 698 h 234"/>
                    <a:gd name="T12" fmla="+- 0 1564 1564"/>
                    <a:gd name="T13" fmla="*/ T12 w 1276"/>
                    <a:gd name="T14" fmla="+- 0 698 698"/>
                    <a:gd name="T15" fmla="*/ 698 h 234"/>
                    <a:gd name="T16" fmla="+- 0 1564 1564"/>
                    <a:gd name="T17" fmla="*/ T16 w 1276"/>
                    <a:gd name="T18" fmla="+- 0 932 698"/>
                    <a:gd name="T19" fmla="*/ 932 h 234"/>
                  </a:gdLst>
                  <a:ahLst/>
                  <a:cxnLst>
                    <a:cxn ang="0">
                      <a:pos x="T1" y="T3"/>
                    </a:cxn>
                    <a:cxn ang="0">
                      <a:pos x="T5" y="T7"/>
                    </a:cxn>
                    <a:cxn ang="0">
                      <a:pos x="T9" y="T11"/>
                    </a:cxn>
                    <a:cxn ang="0">
                      <a:pos x="T13" y="T15"/>
                    </a:cxn>
                    <a:cxn ang="0">
                      <a:pos x="T17" y="T19"/>
                    </a:cxn>
                  </a:cxnLst>
                  <a:rect l="0" t="0" r="r" b="b"/>
                  <a:pathLst>
                    <a:path w="1276" h="234">
                      <a:moveTo>
                        <a:pt x="0" y="234"/>
                      </a:moveTo>
                      <a:lnTo>
                        <a:pt x="1276" y="234"/>
                      </a:lnTo>
                      <a:lnTo>
                        <a:pt x="1276" y="0"/>
                      </a:lnTo>
                      <a:lnTo>
                        <a:pt x="0" y="0"/>
                      </a:lnTo>
                      <a:lnTo>
                        <a:pt x="0" y="234"/>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5" name="Group 31"/>
              <p:cNvGrpSpPr>
                <a:grpSpLocks/>
              </p:cNvGrpSpPr>
              <p:nvPr/>
            </p:nvGrpSpPr>
            <p:grpSpPr bwMode="auto">
              <a:xfrm>
                <a:off x="5" y="698"/>
                <a:ext cx="1276" cy="234"/>
                <a:chOff x="5" y="698"/>
                <a:chExt cx="1276" cy="234"/>
              </a:xfrm>
            </p:grpSpPr>
            <p:sp>
              <p:nvSpPr>
                <p:cNvPr id="19" name="Freeform 32"/>
                <p:cNvSpPr>
                  <a:spLocks/>
                </p:cNvSpPr>
                <p:nvPr/>
              </p:nvSpPr>
              <p:spPr bwMode="auto">
                <a:xfrm>
                  <a:off x="5" y="698"/>
                  <a:ext cx="1276" cy="234"/>
                </a:xfrm>
                <a:custGeom>
                  <a:avLst/>
                  <a:gdLst>
                    <a:gd name="T0" fmla="+- 0 5 5"/>
                    <a:gd name="T1" fmla="*/ T0 w 1276"/>
                    <a:gd name="T2" fmla="+- 0 932 698"/>
                    <a:gd name="T3" fmla="*/ 932 h 234"/>
                    <a:gd name="T4" fmla="+- 0 1281 5"/>
                    <a:gd name="T5" fmla="*/ T4 w 1276"/>
                    <a:gd name="T6" fmla="+- 0 932 698"/>
                    <a:gd name="T7" fmla="*/ 932 h 234"/>
                    <a:gd name="T8" fmla="+- 0 1281 5"/>
                    <a:gd name="T9" fmla="*/ T8 w 1276"/>
                    <a:gd name="T10" fmla="+- 0 698 698"/>
                    <a:gd name="T11" fmla="*/ 698 h 234"/>
                    <a:gd name="T12" fmla="+- 0 5 5"/>
                    <a:gd name="T13" fmla="*/ T12 w 1276"/>
                    <a:gd name="T14" fmla="+- 0 698 698"/>
                    <a:gd name="T15" fmla="*/ 698 h 234"/>
                    <a:gd name="T16" fmla="+- 0 5 5"/>
                    <a:gd name="T17" fmla="*/ T16 w 1276"/>
                    <a:gd name="T18" fmla="+- 0 932 698"/>
                    <a:gd name="T19" fmla="*/ 932 h 234"/>
                  </a:gdLst>
                  <a:ahLst/>
                  <a:cxnLst>
                    <a:cxn ang="0">
                      <a:pos x="T1" y="T3"/>
                    </a:cxn>
                    <a:cxn ang="0">
                      <a:pos x="T5" y="T7"/>
                    </a:cxn>
                    <a:cxn ang="0">
                      <a:pos x="T9" y="T11"/>
                    </a:cxn>
                    <a:cxn ang="0">
                      <a:pos x="T13" y="T15"/>
                    </a:cxn>
                    <a:cxn ang="0">
                      <a:pos x="T17" y="T19"/>
                    </a:cxn>
                  </a:cxnLst>
                  <a:rect l="0" t="0" r="r" b="b"/>
                  <a:pathLst>
                    <a:path w="1276" h="234">
                      <a:moveTo>
                        <a:pt x="0" y="234"/>
                      </a:moveTo>
                      <a:lnTo>
                        <a:pt x="1276" y="234"/>
                      </a:lnTo>
                      <a:lnTo>
                        <a:pt x="1276" y="0"/>
                      </a:lnTo>
                      <a:lnTo>
                        <a:pt x="0" y="0"/>
                      </a:lnTo>
                      <a:lnTo>
                        <a:pt x="0" y="234"/>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6" name="Group 28"/>
              <p:cNvGrpSpPr>
                <a:grpSpLocks/>
              </p:cNvGrpSpPr>
              <p:nvPr/>
            </p:nvGrpSpPr>
            <p:grpSpPr bwMode="auto">
              <a:xfrm>
                <a:off x="1341" y="617"/>
                <a:ext cx="164" cy="102"/>
                <a:chOff x="1341" y="617"/>
                <a:chExt cx="164" cy="102"/>
              </a:xfrm>
            </p:grpSpPr>
            <p:sp>
              <p:nvSpPr>
                <p:cNvPr id="17" name="Freeform 30"/>
                <p:cNvSpPr>
                  <a:spLocks/>
                </p:cNvSpPr>
                <p:nvPr/>
              </p:nvSpPr>
              <p:spPr bwMode="auto">
                <a:xfrm>
                  <a:off x="1341" y="617"/>
                  <a:ext cx="164" cy="102"/>
                </a:xfrm>
                <a:custGeom>
                  <a:avLst/>
                  <a:gdLst>
                    <a:gd name="T0" fmla="+- 0 1355 1341"/>
                    <a:gd name="T1" fmla="*/ T0 w 164"/>
                    <a:gd name="T2" fmla="+- 0 617 617"/>
                    <a:gd name="T3" fmla="*/ 617 h 102"/>
                    <a:gd name="T4" fmla="+- 0 1341 1341"/>
                    <a:gd name="T5" fmla="*/ T4 w 164"/>
                    <a:gd name="T6" fmla="+- 0 631 617"/>
                    <a:gd name="T7" fmla="*/ 631 h 102"/>
                    <a:gd name="T8" fmla="+- 0 1422 1341"/>
                    <a:gd name="T9" fmla="*/ T8 w 164"/>
                    <a:gd name="T10" fmla="+- 0 719 617"/>
                    <a:gd name="T11" fmla="*/ 719 h 102"/>
                    <a:gd name="T12" fmla="+- 0 1450 1341"/>
                    <a:gd name="T13" fmla="*/ T12 w 164"/>
                    <a:gd name="T14" fmla="+- 0 689 617"/>
                    <a:gd name="T15" fmla="*/ 689 h 102"/>
                    <a:gd name="T16" fmla="+- 0 1422 1341"/>
                    <a:gd name="T17" fmla="*/ T16 w 164"/>
                    <a:gd name="T18" fmla="+- 0 689 617"/>
                    <a:gd name="T19" fmla="*/ 689 h 102"/>
                    <a:gd name="T20" fmla="+- 0 1355 1341"/>
                    <a:gd name="T21" fmla="*/ T20 w 164"/>
                    <a:gd name="T22" fmla="+- 0 617 617"/>
                    <a:gd name="T23" fmla="*/ 617 h 102"/>
                  </a:gdLst>
                  <a:ahLst/>
                  <a:cxnLst>
                    <a:cxn ang="0">
                      <a:pos x="T1" y="T3"/>
                    </a:cxn>
                    <a:cxn ang="0">
                      <a:pos x="T5" y="T7"/>
                    </a:cxn>
                    <a:cxn ang="0">
                      <a:pos x="T9" y="T11"/>
                    </a:cxn>
                    <a:cxn ang="0">
                      <a:pos x="T13" y="T15"/>
                    </a:cxn>
                    <a:cxn ang="0">
                      <a:pos x="T17" y="T19"/>
                    </a:cxn>
                    <a:cxn ang="0">
                      <a:pos x="T21" y="T23"/>
                    </a:cxn>
                  </a:cxnLst>
                  <a:rect l="0" t="0" r="r" b="b"/>
                  <a:pathLst>
                    <a:path w="164" h="102">
                      <a:moveTo>
                        <a:pt x="14" y="0"/>
                      </a:moveTo>
                      <a:lnTo>
                        <a:pt x="0" y="14"/>
                      </a:lnTo>
                      <a:lnTo>
                        <a:pt x="81" y="102"/>
                      </a:lnTo>
                      <a:lnTo>
                        <a:pt x="109" y="72"/>
                      </a:lnTo>
                      <a:lnTo>
                        <a:pt x="81" y="72"/>
                      </a:lnTo>
                      <a:lnTo>
                        <a:pt x="14"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8" name="Freeform 29"/>
                <p:cNvSpPr>
                  <a:spLocks/>
                </p:cNvSpPr>
                <p:nvPr/>
              </p:nvSpPr>
              <p:spPr bwMode="auto">
                <a:xfrm>
                  <a:off x="1341" y="617"/>
                  <a:ext cx="164" cy="102"/>
                </a:xfrm>
                <a:custGeom>
                  <a:avLst/>
                  <a:gdLst>
                    <a:gd name="T0" fmla="+- 0 1489 1341"/>
                    <a:gd name="T1" fmla="*/ T0 w 164"/>
                    <a:gd name="T2" fmla="+- 0 617 617"/>
                    <a:gd name="T3" fmla="*/ 617 h 102"/>
                    <a:gd name="T4" fmla="+- 0 1422 1341"/>
                    <a:gd name="T5" fmla="*/ T4 w 164"/>
                    <a:gd name="T6" fmla="+- 0 689 617"/>
                    <a:gd name="T7" fmla="*/ 689 h 102"/>
                    <a:gd name="T8" fmla="+- 0 1450 1341"/>
                    <a:gd name="T9" fmla="*/ T8 w 164"/>
                    <a:gd name="T10" fmla="+- 0 689 617"/>
                    <a:gd name="T11" fmla="*/ 689 h 102"/>
                    <a:gd name="T12" fmla="+- 0 1504 1341"/>
                    <a:gd name="T13" fmla="*/ T12 w 164"/>
                    <a:gd name="T14" fmla="+- 0 631 617"/>
                    <a:gd name="T15" fmla="*/ 631 h 102"/>
                    <a:gd name="T16" fmla="+- 0 1489 1341"/>
                    <a:gd name="T17" fmla="*/ T16 w 164"/>
                    <a:gd name="T18" fmla="+- 0 617 617"/>
                    <a:gd name="T19" fmla="*/ 617 h 102"/>
                  </a:gdLst>
                  <a:ahLst/>
                  <a:cxnLst>
                    <a:cxn ang="0">
                      <a:pos x="T1" y="T3"/>
                    </a:cxn>
                    <a:cxn ang="0">
                      <a:pos x="T5" y="T7"/>
                    </a:cxn>
                    <a:cxn ang="0">
                      <a:pos x="T9" y="T11"/>
                    </a:cxn>
                    <a:cxn ang="0">
                      <a:pos x="T13" y="T15"/>
                    </a:cxn>
                    <a:cxn ang="0">
                      <a:pos x="T17" y="T19"/>
                    </a:cxn>
                  </a:cxnLst>
                  <a:rect l="0" t="0" r="r" b="b"/>
                  <a:pathLst>
                    <a:path w="164" h="102">
                      <a:moveTo>
                        <a:pt x="148" y="0"/>
                      </a:moveTo>
                      <a:lnTo>
                        <a:pt x="81" y="72"/>
                      </a:lnTo>
                      <a:lnTo>
                        <a:pt x="109" y="72"/>
                      </a:lnTo>
                      <a:lnTo>
                        <a:pt x="163" y="14"/>
                      </a:lnTo>
                      <a:lnTo>
                        <a:pt x="148"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grpSp>
          <p:nvGrpSpPr>
            <p:cNvPr id="25" name="Group 15"/>
            <p:cNvGrpSpPr>
              <a:grpSpLocks/>
            </p:cNvGrpSpPr>
            <p:nvPr/>
          </p:nvGrpSpPr>
          <p:grpSpPr bwMode="auto">
            <a:xfrm>
              <a:off x="5267915" y="1399923"/>
              <a:ext cx="2511792" cy="873939"/>
              <a:chOff x="0" y="0"/>
              <a:chExt cx="2845" cy="719"/>
            </a:xfrm>
          </p:grpSpPr>
          <p:grpSp>
            <p:nvGrpSpPr>
              <p:cNvPr id="26" name="Group 25"/>
              <p:cNvGrpSpPr>
                <a:grpSpLocks/>
              </p:cNvGrpSpPr>
              <p:nvPr/>
            </p:nvGrpSpPr>
            <p:grpSpPr bwMode="auto">
              <a:xfrm>
                <a:off x="5" y="10"/>
                <a:ext cx="2835" cy="2"/>
                <a:chOff x="5" y="10"/>
                <a:chExt cx="2835" cy="2"/>
              </a:xfrm>
            </p:grpSpPr>
            <p:sp>
              <p:nvSpPr>
                <p:cNvPr id="36" name="Freeform 26"/>
                <p:cNvSpPr>
                  <a:spLocks/>
                </p:cNvSpPr>
                <p:nvPr/>
              </p:nvSpPr>
              <p:spPr bwMode="auto">
                <a:xfrm>
                  <a:off x="5" y="10"/>
                  <a:ext cx="2835" cy="2"/>
                </a:xfrm>
                <a:custGeom>
                  <a:avLst/>
                  <a:gdLst>
                    <a:gd name="T0" fmla="+- 0 5 5"/>
                    <a:gd name="T1" fmla="*/ T0 w 2835"/>
                    <a:gd name="T2" fmla="+- 0 2840 5"/>
                    <a:gd name="T3" fmla="*/ T2 w 2835"/>
                  </a:gdLst>
                  <a:ahLst/>
                  <a:cxnLst>
                    <a:cxn ang="0">
                      <a:pos x="T1" y="0"/>
                    </a:cxn>
                    <a:cxn ang="0">
                      <a:pos x="T3" y="0"/>
                    </a:cxn>
                  </a:cxnLst>
                  <a:rect l="0" t="0" r="r" b="b"/>
                  <a:pathLst>
                    <a:path w="2835">
                      <a:moveTo>
                        <a:pt x="0" y="0"/>
                      </a:moveTo>
                      <a:lnTo>
                        <a:pt x="2835"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7" name="Group 23"/>
              <p:cNvGrpSpPr>
                <a:grpSpLocks/>
              </p:cNvGrpSpPr>
              <p:nvPr/>
            </p:nvGrpSpPr>
            <p:grpSpPr bwMode="auto">
              <a:xfrm>
                <a:off x="5" y="293"/>
                <a:ext cx="2835" cy="2"/>
                <a:chOff x="5" y="293"/>
                <a:chExt cx="2835" cy="2"/>
              </a:xfrm>
            </p:grpSpPr>
            <p:sp>
              <p:nvSpPr>
                <p:cNvPr id="35" name="Freeform 24"/>
                <p:cNvSpPr>
                  <a:spLocks/>
                </p:cNvSpPr>
                <p:nvPr/>
              </p:nvSpPr>
              <p:spPr bwMode="auto">
                <a:xfrm>
                  <a:off x="5" y="293"/>
                  <a:ext cx="2835" cy="2"/>
                </a:xfrm>
                <a:custGeom>
                  <a:avLst/>
                  <a:gdLst>
                    <a:gd name="T0" fmla="+- 0 5 5"/>
                    <a:gd name="T1" fmla="*/ T0 w 2835"/>
                    <a:gd name="T2" fmla="+- 0 2840 5"/>
                    <a:gd name="T3" fmla="*/ T2 w 2835"/>
                  </a:gdLst>
                  <a:ahLst/>
                  <a:cxnLst>
                    <a:cxn ang="0">
                      <a:pos x="T1" y="0"/>
                    </a:cxn>
                    <a:cxn ang="0">
                      <a:pos x="T3" y="0"/>
                    </a:cxn>
                  </a:cxnLst>
                  <a:rect l="0" t="0" r="r" b="b"/>
                  <a:pathLst>
                    <a:path w="2835">
                      <a:moveTo>
                        <a:pt x="0" y="0"/>
                      </a:moveTo>
                      <a:lnTo>
                        <a:pt x="2835"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8" name="Group 21"/>
              <p:cNvGrpSpPr>
                <a:grpSpLocks/>
              </p:cNvGrpSpPr>
              <p:nvPr/>
            </p:nvGrpSpPr>
            <p:grpSpPr bwMode="auto">
              <a:xfrm>
                <a:off x="5" y="577"/>
                <a:ext cx="2835" cy="2"/>
                <a:chOff x="5" y="577"/>
                <a:chExt cx="2835" cy="2"/>
              </a:xfrm>
            </p:grpSpPr>
            <p:sp>
              <p:nvSpPr>
                <p:cNvPr id="34" name="Freeform 22"/>
                <p:cNvSpPr>
                  <a:spLocks/>
                </p:cNvSpPr>
                <p:nvPr/>
              </p:nvSpPr>
              <p:spPr bwMode="auto">
                <a:xfrm>
                  <a:off x="5" y="577"/>
                  <a:ext cx="2835" cy="2"/>
                </a:xfrm>
                <a:custGeom>
                  <a:avLst/>
                  <a:gdLst>
                    <a:gd name="T0" fmla="+- 0 5 5"/>
                    <a:gd name="T1" fmla="*/ T0 w 2835"/>
                    <a:gd name="T2" fmla="+- 0 2840 5"/>
                    <a:gd name="T3" fmla="*/ T2 w 2835"/>
                  </a:gdLst>
                  <a:ahLst/>
                  <a:cxnLst>
                    <a:cxn ang="0">
                      <a:pos x="T1" y="0"/>
                    </a:cxn>
                    <a:cxn ang="0">
                      <a:pos x="T3" y="0"/>
                    </a:cxn>
                  </a:cxnLst>
                  <a:rect l="0" t="0" r="r" b="b"/>
                  <a:pathLst>
                    <a:path w="2835">
                      <a:moveTo>
                        <a:pt x="0" y="0"/>
                      </a:moveTo>
                      <a:lnTo>
                        <a:pt x="2835"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9" name="Group 19"/>
              <p:cNvGrpSpPr>
                <a:grpSpLocks/>
              </p:cNvGrpSpPr>
              <p:nvPr/>
            </p:nvGrpSpPr>
            <p:grpSpPr bwMode="auto">
              <a:xfrm>
                <a:off x="1422" y="10"/>
                <a:ext cx="2" cy="687"/>
                <a:chOff x="1422" y="10"/>
                <a:chExt cx="2" cy="687"/>
              </a:xfrm>
            </p:grpSpPr>
            <p:sp>
              <p:nvSpPr>
                <p:cNvPr id="33" name="Freeform 20"/>
                <p:cNvSpPr>
                  <a:spLocks/>
                </p:cNvSpPr>
                <p:nvPr/>
              </p:nvSpPr>
              <p:spPr bwMode="auto">
                <a:xfrm>
                  <a:off x="1422" y="10"/>
                  <a:ext cx="2" cy="687"/>
                </a:xfrm>
                <a:custGeom>
                  <a:avLst/>
                  <a:gdLst>
                    <a:gd name="T0" fmla="+- 0 10 10"/>
                    <a:gd name="T1" fmla="*/ 10 h 687"/>
                    <a:gd name="T2" fmla="+- 0 697 10"/>
                    <a:gd name="T3" fmla="*/ 697 h 687"/>
                  </a:gdLst>
                  <a:ahLst/>
                  <a:cxnLst>
                    <a:cxn ang="0">
                      <a:pos x="0" y="T1"/>
                    </a:cxn>
                    <a:cxn ang="0">
                      <a:pos x="0" y="T3"/>
                    </a:cxn>
                  </a:cxnLst>
                  <a:rect l="0" t="0" r="r" b="b"/>
                  <a:pathLst>
                    <a:path h="687">
                      <a:moveTo>
                        <a:pt x="0" y="0"/>
                      </a:moveTo>
                      <a:lnTo>
                        <a:pt x="0" y="687"/>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0" name="Group 16"/>
              <p:cNvGrpSpPr>
                <a:grpSpLocks/>
              </p:cNvGrpSpPr>
              <p:nvPr/>
            </p:nvGrpSpPr>
            <p:grpSpPr bwMode="auto">
              <a:xfrm>
                <a:off x="1341" y="617"/>
                <a:ext cx="164" cy="102"/>
                <a:chOff x="1341" y="617"/>
                <a:chExt cx="164" cy="102"/>
              </a:xfrm>
            </p:grpSpPr>
            <p:sp>
              <p:nvSpPr>
                <p:cNvPr id="31" name="Freeform 18"/>
                <p:cNvSpPr>
                  <a:spLocks/>
                </p:cNvSpPr>
                <p:nvPr/>
              </p:nvSpPr>
              <p:spPr bwMode="auto">
                <a:xfrm>
                  <a:off x="1341" y="617"/>
                  <a:ext cx="164" cy="102"/>
                </a:xfrm>
                <a:custGeom>
                  <a:avLst/>
                  <a:gdLst>
                    <a:gd name="T0" fmla="+- 0 1355 1341"/>
                    <a:gd name="T1" fmla="*/ T0 w 164"/>
                    <a:gd name="T2" fmla="+- 0 617 617"/>
                    <a:gd name="T3" fmla="*/ 617 h 102"/>
                    <a:gd name="T4" fmla="+- 0 1341 1341"/>
                    <a:gd name="T5" fmla="*/ T4 w 164"/>
                    <a:gd name="T6" fmla="+- 0 631 617"/>
                    <a:gd name="T7" fmla="*/ 631 h 102"/>
                    <a:gd name="T8" fmla="+- 0 1422 1341"/>
                    <a:gd name="T9" fmla="*/ T8 w 164"/>
                    <a:gd name="T10" fmla="+- 0 719 617"/>
                    <a:gd name="T11" fmla="*/ 719 h 102"/>
                    <a:gd name="T12" fmla="+- 0 1450 1341"/>
                    <a:gd name="T13" fmla="*/ T12 w 164"/>
                    <a:gd name="T14" fmla="+- 0 689 617"/>
                    <a:gd name="T15" fmla="*/ 689 h 102"/>
                    <a:gd name="T16" fmla="+- 0 1422 1341"/>
                    <a:gd name="T17" fmla="*/ T16 w 164"/>
                    <a:gd name="T18" fmla="+- 0 689 617"/>
                    <a:gd name="T19" fmla="*/ 689 h 102"/>
                    <a:gd name="T20" fmla="+- 0 1355 1341"/>
                    <a:gd name="T21" fmla="*/ T20 w 164"/>
                    <a:gd name="T22" fmla="+- 0 617 617"/>
                    <a:gd name="T23" fmla="*/ 617 h 102"/>
                  </a:gdLst>
                  <a:ahLst/>
                  <a:cxnLst>
                    <a:cxn ang="0">
                      <a:pos x="T1" y="T3"/>
                    </a:cxn>
                    <a:cxn ang="0">
                      <a:pos x="T5" y="T7"/>
                    </a:cxn>
                    <a:cxn ang="0">
                      <a:pos x="T9" y="T11"/>
                    </a:cxn>
                    <a:cxn ang="0">
                      <a:pos x="T13" y="T15"/>
                    </a:cxn>
                    <a:cxn ang="0">
                      <a:pos x="T17" y="T19"/>
                    </a:cxn>
                    <a:cxn ang="0">
                      <a:pos x="T21" y="T23"/>
                    </a:cxn>
                  </a:cxnLst>
                  <a:rect l="0" t="0" r="r" b="b"/>
                  <a:pathLst>
                    <a:path w="164" h="102">
                      <a:moveTo>
                        <a:pt x="14" y="0"/>
                      </a:moveTo>
                      <a:lnTo>
                        <a:pt x="0" y="14"/>
                      </a:lnTo>
                      <a:lnTo>
                        <a:pt x="81" y="102"/>
                      </a:lnTo>
                      <a:lnTo>
                        <a:pt x="109" y="72"/>
                      </a:lnTo>
                      <a:lnTo>
                        <a:pt x="81" y="72"/>
                      </a:lnTo>
                      <a:lnTo>
                        <a:pt x="14"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32" name="Freeform 17"/>
                <p:cNvSpPr>
                  <a:spLocks/>
                </p:cNvSpPr>
                <p:nvPr/>
              </p:nvSpPr>
              <p:spPr bwMode="auto">
                <a:xfrm>
                  <a:off x="1341" y="617"/>
                  <a:ext cx="164" cy="102"/>
                </a:xfrm>
                <a:custGeom>
                  <a:avLst/>
                  <a:gdLst>
                    <a:gd name="T0" fmla="+- 0 1489 1341"/>
                    <a:gd name="T1" fmla="*/ T0 w 164"/>
                    <a:gd name="T2" fmla="+- 0 617 617"/>
                    <a:gd name="T3" fmla="*/ 617 h 102"/>
                    <a:gd name="T4" fmla="+- 0 1422 1341"/>
                    <a:gd name="T5" fmla="*/ T4 w 164"/>
                    <a:gd name="T6" fmla="+- 0 689 617"/>
                    <a:gd name="T7" fmla="*/ 689 h 102"/>
                    <a:gd name="T8" fmla="+- 0 1450 1341"/>
                    <a:gd name="T9" fmla="*/ T8 w 164"/>
                    <a:gd name="T10" fmla="+- 0 689 617"/>
                    <a:gd name="T11" fmla="*/ 689 h 102"/>
                    <a:gd name="T12" fmla="+- 0 1504 1341"/>
                    <a:gd name="T13" fmla="*/ T12 w 164"/>
                    <a:gd name="T14" fmla="+- 0 631 617"/>
                    <a:gd name="T15" fmla="*/ 631 h 102"/>
                    <a:gd name="T16" fmla="+- 0 1489 1341"/>
                    <a:gd name="T17" fmla="*/ T16 w 164"/>
                    <a:gd name="T18" fmla="+- 0 617 617"/>
                    <a:gd name="T19" fmla="*/ 617 h 102"/>
                  </a:gdLst>
                  <a:ahLst/>
                  <a:cxnLst>
                    <a:cxn ang="0">
                      <a:pos x="T1" y="T3"/>
                    </a:cxn>
                    <a:cxn ang="0">
                      <a:pos x="T5" y="T7"/>
                    </a:cxn>
                    <a:cxn ang="0">
                      <a:pos x="T9" y="T11"/>
                    </a:cxn>
                    <a:cxn ang="0">
                      <a:pos x="T13" y="T15"/>
                    </a:cxn>
                    <a:cxn ang="0">
                      <a:pos x="T17" y="T19"/>
                    </a:cxn>
                  </a:cxnLst>
                  <a:rect l="0" t="0" r="r" b="b"/>
                  <a:pathLst>
                    <a:path w="164" h="102">
                      <a:moveTo>
                        <a:pt x="148" y="0"/>
                      </a:moveTo>
                      <a:lnTo>
                        <a:pt x="81" y="72"/>
                      </a:lnTo>
                      <a:lnTo>
                        <a:pt x="109" y="72"/>
                      </a:lnTo>
                      <a:lnTo>
                        <a:pt x="163" y="14"/>
                      </a:lnTo>
                      <a:lnTo>
                        <a:pt x="148"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sp>
          <p:nvSpPr>
            <p:cNvPr id="53" name="TextBox 52"/>
            <p:cNvSpPr txBox="1"/>
            <p:nvPr/>
          </p:nvSpPr>
          <p:spPr>
            <a:xfrm>
              <a:off x="3148044" y="2655274"/>
              <a:ext cx="309700" cy="584775"/>
            </a:xfrm>
            <a:prstGeom prst="rect">
              <a:avLst/>
            </a:prstGeom>
            <a:noFill/>
          </p:spPr>
          <p:txBody>
            <a:bodyPr wrap="none" rtlCol="0">
              <a:spAutoFit/>
            </a:bodyPr>
            <a:lstStyle/>
            <a:p>
              <a:r>
                <a:rPr lang="en-NZ" sz="1600" b="1" dirty="0" smtClean="0"/>
                <a:t>X</a:t>
              </a:r>
            </a:p>
            <a:p>
              <a:r>
                <a:rPr lang="en-NZ" sz="1600" b="1" dirty="0" smtClean="0"/>
                <a:t>A</a:t>
              </a:r>
              <a:endParaRPr lang="en-NZ" sz="1600" b="1" dirty="0"/>
            </a:p>
          </p:txBody>
        </p:sp>
        <p:sp>
          <p:nvSpPr>
            <p:cNvPr id="54" name="TextBox 53"/>
            <p:cNvSpPr txBox="1"/>
            <p:nvPr/>
          </p:nvSpPr>
          <p:spPr>
            <a:xfrm>
              <a:off x="7804205" y="2602957"/>
              <a:ext cx="309700" cy="584775"/>
            </a:xfrm>
            <a:prstGeom prst="rect">
              <a:avLst/>
            </a:prstGeom>
            <a:noFill/>
          </p:spPr>
          <p:txBody>
            <a:bodyPr wrap="none" rtlCol="0">
              <a:spAutoFit/>
            </a:bodyPr>
            <a:lstStyle/>
            <a:p>
              <a:r>
                <a:rPr lang="en-NZ" sz="1600" b="1" dirty="0" smtClean="0"/>
                <a:t>X</a:t>
              </a:r>
            </a:p>
            <a:p>
              <a:r>
                <a:rPr lang="en-NZ" sz="1600" b="1" dirty="0" smtClean="0"/>
                <a:t>B</a:t>
              </a:r>
              <a:endParaRPr lang="en-NZ" sz="1600" b="1" dirty="0"/>
            </a:p>
          </p:txBody>
        </p:sp>
      </p:grpSp>
      <p:sp>
        <p:nvSpPr>
          <p:cNvPr id="44" name="TextBox 43"/>
          <p:cNvSpPr txBox="1"/>
          <p:nvPr/>
        </p:nvSpPr>
        <p:spPr>
          <a:xfrm>
            <a:off x="4729672" y="6550223"/>
            <a:ext cx="4608698" cy="307777"/>
          </a:xfrm>
          <a:prstGeom prst="rect">
            <a:avLst/>
          </a:prstGeom>
          <a:noFill/>
        </p:spPr>
        <p:txBody>
          <a:bodyPr wrap="none" rtlCol="0">
            <a:spAutoFit/>
          </a:bodyPr>
          <a:lstStyle/>
          <a:p>
            <a:r>
              <a:rPr lang="en-NZ" sz="1400" i="1" dirty="0" smtClean="0">
                <a:solidFill>
                  <a:srgbClr val="FF0000"/>
                </a:solidFill>
              </a:rPr>
              <a:t>Solutions to QUESTION THREE are on the next slide …………..</a:t>
            </a:r>
            <a:endParaRPr lang="en-NZ" sz="1400" i="1" dirty="0">
              <a:solidFill>
                <a:srgbClr val="FF0000"/>
              </a:solidFill>
            </a:endParaRPr>
          </a:p>
        </p:txBody>
      </p:sp>
    </p:spTree>
    <p:extLst>
      <p:ext uri="{BB962C8B-B14F-4D97-AF65-F5344CB8AC3E}">
        <p14:creationId xmlns:p14="http://schemas.microsoft.com/office/powerpoint/2010/main" val="3554272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2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099" y="298603"/>
            <a:ext cx="4666594" cy="1692771"/>
          </a:xfrm>
          <a:prstGeom prst="rect">
            <a:avLst/>
          </a:prstGeom>
        </p:spPr>
        <p:txBody>
          <a:bodyPr wrap="square">
            <a:spAutoFit/>
          </a:bodyPr>
          <a:lstStyle/>
          <a:p>
            <a:r>
              <a:rPr lang="en-US" sz="1600" dirty="0" smtClean="0"/>
              <a:t>Waves </a:t>
            </a:r>
            <a:r>
              <a:rPr lang="en-US" sz="1600" dirty="0"/>
              <a:t>travel through the deep water and change direction as they </a:t>
            </a:r>
            <a:r>
              <a:rPr lang="en-US" sz="1600" b="1" dirty="0"/>
              <a:t>slow down </a:t>
            </a:r>
            <a:r>
              <a:rPr lang="en-US" sz="1600" dirty="0"/>
              <a:t>moving into the shallow water</a:t>
            </a:r>
            <a:r>
              <a:rPr lang="en-US" sz="1600" dirty="0" smtClean="0"/>
              <a:t>.</a:t>
            </a:r>
            <a:r>
              <a:rPr lang="en-US" sz="1600" dirty="0"/>
              <a:t> </a:t>
            </a:r>
            <a:endParaRPr lang="en-NZ" sz="1600" dirty="0"/>
          </a:p>
          <a:p>
            <a:pPr marL="342900" lvl="0" indent="-342900">
              <a:buAutoNum type="alphaLcParenBoth"/>
            </a:pPr>
            <a:r>
              <a:rPr lang="en-US" sz="1600" dirty="0" smtClean="0"/>
              <a:t>On </a:t>
            </a:r>
            <a:r>
              <a:rPr lang="en-US" sz="1600" dirty="0"/>
              <a:t>the </a:t>
            </a:r>
            <a:r>
              <a:rPr lang="en-US" sz="1600" dirty="0" smtClean="0"/>
              <a:t>diagram, </a:t>
            </a:r>
            <a:r>
              <a:rPr lang="en-US" sz="1600" dirty="0"/>
              <a:t>draw waves that have entered </a:t>
            </a:r>
            <a:endParaRPr lang="en-US" sz="1600" dirty="0" smtClean="0"/>
          </a:p>
          <a:p>
            <a:pPr lvl="0"/>
            <a:r>
              <a:rPr lang="en-US" sz="1600" dirty="0"/>
              <a:t> </a:t>
            </a:r>
            <a:r>
              <a:rPr lang="en-US" sz="1600" dirty="0" smtClean="0"/>
              <a:t>       the </a:t>
            </a:r>
            <a:r>
              <a:rPr lang="en-US" sz="1600" dirty="0"/>
              <a:t>shallow water.</a:t>
            </a:r>
            <a:endParaRPr lang="en-NZ" sz="1600" dirty="0"/>
          </a:p>
          <a:p>
            <a:pPr>
              <a:lnSpc>
                <a:spcPct val="150000"/>
              </a:lnSpc>
            </a:pPr>
            <a:r>
              <a:rPr lang="en-US" sz="1600" b="1" dirty="0"/>
              <a:t>Also </a:t>
            </a:r>
            <a:r>
              <a:rPr lang="en-US" sz="1600" dirty="0"/>
              <a:t>draw an arrow showing the new wave </a:t>
            </a:r>
            <a:r>
              <a:rPr lang="en-US" sz="1600" b="1" dirty="0"/>
              <a:t>direction</a:t>
            </a:r>
            <a:r>
              <a:rPr lang="en-US" sz="1600" dirty="0"/>
              <a:t>.</a:t>
            </a:r>
            <a:endParaRPr lang="en-NZ" sz="1600" dirty="0"/>
          </a:p>
        </p:txBody>
      </p:sp>
      <p:grpSp>
        <p:nvGrpSpPr>
          <p:cNvPr id="3" name="Group 1"/>
          <p:cNvGrpSpPr>
            <a:grpSpLocks/>
          </p:cNvGrpSpPr>
          <p:nvPr/>
        </p:nvGrpSpPr>
        <p:grpSpPr bwMode="auto">
          <a:xfrm>
            <a:off x="5013435" y="622738"/>
            <a:ext cx="3878317" cy="2577662"/>
            <a:chOff x="2930" y="-644"/>
            <a:chExt cx="4661" cy="3294"/>
          </a:xfrm>
        </p:grpSpPr>
        <p:grpSp>
          <p:nvGrpSpPr>
            <p:cNvPr id="4" name="Group 22"/>
            <p:cNvGrpSpPr>
              <a:grpSpLocks/>
            </p:cNvGrpSpPr>
            <p:nvPr/>
          </p:nvGrpSpPr>
          <p:grpSpPr bwMode="auto">
            <a:xfrm>
              <a:off x="2935" y="-639"/>
              <a:ext cx="4651" cy="1642"/>
              <a:chOff x="2935" y="-639"/>
              <a:chExt cx="4651" cy="1642"/>
            </a:xfrm>
          </p:grpSpPr>
          <p:sp>
            <p:nvSpPr>
              <p:cNvPr id="25" name="Freeform 23"/>
              <p:cNvSpPr>
                <a:spLocks/>
              </p:cNvSpPr>
              <p:nvPr/>
            </p:nvSpPr>
            <p:spPr bwMode="auto">
              <a:xfrm>
                <a:off x="2935" y="-639"/>
                <a:ext cx="4651" cy="1642"/>
              </a:xfrm>
              <a:custGeom>
                <a:avLst/>
                <a:gdLst>
                  <a:gd name="T0" fmla="+- 0 7585 2935"/>
                  <a:gd name="T1" fmla="*/ T0 w 4651"/>
                  <a:gd name="T2" fmla="+- 0 1003 -639"/>
                  <a:gd name="T3" fmla="*/ 1003 h 1642"/>
                  <a:gd name="T4" fmla="+- 0 2935 2935"/>
                  <a:gd name="T5" fmla="*/ T4 w 4651"/>
                  <a:gd name="T6" fmla="+- 0 1003 -639"/>
                  <a:gd name="T7" fmla="*/ 1003 h 1642"/>
                  <a:gd name="T8" fmla="+- 0 2935 2935"/>
                  <a:gd name="T9" fmla="*/ T8 w 4651"/>
                  <a:gd name="T10" fmla="+- 0 -639 -639"/>
                  <a:gd name="T11" fmla="*/ -639 h 1642"/>
                  <a:gd name="T12" fmla="+- 0 7585 2935"/>
                  <a:gd name="T13" fmla="*/ T12 w 4651"/>
                  <a:gd name="T14" fmla="+- 0 -639 -639"/>
                  <a:gd name="T15" fmla="*/ -639 h 1642"/>
                  <a:gd name="T16" fmla="+- 0 7585 2935"/>
                  <a:gd name="T17" fmla="*/ T16 w 4651"/>
                  <a:gd name="T18" fmla="+- 0 1003 -639"/>
                  <a:gd name="T19" fmla="*/ 1003 h 1642"/>
                </a:gdLst>
                <a:ahLst/>
                <a:cxnLst>
                  <a:cxn ang="0">
                    <a:pos x="T1" y="T3"/>
                  </a:cxn>
                  <a:cxn ang="0">
                    <a:pos x="T5" y="T7"/>
                  </a:cxn>
                  <a:cxn ang="0">
                    <a:pos x="T9" y="T11"/>
                  </a:cxn>
                  <a:cxn ang="0">
                    <a:pos x="T13" y="T15"/>
                  </a:cxn>
                  <a:cxn ang="0">
                    <a:pos x="T17" y="T19"/>
                  </a:cxn>
                </a:cxnLst>
                <a:rect l="0" t="0" r="r" b="b"/>
                <a:pathLst>
                  <a:path w="4651" h="1642">
                    <a:moveTo>
                      <a:pt x="4650" y="1642"/>
                    </a:moveTo>
                    <a:lnTo>
                      <a:pt x="0" y="1642"/>
                    </a:lnTo>
                    <a:lnTo>
                      <a:pt x="0" y="0"/>
                    </a:lnTo>
                    <a:lnTo>
                      <a:pt x="4650" y="0"/>
                    </a:lnTo>
                    <a:lnTo>
                      <a:pt x="4650" y="1642"/>
                    </a:lnTo>
                    <a:close/>
                  </a:path>
                </a:pathLst>
              </a:custGeom>
              <a:solidFill>
                <a:srgbClr val="D1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5" name="Group 20"/>
            <p:cNvGrpSpPr>
              <a:grpSpLocks/>
            </p:cNvGrpSpPr>
            <p:nvPr/>
          </p:nvGrpSpPr>
          <p:grpSpPr bwMode="auto">
            <a:xfrm>
              <a:off x="2935" y="-639"/>
              <a:ext cx="4651" cy="1642"/>
              <a:chOff x="2935" y="-639"/>
              <a:chExt cx="4651" cy="1642"/>
            </a:xfrm>
          </p:grpSpPr>
          <p:sp>
            <p:nvSpPr>
              <p:cNvPr id="24" name="Freeform 21"/>
              <p:cNvSpPr>
                <a:spLocks/>
              </p:cNvSpPr>
              <p:nvPr/>
            </p:nvSpPr>
            <p:spPr bwMode="auto">
              <a:xfrm>
                <a:off x="2935" y="-639"/>
                <a:ext cx="4651" cy="1642"/>
              </a:xfrm>
              <a:custGeom>
                <a:avLst/>
                <a:gdLst>
                  <a:gd name="T0" fmla="+- 0 7585 2935"/>
                  <a:gd name="T1" fmla="*/ T0 w 4651"/>
                  <a:gd name="T2" fmla="+- 0 1003 -639"/>
                  <a:gd name="T3" fmla="*/ 1003 h 1642"/>
                  <a:gd name="T4" fmla="+- 0 2935 2935"/>
                  <a:gd name="T5" fmla="*/ T4 w 4651"/>
                  <a:gd name="T6" fmla="+- 0 1003 -639"/>
                  <a:gd name="T7" fmla="*/ 1003 h 1642"/>
                  <a:gd name="T8" fmla="+- 0 2935 2935"/>
                  <a:gd name="T9" fmla="*/ T8 w 4651"/>
                  <a:gd name="T10" fmla="+- 0 -639 -639"/>
                  <a:gd name="T11" fmla="*/ -639 h 1642"/>
                  <a:gd name="T12" fmla="+- 0 7585 2935"/>
                  <a:gd name="T13" fmla="*/ T12 w 4651"/>
                  <a:gd name="T14" fmla="+- 0 -639 -639"/>
                  <a:gd name="T15" fmla="*/ -639 h 1642"/>
                  <a:gd name="T16" fmla="+- 0 7585 2935"/>
                  <a:gd name="T17" fmla="*/ T16 w 4651"/>
                  <a:gd name="T18" fmla="+- 0 1003 -639"/>
                  <a:gd name="T19" fmla="*/ 1003 h 1642"/>
                </a:gdLst>
                <a:ahLst/>
                <a:cxnLst>
                  <a:cxn ang="0">
                    <a:pos x="T1" y="T3"/>
                  </a:cxn>
                  <a:cxn ang="0">
                    <a:pos x="T5" y="T7"/>
                  </a:cxn>
                  <a:cxn ang="0">
                    <a:pos x="T9" y="T11"/>
                  </a:cxn>
                  <a:cxn ang="0">
                    <a:pos x="T13" y="T15"/>
                  </a:cxn>
                  <a:cxn ang="0">
                    <a:pos x="T17" y="T19"/>
                  </a:cxn>
                </a:cxnLst>
                <a:rect l="0" t="0" r="r" b="b"/>
                <a:pathLst>
                  <a:path w="4651" h="1642">
                    <a:moveTo>
                      <a:pt x="4650" y="1642"/>
                    </a:moveTo>
                    <a:lnTo>
                      <a:pt x="0" y="1642"/>
                    </a:lnTo>
                    <a:lnTo>
                      <a:pt x="0" y="0"/>
                    </a:lnTo>
                    <a:lnTo>
                      <a:pt x="4650" y="0"/>
                    </a:lnTo>
                    <a:lnTo>
                      <a:pt x="4650" y="1642"/>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6" name="Group 18"/>
            <p:cNvGrpSpPr>
              <a:grpSpLocks/>
            </p:cNvGrpSpPr>
            <p:nvPr/>
          </p:nvGrpSpPr>
          <p:grpSpPr bwMode="auto">
            <a:xfrm>
              <a:off x="2935" y="1003"/>
              <a:ext cx="4651" cy="1642"/>
              <a:chOff x="2935" y="1003"/>
              <a:chExt cx="4651" cy="1642"/>
            </a:xfrm>
          </p:grpSpPr>
          <p:sp>
            <p:nvSpPr>
              <p:cNvPr id="23" name="Freeform 19"/>
              <p:cNvSpPr>
                <a:spLocks/>
              </p:cNvSpPr>
              <p:nvPr/>
            </p:nvSpPr>
            <p:spPr bwMode="auto">
              <a:xfrm>
                <a:off x="2935" y="1003"/>
                <a:ext cx="4651" cy="1642"/>
              </a:xfrm>
              <a:custGeom>
                <a:avLst/>
                <a:gdLst>
                  <a:gd name="T0" fmla="+- 0 7585 2935"/>
                  <a:gd name="T1" fmla="*/ T0 w 4651"/>
                  <a:gd name="T2" fmla="+- 0 2645 1003"/>
                  <a:gd name="T3" fmla="*/ 2645 h 1642"/>
                  <a:gd name="T4" fmla="+- 0 2935 2935"/>
                  <a:gd name="T5" fmla="*/ T4 w 4651"/>
                  <a:gd name="T6" fmla="+- 0 2645 1003"/>
                  <a:gd name="T7" fmla="*/ 2645 h 1642"/>
                  <a:gd name="T8" fmla="+- 0 2935 2935"/>
                  <a:gd name="T9" fmla="*/ T8 w 4651"/>
                  <a:gd name="T10" fmla="+- 0 1003 1003"/>
                  <a:gd name="T11" fmla="*/ 1003 h 1642"/>
                  <a:gd name="T12" fmla="+- 0 7585 2935"/>
                  <a:gd name="T13" fmla="*/ T12 w 4651"/>
                  <a:gd name="T14" fmla="+- 0 1003 1003"/>
                  <a:gd name="T15" fmla="*/ 1003 h 1642"/>
                  <a:gd name="T16" fmla="+- 0 7585 2935"/>
                  <a:gd name="T17" fmla="*/ T16 w 4651"/>
                  <a:gd name="T18" fmla="+- 0 2645 1003"/>
                  <a:gd name="T19" fmla="*/ 2645 h 1642"/>
                </a:gdLst>
                <a:ahLst/>
                <a:cxnLst>
                  <a:cxn ang="0">
                    <a:pos x="T1" y="T3"/>
                  </a:cxn>
                  <a:cxn ang="0">
                    <a:pos x="T5" y="T7"/>
                  </a:cxn>
                  <a:cxn ang="0">
                    <a:pos x="T9" y="T11"/>
                  </a:cxn>
                  <a:cxn ang="0">
                    <a:pos x="T13" y="T15"/>
                  </a:cxn>
                  <a:cxn ang="0">
                    <a:pos x="T17" y="T19"/>
                  </a:cxn>
                </a:cxnLst>
                <a:rect l="0" t="0" r="r" b="b"/>
                <a:pathLst>
                  <a:path w="4651" h="1642">
                    <a:moveTo>
                      <a:pt x="4650" y="1642"/>
                    </a:moveTo>
                    <a:lnTo>
                      <a:pt x="0" y="1642"/>
                    </a:lnTo>
                    <a:lnTo>
                      <a:pt x="0" y="0"/>
                    </a:lnTo>
                    <a:lnTo>
                      <a:pt x="4650" y="0"/>
                    </a:lnTo>
                    <a:lnTo>
                      <a:pt x="4650" y="1642"/>
                    </a:lnTo>
                    <a:close/>
                  </a:path>
                </a:pathLst>
              </a:custGeom>
              <a:solidFill>
                <a:srgbClr val="F1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7" name="Group 16"/>
            <p:cNvGrpSpPr>
              <a:grpSpLocks/>
            </p:cNvGrpSpPr>
            <p:nvPr/>
          </p:nvGrpSpPr>
          <p:grpSpPr bwMode="auto">
            <a:xfrm>
              <a:off x="2935" y="1003"/>
              <a:ext cx="4651" cy="1642"/>
              <a:chOff x="2935" y="1003"/>
              <a:chExt cx="4651" cy="1642"/>
            </a:xfrm>
          </p:grpSpPr>
          <p:sp>
            <p:nvSpPr>
              <p:cNvPr id="22" name="Freeform 17"/>
              <p:cNvSpPr>
                <a:spLocks/>
              </p:cNvSpPr>
              <p:nvPr/>
            </p:nvSpPr>
            <p:spPr bwMode="auto">
              <a:xfrm>
                <a:off x="2935" y="1003"/>
                <a:ext cx="4651" cy="1642"/>
              </a:xfrm>
              <a:custGeom>
                <a:avLst/>
                <a:gdLst>
                  <a:gd name="T0" fmla="+- 0 7585 2935"/>
                  <a:gd name="T1" fmla="*/ T0 w 4651"/>
                  <a:gd name="T2" fmla="+- 0 2645 1003"/>
                  <a:gd name="T3" fmla="*/ 2645 h 1642"/>
                  <a:gd name="T4" fmla="+- 0 2935 2935"/>
                  <a:gd name="T5" fmla="*/ T4 w 4651"/>
                  <a:gd name="T6" fmla="+- 0 2645 1003"/>
                  <a:gd name="T7" fmla="*/ 2645 h 1642"/>
                  <a:gd name="T8" fmla="+- 0 2935 2935"/>
                  <a:gd name="T9" fmla="*/ T8 w 4651"/>
                  <a:gd name="T10" fmla="+- 0 1003 1003"/>
                  <a:gd name="T11" fmla="*/ 1003 h 1642"/>
                  <a:gd name="T12" fmla="+- 0 7585 2935"/>
                  <a:gd name="T13" fmla="*/ T12 w 4651"/>
                  <a:gd name="T14" fmla="+- 0 1003 1003"/>
                  <a:gd name="T15" fmla="*/ 1003 h 1642"/>
                  <a:gd name="T16" fmla="+- 0 7585 2935"/>
                  <a:gd name="T17" fmla="*/ T16 w 4651"/>
                  <a:gd name="T18" fmla="+- 0 2645 1003"/>
                  <a:gd name="T19" fmla="*/ 2645 h 1642"/>
                </a:gdLst>
                <a:ahLst/>
                <a:cxnLst>
                  <a:cxn ang="0">
                    <a:pos x="T1" y="T3"/>
                  </a:cxn>
                  <a:cxn ang="0">
                    <a:pos x="T5" y="T7"/>
                  </a:cxn>
                  <a:cxn ang="0">
                    <a:pos x="T9" y="T11"/>
                  </a:cxn>
                  <a:cxn ang="0">
                    <a:pos x="T13" y="T15"/>
                  </a:cxn>
                  <a:cxn ang="0">
                    <a:pos x="T17" y="T19"/>
                  </a:cxn>
                </a:cxnLst>
                <a:rect l="0" t="0" r="r" b="b"/>
                <a:pathLst>
                  <a:path w="4651" h="1642">
                    <a:moveTo>
                      <a:pt x="4650" y="1642"/>
                    </a:moveTo>
                    <a:lnTo>
                      <a:pt x="0" y="1642"/>
                    </a:lnTo>
                    <a:lnTo>
                      <a:pt x="0" y="0"/>
                    </a:lnTo>
                    <a:lnTo>
                      <a:pt x="4650" y="0"/>
                    </a:lnTo>
                    <a:lnTo>
                      <a:pt x="4650" y="1642"/>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14"/>
            <p:cNvGrpSpPr>
              <a:grpSpLocks/>
            </p:cNvGrpSpPr>
            <p:nvPr/>
          </p:nvGrpSpPr>
          <p:grpSpPr bwMode="auto">
            <a:xfrm>
              <a:off x="3352" y="-491"/>
              <a:ext cx="1221" cy="1495"/>
              <a:chOff x="3352" y="-491"/>
              <a:chExt cx="1221" cy="1495"/>
            </a:xfrm>
          </p:grpSpPr>
          <p:sp>
            <p:nvSpPr>
              <p:cNvPr id="21" name="Freeform 15"/>
              <p:cNvSpPr>
                <a:spLocks/>
              </p:cNvSpPr>
              <p:nvPr/>
            </p:nvSpPr>
            <p:spPr bwMode="auto">
              <a:xfrm>
                <a:off x="3352" y="-491"/>
                <a:ext cx="1221" cy="1495"/>
              </a:xfrm>
              <a:custGeom>
                <a:avLst/>
                <a:gdLst>
                  <a:gd name="T0" fmla="+- 0 3352 3352"/>
                  <a:gd name="T1" fmla="*/ T0 w 1221"/>
                  <a:gd name="T2" fmla="+- 0 -491 -491"/>
                  <a:gd name="T3" fmla="*/ -491 h 1495"/>
                  <a:gd name="T4" fmla="+- 0 4572 3352"/>
                  <a:gd name="T5" fmla="*/ T4 w 1221"/>
                  <a:gd name="T6" fmla="+- 0 1003 -491"/>
                  <a:gd name="T7" fmla="*/ 1003 h 1495"/>
                </a:gdLst>
                <a:ahLst/>
                <a:cxnLst>
                  <a:cxn ang="0">
                    <a:pos x="T1" y="T3"/>
                  </a:cxn>
                  <a:cxn ang="0">
                    <a:pos x="T5" y="T7"/>
                  </a:cxn>
                </a:cxnLst>
                <a:rect l="0" t="0" r="r" b="b"/>
                <a:pathLst>
                  <a:path w="1221" h="1495">
                    <a:moveTo>
                      <a:pt x="0" y="0"/>
                    </a:moveTo>
                    <a:lnTo>
                      <a:pt x="1220" y="1494"/>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12"/>
            <p:cNvGrpSpPr>
              <a:grpSpLocks/>
            </p:cNvGrpSpPr>
            <p:nvPr/>
          </p:nvGrpSpPr>
          <p:grpSpPr bwMode="auto">
            <a:xfrm>
              <a:off x="4112" y="-491"/>
              <a:ext cx="1221" cy="1495"/>
              <a:chOff x="4112" y="-491"/>
              <a:chExt cx="1221" cy="1495"/>
            </a:xfrm>
          </p:grpSpPr>
          <p:sp>
            <p:nvSpPr>
              <p:cNvPr id="20" name="Freeform 13"/>
              <p:cNvSpPr>
                <a:spLocks/>
              </p:cNvSpPr>
              <p:nvPr/>
            </p:nvSpPr>
            <p:spPr bwMode="auto">
              <a:xfrm>
                <a:off x="4112" y="-491"/>
                <a:ext cx="1221" cy="1495"/>
              </a:xfrm>
              <a:custGeom>
                <a:avLst/>
                <a:gdLst>
                  <a:gd name="T0" fmla="+- 0 4112 4112"/>
                  <a:gd name="T1" fmla="*/ T0 w 1221"/>
                  <a:gd name="T2" fmla="+- 0 -491 -491"/>
                  <a:gd name="T3" fmla="*/ -491 h 1495"/>
                  <a:gd name="T4" fmla="+- 0 5333 4112"/>
                  <a:gd name="T5" fmla="*/ T4 w 1221"/>
                  <a:gd name="T6" fmla="+- 0 1003 -491"/>
                  <a:gd name="T7" fmla="*/ 1003 h 1495"/>
                </a:gdLst>
                <a:ahLst/>
                <a:cxnLst>
                  <a:cxn ang="0">
                    <a:pos x="T1" y="T3"/>
                  </a:cxn>
                  <a:cxn ang="0">
                    <a:pos x="T5" y="T7"/>
                  </a:cxn>
                </a:cxnLst>
                <a:rect l="0" t="0" r="r" b="b"/>
                <a:pathLst>
                  <a:path w="1221" h="1495">
                    <a:moveTo>
                      <a:pt x="0" y="0"/>
                    </a:moveTo>
                    <a:lnTo>
                      <a:pt x="1221" y="1494"/>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0" name="Group 10"/>
            <p:cNvGrpSpPr>
              <a:grpSpLocks/>
            </p:cNvGrpSpPr>
            <p:nvPr/>
          </p:nvGrpSpPr>
          <p:grpSpPr bwMode="auto">
            <a:xfrm>
              <a:off x="4872" y="-491"/>
              <a:ext cx="1221" cy="1495"/>
              <a:chOff x="4872" y="-491"/>
              <a:chExt cx="1221" cy="1495"/>
            </a:xfrm>
          </p:grpSpPr>
          <p:sp>
            <p:nvSpPr>
              <p:cNvPr id="19" name="Freeform 11"/>
              <p:cNvSpPr>
                <a:spLocks/>
              </p:cNvSpPr>
              <p:nvPr/>
            </p:nvSpPr>
            <p:spPr bwMode="auto">
              <a:xfrm>
                <a:off x="4872" y="-491"/>
                <a:ext cx="1221" cy="1495"/>
              </a:xfrm>
              <a:custGeom>
                <a:avLst/>
                <a:gdLst>
                  <a:gd name="T0" fmla="+- 0 4872 4872"/>
                  <a:gd name="T1" fmla="*/ T0 w 1221"/>
                  <a:gd name="T2" fmla="+- 0 -491 -491"/>
                  <a:gd name="T3" fmla="*/ -491 h 1495"/>
                  <a:gd name="T4" fmla="+- 0 6093 4872"/>
                  <a:gd name="T5" fmla="*/ T4 w 1221"/>
                  <a:gd name="T6" fmla="+- 0 1003 -491"/>
                  <a:gd name="T7" fmla="*/ 1003 h 1495"/>
                </a:gdLst>
                <a:ahLst/>
                <a:cxnLst>
                  <a:cxn ang="0">
                    <a:pos x="T1" y="T3"/>
                  </a:cxn>
                  <a:cxn ang="0">
                    <a:pos x="T5" y="T7"/>
                  </a:cxn>
                </a:cxnLst>
                <a:rect l="0" t="0" r="r" b="b"/>
                <a:pathLst>
                  <a:path w="1221" h="1495">
                    <a:moveTo>
                      <a:pt x="0" y="0"/>
                    </a:moveTo>
                    <a:lnTo>
                      <a:pt x="1221" y="1494"/>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8"/>
            <p:cNvGrpSpPr>
              <a:grpSpLocks/>
            </p:cNvGrpSpPr>
            <p:nvPr/>
          </p:nvGrpSpPr>
          <p:grpSpPr bwMode="auto">
            <a:xfrm>
              <a:off x="5633" y="-491"/>
              <a:ext cx="1221" cy="1495"/>
              <a:chOff x="5633" y="-491"/>
              <a:chExt cx="1221" cy="1495"/>
            </a:xfrm>
          </p:grpSpPr>
          <p:sp>
            <p:nvSpPr>
              <p:cNvPr id="18" name="Freeform 9"/>
              <p:cNvSpPr>
                <a:spLocks/>
              </p:cNvSpPr>
              <p:nvPr/>
            </p:nvSpPr>
            <p:spPr bwMode="auto">
              <a:xfrm>
                <a:off x="5633" y="-491"/>
                <a:ext cx="1221" cy="1495"/>
              </a:xfrm>
              <a:custGeom>
                <a:avLst/>
                <a:gdLst>
                  <a:gd name="T0" fmla="+- 0 5633 5633"/>
                  <a:gd name="T1" fmla="*/ T0 w 1221"/>
                  <a:gd name="T2" fmla="+- 0 -491 -491"/>
                  <a:gd name="T3" fmla="*/ -491 h 1495"/>
                  <a:gd name="T4" fmla="+- 0 6853 5633"/>
                  <a:gd name="T5" fmla="*/ T4 w 1221"/>
                  <a:gd name="T6" fmla="+- 0 1003 -491"/>
                  <a:gd name="T7" fmla="*/ 1003 h 1495"/>
                </a:gdLst>
                <a:ahLst/>
                <a:cxnLst>
                  <a:cxn ang="0">
                    <a:pos x="T1" y="T3"/>
                  </a:cxn>
                  <a:cxn ang="0">
                    <a:pos x="T5" y="T7"/>
                  </a:cxn>
                </a:cxnLst>
                <a:rect l="0" t="0" r="r" b="b"/>
                <a:pathLst>
                  <a:path w="1221" h="1495">
                    <a:moveTo>
                      <a:pt x="0" y="0"/>
                    </a:moveTo>
                    <a:lnTo>
                      <a:pt x="1220" y="1494"/>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2" name="Group 6"/>
            <p:cNvGrpSpPr>
              <a:grpSpLocks/>
            </p:cNvGrpSpPr>
            <p:nvPr/>
          </p:nvGrpSpPr>
          <p:grpSpPr bwMode="auto">
            <a:xfrm>
              <a:off x="4749" y="-491"/>
              <a:ext cx="1829" cy="1495"/>
              <a:chOff x="4749" y="-491"/>
              <a:chExt cx="1829" cy="1495"/>
            </a:xfrm>
          </p:grpSpPr>
          <p:sp>
            <p:nvSpPr>
              <p:cNvPr id="17" name="Freeform 7"/>
              <p:cNvSpPr>
                <a:spLocks/>
              </p:cNvSpPr>
              <p:nvPr/>
            </p:nvSpPr>
            <p:spPr bwMode="auto">
              <a:xfrm>
                <a:off x="4749" y="-491"/>
                <a:ext cx="1829" cy="1495"/>
              </a:xfrm>
              <a:custGeom>
                <a:avLst/>
                <a:gdLst>
                  <a:gd name="T0" fmla="+- 0 4749 4749"/>
                  <a:gd name="T1" fmla="*/ T0 w 1829"/>
                  <a:gd name="T2" fmla="+- 0 1003 -491"/>
                  <a:gd name="T3" fmla="*/ 1003 h 1495"/>
                  <a:gd name="T4" fmla="+- 0 6578 4749"/>
                  <a:gd name="T5" fmla="*/ T4 w 1829"/>
                  <a:gd name="T6" fmla="+- 0 -491 -491"/>
                  <a:gd name="T7" fmla="*/ -491 h 1495"/>
                </a:gdLst>
                <a:ahLst/>
                <a:cxnLst>
                  <a:cxn ang="0">
                    <a:pos x="T1" y="T3"/>
                  </a:cxn>
                  <a:cxn ang="0">
                    <a:pos x="T5" y="T7"/>
                  </a:cxn>
                </a:cxnLst>
                <a:rect l="0" t="0" r="r" b="b"/>
                <a:pathLst>
                  <a:path w="1829" h="1495">
                    <a:moveTo>
                      <a:pt x="0" y="1494"/>
                    </a:moveTo>
                    <a:lnTo>
                      <a:pt x="1829"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3" name="Group 4"/>
            <p:cNvGrpSpPr>
              <a:grpSpLocks/>
            </p:cNvGrpSpPr>
            <p:nvPr/>
          </p:nvGrpSpPr>
          <p:grpSpPr bwMode="auto">
            <a:xfrm>
              <a:off x="5757" y="95"/>
              <a:ext cx="105" cy="86"/>
              <a:chOff x="5757" y="95"/>
              <a:chExt cx="105" cy="86"/>
            </a:xfrm>
          </p:grpSpPr>
          <p:sp>
            <p:nvSpPr>
              <p:cNvPr id="16" name="Freeform 5"/>
              <p:cNvSpPr>
                <a:spLocks/>
              </p:cNvSpPr>
              <p:nvPr/>
            </p:nvSpPr>
            <p:spPr bwMode="auto">
              <a:xfrm>
                <a:off x="5757" y="95"/>
                <a:ext cx="105" cy="86"/>
              </a:xfrm>
              <a:custGeom>
                <a:avLst/>
                <a:gdLst>
                  <a:gd name="T0" fmla="+- 0 5757 5757"/>
                  <a:gd name="T1" fmla="*/ T0 w 105"/>
                  <a:gd name="T2" fmla="+- 0 181 95"/>
                  <a:gd name="T3" fmla="*/ 181 h 86"/>
                  <a:gd name="T4" fmla="+- 0 5861 5757"/>
                  <a:gd name="T5" fmla="*/ T4 w 105"/>
                  <a:gd name="T6" fmla="+- 0 95 95"/>
                  <a:gd name="T7" fmla="*/ 95 h 86"/>
                </a:gdLst>
                <a:ahLst/>
                <a:cxnLst>
                  <a:cxn ang="0">
                    <a:pos x="T1" y="T3"/>
                  </a:cxn>
                  <a:cxn ang="0">
                    <a:pos x="T5" y="T7"/>
                  </a:cxn>
                </a:cxnLst>
                <a:rect l="0" t="0" r="r" b="b"/>
                <a:pathLst>
                  <a:path w="105" h="86">
                    <a:moveTo>
                      <a:pt x="0" y="86"/>
                    </a:moveTo>
                    <a:lnTo>
                      <a:pt x="104" y="0"/>
                    </a:lnTo>
                  </a:path>
                </a:pathLst>
              </a:custGeom>
              <a:noFill/>
              <a:ln w="317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4" name="Group 2"/>
            <p:cNvGrpSpPr>
              <a:grpSpLocks/>
            </p:cNvGrpSpPr>
            <p:nvPr/>
          </p:nvGrpSpPr>
          <p:grpSpPr bwMode="auto">
            <a:xfrm>
              <a:off x="5701" y="133"/>
              <a:ext cx="99" cy="94"/>
              <a:chOff x="5701" y="133"/>
              <a:chExt cx="99" cy="94"/>
            </a:xfrm>
          </p:grpSpPr>
          <p:sp>
            <p:nvSpPr>
              <p:cNvPr id="15" name="Freeform 3"/>
              <p:cNvSpPr>
                <a:spLocks/>
              </p:cNvSpPr>
              <p:nvPr/>
            </p:nvSpPr>
            <p:spPr bwMode="auto">
              <a:xfrm>
                <a:off x="5701" y="133"/>
                <a:ext cx="99" cy="94"/>
              </a:xfrm>
              <a:custGeom>
                <a:avLst/>
                <a:gdLst>
                  <a:gd name="T0" fmla="+- 0 5736 5701"/>
                  <a:gd name="T1" fmla="*/ T0 w 99"/>
                  <a:gd name="T2" fmla="+- 0 133 133"/>
                  <a:gd name="T3" fmla="*/ 133 h 94"/>
                  <a:gd name="T4" fmla="+- 0 5701 5701"/>
                  <a:gd name="T5" fmla="*/ T4 w 99"/>
                  <a:gd name="T6" fmla="+- 0 226 133"/>
                  <a:gd name="T7" fmla="*/ 226 h 94"/>
                  <a:gd name="T8" fmla="+- 0 5799 5701"/>
                  <a:gd name="T9" fmla="*/ T8 w 99"/>
                  <a:gd name="T10" fmla="+- 0 210 133"/>
                  <a:gd name="T11" fmla="*/ 210 h 94"/>
                  <a:gd name="T12" fmla="+- 0 5736 5701"/>
                  <a:gd name="T13" fmla="*/ T12 w 99"/>
                  <a:gd name="T14" fmla="+- 0 133 133"/>
                  <a:gd name="T15" fmla="*/ 133 h 94"/>
                </a:gdLst>
                <a:ahLst/>
                <a:cxnLst>
                  <a:cxn ang="0">
                    <a:pos x="T1" y="T3"/>
                  </a:cxn>
                  <a:cxn ang="0">
                    <a:pos x="T5" y="T7"/>
                  </a:cxn>
                  <a:cxn ang="0">
                    <a:pos x="T9" y="T11"/>
                  </a:cxn>
                  <a:cxn ang="0">
                    <a:pos x="T13" y="T15"/>
                  </a:cxn>
                </a:cxnLst>
                <a:rect l="0" t="0" r="r" b="b"/>
                <a:pathLst>
                  <a:path w="99" h="94">
                    <a:moveTo>
                      <a:pt x="35" y="0"/>
                    </a:moveTo>
                    <a:lnTo>
                      <a:pt x="0" y="93"/>
                    </a:lnTo>
                    <a:lnTo>
                      <a:pt x="98" y="77"/>
                    </a:lnTo>
                    <a:lnTo>
                      <a:pt x="35"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sp>
        <p:nvSpPr>
          <p:cNvPr id="26" name="Rectangle 25"/>
          <p:cNvSpPr/>
          <p:nvPr/>
        </p:nvSpPr>
        <p:spPr>
          <a:xfrm>
            <a:off x="156795" y="4903917"/>
            <a:ext cx="5178972" cy="584775"/>
          </a:xfrm>
          <a:prstGeom prst="rect">
            <a:avLst/>
          </a:prstGeom>
        </p:spPr>
        <p:txBody>
          <a:bodyPr wrap="square">
            <a:spAutoFit/>
          </a:bodyPr>
          <a:lstStyle/>
          <a:p>
            <a:pPr marL="342900" lvl="0" indent="-342900">
              <a:buAutoNum type="alphaLcParenBoth" startAt="2"/>
            </a:pPr>
            <a:r>
              <a:rPr lang="en-US" sz="1600" dirty="0" smtClean="0"/>
              <a:t>State </a:t>
            </a:r>
            <a:r>
              <a:rPr lang="en-US" sz="1600" dirty="0"/>
              <a:t>what happens to the </a:t>
            </a:r>
            <a:r>
              <a:rPr lang="en-US" sz="1600" b="1" dirty="0"/>
              <a:t>frequency </a:t>
            </a:r>
            <a:r>
              <a:rPr lang="en-US" sz="1600" dirty="0"/>
              <a:t>and </a:t>
            </a:r>
            <a:r>
              <a:rPr lang="en-US" sz="1600" b="1" dirty="0"/>
              <a:t>wavelength </a:t>
            </a:r>
            <a:r>
              <a:rPr lang="en-US" sz="1600" dirty="0"/>
              <a:t>of  </a:t>
            </a:r>
            <a:r>
              <a:rPr lang="en-US" sz="1600" dirty="0" smtClean="0"/>
              <a:t>the </a:t>
            </a:r>
            <a:r>
              <a:rPr lang="en-US" sz="1600" dirty="0"/>
              <a:t>waves when they enter the shallow water.</a:t>
            </a:r>
            <a:endParaRPr lang="en-NZ" sz="1600" dirty="0"/>
          </a:p>
        </p:txBody>
      </p:sp>
      <p:grpSp>
        <p:nvGrpSpPr>
          <p:cNvPr id="46" name="Group 45"/>
          <p:cNvGrpSpPr/>
          <p:nvPr/>
        </p:nvGrpSpPr>
        <p:grpSpPr>
          <a:xfrm>
            <a:off x="5722620" y="1912620"/>
            <a:ext cx="3149031" cy="1244556"/>
            <a:chOff x="5722620" y="1912620"/>
            <a:chExt cx="3149031" cy="1244556"/>
          </a:xfrm>
        </p:grpSpPr>
        <p:cxnSp>
          <p:nvCxnSpPr>
            <p:cNvPr id="31" name="Straight Connector 30"/>
            <p:cNvCxnSpPr/>
            <p:nvPr/>
          </p:nvCxnSpPr>
          <p:spPr>
            <a:xfrm>
              <a:off x="6385560" y="1916430"/>
              <a:ext cx="2033226" cy="115784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722620" y="1912620"/>
              <a:ext cx="2205596" cy="124455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8275320" y="1912620"/>
              <a:ext cx="596331" cy="32608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7658100" y="1916430"/>
              <a:ext cx="1165203" cy="66070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010400" y="1912620"/>
              <a:ext cx="1600200" cy="90678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41" name="TextBox 40"/>
          <p:cNvSpPr txBox="1"/>
          <p:nvPr/>
        </p:nvSpPr>
        <p:spPr>
          <a:xfrm>
            <a:off x="227007" y="1964425"/>
            <a:ext cx="930639" cy="338554"/>
          </a:xfrm>
          <a:prstGeom prst="rect">
            <a:avLst/>
          </a:prstGeom>
          <a:noFill/>
        </p:spPr>
        <p:txBody>
          <a:bodyPr wrap="none" rtlCol="0">
            <a:spAutoFit/>
          </a:bodyPr>
          <a:lstStyle/>
          <a:p>
            <a:r>
              <a:rPr lang="en-NZ" sz="1600" b="1" dirty="0" smtClean="0"/>
              <a:t>Answer :</a:t>
            </a:r>
            <a:endParaRPr lang="en-NZ" sz="1600" b="1" dirty="0"/>
          </a:p>
        </p:txBody>
      </p:sp>
      <p:sp>
        <p:nvSpPr>
          <p:cNvPr id="42" name="TextBox 41"/>
          <p:cNvSpPr txBox="1"/>
          <p:nvPr/>
        </p:nvSpPr>
        <p:spPr>
          <a:xfrm>
            <a:off x="173420" y="2254468"/>
            <a:ext cx="4359165" cy="1323439"/>
          </a:xfrm>
          <a:prstGeom prst="rect">
            <a:avLst/>
          </a:prstGeom>
          <a:noFill/>
        </p:spPr>
        <p:txBody>
          <a:bodyPr wrap="square" rtlCol="0">
            <a:spAutoFit/>
          </a:bodyPr>
          <a:lstStyle/>
          <a:p>
            <a:r>
              <a:rPr lang="en-NZ" sz="1600" dirty="0" smtClean="0"/>
              <a:t>As the waves slow down the wavelength gets shorter.</a:t>
            </a:r>
          </a:p>
          <a:p>
            <a:r>
              <a:rPr lang="en-NZ" sz="1600" dirty="0" smtClean="0"/>
              <a:t>The wave direction refracts towards </a:t>
            </a:r>
            <a:r>
              <a:rPr lang="en-NZ" sz="1600" dirty="0" smtClean="0">
                <a:solidFill>
                  <a:srgbClr val="0000CC"/>
                </a:solidFill>
              </a:rPr>
              <a:t>the normal</a:t>
            </a:r>
            <a:r>
              <a:rPr lang="en-NZ" sz="1600" dirty="0" smtClean="0"/>
              <a:t>.</a:t>
            </a:r>
          </a:p>
          <a:p>
            <a:r>
              <a:rPr lang="en-NZ" sz="1600" dirty="0" smtClean="0"/>
              <a:t>Be careful to keep the refracted waves parallel and with an even separation.</a:t>
            </a:r>
            <a:endParaRPr lang="en-NZ" sz="1600" dirty="0"/>
          </a:p>
        </p:txBody>
      </p:sp>
      <p:grpSp>
        <p:nvGrpSpPr>
          <p:cNvPr id="45" name="Group 44"/>
          <p:cNvGrpSpPr/>
          <p:nvPr/>
        </p:nvGrpSpPr>
        <p:grpSpPr>
          <a:xfrm>
            <a:off x="5806440" y="1478280"/>
            <a:ext cx="720090" cy="1611630"/>
            <a:chOff x="5806440" y="1478280"/>
            <a:chExt cx="720090" cy="1611630"/>
          </a:xfrm>
        </p:grpSpPr>
        <p:cxnSp>
          <p:nvCxnSpPr>
            <p:cNvPr id="28" name="Straight Arrow Connector 27"/>
            <p:cNvCxnSpPr/>
            <p:nvPr/>
          </p:nvCxnSpPr>
          <p:spPr>
            <a:xfrm flipH="1">
              <a:off x="5806440" y="1912620"/>
              <a:ext cx="720090" cy="117729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6515100" y="1478280"/>
              <a:ext cx="7620" cy="788670"/>
            </a:xfrm>
            <a:prstGeom prst="line">
              <a:avLst/>
            </a:prstGeom>
            <a:ln>
              <a:solidFill>
                <a:srgbClr val="0000CC"/>
              </a:solidFill>
              <a:prstDash val="dash"/>
            </a:ln>
          </p:spPr>
          <p:style>
            <a:lnRef idx="1">
              <a:schemeClr val="accent1"/>
            </a:lnRef>
            <a:fillRef idx="0">
              <a:schemeClr val="accent1"/>
            </a:fillRef>
            <a:effectRef idx="0">
              <a:schemeClr val="accent1"/>
            </a:effectRef>
            <a:fontRef idx="minor">
              <a:schemeClr val="tx1"/>
            </a:fontRef>
          </p:style>
        </p:cxnSp>
      </p:grpSp>
      <p:sp>
        <p:nvSpPr>
          <p:cNvPr id="47" name="Rectangle 46"/>
          <p:cNvSpPr/>
          <p:nvPr/>
        </p:nvSpPr>
        <p:spPr>
          <a:xfrm>
            <a:off x="552404" y="3599718"/>
            <a:ext cx="4850868" cy="1077218"/>
          </a:xfrm>
          <a:prstGeom prst="rect">
            <a:avLst/>
          </a:prstGeom>
          <a:solidFill>
            <a:schemeClr val="bg1"/>
          </a:solidFill>
          <a:ln w="28575">
            <a:solidFill>
              <a:srgbClr val="FF0000"/>
            </a:solidFill>
          </a:ln>
        </p:spPr>
        <p:txBody>
          <a:bodyPr wrap="square">
            <a:spAutoFit/>
          </a:bodyPr>
          <a:lstStyle/>
          <a:p>
            <a:pPr lvl="0"/>
            <a:r>
              <a:rPr lang="en-GB" sz="1600" b="1" i="1" dirty="0" smtClean="0">
                <a:solidFill>
                  <a:srgbClr val="FF0000"/>
                </a:solidFill>
              </a:rPr>
              <a:t>“ACHIEVE” for :</a:t>
            </a:r>
          </a:p>
          <a:p>
            <a:r>
              <a:rPr lang="en-NZ" sz="1600" dirty="0"/>
              <a:t>Either correct refracted waves </a:t>
            </a:r>
          </a:p>
          <a:p>
            <a:r>
              <a:rPr lang="en-NZ" sz="1600" b="1" i="1" dirty="0"/>
              <a:t>OR</a:t>
            </a:r>
            <a:r>
              <a:rPr lang="en-NZ" sz="1600" dirty="0"/>
              <a:t> wave direction</a:t>
            </a:r>
          </a:p>
          <a:p>
            <a:r>
              <a:rPr lang="en-NZ" sz="1600" b="1" i="1" dirty="0"/>
              <a:t>OR</a:t>
            </a:r>
            <a:r>
              <a:rPr lang="en-NZ" sz="1600" dirty="0"/>
              <a:t> wave direction at right angles to refracted waves.</a:t>
            </a:r>
            <a:endParaRPr lang="en-NZ" sz="1600" b="1" i="1" dirty="0">
              <a:latin typeface="Times New Roman" panose="02020603050405020304" pitchFamily="18" charset="0"/>
              <a:cs typeface="Times New Roman" panose="02020603050405020304" pitchFamily="18" charset="0"/>
            </a:endParaRPr>
          </a:p>
        </p:txBody>
      </p:sp>
      <p:sp>
        <p:nvSpPr>
          <p:cNvPr id="48" name="Rectangle 47"/>
          <p:cNvSpPr/>
          <p:nvPr/>
        </p:nvSpPr>
        <p:spPr>
          <a:xfrm>
            <a:off x="5875812" y="3478813"/>
            <a:ext cx="2699240" cy="1107996"/>
          </a:xfrm>
          <a:prstGeom prst="rect">
            <a:avLst/>
          </a:prstGeom>
          <a:ln w="28575">
            <a:solidFill>
              <a:srgbClr val="7030A0"/>
            </a:solidFill>
          </a:ln>
        </p:spPr>
        <p:txBody>
          <a:bodyPr wrap="square">
            <a:spAutoFit/>
          </a:bodyPr>
          <a:lstStyle/>
          <a:p>
            <a:pPr lvl="0" algn="ctr"/>
            <a:r>
              <a:rPr lang="en-GB" sz="1600" b="1" i="1" dirty="0" smtClean="0">
                <a:solidFill>
                  <a:srgbClr val="7030A0"/>
                </a:solidFill>
              </a:rPr>
              <a:t>“MERIT” for :</a:t>
            </a:r>
          </a:p>
          <a:p>
            <a:r>
              <a:rPr lang="en-NZ" sz="1600" dirty="0"/>
              <a:t>Correct refracted waves </a:t>
            </a:r>
          </a:p>
          <a:p>
            <a:r>
              <a:rPr lang="en-NZ" sz="1600" b="1" dirty="0"/>
              <a:t>AND </a:t>
            </a:r>
          </a:p>
          <a:p>
            <a:r>
              <a:rPr lang="en-NZ" sz="1600" dirty="0"/>
              <a:t>wave direction.</a:t>
            </a:r>
          </a:p>
        </p:txBody>
      </p:sp>
      <p:sp>
        <p:nvSpPr>
          <p:cNvPr id="49" name="TextBox 48"/>
          <p:cNvSpPr txBox="1"/>
          <p:nvPr/>
        </p:nvSpPr>
        <p:spPr>
          <a:xfrm>
            <a:off x="238090" y="5400357"/>
            <a:ext cx="930639" cy="338554"/>
          </a:xfrm>
          <a:prstGeom prst="rect">
            <a:avLst/>
          </a:prstGeom>
          <a:noFill/>
        </p:spPr>
        <p:txBody>
          <a:bodyPr wrap="none" rtlCol="0">
            <a:spAutoFit/>
          </a:bodyPr>
          <a:lstStyle/>
          <a:p>
            <a:r>
              <a:rPr lang="en-NZ" sz="1600" b="1" dirty="0" smtClean="0"/>
              <a:t>Answer :</a:t>
            </a:r>
            <a:endParaRPr lang="en-NZ" sz="1600" b="1" dirty="0"/>
          </a:p>
        </p:txBody>
      </p:sp>
      <p:sp>
        <p:nvSpPr>
          <p:cNvPr id="50" name="Rectangle 49"/>
          <p:cNvSpPr/>
          <p:nvPr/>
        </p:nvSpPr>
        <p:spPr>
          <a:xfrm>
            <a:off x="1444636" y="5680675"/>
            <a:ext cx="2553786" cy="830997"/>
          </a:xfrm>
          <a:prstGeom prst="rect">
            <a:avLst/>
          </a:prstGeom>
          <a:solidFill>
            <a:schemeClr val="bg1"/>
          </a:solidFill>
          <a:ln w="28575">
            <a:solidFill>
              <a:srgbClr val="FF0000"/>
            </a:solidFill>
          </a:ln>
        </p:spPr>
        <p:txBody>
          <a:bodyPr wrap="square">
            <a:spAutoFit/>
          </a:bodyPr>
          <a:lstStyle/>
          <a:p>
            <a:pPr lvl="0"/>
            <a:r>
              <a:rPr lang="en-GB" sz="1600" b="1" i="1" dirty="0" smtClean="0">
                <a:solidFill>
                  <a:srgbClr val="FF0000"/>
                </a:solidFill>
              </a:rPr>
              <a:t>“ACHIEVE” for :</a:t>
            </a:r>
          </a:p>
          <a:p>
            <a:r>
              <a:rPr lang="en-NZ" sz="1600" dirty="0"/>
              <a:t>Frequency remains same.</a:t>
            </a:r>
          </a:p>
          <a:p>
            <a:r>
              <a:rPr lang="en-NZ" sz="1600" dirty="0"/>
              <a:t>Wavelength must decrease.</a:t>
            </a:r>
            <a:endParaRPr lang="en-NZ" sz="16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6993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fade">
                                      <p:cBhvr>
                                        <p:cTn id="12" dur="2000"/>
                                        <p:tgtEl>
                                          <p:spTgt spid="42"/>
                                        </p:tgtEl>
                                      </p:cBhvr>
                                    </p:animEffect>
                                  </p:childTnLst>
                                </p:cTn>
                              </p:par>
                            </p:childTnLst>
                          </p:cTn>
                        </p:par>
                        <p:par>
                          <p:cTn id="13" fill="hold">
                            <p:stCondLst>
                              <p:cond delay="2000"/>
                            </p:stCondLst>
                            <p:childTnLst>
                              <p:par>
                                <p:cTn id="14" presetID="10" presetClass="entr" presetSubtype="0" fill="hold" nodeType="after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fade">
                                      <p:cBhvr>
                                        <p:cTn id="16" dur="1500"/>
                                        <p:tgtEl>
                                          <p:spTgt spid="45"/>
                                        </p:tgtEl>
                                      </p:cBhvr>
                                    </p:animEffect>
                                  </p:childTnLst>
                                </p:cTn>
                              </p:par>
                            </p:childTnLst>
                          </p:cTn>
                        </p:par>
                        <p:par>
                          <p:cTn id="17" fill="hold">
                            <p:stCondLst>
                              <p:cond delay="3500"/>
                            </p:stCondLst>
                            <p:childTnLst>
                              <p:par>
                                <p:cTn id="18" presetID="22" presetClass="entr" presetSubtype="2" fill="hold" nodeType="afterEffect">
                                  <p:stCondLst>
                                    <p:cond delay="500"/>
                                  </p:stCondLst>
                                  <p:childTnLst>
                                    <p:set>
                                      <p:cBhvr>
                                        <p:cTn id="19" dur="1" fill="hold">
                                          <p:stCondLst>
                                            <p:cond delay="0"/>
                                          </p:stCondLst>
                                        </p:cTn>
                                        <p:tgtEl>
                                          <p:spTgt spid="46"/>
                                        </p:tgtEl>
                                        <p:attrNameLst>
                                          <p:attrName>style.visibility</p:attrName>
                                        </p:attrNameLst>
                                      </p:cBhvr>
                                      <p:to>
                                        <p:strVal val="visible"/>
                                      </p:to>
                                    </p:set>
                                    <p:animEffect transition="in" filter="wipe(right)">
                                      <p:cBhvr>
                                        <p:cTn id="20" dur="1500"/>
                                        <p:tgtEl>
                                          <p:spTgt spid="46"/>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7"/>
                                        </p:tgtEl>
                                        <p:attrNameLst>
                                          <p:attrName>style.visibility</p:attrName>
                                        </p:attrNameLst>
                                      </p:cBhvr>
                                      <p:to>
                                        <p:strVal val="visible"/>
                                      </p:to>
                                    </p:set>
                                    <p:anim calcmode="lin" valueType="num">
                                      <p:cBhvr additive="base">
                                        <p:cTn id="25" dur="1750" fill="hold"/>
                                        <p:tgtEl>
                                          <p:spTgt spid="47"/>
                                        </p:tgtEl>
                                        <p:attrNameLst>
                                          <p:attrName>ppt_x</p:attrName>
                                        </p:attrNameLst>
                                      </p:cBhvr>
                                      <p:tavLst>
                                        <p:tav tm="0">
                                          <p:val>
                                            <p:strVal val="0-#ppt_w/2"/>
                                          </p:val>
                                        </p:tav>
                                        <p:tav tm="100000">
                                          <p:val>
                                            <p:strVal val="#ppt_x"/>
                                          </p:val>
                                        </p:tav>
                                      </p:tavLst>
                                    </p:anim>
                                    <p:anim calcmode="lin" valueType="num">
                                      <p:cBhvr additive="base">
                                        <p:cTn id="26" dur="1750" fill="hold"/>
                                        <p:tgtEl>
                                          <p:spTgt spid="4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8"/>
                                        </p:tgtEl>
                                        <p:attrNameLst>
                                          <p:attrName>style.visibility</p:attrName>
                                        </p:attrNameLst>
                                      </p:cBhvr>
                                      <p:to>
                                        <p:strVal val="visible"/>
                                      </p:to>
                                    </p:set>
                                    <p:anim calcmode="lin" valueType="num">
                                      <p:cBhvr>
                                        <p:cTn id="31" dur="1000" fill="hold"/>
                                        <p:tgtEl>
                                          <p:spTgt spid="48"/>
                                        </p:tgtEl>
                                        <p:attrNameLst>
                                          <p:attrName>ppt_w</p:attrName>
                                        </p:attrNameLst>
                                      </p:cBhvr>
                                      <p:tavLst>
                                        <p:tav tm="0">
                                          <p:val>
                                            <p:fltVal val="0"/>
                                          </p:val>
                                        </p:tav>
                                        <p:tav tm="100000">
                                          <p:val>
                                            <p:strVal val="#ppt_w"/>
                                          </p:val>
                                        </p:tav>
                                      </p:tavLst>
                                    </p:anim>
                                    <p:anim calcmode="lin" valueType="num">
                                      <p:cBhvr>
                                        <p:cTn id="32" dur="1000" fill="hold"/>
                                        <p:tgtEl>
                                          <p:spTgt spid="48"/>
                                        </p:tgtEl>
                                        <p:attrNameLst>
                                          <p:attrName>ppt_h</p:attrName>
                                        </p:attrNameLst>
                                      </p:cBhvr>
                                      <p:tavLst>
                                        <p:tav tm="0">
                                          <p:val>
                                            <p:fltVal val="0"/>
                                          </p:val>
                                        </p:tav>
                                        <p:tav tm="100000">
                                          <p:val>
                                            <p:strVal val="#ppt_h"/>
                                          </p:val>
                                        </p:tav>
                                      </p:tavLst>
                                    </p:anim>
                                    <p:anim calcmode="lin" valueType="num">
                                      <p:cBhvr>
                                        <p:cTn id="33" dur="1000" fill="hold"/>
                                        <p:tgtEl>
                                          <p:spTgt spid="48"/>
                                        </p:tgtEl>
                                        <p:attrNameLst>
                                          <p:attrName>style.rotation</p:attrName>
                                        </p:attrNameLst>
                                      </p:cBhvr>
                                      <p:tavLst>
                                        <p:tav tm="0">
                                          <p:val>
                                            <p:fltVal val="90"/>
                                          </p:val>
                                        </p:tav>
                                        <p:tav tm="100000">
                                          <p:val>
                                            <p:fltVal val="0"/>
                                          </p:val>
                                        </p:tav>
                                      </p:tavLst>
                                    </p:anim>
                                    <p:animEffect transition="in" filter="fade">
                                      <p:cBhvr>
                                        <p:cTn id="34" dur="1000"/>
                                        <p:tgtEl>
                                          <p:spTgt spid="48"/>
                                        </p:tgtEl>
                                      </p:cBhvr>
                                    </p:animEffect>
                                  </p:childTnLst>
                                </p:cTn>
                              </p:par>
                            </p:childTnLst>
                          </p:cTn>
                        </p:par>
                        <p:par>
                          <p:cTn id="35" fill="hold">
                            <p:stCondLst>
                              <p:cond delay="1000"/>
                            </p:stCondLst>
                            <p:childTnLst>
                              <p:par>
                                <p:cTn id="36" presetID="10" presetClass="entr" presetSubtype="0" fill="hold" grpId="0" nodeType="afterEffect">
                                  <p:stCondLst>
                                    <p:cond delay="50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1500"/>
                                        <p:tgtEl>
                                          <p:spTgt spid="26"/>
                                        </p:tgtEl>
                                      </p:cBhvr>
                                    </p:animEffect>
                                  </p:childTnLst>
                                </p:cTn>
                              </p:par>
                            </p:childTnLst>
                          </p:cTn>
                        </p:par>
                        <p:par>
                          <p:cTn id="39" fill="hold">
                            <p:stCondLst>
                              <p:cond delay="3000"/>
                            </p:stCondLst>
                            <p:childTnLst>
                              <p:par>
                                <p:cTn id="40" presetID="10" presetClass="entr" presetSubtype="0" fill="hold" grpId="0" nodeType="afterEffect">
                                  <p:stCondLst>
                                    <p:cond delay="0"/>
                                  </p:stCondLst>
                                  <p:childTnLst>
                                    <p:set>
                                      <p:cBhvr>
                                        <p:cTn id="41" dur="1" fill="hold">
                                          <p:stCondLst>
                                            <p:cond delay="0"/>
                                          </p:stCondLst>
                                        </p:cTn>
                                        <p:tgtEl>
                                          <p:spTgt spid="49"/>
                                        </p:tgtEl>
                                        <p:attrNameLst>
                                          <p:attrName>style.visibility</p:attrName>
                                        </p:attrNameLst>
                                      </p:cBhvr>
                                      <p:to>
                                        <p:strVal val="visible"/>
                                      </p:to>
                                    </p:set>
                                    <p:animEffect transition="in" filter="fade">
                                      <p:cBhvr>
                                        <p:cTn id="42" dur="1000"/>
                                        <p:tgtEl>
                                          <p:spTgt spid="49"/>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12" fill="hold" grpId="0" nodeType="clickEffect">
                                  <p:stCondLst>
                                    <p:cond delay="0"/>
                                  </p:stCondLst>
                                  <p:childTnLst>
                                    <p:set>
                                      <p:cBhvr>
                                        <p:cTn id="46" dur="1" fill="hold">
                                          <p:stCondLst>
                                            <p:cond delay="0"/>
                                          </p:stCondLst>
                                        </p:cTn>
                                        <p:tgtEl>
                                          <p:spTgt spid="50"/>
                                        </p:tgtEl>
                                        <p:attrNameLst>
                                          <p:attrName>style.visibility</p:attrName>
                                        </p:attrNameLst>
                                      </p:cBhvr>
                                      <p:to>
                                        <p:strVal val="visible"/>
                                      </p:to>
                                    </p:set>
                                    <p:anim calcmode="lin" valueType="num">
                                      <p:cBhvr additive="base">
                                        <p:cTn id="47" dur="1750" fill="hold"/>
                                        <p:tgtEl>
                                          <p:spTgt spid="50"/>
                                        </p:tgtEl>
                                        <p:attrNameLst>
                                          <p:attrName>ppt_x</p:attrName>
                                        </p:attrNameLst>
                                      </p:cBhvr>
                                      <p:tavLst>
                                        <p:tav tm="0">
                                          <p:val>
                                            <p:strVal val="0-#ppt_w/2"/>
                                          </p:val>
                                        </p:tav>
                                        <p:tav tm="100000">
                                          <p:val>
                                            <p:strVal val="#ppt_x"/>
                                          </p:val>
                                        </p:tav>
                                      </p:tavLst>
                                    </p:anim>
                                    <p:anim calcmode="lin" valueType="num">
                                      <p:cBhvr additive="base">
                                        <p:cTn id="48" dur="1750" fill="hold"/>
                                        <p:tgtEl>
                                          <p:spTgt spid="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41" grpId="0"/>
      <p:bldP spid="42" grpId="0"/>
      <p:bldP spid="47" grpId="0" animBg="1"/>
      <p:bldP spid="48" grpId="0" animBg="1"/>
      <p:bldP spid="49" grpId="0"/>
      <p:bldP spid="5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4" name="Group 1"/>
          <p:cNvGrpSpPr>
            <a:grpSpLocks/>
          </p:cNvGrpSpPr>
          <p:nvPr/>
        </p:nvGrpSpPr>
        <p:grpSpPr bwMode="auto">
          <a:xfrm>
            <a:off x="4988782" y="723207"/>
            <a:ext cx="3419909" cy="3645989"/>
            <a:chOff x="3004" y="-1819"/>
            <a:chExt cx="4611" cy="5734"/>
          </a:xfrm>
        </p:grpSpPr>
        <p:pic>
          <p:nvPicPr>
            <p:cNvPr id="5" name="Picture 15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4" y="-840"/>
              <a:ext cx="4562" cy="4446"/>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154"/>
            <p:cNvGrpSpPr>
              <a:grpSpLocks/>
            </p:cNvGrpSpPr>
            <p:nvPr/>
          </p:nvGrpSpPr>
          <p:grpSpPr bwMode="auto">
            <a:xfrm>
              <a:off x="5197" y="-726"/>
              <a:ext cx="28" cy="35"/>
              <a:chOff x="5197" y="-726"/>
              <a:chExt cx="28" cy="35"/>
            </a:xfrm>
          </p:grpSpPr>
          <p:sp>
            <p:nvSpPr>
              <p:cNvPr id="159" name="Freeform 155"/>
              <p:cNvSpPr>
                <a:spLocks/>
              </p:cNvSpPr>
              <p:nvPr/>
            </p:nvSpPr>
            <p:spPr bwMode="auto">
              <a:xfrm>
                <a:off x="5197" y="-726"/>
                <a:ext cx="28" cy="35"/>
              </a:xfrm>
              <a:custGeom>
                <a:avLst/>
                <a:gdLst>
                  <a:gd name="T0" fmla="+- 0 5205 5197"/>
                  <a:gd name="T1" fmla="*/ T0 w 28"/>
                  <a:gd name="T2" fmla="+- 0 -726 -726"/>
                  <a:gd name="T3" fmla="*/ -726 h 35"/>
                  <a:gd name="T4" fmla="+- 0 5197 5197"/>
                  <a:gd name="T5" fmla="*/ T4 w 28"/>
                  <a:gd name="T6" fmla="+- 0 -697 -726"/>
                  <a:gd name="T7" fmla="*/ -697 h 35"/>
                  <a:gd name="T8" fmla="+- 0 5216 5197"/>
                  <a:gd name="T9" fmla="*/ T8 w 28"/>
                  <a:gd name="T10" fmla="+- 0 -692 -726"/>
                  <a:gd name="T11" fmla="*/ -692 h 35"/>
                  <a:gd name="T12" fmla="+- 0 5224 5197"/>
                  <a:gd name="T13" fmla="*/ T12 w 28"/>
                  <a:gd name="T14" fmla="+- 0 -721 -726"/>
                  <a:gd name="T15" fmla="*/ -721 h 35"/>
                  <a:gd name="T16" fmla="+- 0 5205 5197"/>
                  <a:gd name="T17" fmla="*/ T16 w 28"/>
                  <a:gd name="T18" fmla="+- 0 -726 -726"/>
                  <a:gd name="T19" fmla="*/ -726 h 35"/>
                </a:gdLst>
                <a:ahLst/>
                <a:cxnLst>
                  <a:cxn ang="0">
                    <a:pos x="T1" y="T3"/>
                  </a:cxn>
                  <a:cxn ang="0">
                    <a:pos x="T5" y="T7"/>
                  </a:cxn>
                  <a:cxn ang="0">
                    <a:pos x="T9" y="T11"/>
                  </a:cxn>
                  <a:cxn ang="0">
                    <a:pos x="T13" y="T15"/>
                  </a:cxn>
                  <a:cxn ang="0">
                    <a:pos x="T17" y="T19"/>
                  </a:cxn>
                </a:cxnLst>
                <a:rect l="0" t="0" r="r" b="b"/>
                <a:pathLst>
                  <a:path w="28" h="35">
                    <a:moveTo>
                      <a:pt x="8" y="0"/>
                    </a:moveTo>
                    <a:lnTo>
                      <a:pt x="0" y="29"/>
                    </a:lnTo>
                    <a:lnTo>
                      <a:pt x="19" y="34"/>
                    </a:lnTo>
                    <a:lnTo>
                      <a:pt x="27" y="5"/>
                    </a:lnTo>
                    <a:lnTo>
                      <a:pt x="8"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7" name="Group 118"/>
            <p:cNvGrpSpPr>
              <a:grpSpLocks/>
            </p:cNvGrpSpPr>
            <p:nvPr/>
          </p:nvGrpSpPr>
          <p:grpSpPr bwMode="auto">
            <a:xfrm>
              <a:off x="4098" y="-639"/>
              <a:ext cx="1104" cy="4001"/>
              <a:chOff x="4098" y="-639"/>
              <a:chExt cx="1104" cy="4001"/>
            </a:xfrm>
          </p:grpSpPr>
          <p:sp>
            <p:nvSpPr>
              <p:cNvPr id="124" name="Freeform 153"/>
              <p:cNvSpPr>
                <a:spLocks/>
              </p:cNvSpPr>
              <p:nvPr/>
            </p:nvSpPr>
            <p:spPr bwMode="auto">
              <a:xfrm>
                <a:off x="4098" y="-639"/>
                <a:ext cx="1104" cy="4001"/>
              </a:xfrm>
              <a:custGeom>
                <a:avLst/>
                <a:gdLst>
                  <a:gd name="T0" fmla="+- 0 5181 4098"/>
                  <a:gd name="T1" fmla="*/ T0 w 1104"/>
                  <a:gd name="T2" fmla="+- 0 -639 -639"/>
                  <a:gd name="T3" fmla="*/ -639 h 4001"/>
                  <a:gd name="T4" fmla="+- 0 5166 4098"/>
                  <a:gd name="T5" fmla="*/ T4 w 1104"/>
                  <a:gd name="T6" fmla="+- 0 -581 -639"/>
                  <a:gd name="T7" fmla="*/ -581 h 4001"/>
                  <a:gd name="T8" fmla="+- 0 5185 4098"/>
                  <a:gd name="T9" fmla="*/ T8 w 1104"/>
                  <a:gd name="T10" fmla="+- 0 -576 -639"/>
                  <a:gd name="T11" fmla="*/ -576 h 4001"/>
                  <a:gd name="T12" fmla="+- 0 5201 4098"/>
                  <a:gd name="T13" fmla="*/ T12 w 1104"/>
                  <a:gd name="T14" fmla="+- 0 -634 -639"/>
                  <a:gd name="T15" fmla="*/ -634 h 4001"/>
                  <a:gd name="T16" fmla="+- 0 5181 4098"/>
                  <a:gd name="T17" fmla="*/ T16 w 1104"/>
                  <a:gd name="T18" fmla="+- 0 -639 -639"/>
                  <a:gd name="T19" fmla="*/ -639 h 4001"/>
                </a:gdLst>
                <a:ahLst/>
                <a:cxnLst>
                  <a:cxn ang="0">
                    <a:pos x="T1" y="T3"/>
                  </a:cxn>
                  <a:cxn ang="0">
                    <a:pos x="T5" y="T7"/>
                  </a:cxn>
                  <a:cxn ang="0">
                    <a:pos x="T9" y="T11"/>
                  </a:cxn>
                  <a:cxn ang="0">
                    <a:pos x="T13" y="T15"/>
                  </a:cxn>
                  <a:cxn ang="0">
                    <a:pos x="T17" y="T19"/>
                  </a:cxn>
                </a:cxnLst>
                <a:rect l="0" t="0" r="r" b="b"/>
                <a:pathLst>
                  <a:path w="1104" h="4001">
                    <a:moveTo>
                      <a:pt x="1083" y="0"/>
                    </a:moveTo>
                    <a:lnTo>
                      <a:pt x="1068" y="58"/>
                    </a:lnTo>
                    <a:lnTo>
                      <a:pt x="1087" y="63"/>
                    </a:lnTo>
                    <a:lnTo>
                      <a:pt x="1103" y="5"/>
                    </a:lnTo>
                    <a:lnTo>
                      <a:pt x="1083"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25" name="Freeform 152"/>
              <p:cNvSpPr>
                <a:spLocks/>
              </p:cNvSpPr>
              <p:nvPr/>
            </p:nvSpPr>
            <p:spPr bwMode="auto">
              <a:xfrm>
                <a:off x="4098" y="-639"/>
                <a:ext cx="1104" cy="4001"/>
              </a:xfrm>
              <a:custGeom>
                <a:avLst/>
                <a:gdLst>
                  <a:gd name="T0" fmla="+- 0 5150 4098"/>
                  <a:gd name="T1" fmla="*/ T0 w 1104"/>
                  <a:gd name="T2" fmla="+- 0 -523 -639"/>
                  <a:gd name="T3" fmla="*/ -523 h 4001"/>
                  <a:gd name="T4" fmla="+- 0 5134 4098"/>
                  <a:gd name="T5" fmla="*/ T4 w 1104"/>
                  <a:gd name="T6" fmla="+- 0 -465 -639"/>
                  <a:gd name="T7" fmla="*/ -465 h 4001"/>
                  <a:gd name="T8" fmla="+- 0 5154 4098"/>
                  <a:gd name="T9" fmla="*/ T8 w 1104"/>
                  <a:gd name="T10" fmla="+- 0 -460 -639"/>
                  <a:gd name="T11" fmla="*/ -460 h 4001"/>
                  <a:gd name="T12" fmla="+- 0 5169 4098"/>
                  <a:gd name="T13" fmla="*/ T12 w 1104"/>
                  <a:gd name="T14" fmla="+- 0 -518 -639"/>
                  <a:gd name="T15" fmla="*/ -518 h 4001"/>
                  <a:gd name="T16" fmla="+- 0 5150 4098"/>
                  <a:gd name="T17" fmla="*/ T16 w 1104"/>
                  <a:gd name="T18" fmla="+- 0 -523 -639"/>
                  <a:gd name="T19" fmla="*/ -523 h 4001"/>
                </a:gdLst>
                <a:ahLst/>
                <a:cxnLst>
                  <a:cxn ang="0">
                    <a:pos x="T1" y="T3"/>
                  </a:cxn>
                  <a:cxn ang="0">
                    <a:pos x="T5" y="T7"/>
                  </a:cxn>
                  <a:cxn ang="0">
                    <a:pos x="T9" y="T11"/>
                  </a:cxn>
                  <a:cxn ang="0">
                    <a:pos x="T13" y="T15"/>
                  </a:cxn>
                  <a:cxn ang="0">
                    <a:pos x="T17" y="T19"/>
                  </a:cxn>
                </a:cxnLst>
                <a:rect l="0" t="0" r="r" b="b"/>
                <a:pathLst>
                  <a:path w="1104" h="4001">
                    <a:moveTo>
                      <a:pt x="1052" y="116"/>
                    </a:moveTo>
                    <a:lnTo>
                      <a:pt x="1036" y="174"/>
                    </a:lnTo>
                    <a:lnTo>
                      <a:pt x="1056" y="179"/>
                    </a:lnTo>
                    <a:lnTo>
                      <a:pt x="1071" y="121"/>
                    </a:lnTo>
                    <a:lnTo>
                      <a:pt x="1052" y="116"/>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26" name="Freeform 151"/>
              <p:cNvSpPr>
                <a:spLocks/>
              </p:cNvSpPr>
              <p:nvPr/>
            </p:nvSpPr>
            <p:spPr bwMode="auto">
              <a:xfrm>
                <a:off x="4098" y="-639"/>
                <a:ext cx="1104" cy="4001"/>
              </a:xfrm>
              <a:custGeom>
                <a:avLst/>
                <a:gdLst>
                  <a:gd name="T0" fmla="+- 0 5119 4098"/>
                  <a:gd name="T1" fmla="*/ T0 w 1104"/>
                  <a:gd name="T2" fmla="+- 0 -407 -639"/>
                  <a:gd name="T3" fmla="*/ -407 h 4001"/>
                  <a:gd name="T4" fmla="+- 0 5103 4098"/>
                  <a:gd name="T5" fmla="*/ T4 w 1104"/>
                  <a:gd name="T6" fmla="+- 0 -349 -639"/>
                  <a:gd name="T7" fmla="*/ -349 h 4001"/>
                  <a:gd name="T8" fmla="+- 0 5122 4098"/>
                  <a:gd name="T9" fmla="*/ T8 w 1104"/>
                  <a:gd name="T10" fmla="+- 0 -344 -639"/>
                  <a:gd name="T11" fmla="*/ -344 h 4001"/>
                  <a:gd name="T12" fmla="+- 0 5138 4098"/>
                  <a:gd name="T13" fmla="*/ T12 w 1104"/>
                  <a:gd name="T14" fmla="+- 0 -402 -639"/>
                  <a:gd name="T15" fmla="*/ -402 h 4001"/>
                  <a:gd name="T16" fmla="+- 0 5119 4098"/>
                  <a:gd name="T17" fmla="*/ T16 w 1104"/>
                  <a:gd name="T18" fmla="+- 0 -407 -639"/>
                  <a:gd name="T19" fmla="*/ -407 h 4001"/>
                </a:gdLst>
                <a:ahLst/>
                <a:cxnLst>
                  <a:cxn ang="0">
                    <a:pos x="T1" y="T3"/>
                  </a:cxn>
                  <a:cxn ang="0">
                    <a:pos x="T5" y="T7"/>
                  </a:cxn>
                  <a:cxn ang="0">
                    <a:pos x="T9" y="T11"/>
                  </a:cxn>
                  <a:cxn ang="0">
                    <a:pos x="T13" y="T15"/>
                  </a:cxn>
                  <a:cxn ang="0">
                    <a:pos x="T17" y="T19"/>
                  </a:cxn>
                </a:cxnLst>
                <a:rect l="0" t="0" r="r" b="b"/>
                <a:pathLst>
                  <a:path w="1104" h="4001">
                    <a:moveTo>
                      <a:pt x="1021" y="232"/>
                    </a:moveTo>
                    <a:lnTo>
                      <a:pt x="1005" y="290"/>
                    </a:lnTo>
                    <a:lnTo>
                      <a:pt x="1024" y="295"/>
                    </a:lnTo>
                    <a:lnTo>
                      <a:pt x="1040" y="237"/>
                    </a:lnTo>
                    <a:lnTo>
                      <a:pt x="1021" y="232"/>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27" name="Freeform 150"/>
              <p:cNvSpPr>
                <a:spLocks/>
              </p:cNvSpPr>
              <p:nvPr/>
            </p:nvSpPr>
            <p:spPr bwMode="auto">
              <a:xfrm>
                <a:off x="4098" y="-639"/>
                <a:ext cx="1104" cy="4001"/>
              </a:xfrm>
              <a:custGeom>
                <a:avLst/>
                <a:gdLst>
                  <a:gd name="T0" fmla="+- 0 5087 4098"/>
                  <a:gd name="T1" fmla="*/ T0 w 1104"/>
                  <a:gd name="T2" fmla="+- 0 -292 -639"/>
                  <a:gd name="T3" fmla="*/ -292 h 4001"/>
                  <a:gd name="T4" fmla="+- 0 5072 4098"/>
                  <a:gd name="T5" fmla="*/ T4 w 1104"/>
                  <a:gd name="T6" fmla="+- 0 -234 -639"/>
                  <a:gd name="T7" fmla="*/ -234 h 4001"/>
                  <a:gd name="T8" fmla="+- 0 5091 4098"/>
                  <a:gd name="T9" fmla="*/ T8 w 1104"/>
                  <a:gd name="T10" fmla="+- 0 -228 -639"/>
                  <a:gd name="T11" fmla="*/ -228 h 4001"/>
                  <a:gd name="T12" fmla="+- 0 5107 4098"/>
                  <a:gd name="T13" fmla="*/ T12 w 1104"/>
                  <a:gd name="T14" fmla="+- 0 -286 -639"/>
                  <a:gd name="T15" fmla="*/ -286 h 4001"/>
                  <a:gd name="T16" fmla="+- 0 5087 4098"/>
                  <a:gd name="T17" fmla="*/ T16 w 1104"/>
                  <a:gd name="T18" fmla="+- 0 -292 -639"/>
                  <a:gd name="T19" fmla="*/ -292 h 4001"/>
                </a:gdLst>
                <a:ahLst/>
                <a:cxnLst>
                  <a:cxn ang="0">
                    <a:pos x="T1" y="T3"/>
                  </a:cxn>
                  <a:cxn ang="0">
                    <a:pos x="T5" y="T7"/>
                  </a:cxn>
                  <a:cxn ang="0">
                    <a:pos x="T9" y="T11"/>
                  </a:cxn>
                  <a:cxn ang="0">
                    <a:pos x="T13" y="T15"/>
                  </a:cxn>
                  <a:cxn ang="0">
                    <a:pos x="T17" y="T19"/>
                  </a:cxn>
                </a:cxnLst>
                <a:rect l="0" t="0" r="r" b="b"/>
                <a:pathLst>
                  <a:path w="1104" h="4001">
                    <a:moveTo>
                      <a:pt x="989" y="347"/>
                    </a:moveTo>
                    <a:lnTo>
                      <a:pt x="974" y="405"/>
                    </a:lnTo>
                    <a:lnTo>
                      <a:pt x="993" y="411"/>
                    </a:lnTo>
                    <a:lnTo>
                      <a:pt x="1009" y="353"/>
                    </a:lnTo>
                    <a:lnTo>
                      <a:pt x="989" y="347"/>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28" name="Freeform 149"/>
              <p:cNvSpPr>
                <a:spLocks/>
              </p:cNvSpPr>
              <p:nvPr/>
            </p:nvSpPr>
            <p:spPr bwMode="auto">
              <a:xfrm>
                <a:off x="4098" y="-639"/>
                <a:ext cx="1104" cy="4001"/>
              </a:xfrm>
              <a:custGeom>
                <a:avLst/>
                <a:gdLst>
                  <a:gd name="T0" fmla="+- 0 5056 4098"/>
                  <a:gd name="T1" fmla="*/ T0 w 1104"/>
                  <a:gd name="T2" fmla="+- 0 -176 -639"/>
                  <a:gd name="T3" fmla="*/ -176 h 4001"/>
                  <a:gd name="T4" fmla="+- 0 5040 4098"/>
                  <a:gd name="T5" fmla="*/ T4 w 1104"/>
                  <a:gd name="T6" fmla="+- 0 -118 -639"/>
                  <a:gd name="T7" fmla="*/ -118 h 4001"/>
                  <a:gd name="T8" fmla="+- 0 5059 4098"/>
                  <a:gd name="T9" fmla="*/ T8 w 1104"/>
                  <a:gd name="T10" fmla="+- 0 -113 -639"/>
                  <a:gd name="T11" fmla="*/ -113 h 4001"/>
                  <a:gd name="T12" fmla="+- 0 5075 4098"/>
                  <a:gd name="T13" fmla="*/ T12 w 1104"/>
                  <a:gd name="T14" fmla="+- 0 -170 -639"/>
                  <a:gd name="T15" fmla="*/ -170 h 4001"/>
                  <a:gd name="T16" fmla="+- 0 5056 4098"/>
                  <a:gd name="T17" fmla="*/ T16 w 1104"/>
                  <a:gd name="T18" fmla="+- 0 -176 -639"/>
                  <a:gd name="T19" fmla="*/ -176 h 4001"/>
                </a:gdLst>
                <a:ahLst/>
                <a:cxnLst>
                  <a:cxn ang="0">
                    <a:pos x="T1" y="T3"/>
                  </a:cxn>
                  <a:cxn ang="0">
                    <a:pos x="T5" y="T7"/>
                  </a:cxn>
                  <a:cxn ang="0">
                    <a:pos x="T9" y="T11"/>
                  </a:cxn>
                  <a:cxn ang="0">
                    <a:pos x="T13" y="T15"/>
                  </a:cxn>
                  <a:cxn ang="0">
                    <a:pos x="T17" y="T19"/>
                  </a:cxn>
                </a:cxnLst>
                <a:rect l="0" t="0" r="r" b="b"/>
                <a:pathLst>
                  <a:path w="1104" h="4001">
                    <a:moveTo>
                      <a:pt x="958" y="463"/>
                    </a:moveTo>
                    <a:lnTo>
                      <a:pt x="942" y="521"/>
                    </a:lnTo>
                    <a:lnTo>
                      <a:pt x="961" y="526"/>
                    </a:lnTo>
                    <a:lnTo>
                      <a:pt x="977" y="469"/>
                    </a:lnTo>
                    <a:lnTo>
                      <a:pt x="958" y="463"/>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29" name="Freeform 148"/>
              <p:cNvSpPr>
                <a:spLocks/>
              </p:cNvSpPr>
              <p:nvPr/>
            </p:nvSpPr>
            <p:spPr bwMode="auto">
              <a:xfrm>
                <a:off x="4098" y="-639"/>
                <a:ext cx="1104" cy="4001"/>
              </a:xfrm>
              <a:custGeom>
                <a:avLst/>
                <a:gdLst>
                  <a:gd name="T0" fmla="+- 0 5024 4098"/>
                  <a:gd name="T1" fmla="*/ T0 w 1104"/>
                  <a:gd name="T2" fmla="+- 0 -60 -639"/>
                  <a:gd name="T3" fmla="*/ -60 h 4001"/>
                  <a:gd name="T4" fmla="+- 0 5009 4098"/>
                  <a:gd name="T5" fmla="*/ T4 w 1104"/>
                  <a:gd name="T6" fmla="+- 0 -2 -639"/>
                  <a:gd name="T7" fmla="*/ -2 h 4001"/>
                  <a:gd name="T8" fmla="+- 0 5028 4098"/>
                  <a:gd name="T9" fmla="*/ T8 w 1104"/>
                  <a:gd name="T10" fmla="+- 0 3 -639"/>
                  <a:gd name="T11" fmla="*/ 3 h 4001"/>
                  <a:gd name="T12" fmla="+- 0 5044 4098"/>
                  <a:gd name="T13" fmla="*/ T12 w 1104"/>
                  <a:gd name="T14" fmla="+- 0 -55 -639"/>
                  <a:gd name="T15" fmla="*/ -55 h 4001"/>
                  <a:gd name="T16" fmla="+- 0 5024 4098"/>
                  <a:gd name="T17" fmla="*/ T16 w 1104"/>
                  <a:gd name="T18" fmla="+- 0 -60 -639"/>
                  <a:gd name="T19" fmla="*/ -60 h 4001"/>
                </a:gdLst>
                <a:ahLst/>
                <a:cxnLst>
                  <a:cxn ang="0">
                    <a:pos x="T1" y="T3"/>
                  </a:cxn>
                  <a:cxn ang="0">
                    <a:pos x="T5" y="T7"/>
                  </a:cxn>
                  <a:cxn ang="0">
                    <a:pos x="T9" y="T11"/>
                  </a:cxn>
                  <a:cxn ang="0">
                    <a:pos x="T13" y="T15"/>
                  </a:cxn>
                  <a:cxn ang="0">
                    <a:pos x="T17" y="T19"/>
                  </a:cxn>
                </a:cxnLst>
                <a:rect l="0" t="0" r="r" b="b"/>
                <a:pathLst>
                  <a:path w="1104" h="4001">
                    <a:moveTo>
                      <a:pt x="926" y="579"/>
                    </a:moveTo>
                    <a:lnTo>
                      <a:pt x="911" y="637"/>
                    </a:lnTo>
                    <a:lnTo>
                      <a:pt x="930" y="642"/>
                    </a:lnTo>
                    <a:lnTo>
                      <a:pt x="946" y="584"/>
                    </a:lnTo>
                    <a:lnTo>
                      <a:pt x="926" y="579"/>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30" name="Freeform 147"/>
              <p:cNvSpPr>
                <a:spLocks/>
              </p:cNvSpPr>
              <p:nvPr/>
            </p:nvSpPr>
            <p:spPr bwMode="auto">
              <a:xfrm>
                <a:off x="4098" y="-639"/>
                <a:ext cx="1104" cy="4001"/>
              </a:xfrm>
              <a:custGeom>
                <a:avLst/>
                <a:gdLst>
                  <a:gd name="T0" fmla="+- 0 4993 4098"/>
                  <a:gd name="T1" fmla="*/ T0 w 1104"/>
                  <a:gd name="T2" fmla="+- 0 56 -639"/>
                  <a:gd name="T3" fmla="*/ 56 h 4001"/>
                  <a:gd name="T4" fmla="+- 0 4977 4098"/>
                  <a:gd name="T5" fmla="*/ T4 w 1104"/>
                  <a:gd name="T6" fmla="+- 0 114 -639"/>
                  <a:gd name="T7" fmla="*/ 114 h 4001"/>
                  <a:gd name="T8" fmla="+- 0 4997 4098"/>
                  <a:gd name="T9" fmla="*/ T8 w 1104"/>
                  <a:gd name="T10" fmla="+- 0 119 -639"/>
                  <a:gd name="T11" fmla="*/ 119 h 4001"/>
                  <a:gd name="T12" fmla="+- 0 5012 4098"/>
                  <a:gd name="T13" fmla="*/ T12 w 1104"/>
                  <a:gd name="T14" fmla="+- 0 61 -639"/>
                  <a:gd name="T15" fmla="*/ 61 h 4001"/>
                  <a:gd name="T16" fmla="+- 0 4993 4098"/>
                  <a:gd name="T17" fmla="*/ T16 w 1104"/>
                  <a:gd name="T18" fmla="+- 0 56 -639"/>
                  <a:gd name="T19" fmla="*/ 56 h 4001"/>
                </a:gdLst>
                <a:ahLst/>
                <a:cxnLst>
                  <a:cxn ang="0">
                    <a:pos x="T1" y="T3"/>
                  </a:cxn>
                  <a:cxn ang="0">
                    <a:pos x="T5" y="T7"/>
                  </a:cxn>
                  <a:cxn ang="0">
                    <a:pos x="T9" y="T11"/>
                  </a:cxn>
                  <a:cxn ang="0">
                    <a:pos x="T13" y="T15"/>
                  </a:cxn>
                  <a:cxn ang="0">
                    <a:pos x="T17" y="T19"/>
                  </a:cxn>
                </a:cxnLst>
                <a:rect l="0" t="0" r="r" b="b"/>
                <a:pathLst>
                  <a:path w="1104" h="4001">
                    <a:moveTo>
                      <a:pt x="895" y="695"/>
                    </a:moveTo>
                    <a:lnTo>
                      <a:pt x="879" y="753"/>
                    </a:lnTo>
                    <a:lnTo>
                      <a:pt x="899" y="758"/>
                    </a:lnTo>
                    <a:lnTo>
                      <a:pt x="914" y="700"/>
                    </a:lnTo>
                    <a:lnTo>
                      <a:pt x="895" y="695"/>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31" name="Freeform 146"/>
              <p:cNvSpPr>
                <a:spLocks/>
              </p:cNvSpPr>
              <p:nvPr/>
            </p:nvSpPr>
            <p:spPr bwMode="auto">
              <a:xfrm>
                <a:off x="4098" y="-639"/>
                <a:ext cx="1104" cy="4001"/>
              </a:xfrm>
              <a:custGeom>
                <a:avLst/>
                <a:gdLst>
                  <a:gd name="T0" fmla="+- 0 4962 4098"/>
                  <a:gd name="T1" fmla="*/ T0 w 1104"/>
                  <a:gd name="T2" fmla="+- 0 172 -639"/>
                  <a:gd name="T3" fmla="*/ 172 h 4001"/>
                  <a:gd name="T4" fmla="+- 0 4946 4098"/>
                  <a:gd name="T5" fmla="*/ T4 w 1104"/>
                  <a:gd name="T6" fmla="+- 0 230 -639"/>
                  <a:gd name="T7" fmla="*/ 230 h 4001"/>
                  <a:gd name="T8" fmla="+- 0 4965 4098"/>
                  <a:gd name="T9" fmla="*/ T8 w 1104"/>
                  <a:gd name="T10" fmla="+- 0 235 -639"/>
                  <a:gd name="T11" fmla="*/ 235 h 4001"/>
                  <a:gd name="T12" fmla="+- 0 4981 4098"/>
                  <a:gd name="T13" fmla="*/ T12 w 1104"/>
                  <a:gd name="T14" fmla="+- 0 177 -639"/>
                  <a:gd name="T15" fmla="*/ 177 h 4001"/>
                  <a:gd name="T16" fmla="+- 0 4962 4098"/>
                  <a:gd name="T17" fmla="*/ T16 w 1104"/>
                  <a:gd name="T18" fmla="+- 0 172 -639"/>
                  <a:gd name="T19" fmla="*/ 172 h 4001"/>
                </a:gdLst>
                <a:ahLst/>
                <a:cxnLst>
                  <a:cxn ang="0">
                    <a:pos x="T1" y="T3"/>
                  </a:cxn>
                  <a:cxn ang="0">
                    <a:pos x="T5" y="T7"/>
                  </a:cxn>
                  <a:cxn ang="0">
                    <a:pos x="T9" y="T11"/>
                  </a:cxn>
                  <a:cxn ang="0">
                    <a:pos x="T13" y="T15"/>
                  </a:cxn>
                  <a:cxn ang="0">
                    <a:pos x="T17" y="T19"/>
                  </a:cxn>
                </a:cxnLst>
                <a:rect l="0" t="0" r="r" b="b"/>
                <a:pathLst>
                  <a:path w="1104" h="4001">
                    <a:moveTo>
                      <a:pt x="864" y="811"/>
                    </a:moveTo>
                    <a:lnTo>
                      <a:pt x="848" y="869"/>
                    </a:lnTo>
                    <a:lnTo>
                      <a:pt x="867" y="874"/>
                    </a:lnTo>
                    <a:lnTo>
                      <a:pt x="883" y="816"/>
                    </a:lnTo>
                    <a:lnTo>
                      <a:pt x="864" y="811"/>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32" name="Freeform 145"/>
              <p:cNvSpPr>
                <a:spLocks/>
              </p:cNvSpPr>
              <p:nvPr/>
            </p:nvSpPr>
            <p:spPr bwMode="auto">
              <a:xfrm>
                <a:off x="4098" y="-639"/>
                <a:ext cx="1104" cy="4001"/>
              </a:xfrm>
              <a:custGeom>
                <a:avLst/>
                <a:gdLst>
                  <a:gd name="T0" fmla="+- 0 4930 4098"/>
                  <a:gd name="T1" fmla="*/ T0 w 1104"/>
                  <a:gd name="T2" fmla="+- 0 288 -639"/>
                  <a:gd name="T3" fmla="*/ 288 h 4001"/>
                  <a:gd name="T4" fmla="+- 0 4914 4098"/>
                  <a:gd name="T5" fmla="*/ T4 w 1104"/>
                  <a:gd name="T6" fmla="+- 0 345 -639"/>
                  <a:gd name="T7" fmla="*/ 345 h 4001"/>
                  <a:gd name="T8" fmla="+- 0 4934 4098"/>
                  <a:gd name="T9" fmla="*/ T8 w 1104"/>
                  <a:gd name="T10" fmla="+- 0 351 -639"/>
                  <a:gd name="T11" fmla="*/ 351 h 4001"/>
                  <a:gd name="T12" fmla="+- 0 4949 4098"/>
                  <a:gd name="T13" fmla="*/ T12 w 1104"/>
                  <a:gd name="T14" fmla="+- 0 293 -639"/>
                  <a:gd name="T15" fmla="*/ 293 h 4001"/>
                  <a:gd name="T16" fmla="+- 0 4930 4098"/>
                  <a:gd name="T17" fmla="*/ T16 w 1104"/>
                  <a:gd name="T18" fmla="+- 0 288 -639"/>
                  <a:gd name="T19" fmla="*/ 288 h 4001"/>
                </a:gdLst>
                <a:ahLst/>
                <a:cxnLst>
                  <a:cxn ang="0">
                    <a:pos x="T1" y="T3"/>
                  </a:cxn>
                  <a:cxn ang="0">
                    <a:pos x="T5" y="T7"/>
                  </a:cxn>
                  <a:cxn ang="0">
                    <a:pos x="T9" y="T11"/>
                  </a:cxn>
                  <a:cxn ang="0">
                    <a:pos x="T13" y="T15"/>
                  </a:cxn>
                  <a:cxn ang="0">
                    <a:pos x="T17" y="T19"/>
                  </a:cxn>
                </a:cxnLst>
                <a:rect l="0" t="0" r="r" b="b"/>
                <a:pathLst>
                  <a:path w="1104" h="4001">
                    <a:moveTo>
                      <a:pt x="832" y="927"/>
                    </a:moveTo>
                    <a:lnTo>
                      <a:pt x="816" y="984"/>
                    </a:lnTo>
                    <a:lnTo>
                      <a:pt x="836" y="990"/>
                    </a:lnTo>
                    <a:lnTo>
                      <a:pt x="851" y="932"/>
                    </a:lnTo>
                    <a:lnTo>
                      <a:pt x="832" y="927"/>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33" name="Freeform 144"/>
              <p:cNvSpPr>
                <a:spLocks/>
              </p:cNvSpPr>
              <p:nvPr/>
            </p:nvSpPr>
            <p:spPr bwMode="auto">
              <a:xfrm>
                <a:off x="4098" y="-639"/>
                <a:ext cx="1104" cy="4001"/>
              </a:xfrm>
              <a:custGeom>
                <a:avLst/>
                <a:gdLst>
                  <a:gd name="T0" fmla="+- 0 4899 4098"/>
                  <a:gd name="T1" fmla="*/ T0 w 1104"/>
                  <a:gd name="T2" fmla="+- 0 403 -639"/>
                  <a:gd name="T3" fmla="*/ 403 h 4001"/>
                  <a:gd name="T4" fmla="+- 0 4883 4098"/>
                  <a:gd name="T5" fmla="*/ T4 w 1104"/>
                  <a:gd name="T6" fmla="+- 0 461 -639"/>
                  <a:gd name="T7" fmla="*/ 461 h 4001"/>
                  <a:gd name="T8" fmla="+- 0 4902 4098"/>
                  <a:gd name="T9" fmla="*/ T8 w 1104"/>
                  <a:gd name="T10" fmla="+- 0 467 -639"/>
                  <a:gd name="T11" fmla="*/ 467 h 4001"/>
                  <a:gd name="T12" fmla="+- 0 4918 4098"/>
                  <a:gd name="T13" fmla="*/ T12 w 1104"/>
                  <a:gd name="T14" fmla="+- 0 409 -639"/>
                  <a:gd name="T15" fmla="*/ 409 h 4001"/>
                  <a:gd name="T16" fmla="+- 0 4899 4098"/>
                  <a:gd name="T17" fmla="*/ T16 w 1104"/>
                  <a:gd name="T18" fmla="+- 0 403 -639"/>
                  <a:gd name="T19" fmla="*/ 403 h 4001"/>
                </a:gdLst>
                <a:ahLst/>
                <a:cxnLst>
                  <a:cxn ang="0">
                    <a:pos x="T1" y="T3"/>
                  </a:cxn>
                  <a:cxn ang="0">
                    <a:pos x="T5" y="T7"/>
                  </a:cxn>
                  <a:cxn ang="0">
                    <a:pos x="T9" y="T11"/>
                  </a:cxn>
                  <a:cxn ang="0">
                    <a:pos x="T13" y="T15"/>
                  </a:cxn>
                  <a:cxn ang="0">
                    <a:pos x="T17" y="T19"/>
                  </a:cxn>
                </a:cxnLst>
                <a:rect l="0" t="0" r="r" b="b"/>
                <a:pathLst>
                  <a:path w="1104" h="4001">
                    <a:moveTo>
                      <a:pt x="801" y="1042"/>
                    </a:moveTo>
                    <a:lnTo>
                      <a:pt x="785" y="1100"/>
                    </a:lnTo>
                    <a:lnTo>
                      <a:pt x="804" y="1106"/>
                    </a:lnTo>
                    <a:lnTo>
                      <a:pt x="820" y="1048"/>
                    </a:lnTo>
                    <a:lnTo>
                      <a:pt x="801" y="1042"/>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34" name="Freeform 143"/>
              <p:cNvSpPr>
                <a:spLocks/>
              </p:cNvSpPr>
              <p:nvPr/>
            </p:nvSpPr>
            <p:spPr bwMode="auto">
              <a:xfrm>
                <a:off x="4098" y="-639"/>
                <a:ext cx="1104" cy="4001"/>
              </a:xfrm>
              <a:custGeom>
                <a:avLst/>
                <a:gdLst>
                  <a:gd name="T0" fmla="+- 0 4867 4098"/>
                  <a:gd name="T1" fmla="*/ T0 w 1104"/>
                  <a:gd name="T2" fmla="+- 0 519 -639"/>
                  <a:gd name="T3" fmla="*/ 519 h 4001"/>
                  <a:gd name="T4" fmla="+- 0 4852 4098"/>
                  <a:gd name="T5" fmla="*/ T4 w 1104"/>
                  <a:gd name="T6" fmla="+- 0 577 -639"/>
                  <a:gd name="T7" fmla="*/ 577 h 4001"/>
                  <a:gd name="T8" fmla="+- 0 4871 4098"/>
                  <a:gd name="T9" fmla="*/ T8 w 1104"/>
                  <a:gd name="T10" fmla="+- 0 582 -639"/>
                  <a:gd name="T11" fmla="*/ 582 h 4001"/>
                  <a:gd name="T12" fmla="+- 0 4887 4098"/>
                  <a:gd name="T13" fmla="*/ T12 w 1104"/>
                  <a:gd name="T14" fmla="+- 0 524 -639"/>
                  <a:gd name="T15" fmla="*/ 524 h 4001"/>
                  <a:gd name="T16" fmla="+- 0 4867 4098"/>
                  <a:gd name="T17" fmla="*/ T16 w 1104"/>
                  <a:gd name="T18" fmla="+- 0 519 -639"/>
                  <a:gd name="T19" fmla="*/ 519 h 4001"/>
                </a:gdLst>
                <a:ahLst/>
                <a:cxnLst>
                  <a:cxn ang="0">
                    <a:pos x="T1" y="T3"/>
                  </a:cxn>
                  <a:cxn ang="0">
                    <a:pos x="T5" y="T7"/>
                  </a:cxn>
                  <a:cxn ang="0">
                    <a:pos x="T9" y="T11"/>
                  </a:cxn>
                  <a:cxn ang="0">
                    <a:pos x="T13" y="T15"/>
                  </a:cxn>
                  <a:cxn ang="0">
                    <a:pos x="T17" y="T19"/>
                  </a:cxn>
                </a:cxnLst>
                <a:rect l="0" t="0" r="r" b="b"/>
                <a:pathLst>
                  <a:path w="1104" h="4001">
                    <a:moveTo>
                      <a:pt x="769" y="1158"/>
                    </a:moveTo>
                    <a:lnTo>
                      <a:pt x="754" y="1216"/>
                    </a:lnTo>
                    <a:lnTo>
                      <a:pt x="773" y="1221"/>
                    </a:lnTo>
                    <a:lnTo>
                      <a:pt x="789" y="1163"/>
                    </a:lnTo>
                    <a:lnTo>
                      <a:pt x="769" y="1158"/>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35" name="Freeform 142"/>
              <p:cNvSpPr>
                <a:spLocks/>
              </p:cNvSpPr>
              <p:nvPr/>
            </p:nvSpPr>
            <p:spPr bwMode="auto">
              <a:xfrm>
                <a:off x="4098" y="-639"/>
                <a:ext cx="1104" cy="4001"/>
              </a:xfrm>
              <a:custGeom>
                <a:avLst/>
                <a:gdLst>
                  <a:gd name="T0" fmla="+- 0 4836 4098"/>
                  <a:gd name="T1" fmla="*/ T0 w 1104"/>
                  <a:gd name="T2" fmla="+- 0 635 -639"/>
                  <a:gd name="T3" fmla="*/ 635 h 4001"/>
                  <a:gd name="T4" fmla="+- 0 4820 4098"/>
                  <a:gd name="T5" fmla="*/ T4 w 1104"/>
                  <a:gd name="T6" fmla="+- 0 693 -639"/>
                  <a:gd name="T7" fmla="*/ 693 h 4001"/>
                  <a:gd name="T8" fmla="+- 0 4840 4098"/>
                  <a:gd name="T9" fmla="*/ T8 w 1104"/>
                  <a:gd name="T10" fmla="+- 0 698 -639"/>
                  <a:gd name="T11" fmla="*/ 698 h 4001"/>
                  <a:gd name="T12" fmla="+- 0 4855 4098"/>
                  <a:gd name="T13" fmla="*/ T12 w 1104"/>
                  <a:gd name="T14" fmla="+- 0 640 -639"/>
                  <a:gd name="T15" fmla="*/ 640 h 4001"/>
                  <a:gd name="T16" fmla="+- 0 4836 4098"/>
                  <a:gd name="T17" fmla="*/ T16 w 1104"/>
                  <a:gd name="T18" fmla="+- 0 635 -639"/>
                  <a:gd name="T19" fmla="*/ 635 h 4001"/>
                </a:gdLst>
                <a:ahLst/>
                <a:cxnLst>
                  <a:cxn ang="0">
                    <a:pos x="T1" y="T3"/>
                  </a:cxn>
                  <a:cxn ang="0">
                    <a:pos x="T5" y="T7"/>
                  </a:cxn>
                  <a:cxn ang="0">
                    <a:pos x="T9" y="T11"/>
                  </a:cxn>
                  <a:cxn ang="0">
                    <a:pos x="T13" y="T15"/>
                  </a:cxn>
                  <a:cxn ang="0">
                    <a:pos x="T17" y="T19"/>
                  </a:cxn>
                </a:cxnLst>
                <a:rect l="0" t="0" r="r" b="b"/>
                <a:pathLst>
                  <a:path w="1104" h="4001">
                    <a:moveTo>
                      <a:pt x="738" y="1274"/>
                    </a:moveTo>
                    <a:lnTo>
                      <a:pt x="722" y="1332"/>
                    </a:lnTo>
                    <a:lnTo>
                      <a:pt x="742" y="1337"/>
                    </a:lnTo>
                    <a:lnTo>
                      <a:pt x="757" y="1279"/>
                    </a:lnTo>
                    <a:lnTo>
                      <a:pt x="738" y="1274"/>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36" name="Freeform 141"/>
              <p:cNvSpPr>
                <a:spLocks/>
              </p:cNvSpPr>
              <p:nvPr/>
            </p:nvSpPr>
            <p:spPr bwMode="auto">
              <a:xfrm>
                <a:off x="4098" y="-639"/>
                <a:ext cx="1104" cy="4001"/>
              </a:xfrm>
              <a:custGeom>
                <a:avLst/>
                <a:gdLst>
                  <a:gd name="T0" fmla="+- 0 4804 4098"/>
                  <a:gd name="T1" fmla="*/ T0 w 1104"/>
                  <a:gd name="T2" fmla="+- 0 751 -639"/>
                  <a:gd name="T3" fmla="*/ 751 h 4001"/>
                  <a:gd name="T4" fmla="+- 0 4789 4098"/>
                  <a:gd name="T5" fmla="*/ T4 w 1104"/>
                  <a:gd name="T6" fmla="+- 0 809 -639"/>
                  <a:gd name="T7" fmla="*/ 809 h 4001"/>
                  <a:gd name="T8" fmla="+- 0 4808 4098"/>
                  <a:gd name="T9" fmla="*/ T8 w 1104"/>
                  <a:gd name="T10" fmla="+- 0 814 -639"/>
                  <a:gd name="T11" fmla="*/ 814 h 4001"/>
                  <a:gd name="T12" fmla="+- 0 4824 4098"/>
                  <a:gd name="T13" fmla="*/ T12 w 1104"/>
                  <a:gd name="T14" fmla="+- 0 756 -639"/>
                  <a:gd name="T15" fmla="*/ 756 h 4001"/>
                  <a:gd name="T16" fmla="+- 0 4804 4098"/>
                  <a:gd name="T17" fmla="*/ T16 w 1104"/>
                  <a:gd name="T18" fmla="+- 0 751 -639"/>
                  <a:gd name="T19" fmla="*/ 751 h 4001"/>
                </a:gdLst>
                <a:ahLst/>
                <a:cxnLst>
                  <a:cxn ang="0">
                    <a:pos x="T1" y="T3"/>
                  </a:cxn>
                  <a:cxn ang="0">
                    <a:pos x="T5" y="T7"/>
                  </a:cxn>
                  <a:cxn ang="0">
                    <a:pos x="T9" y="T11"/>
                  </a:cxn>
                  <a:cxn ang="0">
                    <a:pos x="T13" y="T15"/>
                  </a:cxn>
                  <a:cxn ang="0">
                    <a:pos x="T17" y="T19"/>
                  </a:cxn>
                </a:cxnLst>
                <a:rect l="0" t="0" r="r" b="b"/>
                <a:pathLst>
                  <a:path w="1104" h="4001">
                    <a:moveTo>
                      <a:pt x="706" y="1390"/>
                    </a:moveTo>
                    <a:lnTo>
                      <a:pt x="691" y="1448"/>
                    </a:lnTo>
                    <a:lnTo>
                      <a:pt x="710" y="1453"/>
                    </a:lnTo>
                    <a:lnTo>
                      <a:pt x="726" y="1395"/>
                    </a:lnTo>
                    <a:lnTo>
                      <a:pt x="706" y="139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37" name="Freeform 140"/>
              <p:cNvSpPr>
                <a:spLocks/>
              </p:cNvSpPr>
              <p:nvPr/>
            </p:nvSpPr>
            <p:spPr bwMode="auto">
              <a:xfrm>
                <a:off x="4098" y="-639"/>
                <a:ext cx="1104" cy="4001"/>
              </a:xfrm>
              <a:custGeom>
                <a:avLst/>
                <a:gdLst>
                  <a:gd name="T0" fmla="+- 0 4773 4098"/>
                  <a:gd name="T1" fmla="*/ T0 w 1104"/>
                  <a:gd name="T2" fmla="+- 0 867 -639"/>
                  <a:gd name="T3" fmla="*/ 867 h 4001"/>
                  <a:gd name="T4" fmla="+- 0 4757 4098"/>
                  <a:gd name="T5" fmla="*/ T4 w 1104"/>
                  <a:gd name="T6" fmla="+- 0 925 -639"/>
                  <a:gd name="T7" fmla="*/ 925 h 4001"/>
                  <a:gd name="T8" fmla="+- 0 4777 4098"/>
                  <a:gd name="T9" fmla="*/ T8 w 1104"/>
                  <a:gd name="T10" fmla="+- 0 930 -639"/>
                  <a:gd name="T11" fmla="*/ 930 h 4001"/>
                  <a:gd name="T12" fmla="+- 0 4792 4098"/>
                  <a:gd name="T13" fmla="*/ T12 w 1104"/>
                  <a:gd name="T14" fmla="+- 0 872 -639"/>
                  <a:gd name="T15" fmla="*/ 872 h 4001"/>
                  <a:gd name="T16" fmla="+- 0 4773 4098"/>
                  <a:gd name="T17" fmla="*/ T16 w 1104"/>
                  <a:gd name="T18" fmla="+- 0 867 -639"/>
                  <a:gd name="T19" fmla="*/ 867 h 4001"/>
                </a:gdLst>
                <a:ahLst/>
                <a:cxnLst>
                  <a:cxn ang="0">
                    <a:pos x="T1" y="T3"/>
                  </a:cxn>
                  <a:cxn ang="0">
                    <a:pos x="T5" y="T7"/>
                  </a:cxn>
                  <a:cxn ang="0">
                    <a:pos x="T9" y="T11"/>
                  </a:cxn>
                  <a:cxn ang="0">
                    <a:pos x="T13" y="T15"/>
                  </a:cxn>
                  <a:cxn ang="0">
                    <a:pos x="T17" y="T19"/>
                  </a:cxn>
                </a:cxnLst>
                <a:rect l="0" t="0" r="r" b="b"/>
                <a:pathLst>
                  <a:path w="1104" h="4001">
                    <a:moveTo>
                      <a:pt x="675" y="1506"/>
                    </a:moveTo>
                    <a:lnTo>
                      <a:pt x="659" y="1564"/>
                    </a:lnTo>
                    <a:lnTo>
                      <a:pt x="679" y="1569"/>
                    </a:lnTo>
                    <a:lnTo>
                      <a:pt x="694" y="1511"/>
                    </a:lnTo>
                    <a:lnTo>
                      <a:pt x="675" y="1506"/>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38" name="Freeform 139"/>
              <p:cNvSpPr>
                <a:spLocks/>
              </p:cNvSpPr>
              <p:nvPr/>
            </p:nvSpPr>
            <p:spPr bwMode="auto">
              <a:xfrm>
                <a:off x="4098" y="-639"/>
                <a:ext cx="1104" cy="4001"/>
              </a:xfrm>
              <a:custGeom>
                <a:avLst/>
                <a:gdLst>
                  <a:gd name="T0" fmla="+- 0 4742 4098"/>
                  <a:gd name="T1" fmla="*/ T0 w 1104"/>
                  <a:gd name="T2" fmla="+- 0 982 -639"/>
                  <a:gd name="T3" fmla="*/ 982 h 4001"/>
                  <a:gd name="T4" fmla="+- 0 4726 4098"/>
                  <a:gd name="T5" fmla="*/ T4 w 1104"/>
                  <a:gd name="T6" fmla="+- 0 1040 -639"/>
                  <a:gd name="T7" fmla="*/ 1040 h 4001"/>
                  <a:gd name="T8" fmla="+- 0 4745 4098"/>
                  <a:gd name="T9" fmla="*/ T8 w 1104"/>
                  <a:gd name="T10" fmla="+- 0 1046 -639"/>
                  <a:gd name="T11" fmla="*/ 1046 h 4001"/>
                  <a:gd name="T12" fmla="+- 0 4761 4098"/>
                  <a:gd name="T13" fmla="*/ T12 w 1104"/>
                  <a:gd name="T14" fmla="+- 0 988 -639"/>
                  <a:gd name="T15" fmla="*/ 988 h 4001"/>
                  <a:gd name="T16" fmla="+- 0 4742 4098"/>
                  <a:gd name="T17" fmla="*/ T16 w 1104"/>
                  <a:gd name="T18" fmla="+- 0 982 -639"/>
                  <a:gd name="T19" fmla="*/ 982 h 4001"/>
                </a:gdLst>
                <a:ahLst/>
                <a:cxnLst>
                  <a:cxn ang="0">
                    <a:pos x="T1" y="T3"/>
                  </a:cxn>
                  <a:cxn ang="0">
                    <a:pos x="T5" y="T7"/>
                  </a:cxn>
                  <a:cxn ang="0">
                    <a:pos x="T9" y="T11"/>
                  </a:cxn>
                  <a:cxn ang="0">
                    <a:pos x="T13" y="T15"/>
                  </a:cxn>
                  <a:cxn ang="0">
                    <a:pos x="T17" y="T19"/>
                  </a:cxn>
                </a:cxnLst>
                <a:rect l="0" t="0" r="r" b="b"/>
                <a:pathLst>
                  <a:path w="1104" h="4001">
                    <a:moveTo>
                      <a:pt x="644" y="1621"/>
                    </a:moveTo>
                    <a:lnTo>
                      <a:pt x="628" y="1679"/>
                    </a:lnTo>
                    <a:lnTo>
                      <a:pt x="647" y="1685"/>
                    </a:lnTo>
                    <a:lnTo>
                      <a:pt x="663" y="1627"/>
                    </a:lnTo>
                    <a:lnTo>
                      <a:pt x="644" y="1621"/>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39" name="Freeform 138"/>
              <p:cNvSpPr>
                <a:spLocks/>
              </p:cNvSpPr>
              <p:nvPr/>
            </p:nvSpPr>
            <p:spPr bwMode="auto">
              <a:xfrm>
                <a:off x="4098" y="-639"/>
                <a:ext cx="1104" cy="4001"/>
              </a:xfrm>
              <a:custGeom>
                <a:avLst/>
                <a:gdLst>
                  <a:gd name="T0" fmla="+- 0 4710 4098"/>
                  <a:gd name="T1" fmla="*/ T0 w 1104"/>
                  <a:gd name="T2" fmla="+- 0 1098 -639"/>
                  <a:gd name="T3" fmla="*/ 1098 h 4001"/>
                  <a:gd name="T4" fmla="+- 0 4695 4098"/>
                  <a:gd name="T5" fmla="*/ T4 w 1104"/>
                  <a:gd name="T6" fmla="+- 0 1156 -639"/>
                  <a:gd name="T7" fmla="*/ 1156 h 4001"/>
                  <a:gd name="T8" fmla="+- 0 4714 4098"/>
                  <a:gd name="T9" fmla="*/ T8 w 1104"/>
                  <a:gd name="T10" fmla="+- 0 1161 -639"/>
                  <a:gd name="T11" fmla="*/ 1161 h 4001"/>
                  <a:gd name="T12" fmla="+- 0 4730 4098"/>
                  <a:gd name="T13" fmla="*/ T12 w 1104"/>
                  <a:gd name="T14" fmla="+- 0 1103 -639"/>
                  <a:gd name="T15" fmla="*/ 1103 h 4001"/>
                  <a:gd name="T16" fmla="+- 0 4710 4098"/>
                  <a:gd name="T17" fmla="*/ T16 w 1104"/>
                  <a:gd name="T18" fmla="+- 0 1098 -639"/>
                  <a:gd name="T19" fmla="*/ 1098 h 4001"/>
                </a:gdLst>
                <a:ahLst/>
                <a:cxnLst>
                  <a:cxn ang="0">
                    <a:pos x="T1" y="T3"/>
                  </a:cxn>
                  <a:cxn ang="0">
                    <a:pos x="T5" y="T7"/>
                  </a:cxn>
                  <a:cxn ang="0">
                    <a:pos x="T9" y="T11"/>
                  </a:cxn>
                  <a:cxn ang="0">
                    <a:pos x="T13" y="T15"/>
                  </a:cxn>
                  <a:cxn ang="0">
                    <a:pos x="T17" y="T19"/>
                  </a:cxn>
                </a:cxnLst>
                <a:rect l="0" t="0" r="r" b="b"/>
                <a:pathLst>
                  <a:path w="1104" h="4001">
                    <a:moveTo>
                      <a:pt x="612" y="1737"/>
                    </a:moveTo>
                    <a:lnTo>
                      <a:pt x="597" y="1795"/>
                    </a:lnTo>
                    <a:lnTo>
                      <a:pt x="616" y="1800"/>
                    </a:lnTo>
                    <a:lnTo>
                      <a:pt x="632" y="1742"/>
                    </a:lnTo>
                    <a:lnTo>
                      <a:pt x="612" y="1737"/>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40" name="Freeform 137"/>
              <p:cNvSpPr>
                <a:spLocks/>
              </p:cNvSpPr>
              <p:nvPr/>
            </p:nvSpPr>
            <p:spPr bwMode="auto">
              <a:xfrm>
                <a:off x="4098" y="-639"/>
                <a:ext cx="1104" cy="4001"/>
              </a:xfrm>
              <a:custGeom>
                <a:avLst/>
                <a:gdLst>
                  <a:gd name="T0" fmla="+- 0 4679 4098"/>
                  <a:gd name="T1" fmla="*/ T0 w 1104"/>
                  <a:gd name="T2" fmla="+- 0 1214 -639"/>
                  <a:gd name="T3" fmla="*/ 1214 h 4001"/>
                  <a:gd name="T4" fmla="+- 0 4663 4098"/>
                  <a:gd name="T5" fmla="*/ T4 w 1104"/>
                  <a:gd name="T6" fmla="+- 0 1272 -639"/>
                  <a:gd name="T7" fmla="*/ 1272 h 4001"/>
                  <a:gd name="T8" fmla="+- 0 4682 4098"/>
                  <a:gd name="T9" fmla="*/ T8 w 1104"/>
                  <a:gd name="T10" fmla="+- 0 1277 -639"/>
                  <a:gd name="T11" fmla="*/ 1277 h 4001"/>
                  <a:gd name="T12" fmla="+- 0 4698 4098"/>
                  <a:gd name="T13" fmla="*/ T12 w 1104"/>
                  <a:gd name="T14" fmla="+- 0 1219 -639"/>
                  <a:gd name="T15" fmla="*/ 1219 h 4001"/>
                  <a:gd name="T16" fmla="+- 0 4679 4098"/>
                  <a:gd name="T17" fmla="*/ T16 w 1104"/>
                  <a:gd name="T18" fmla="+- 0 1214 -639"/>
                  <a:gd name="T19" fmla="*/ 1214 h 4001"/>
                </a:gdLst>
                <a:ahLst/>
                <a:cxnLst>
                  <a:cxn ang="0">
                    <a:pos x="T1" y="T3"/>
                  </a:cxn>
                  <a:cxn ang="0">
                    <a:pos x="T5" y="T7"/>
                  </a:cxn>
                  <a:cxn ang="0">
                    <a:pos x="T9" y="T11"/>
                  </a:cxn>
                  <a:cxn ang="0">
                    <a:pos x="T13" y="T15"/>
                  </a:cxn>
                  <a:cxn ang="0">
                    <a:pos x="T17" y="T19"/>
                  </a:cxn>
                </a:cxnLst>
                <a:rect l="0" t="0" r="r" b="b"/>
                <a:pathLst>
                  <a:path w="1104" h="4001">
                    <a:moveTo>
                      <a:pt x="581" y="1853"/>
                    </a:moveTo>
                    <a:lnTo>
                      <a:pt x="565" y="1911"/>
                    </a:lnTo>
                    <a:lnTo>
                      <a:pt x="584" y="1916"/>
                    </a:lnTo>
                    <a:lnTo>
                      <a:pt x="600" y="1858"/>
                    </a:lnTo>
                    <a:lnTo>
                      <a:pt x="581" y="1853"/>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41" name="Freeform 136"/>
              <p:cNvSpPr>
                <a:spLocks/>
              </p:cNvSpPr>
              <p:nvPr/>
            </p:nvSpPr>
            <p:spPr bwMode="auto">
              <a:xfrm>
                <a:off x="4098" y="-639"/>
                <a:ext cx="1104" cy="4001"/>
              </a:xfrm>
              <a:custGeom>
                <a:avLst/>
                <a:gdLst>
                  <a:gd name="T0" fmla="+- 0 4647 4098"/>
                  <a:gd name="T1" fmla="*/ T0 w 1104"/>
                  <a:gd name="T2" fmla="+- 0 1330 -639"/>
                  <a:gd name="T3" fmla="*/ 1330 h 4001"/>
                  <a:gd name="T4" fmla="+- 0 4632 4098"/>
                  <a:gd name="T5" fmla="*/ T4 w 1104"/>
                  <a:gd name="T6" fmla="+- 0 1388 -639"/>
                  <a:gd name="T7" fmla="*/ 1388 h 4001"/>
                  <a:gd name="T8" fmla="+- 0 4651 4098"/>
                  <a:gd name="T9" fmla="*/ T8 w 1104"/>
                  <a:gd name="T10" fmla="+- 0 1393 -639"/>
                  <a:gd name="T11" fmla="*/ 1393 h 4001"/>
                  <a:gd name="T12" fmla="+- 0 4667 4098"/>
                  <a:gd name="T13" fmla="*/ T12 w 1104"/>
                  <a:gd name="T14" fmla="+- 0 1335 -639"/>
                  <a:gd name="T15" fmla="*/ 1335 h 4001"/>
                  <a:gd name="T16" fmla="+- 0 4647 4098"/>
                  <a:gd name="T17" fmla="*/ T16 w 1104"/>
                  <a:gd name="T18" fmla="+- 0 1330 -639"/>
                  <a:gd name="T19" fmla="*/ 1330 h 4001"/>
                </a:gdLst>
                <a:ahLst/>
                <a:cxnLst>
                  <a:cxn ang="0">
                    <a:pos x="T1" y="T3"/>
                  </a:cxn>
                  <a:cxn ang="0">
                    <a:pos x="T5" y="T7"/>
                  </a:cxn>
                  <a:cxn ang="0">
                    <a:pos x="T9" y="T11"/>
                  </a:cxn>
                  <a:cxn ang="0">
                    <a:pos x="T13" y="T15"/>
                  </a:cxn>
                  <a:cxn ang="0">
                    <a:pos x="T17" y="T19"/>
                  </a:cxn>
                </a:cxnLst>
                <a:rect l="0" t="0" r="r" b="b"/>
                <a:pathLst>
                  <a:path w="1104" h="4001">
                    <a:moveTo>
                      <a:pt x="549" y="1969"/>
                    </a:moveTo>
                    <a:lnTo>
                      <a:pt x="534" y="2027"/>
                    </a:lnTo>
                    <a:lnTo>
                      <a:pt x="553" y="2032"/>
                    </a:lnTo>
                    <a:lnTo>
                      <a:pt x="569" y="1974"/>
                    </a:lnTo>
                    <a:lnTo>
                      <a:pt x="549" y="1969"/>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42" name="Freeform 135"/>
              <p:cNvSpPr>
                <a:spLocks/>
              </p:cNvSpPr>
              <p:nvPr/>
            </p:nvSpPr>
            <p:spPr bwMode="auto">
              <a:xfrm>
                <a:off x="4098" y="-639"/>
                <a:ext cx="1104" cy="4001"/>
              </a:xfrm>
              <a:custGeom>
                <a:avLst/>
                <a:gdLst>
                  <a:gd name="T0" fmla="+- 0 4616 4098"/>
                  <a:gd name="T1" fmla="*/ T0 w 1104"/>
                  <a:gd name="T2" fmla="+- 0 1446 -639"/>
                  <a:gd name="T3" fmla="*/ 1446 h 4001"/>
                  <a:gd name="T4" fmla="+- 0 4600 4098"/>
                  <a:gd name="T5" fmla="*/ T4 w 1104"/>
                  <a:gd name="T6" fmla="+- 0 1504 -639"/>
                  <a:gd name="T7" fmla="*/ 1504 h 4001"/>
                  <a:gd name="T8" fmla="+- 0 4620 4098"/>
                  <a:gd name="T9" fmla="*/ T8 w 1104"/>
                  <a:gd name="T10" fmla="+- 0 1509 -639"/>
                  <a:gd name="T11" fmla="*/ 1509 h 4001"/>
                  <a:gd name="T12" fmla="+- 0 4635 4098"/>
                  <a:gd name="T13" fmla="*/ T12 w 1104"/>
                  <a:gd name="T14" fmla="+- 0 1451 -639"/>
                  <a:gd name="T15" fmla="*/ 1451 h 4001"/>
                  <a:gd name="T16" fmla="+- 0 4616 4098"/>
                  <a:gd name="T17" fmla="*/ T16 w 1104"/>
                  <a:gd name="T18" fmla="+- 0 1446 -639"/>
                  <a:gd name="T19" fmla="*/ 1446 h 4001"/>
                </a:gdLst>
                <a:ahLst/>
                <a:cxnLst>
                  <a:cxn ang="0">
                    <a:pos x="T1" y="T3"/>
                  </a:cxn>
                  <a:cxn ang="0">
                    <a:pos x="T5" y="T7"/>
                  </a:cxn>
                  <a:cxn ang="0">
                    <a:pos x="T9" y="T11"/>
                  </a:cxn>
                  <a:cxn ang="0">
                    <a:pos x="T13" y="T15"/>
                  </a:cxn>
                  <a:cxn ang="0">
                    <a:pos x="T17" y="T19"/>
                  </a:cxn>
                </a:cxnLst>
                <a:rect l="0" t="0" r="r" b="b"/>
                <a:pathLst>
                  <a:path w="1104" h="4001">
                    <a:moveTo>
                      <a:pt x="518" y="2085"/>
                    </a:moveTo>
                    <a:lnTo>
                      <a:pt x="502" y="2143"/>
                    </a:lnTo>
                    <a:lnTo>
                      <a:pt x="522" y="2148"/>
                    </a:lnTo>
                    <a:lnTo>
                      <a:pt x="537" y="2090"/>
                    </a:lnTo>
                    <a:lnTo>
                      <a:pt x="518" y="2085"/>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43" name="Freeform 134"/>
              <p:cNvSpPr>
                <a:spLocks/>
              </p:cNvSpPr>
              <p:nvPr/>
            </p:nvSpPr>
            <p:spPr bwMode="auto">
              <a:xfrm>
                <a:off x="4098" y="-639"/>
                <a:ext cx="1104" cy="4001"/>
              </a:xfrm>
              <a:custGeom>
                <a:avLst/>
                <a:gdLst>
                  <a:gd name="T0" fmla="+- 0 4585 4098"/>
                  <a:gd name="T1" fmla="*/ T0 w 1104"/>
                  <a:gd name="T2" fmla="+- 0 1562 -639"/>
                  <a:gd name="T3" fmla="*/ 1562 h 4001"/>
                  <a:gd name="T4" fmla="+- 0 4569 4098"/>
                  <a:gd name="T5" fmla="*/ T4 w 1104"/>
                  <a:gd name="T6" fmla="+- 0 1619 -639"/>
                  <a:gd name="T7" fmla="*/ 1619 h 4001"/>
                  <a:gd name="T8" fmla="+- 0 4588 4098"/>
                  <a:gd name="T9" fmla="*/ T8 w 1104"/>
                  <a:gd name="T10" fmla="+- 0 1625 -639"/>
                  <a:gd name="T11" fmla="*/ 1625 h 4001"/>
                  <a:gd name="T12" fmla="+- 0 4604 4098"/>
                  <a:gd name="T13" fmla="*/ T12 w 1104"/>
                  <a:gd name="T14" fmla="+- 0 1567 -639"/>
                  <a:gd name="T15" fmla="*/ 1567 h 4001"/>
                  <a:gd name="T16" fmla="+- 0 4585 4098"/>
                  <a:gd name="T17" fmla="*/ T16 w 1104"/>
                  <a:gd name="T18" fmla="+- 0 1562 -639"/>
                  <a:gd name="T19" fmla="*/ 1562 h 4001"/>
                </a:gdLst>
                <a:ahLst/>
                <a:cxnLst>
                  <a:cxn ang="0">
                    <a:pos x="T1" y="T3"/>
                  </a:cxn>
                  <a:cxn ang="0">
                    <a:pos x="T5" y="T7"/>
                  </a:cxn>
                  <a:cxn ang="0">
                    <a:pos x="T9" y="T11"/>
                  </a:cxn>
                  <a:cxn ang="0">
                    <a:pos x="T13" y="T15"/>
                  </a:cxn>
                  <a:cxn ang="0">
                    <a:pos x="T17" y="T19"/>
                  </a:cxn>
                </a:cxnLst>
                <a:rect l="0" t="0" r="r" b="b"/>
                <a:pathLst>
                  <a:path w="1104" h="4001">
                    <a:moveTo>
                      <a:pt x="487" y="2201"/>
                    </a:moveTo>
                    <a:lnTo>
                      <a:pt x="471" y="2258"/>
                    </a:lnTo>
                    <a:lnTo>
                      <a:pt x="490" y="2264"/>
                    </a:lnTo>
                    <a:lnTo>
                      <a:pt x="506" y="2206"/>
                    </a:lnTo>
                    <a:lnTo>
                      <a:pt x="487" y="2201"/>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44" name="Freeform 133"/>
              <p:cNvSpPr>
                <a:spLocks/>
              </p:cNvSpPr>
              <p:nvPr/>
            </p:nvSpPr>
            <p:spPr bwMode="auto">
              <a:xfrm>
                <a:off x="4098" y="-639"/>
                <a:ext cx="1104" cy="4001"/>
              </a:xfrm>
              <a:custGeom>
                <a:avLst/>
                <a:gdLst>
                  <a:gd name="T0" fmla="+- 0 4553 4098"/>
                  <a:gd name="T1" fmla="*/ T0 w 1104"/>
                  <a:gd name="T2" fmla="+- 0 1677 -639"/>
                  <a:gd name="T3" fmla="*/ 1677 h 4001"/>
                  <a:gd name="T4" fmla="+- 0 4537 4098"/>
                  <a:gd name="T5" fmla="*/ T4 w 1104"/>
                  <a:gd name="T6" fmla="+- 0 1735 -639"/>
                  <a:gd name="T7" fmla="*/ 1735 h 4001"/>
                  <a:gd name="T8" fmla="+- 0 4557 4098"/>
                  <a:gd name="T9" fmla="*/ T8 w 1104"/>
                  <a:gd name="T10" fmla="+- 0 1740 -639"/>
                  <a:gd name="T11" fmla="*/ 1740 h 4001"/>
                  <a:gd name="T12" fmla="+- 0 4572 4098"/>
                  <a:gd name="T13" fmla="*/ T12 w 1104"/>
                  <a:gd name="T14" fmla="+- 0 1683 -639"/>
                  <a:gd name="T15" fmla="*/ 1683 h 4001"/>
                  <a:gd name="T16" fmla="+- 0 4553 4098"/>
                  <a:gd name="T17" fmla="*/ T16 w 1104"/>
                  <a:gd name="T18" fmla="+- 0 1677 -639"/>
                  <a:gd name="T19" fmla="*/ 1677 h 4001"/>
                </a:gdLst>
                <a:ahLst/>
                <a:cxnLst>
                  <a:cxn ang="0">
                    <a:pos x="T1" y="T3"/>
                  </a:cxn>
                  <a:cxn ang="0">
                    <a:pos x="T5" y="T7"/>
                  </a:cxn>
                  <a:cxn ang="0">
                    <a:pos x="T9" y="T11"/>
                  </a:cxn>
                  <a:cxn ang="0">
                    <a:pos x="T13" y="T15"/>
                  </a:cxn>
                  <a:cxn ang="0">
                    <a:pos x="T17" y="T19"/>
                  </a:cxn>
                </a:cxnLst>
                <a:rect l="0" t="0" r="r" b="b"/>
                <a:pathLst>
                  <a:path w="1104" h="4001">
                    <a:moveTo>
                      <a:pt x="455" y="2316"/>
                    </a:moveTo>
                    <a:lnTo>
                      <a:pt x="439" y="2374"/>
                    </a:lnTo>
                    <a:lnTo>
                      <a:pt x="459" y="2379"/>
                    </a:lnTo>
                    <a:lnTo>
                      <a:pt x="474" y="2322"/>
                    </a:lnTo>
                    <a:lnTo>
                      <a:pt x="455" y="2316"/>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45" name="Freeform 132"/>
              <p:cNvSpPr>
                <a:spLocks/>
              </p:cNvSpPr>
              <p:nvPr/>
            </p:nvSpPr>
            <p:spPr bwMode="auto">
              <a:xfrm>
                <a:off x="4098" y="-639"/>
                <a:ext cx="1104" cy="4001"/>
              </a:xfrm>
              <a:custGeom>
                <a:avLst/>
                <a:gdLst>
                  <a:gd name="T0" fmla="+- 0 4522 4098"/>
                  <a:gd name="T1" fmla="*/ T0 w 1104"/>
                  <a:gd name="T2" fmla="+- 0 1793 -639"/>
                  <a:gd name="T3" fmla="*/ 1793 h 4001"/>
                  <a:gd name="T4" fmla="+- 0 4506 4098"/>
                  <a:gd name="T5" fmla="*/ T4 w 1104"/>
                  <a:gd name="T6" fmla="+- 0 1851 -639"/>
                  <a:gd name="T7" fmla="*/ 1851 h 4001"/>
                  <a:gd name="T8" fmla="+- 0 4525 4098"/>
                  <a:gd name="T9" fmla="*/ T8 w 1104"/>
                  <a:gd name="T10" fmla="+- 0 1856 -639"/>
                  <a:gd name="T11" fmla="*/ 1856 h 4001"/>
                  <a:gd name="T12" fmla="+- 0 4541 4098"/>
                  <a:gd name="T13" fmla="*/ T12 w 1104"/>
                  <a:gd name="T14" fmla="+- 0 1798 -639"/>
                  <a:gd name="T15" fmla="*/ 1798 h 4001"/>
                  <a:gd name="T16" fmla="+- 0 4522 4098"/>
                  <a:gd name="T17" fmla="*/ T16 w 1104"/>
                  <a:gd name="T18" fmla="+- 0 1793 -639"/>
                  <a:gd name="T19" fmla="*/ 1793 h 4001"/>
                </a:gdLst>
                <a:ahLst/>
                <a:cxnLst>
                  <a:cxn ang="0">
                    <a:pos x="T1" y="T3"/>
                  </a:cxn>
                  <a:cxn ang="0">
                    <a:pos x="T5" y="T7"/>
                  </a:cxn>
                  <a:cxn ang="0">
                    <a:pos x="T9" y="T11"/>
                  </a:cxn>
                  <a:cxn ang="0">
                    <a:pos x="T13" y="T15"/>
                  </a:cxn>
                  <a:cxn ang="0">
                    <a:pos x="T17" y="T19"/>
                  </a:cxn>
                </a:cxnLst>
                <a:rect l="0" t="0" r="r" b="b"/>
                <a:pathLst>
                  <a:path w="1104" h="4001">
                    <a:moveTo>
                      <a:pt x="424" y="2432"/>
                    </a:moveTo>
                    <a:lnTo>
                      <a:pt x="408" y="2490"/>
                    </a:lnTo>
                    <a:lnTo>
                      <a:pt x="427" y="2495"/>
                    </a:lnTo>
                    <a:lnTo>
                      <a:pt x="443" y="2437"/>
                    </a:lnTo>
                    <a:lnTo>
                      <a:pt x="424" y="2432"/>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46" name="Freeform 131"/>
              <p:cNvSpPr>
                <a:spLocks/>
              </p:cNvSpPr>
              <p:nvPr/>
            </p:nvSpPr>
            <p:spPr bwMode="auto">
              <a:xfrm>
                <a:off x="4098" y="-639"/>
                <a:ext cx="1104" cy="4001"/>
              </a:xfrm>
              <a:custGeom>
                <a:avLst/>
                <a:gdLst>
                  <a:gd name="T0" fmla="+- 0 4490 4098"/>
                  <a:gd name="T1" fmla="*/ T0 w 1104"/>
                  <a:gd name="T2" fmla="+- 0 1909 -639"/>
                  <a:gd name="T3" fmla="*/ 1909 h 4001"/>
                  <a:gd name="T4" fmla="+- 0 4475 4098"/>
                  <a:gd name="T5" fmla="*/ T4 w 1104"/>
                  <a:gd name="T6" fmla="+- 0 1967 -639"/>
                  <a:gd name="T7" fmla="*/ 1967 h 4001"/>
                  <a:gd name="T8" fmla="+- 0 4494 4098"/>
                  <a:gd name="T9" fmla="*/ T8 w 1104"/>
                  <a:gd name="T10" fmla="+- 0 1972 -639"/>
                  <a:gd name="T11" fmla="*/ 1972 h 4001"/>
                  <a:gd name="T12" fmla="+- 0 4510 4098"/>
                  <a:gd name="T13" fmla="*/ T12 w 1104"/>
                  <a:gd name="T14" fmla="+- 0 1914 -639"/>
                  <a:gd name="T15" fmla="*/ 1914 h 4001"/>
                  <a:gd name="T16" fmla="+- 0 4490 4098"/>
                  <a:gd name="T17" fmla="*/ T16 w 1104"/>
                  <a:gd name="T18" fmla="+- 0 1909 -639"/>
                  <a:gd name="T19" fmla="*/ 1909 h 4001"/>
                </a:gdLst>
                <a:ahLst/>
                <a:cxnLst>
                  <a:cxn ang="0">
                    <a:pos x="T1" y="T3"/>
                  </a:cxn>
                  <a:cxn ang="0">
                    <a:pos x="T5" y="T7"/>
                  </a:cxn>
                  <a:cxn ang="0">
                    <a:pos x="T9" y="T11"/>
                  </a:cxn>
                  <a:cxn ang="0">
                    <a:pos x="T13" y="T15"/>
                  </a:cxn>
                  <a:cxn ang="0">
                    <a:pos x="T17" y="T19"/>
                  </a:cxn>
                </a:cxnLst>
                <a:rect l="0" t="0" r="r" b="b"/>
                <a:pathLst>
                  <a:path w="1104" h="4001">
                    <a:moveTo>
                      <a:pt x="392" y="2548"/>
                    </a:moveTo>
                    <a:lnTo>
                      <a:pt x="377" y="2606"/>
                    </a:lnTo>
                    <a:lnTo>
                      <a:pt x="396" y="2611"/>
                    </a:lnTo>
                    <a:lnTo>
                      <a:pt x="412" y="2553"/>
                    </a:lnTo>
                    <a:lnTo>
                      <a:pt x="392" y="2548"/>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47" name="Freeform 130"/>
              <p:cNvSpPr>
                <a:spLocks/>
              </p:cNvSpPr>
              <p:nvPr/>
            </p:nvSpPr>
            <p:spPr bwMode="auto">
              <a:xfrm>
                <a:off x="4098" y="-639"/>
                <a:ext cx="1104" cy="4001"/>
              </a:xfrm>
              <a:custGeom>
                <a:avLst/>
                <a:gdLst>
                  <a:gd name="T0" fmla="+- 0 4459 4098"/>
                  <a:gd name="T1" fmla="*/ T0 w 1104"/>
                  <a:gd name="T2" fmla="+- 0 2025 -639"/>
                  <a:gd name="T3" fmla="*/ 2025 h 4001"/>
                  <a:gd name="T4" fmla="+- 0 4443 4098"/>
                  <a:gd name="T5" fmla="*/ T4 w 1104"/>
                  <a:gd name="T6" fmla="+- 0 2083 -639"/>
                  <a:gd name="T7" fmla="*/ 2083 h 4001"/>
                  <a:gd name="T8" fmla="+- 0 4463 4098"/>
                  <a:gd name="T9" fmla="*/ T8 w 1104"/>
                  <a:gd name="T10" fmla="+- 0 2088 -639"/>
                  <a:gd name="T11" fmla="*/ 2088 h 4001"/>
                  <a:gd name="T12" fmla="+- 0 4478 4098"/>
                  <a:gd name="T13" fmla="*/ T12 w 1104"/>
                  <a:gd name="T14" fmla="+- 0 2030 -639"/>
                  <a:gd name="T15" fmla="*/ 2030 h 4001"/>
                  <a:gd name="T16" fmla="+- 0 4459 4098"/>
                  <a:gd name="T17" fmla="*/ T16 w 1104"/>
                  <a:gd name="T18" fmla="+- 0 2025 -639"/>
                  <a:gd name="T19" fmla="*/ 2025 h 4001"/>
                </a:gdLst>
                <a:ahLst/>
                <a:cxnLst>
                  <a:cxn ang="0">
                    <a:pos x="T1" y="T3"/>
                  </a:cxn>
                  <a:cxn ang="0">
                    <a:pos x="T5" y="T7"/>
                  </a:cxn>
                  <a:cxn ang="0">
                    <a:pos x="T9" y="T11"/>
                  </a:cxn>
                  <a:cxn ang="0">
                    <a:pos x="T13" y="T15"/>
                  </a:cxn>
                  <a:cxn ang="0">
                    <a:pos x="T17" y="T19"/>
                  </a:cxn>
                </a:cxnLst>
                <a:rect l="0" t="0" r="r" b="b"/>
                <a:pathLst>
                  <a:path w="1104" h="4001">
                    <a:moveTo>
                      <a:pt x="361" y="2664"/>
                    </a:moveTo>
                    <a:lnTo>
                      <a:pt x="345" y="2722"/>
                    </a:lnTo>
                    <a:lnTo>
                      <a:pt x="365" y="2727"/>
                    </a:lnTo>
                    <a:lnTo>
                      <a:pt x="380" y="2669"/>
                    </a:lnTo>
                    <a:lnTo>
                      <a:pt x="361" y="2664"/>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48" name="Freeform 129"/>
              <p:cNvSpPr>
                <a:spLocks/>
              </p:cNvSpPr>
              <p:nvPr/>
            </p:nvSpPr>
            <p:spPr bwMode="auto">
              <a:xfrm>
                <a:off x="4098" y="-639"/>
                <a:ext cx="1104" cy="4001"/>
              </a:xfrm>
              <a:custGeom>
                <a:avLst/>
                <a:gdLst>
                  <a:gd name="T0" fmla="+- 0 4428 4098"/>
                  <a:gd name="T1" fmla="*/ T0 w 1104"/>
                  <a:gd name="T2" fmla="+- 0 2141 -639"/>
                  <a:gd name="T3" fmla="*/ 2141 h 4001"/>
                  <a:gd name="T4" fmla="+- 0 4412 4098"/>
                  <a:gd name="T5" fmla="*/ T4 w 1104"/>
                  <a:gd name="T6" fmla="+- 0 2198 -639"/>
                  <a:gd name="T7" fmla="*/ 2198 h 4001"/>
                  <a:gd name="T8" fmla="+- 0 4431 4098"/>
                  <a:gd name="T9" fmla="*/ T8 w 1104"/>
                  <a:gd name="T10" fmla="+- 0 2204 -639"/>
                  <a:gd name="T11" fmla="*/ 2204 h 4001"/>
                  <a:gd name="T12" fmla="+- 0 4447 4098"/>
                  <a:gd name="T13" fmla="*/ T12 w 1104"/>
                  <a:gd name="T14" fmla="+- 0 2146 -639"/>
                  <a:gd name="T15" fmla="*/ 2146 h 4001"/>
                  <a:gd name="T16" fmla="+- 0 4428 4098"/>
                  <a:gd name="T17" fmla="*/ T16 w 1104"/>
                  <a:gd name="T18" fmla="+- 0 2141 -639"/>
                  <a:gd name="T19" fmla="*/ 2141 h 4001"/>
                </a:gdLst>
                <a:ahLst/>
                <a:cxnLst>
                  <a:cxn ang="0">
                    <a:pos x="T1" y="T3"/>
                  </a:cxn>
                  <a:cxn ang="0">
                    <a:pos x="T5" y="T7"/>
                  </a:cxn>
                  <a:cxn ang="0">
                    <a:pos x="T9" y="T11"/>
                  </a:cxn>
                  <a:cxn ang="0">
                    <a:pos x="T13" y="T15"/>
                  </a:cxn>
                  <a:cxn ang="0">
                    <a:pos x="T17" y="T19"/>
                  </a:cxn>
                </a:cxnLst>
                <a:rect l="0" t="0" r="r" b="b"/>
                <a:pathLst>
                  <a:path w="1104" h="4001">
                    <a:moveTo>
                      <a:pt x="330" y="2780"/>
                    </a:moveTo>
                    <a:lnTo>
                      <a:pt x="314" y="2837"/>
                    </a:lnTo>
                    <a:lnTo>
                      <a:pt x="333" y="2843"/>
                    </a:lnTo>
                    <a:lnTo>
                      <a:pt x="349" y="2785"/>
                    </a:lnTo>
                    <a:lnTo>
                      <a:pt x="330" y="278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49" name="Freeform 128"/>
              <p:cNvSpPr>
                <a:spLocks/>
              </p:cNvSpPr>
              <p:nvPr/>
            </p:nvSpPr>
            <p:spPr bwMode="auto">
              <a:xfrm>
                <a:off x="4098" y="-639"/>
                <a:ext cx="1104" cy="4001"/>
              </a:xfrm>
              <a:custGeom>
                <a:avLst/>
                <a:gdLst>
                  <a:gd name="T0" fmla="+- 0 4396 4098"/>
                  <a:gd name="T1" fmla="*/ T0 w 1104"/>
                  <a:gd name="T2" fmla="+- 0 2256 -639"/>
                  <a:gd name="T3" fmla="*/ 2256 h 4001"/>
                  <a:gd name="T4" fmla="+- 0 4380 4098"/>
                  <a:gd name="T5" fmla="*/ T4 w 1104"/>
                  <a:gd name="T6" fmla="+- 0 2314 -639"/>
                  <a:gd name="T7" fmla="*/ 2314 h 4001"/>
                  <a:gd name="T8" fmla="+- 0 4400 4098"/>
                  <a:gd name="T9" fmla="*/ T8 w 1104"/>
                  <a:gd name="T10" fmla="+- 0 2320 -639"/>
                  <a:gd name="T11" fmla="*/ 2320 h 4001"/>
                  <a:gd name="T12" fmla="+- 0 4415 4098"/>
                  <a:gd name="T13" fmla="*/ T12 w 1104"/>
                  <a:gd name="T14" fmla="+- 0 2262 -639"/>
                  <a:gd name="T15" fmla="*/ 2262 h 4001"/>
                  <a:gd name="T16" fmla="+- 0 4396 4098"/>
                  <a:gd name="T17" fmla="*/ T16 w 1104"/>
                  <a:gd name="T18" fmla="+- 0 2256 -639"/>
                  <a:gd name="T19" fmla="*/ 2256 h 4001"/>
                </a:gdLst>
                <a:ahLst/>
                <a:cxnLst>
                  <a:cxn ang="0">
                    <a:pos x="T1" y="T3"/>
                  </a:cxn>
                  <a:cxn ang="0">
                    <a:pos x="T5" y="T7"/>
                  </a:cxn>
                  <a:cxn ang="0">
                    <a:pos x="T9" y="T11"/>
                  </a:cxn>
                  <a:cxn ang="0">
                    <a:pos x="T13" y="T15"/>
                  </a:cxn>
                  <a:cxn ang="0">
                    <a:pos x="T17" y="T19"/>
                  </a:cxn>
                </a:cxnLst>
                <a:rect l="0" t="0" r="r" b="b"/>
                <a:pathLst>
                  <a:path w="1104" h="4001">
                    <a:moveTo>
                      <a:pt x="298" y="2895"/>
                    </a:moveTo>
                    <a:lnTo>
                      <a:pt x="282" y="2953"/>
                    </a:lnTo>
                    <a:lnTo>
                      <a:pt x="302" y="2959"/>
                    </a:lnTo>
                    <a:lnTo>
                      <a:pt x="317" y="2901"/>
                    </a:lnTo>
                    <a:lnTo>
                      <a:pt x="298" y="2895"/>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50" name="Freeform 127"/>
              <p:cNvSpPr>
                <a:spLocks/>
              </p:cNvSpPr>
              <p:nvPr/>
            </p:nvSpPr>
            <p:spPr bwMode="auto">
              <a:xfrm>
                <a:off x="4098" y="-639"/>
                <a:ext cx="1104" cy="4001"/>
              </a:xfrm>
              <a:custGeom>
                <a:avLst/>
                <a:gdLst>
                  <a:gd name="T0" fmla="+- 0 4365 4098"/>
                  <a:gd name="T1" fmla="*/ T0 w 1104"/>
                  <a:gd name="T2" fmla="+- 0 2372 -639"/>
                  <a:gd name="T3" fmla="*/ 2372 h 4001"/>
                  <a:gd name="T4" fmla="+- 0 4349 4098"/>
                  <a:gd name="T5" fmla="*/ T4 w 1104"/>
                  <a:gd name="T6" fmla="+- 0 2430 -639"/>
                  <a:gd name="T7" fmla="*/ 2430 h 4001"/>
                  <a:gd name="T8" fmla="+- 0 4368 4098"/>
                  <a:gd name="T9" fmla="*/ T8 w 1104"/>
                  <a:gd name="T10" fmla="+- 0 2435 -639"/>
                  <a:gd name="T11" fmla="*/ 2435 h 4001"/>
                  <a:gd name="T12" fmla="+- 0 4384 4098"/>
                  <a:gd name="T13" fmla="*/ T12 w 1104"/>
                  <a:gd name="T14" fmla="+- 0 2377 -639"/>
                  <a:gd name="T15" fmla="*/ 2377 h 4001"/>
                  <a:gd name="T16" fmla="+- 0 4365 4098"/>
                  <a:gd name="T17" fmla="*/ T16 w 1104"/>
                  <a:gd name="T18" fmla="+- 0 2372 -639"/>
                  <a:gd name="T19" fmla="*/ 2372 h 4001"/>
                </a:gdLst>
                <a:ahLst/>
                <a:cxnLst>
                  <a:cxn ang="0">
                    <a:pos x="T1" y="T3"/>
                  </a:cxn>
                  <a:cxn ang="0">
                    <a:pos x="T5" y="T7"/>
                  </a:cxn>
                  <a:cxn ang="0">
                    <a:pos x="T9" y="T11"/>
                  </a:cxn>
                  <a:cxn ang="0">
                    <a:pos x="T13" y="T15"/>
                  </a:cxn>
                  <a:cxn ang="0">
                    <a:pos x="T17" y="T19"/>
                  </a:cxn>
                </a:cxnLst>
                <a:rect l="0" t="0" r="r" b="b"/>
                <a:pathLst>
                  <a:path w="1104" h="4001">
                    <a:moveTo>
                      <a:pt x="267" y="3011"/>
                    </a:moveTo>
                    <a:lnTo>
                      <a:pt x="251" y="3069"/>
                    </a:lnTo>
                    <a:lnTo>
                      <a:pt x="270" y="3074"/>
                    </a:lnTo>
                    <a:lnTo>
                      <a:pt x="286" y="3016"/>
                    </a:lnTo>
                    <a:lnTo>
                      <a:pt x="267" y="3011"/>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51" name="Freeform 126"/>
              <p:cNvSpPr>
                <a:spLocks/>
              </p:cNvSpPr>
              <p:nvPr/>
            </p:nvSpPr>
            <p:spPr bwMode="auto">
              <a:xfrm>
                <a:off x="4098" y="-639"/>
                <a:ext cx="1104" cy="4001"/>
              </a:xfrm>
              <a:custGeom>
                <a:avLst/>
                <a:gdLst>
                  <a:gd name="T0" fmla="+- 0 4333 4098"/>
                  <a:gd name="T1" fmla="*/ T0 w 1104"/>
                  <a:gd name="T2" fmla="+- 0 2488 -639"/>
                  <a:gd name="T3" fmla="*/ 2488 h 4001"/>
                  <a:gd name="T4" fmla="+- 0 4318 4098"/>
                  <a:gd name="T5" fmla="*/ T4 w 1104"/>
                  <a:gd name="T6" fmla="+- 0 2546 -639"/>
                  <a:gd name="T7" fmla="*/ 2546 h 4001"/>
                  <a:gd name="T8" fmla="+- 0 4337 4098"/>
                  <a:gd name="T9" fmla="*/ T8 w 1104"/>
                  <a:gd name="T10" fmla="+- 0 2551 -639"/>
                  <a:gd name="T11" fmla="*/ 2551 h 4001"/>
                  <a:gd name="T12" fmla="+- 0 4353 4098"/>
                  <a:gd name="T13" fmla="*/ T12 w 1104"/>
                  <a:gd name="T14" fmla="+- 0 2493 -639"/>
                  <a:gd name="T15" fmla="*/ 2493 h 4001"/>
                  <a:gd name="T16" fmla="+- 0 4333 4098"/>
                  <a:gd name="T17" fmla="*/ T16 w 1104"/>
                  <a:gd name="T18" fmla="+- 0 2488 -639"/>
                  <a:gd name="T19" fmla="*/ 2488 h 4001"/>
                </a:gdLst>
                <a:ahLst/>
                <a:cxnLst>
                  <a:cxn ang="0">
                    <a:pos x="T1" y="T3"/>
                  </a:cxn>
                  <a:cxn ang="0">
                    <a:pos x="T5" y="T7"/>
                  </a:cxn>
                  <a:cxn ang="0">
                    <a:pos x="T9" y="T11"/>
                  </a:cxn>
                  <a:cxn ang="0">
                    <a:pos x="T13" y="T15"/>
                  </a:cxn>
                  <a:cxn ang="0">
                    <a:pos x="T17" y="T19"/>
                  </a:cxn>
                </a:cxnLst>
                <a:rect l="0" t="0" r="r" b="b"/>
                <a:pathLst>
                  <a:path w="1104" h="4001">
                    <a:moveTo>
                      <a:pt x="235" y="3127"/>
                    </a:moveTo>
                    <a:lnTo>
                      <a:pt x="220" y="3185"/>
                    </a:lnTo>
                    <a:lnTo>
                      <a:pt x="239" y="3190"/>
                    </a:lnTo>
                    <a:lnTo>
                      <a:pt x="255" y="3132"/>
                    </a:lnTo>
                    <a:lnTo>
                      <a:pt x="235" y="3127"/>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52" name="Freeform 125"/>
              <p:cNvSpPr>
                <a:spLocks/>
              </p:cNvSpPr>
              <p:nvPr/>
            </p:nvSpPr>
            <p:spPr bwMode="auto">
              <a:xfrm>
                <a:off x="4098" y="-639"/>
                <a:ext cx="1104" cy="4001"/>
              </a:xfrm>
              <a:custGeom>
                <a:avLst/>
                <a:gdLst>
                  <a:gd name="T0" fmla="+- 0 4302 4098"/>
                  <a:gd name="T1" fmla="*/ T0 w 1104"/>
                  <a:gd name="T2" fmla="+- 0 2604 -639"/>
                  <a:gd name="T3" fmla="*/ 2604 h 4001"/>
                  <a:gd name="T4" fmla="+- 0 4286 4098"/>
                  <a:gd name="T5" fmla="*/ T4 w 1104"/>
                  <a:gd name="T6" fmla="+- 0 2662 -639"/>
                  <a:gd name="T7" fmla="*/ 2662 h 4001"/>
                  <a:gd name="T8" fmla="+- 0 4305 4098"/>
                  <a:gd name="T9" fmla="*/ T8 w 1104"/>
                  <a:gd name="T10" fmla="+- 0 2667 -639"/>
                  <a:gd name="T11" fmla="*/ 2667 h 4001"/>
                  <a:gd name="T12" fmla="+- 0 4321 4098"/>
                  <a:gd name="T13" fmla="*/ T12 w 1104"/>
                  <a:gd name="T14" fmla="+- 0 2609 -639"/>
                  <a:gd name="T15" fmla="*/ 2609 h 4001"/>
                  <a:gd name="T16" fmla="+- 0 4302 4098"/>
                  <a:gd name="T17" fmla="*/ T16 w 1104"/>
                  <a:gd name="T18" fmla="+- 0 2604 -639"/>
                  <a:gd name="T19" fmla="*/ 2604 h 4001"/>
                </a:gdLst>
                <a:ahLst/>
                <a:cxnLst>
                  <a:cxn ang="0">
                    <a:pos x="T1" y="T3"/>
                  </a:cxn>
                  <a:cxn ang="0">
                    <a:pos x="T5" y="T7"/>
                  </a:cxn>
                  <a:cxn ang="0">
                    <a:pos x="T9" y="T11"/>
                  </a:cxn>
                  <a:cxn ang="0">
                    <a:pos x="T13" y="T15"/>
                  </a:cxn>
                  <a:cxn ang="0">
                    <a:pos x="T17" y="T19"/>
                  </a:cxn>
                </a:cxnLst>
                <a:rect l="0" t="0" r="r" b="b"/>
                <a:pathLst>
                  <a:path w="1104" h="4001">
                    <a:moveTo>
                      <a:pt x="204" y="3243"/>
                    </a:moveTo>
                    <a:lnTo>
                      <a:pt x="188" y="3301"/>
                    </a:lnTo>
                    <a:lnTo>
                      <a:pt x="207" y="3306"/>
                    </a:lnTo>
                    <a:lnTo>
                      <a:pt x="223" y="3248"/>
                    </a:lnTo>
                    <a:lnTo>
                      <a:pt x="204" y="3243"/>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53" name="Freeform 124"/>
              <p:cNvSpPr>
                <a:spLocks/>
              </p:cNvSpPr>
              <p:nvPr/>
            </p:nvSpPr>
            <p:spPr bwMode="auto">
              <a:xfrm>
                <a:off x="4098" y="-639"/>
                <a:ext cx="1104" cy="4001"/>
              </a:xfrm>
              <a:custGeom>
                <a:avLst/>
                <a:gdLst>
                  <a:gd name="T0" fmla="+- 0 4270 4098"/>
                  <a:gd name="T1" fmla="*/ T0 w 1104"/>
                  <a:gd name="T2" fmla="+- 0 2720 -639"/>
                  <a:gd name="T3" fmla="*/ 2720 h 4001"/>
                  <a:gd name="T4" fmla="+- 0 4255 4098"/>
                  <a:gd name="T5" fmla="*/ T4 w 1104"/>
                  <a:gd name="T6" fmla="+- 0 2778 -639"/>
                  <a:gd name="T7" fmla="*/ 2778 h 4001"/>
                  <a:gd name="T8" fmla="+- 0 4274 4098"/>
                  <a:gd name="T9" fmla="*/ T8 w 1104"/>
                  <a:gd name="T10" fmla="+- 0 2783 -639"/>
                  <a:gd name="T11" fmla="*/ 2783 h 4001"/>
                  <a:gd name="T12" fmla="+- 0 4290 4098"/>
                  <a:gd name="T13" fmla="*/ T12 w 1104"/>
                  <a:gd name="T14" fmla="+- 0 2725 -639"/>
                  <a:gd name="T15" fmla="*/ 2725 h 4001"/>
                  <a:gd name="T16" fmla="+- 0 4270 4098"/>
                  <a:gd name="T17" fmla="*/ T16 w 1104"/>
                  <a:gd name="T18" fmla="+- 0 2720 -639"/>
                  <a:gd name="T19" fmla="*/ 2720 h 4001"/>
                </a:gdLst>
                <a:ahLst/>
                <a:cxnLst>
                  <a:cxn ang="0">
                    <a:pos x="T1" y="T3"/>
                  </a:cxn>
                  <a:cxn ang="0">
                    <a:pos x="T5" y="T7"/>
                  </a:cxn>
                  <a:cxn ang="0">
                    <a:pos x="T9" y="T11"/>
                  </a:cxn>
                  <a:cxn ang="0">
                    <a:pos x="T13" y="T15"/>
                  </a:cxn>
                  <a:cxn ang="0">
                    <a:pos x="T17" y="T19"/>
                  </a:cxn>
                </a:cxnLst>
                <a:rect l="0" t="0" r="r" b="b"/>
                <a:pathLst>
                  <a:path w="1104" h="4001">
                    <a:moveTo>
                      <a:pt x="172" y="3359"/>
                    </a:moveTo>
                    <a:lnTo>
                      <a:pt x="157" y="3417"/>
                    </a:lnTo>
                    <a:lnTo>
                      <a:pt x="176" y="3422"/>
                    </a:lnTo>
                    <a:lnTo>
                      <a:pt x="192" y="3364"/>
                    </a:lnTo>
                    <a:lnTo>
                      <a:pt x="172" y="3359"/>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54" name="Freeform 123"/>
              <p:cNvSpPr>
                <a:spLocks/>
              </p:cNvSpPr>
              <p:nvPr/>
            </p:nvSpPr>
            <p:spPr bwMode="auto">
              <a:xfrm>
                <a:off x="4098" y="-639"/>
                <a:ext cx="1104" cy="4001"/>
              </a:xfrm>
              <a:custGeom>
                <a:avLst/>
                <a:gdLst>
                  <a:gd name="T0" fmla="+- 0 4239 4098"/>
                  <a:gd name="T1" fmla="*/ T0 w 1104"/>
                  <a:gd name="T2" fmla="+- 0 2835 -639"/>
                  <a:gd name="T3" fmla="*/ 2835 h 4001"/>
                  <a:gd name="T4" fmla="+- 0 4223 4098"/>
                  <a:gd name="T5" fmla="*/ T4 w 1104"/>
                  <a:gd name="T6" fmla="+- 0 2893 -639"/>
                  <a:gd name="T7" fmla="*/ 2893 h 4001"/>
                  <a:gd name="T8" fmla="+- 0 4243 4098"/>
                  <a:gd name="T9" fmla="*/ T8 w 1104"/>
                  <a:gd name="T10" fmla="+- 0 2899 -639"/>
                  <a:gd name="T11" fmla="*/ 2899 h 4001"/>
                  <a:gd name="T12" fmla="+- 0 4258 4098"/>
                  <a:gd name="T13" fmla="*/ T12 w 1104"/>
                  <a:gd name="T14" fmla="+- 0 2841 -639"/>
                  <a:gd name="T15" fmla="*/ 2841 h 4001"/>
                  <a:gd name="T16" fmla="+- 0 4239 4098"/>
                  <a:gd name="T17" fmla="*/ T16 w 1104"/>
                  <a:gd name="T18" fmla="+- 0 2835 -639"/>
                  <a:gd name="T19" fmla="*/ 2835 h 4001"/>
                </a:gdLst>
                <a:ahLst/>
                <a:cxnLst>
                  <a:cxn ang="0">
                    <a:pos x="T1" y="T3"/>
                  </a:cxn>
                  <a:cxn ang="0">
                    <a:pos x="T5" y="T7"/>
                  </a:cxn>
                  <a:cxn ang="0">
                    <a:pos x="T9" y="T11"/>
                  </a:cxn>
                  <a:cxn ang="0">
                    <a:pos x="T13" y="T15"/>
                  </a:cxn>
                  <a:cxn ang="0">
                    <a:pos x="T17" y="T19"/>
                  </a:cxn>
                </a:cxnLst>
                <a:rect l="0" t="0" r="r" b="b"/>
                <a:pathLst>
                  <a:path w="1104" h="4001">
                    <a:moveTo>
                      <a:pt x="141" y="3474"/>
                    </a:moveTo>
                    <a:lnTo>
                      <a:pt x="125" y="3532"/>
                    </a:lnTo>
                    <a:lnTo>
                      <a:pt x="145" y="3538"/>
                    </a:lnTo>
                    <a:lnTo>
                      <a:pt x="160" y="3480"/>
                    </a:lnTo>
                    <a:lnTo>
                      <a:pt x="141" y="3474"/>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55" name="Freeform 122"/>
              <p:cNvSpPr>
                <a:spLocks/>
              </p:cNvSpPr>
              <p:nvPr/>
            </p:nvSpPr>
            <p:spPr bwMode="auto">
              <a:xfrm>
                <a:off x="4098" y="-639"/>
                <a:ext cx="1104" cy="4001"/>
              </a:xfrm>
              <a:custGeom>
                <a:avLst/>
                <a:gdLst>
                  <a:gd name="T0" fmla="+- 0 4208 4098"/>
                  <a:gd name="T1" fmla="*/ T0 w 1104"/>
                  <a:gd name="T2" fmla="+- 0 2951 -639"/>
                  <a:gd name="T3" fmla="*/ 2951 h 4001"/>
                  <a:gd name="T4" fmla="+- 0 4192 4098"/>
                  <a:gd name="T5" fmla="*/ T4 w 1104"/>
                  <a:gd name="T6" fmla="+- 0 3009 -639"/>
                  <a:gd name="T7" fmla="*/ 3009 h 4001"/>
                  <a:gd name="T8" fmla="+- 0 4211 4098"/>
                  <a:gd name="T9" fmla="*/ T8 w 1104"/>
                  <a:gd name="T10" fmla="+- 0 3014 -639"/>
                  <a:gd name="T11" fmla="*/ 3014 h 4001"/>
                  <a:gd name="T12" fmla="+- 0 4227 4098"/>
                  <a:gd name="T13" fmla="*/ T12 w 1104"/>
                  <a:gd name="T14" fmla="+- 0 2957 -639"/>
                  <a:gd name="T15" fmla="*/ 2957 h 4001"/>
                  <a:gd name="T16" fmla="+- 0 4208 4098"/>
                  <a:gd name="T17" fmla="*/ T16 w 1104"/>
                  <a:gd name="T18" fmla="+- 0 2951 -639"/>
                  <a:gd name="T19" fmla="*/ 2951 h 4001"/>
                </a:gdLst>
                <a:ahLst/>
                <a:cxnLst>
                  <a:cxn ang="0">
                    <a:pos x="T1" y="T3"/>
                  </a:cxn>
                  <a:cxn ang="0">
                    <a:pos x="T5" y="T7"/>
                  </a:cxn>
                  <a:cxn ang="0">
                    <a:pos x="T9" y="T11"/>
                  </a:cxn>
                  <a:cxn ang="0">
                    <a:pos x="T13" y="T15"/>
                  </a:cxn>
                  <a:cxn ang="0">
                    <a:pos x="T17" y="T19"/>
                  </a:cxn>
                </a:cxnLst>
                <a:rect l="0" t="0" r="r" b="b"/>
                <a:pathLst>
                  <a:path w="1104" h="4001">
                    <a:moveTo>
                      <a:pt x="110" y="3590"/>
                    </a:moveTo>
                    <a:lnTo>
                      <a:pt x="94" y="3648"/>
                    </a:lnTo>
                    <a:lnTo>
                      <a:pt x="113" y="3653"/>
                    </a:lnTo>
                    <a:lnTo>
                      <a:pt x="129" y="3596"/>
                    </a:lnTo>
                    <a:lnTo>
                      <a:pt x="110" y="359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56" name="Freeform 121"/>
              <p:cNvSpPr>
                <a:spLocks/>
              </p:cNvSpPr>
              <p:nvPr/>
            </p:nvSpPr>
            <p:spPr bwMode="auto">
              <a:xfrm>
                <a:off x="4098" y="-639"/>
                <a:ext cx="1104" cy="4001"/>
              </a:xfrm>
              <a:custGeom>
                <a:avLst/>
                <a:gdLst>
                  <a:gd name="T0" fmla="+- 0 4176 4098"/>
                  <a:gd name="T1" fmla="*/ T0 w 1104"/>
                  <a:gd name="T2" fmla="+- 0 3067 -639"/>
                  <a:gd name="T3" fmla="*/ 3067 h 4001"/>
                  <a:gd name="T4" fmla="+- 0 4161 4098"/>
                  <a:gd name="T5" fmla="*/ T4 w 1104"/>
                  <a:gd name="T6" fmla="+- 0 3125 -639"/>
                  <a:gd name="T7" fmla="*/ 3125 h 4001"/>
                  <a:gd name="T8" fmla="+- 0 4180 4098"/>
                  <a:gd name="T9" fmla="*/ T8 w 1104"/>
                  <a:gd name="T10" fmla="+- 0 3130 -639"/>
                  <a:gd name="T11" fmla="*/ 3130 h 4001"/>
                  <a:gd name="T12" fmla="+- 0 4196 4098"/>
                  <a:gd name="T13" fmla="*/ T12 w 1104"/>
                  <a:gd name="T14" fmla="+- 0 3072 -639"/>
                  <a:gd name="T15" fmla="*/ 3072 h 4001"/>
                  <a:gd name="T16" fmla="+- 0 4176 4098"/>
                  <a:gd name="T17" fmla="*/ T16 w 1104"/>
                  <a:gd name="T18" fmla="+- 0 3067 -639"/>
                  <a:gd name="T19" fmla="*/ 3067 h 4001"/>
                </a:gdLst>
                <a:ahLst/>
                <a:cxnLst>
                  <a:cxn ang="0">
                    <a:pos x="T1" y="T3"/>
                  </a:cxn>
                  <a:cxn ang="0">
                    <a:pos x="T5" y="T7"/>
                  </a:cxn>
                  <a:cxn ang="0">
                    <a:pos x="T9" y="T11"/>
                  </a:cxn>
                  <a:cxn ang="0">
                    <a:pos x="T13" y="T15"/>
                  </a:cxn>
                  <a:cxn ang="0">
                    <a:pos x="T17" y="T19"/>
                  </a:cxn>
                </a:cxnLst>
                <a:rect l="0" t="0" r="r" b="b"/>
                <a:pathLst>
                  <a:path w="1104" h="4001">
                    <a:moveTo>
                      <a:pt x="78" y="3706"/>
                    </a:moveTo>
                    <a:lnTo>
                      <a:pt x="63" y="3764"/>
                    </a:lnTo>
                    <a:lnTo>
                      <a:pt x="82" y="3769"/>
                    </a:lnTo>
                    <a:lnTo>
                      <a:pt x="98" y="3711"/>
                    </a:lnTo>
                    <a:lnTo>
                      <a:pt x="78" y="3706"/>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57" name="Freeform 120"/>
              <p:cNvSpPr>
                <a:spLocks/>
              </p:cNvSpPr>
              <p:nvPr/>
            </p:nvSpPr>
            <p:spPr bwMode="auto">
              <a:xfrm>
                <a:off x="4098" y="-639"/>
                <a:ext cx="1104" cy="4001"/>
              </a:xfrm>
              <a:custGeom>
                <a:avLst/>
                <a:gdLst>
                  <a:gd name="T0" fmla="+- 0 4145 4098"/>
                  <a:gd name="T1" fmla="*/ T0 w 1104"/>
                  <a:gd name="T2" fmla="+- 0 3183 -639"/>
                  <a:gd name="T3" fmla="*/ 3183 h 4001"/>
                  <a:gd name="T4" fmla="+- 0 4129 4098"/>
                  <a:gd name="T5" fmla="*/ T4 w 1104"/>
                  <a:gd name="T6" fmla="+- 0 3241 -639"/>
                  <a:gd name="T7" fmla="*/ 3241 h 4001"/>
                  <a:gd name="T8" fmla="+- 0 4148 4098"/>
                  <a:gd name="T9" fmla="*/ T8 w 1104"/>
                  <a:gd name="T10" fmla="+- 0 3246 -639"/>
                  <a:gd name="T11" fmla="*/ 3246 h 4001"/>
                  <a:gd name="T12" fmla="+- 0 4164 4098"/>
                  <a:gd name="T13" fmla="*/ T12 w 1104"/>
                  <a:gd name="T14" fmla="+- 0 3188 -639"/>
                  <a:gd name="T15" fmla="*/ 3188 h 4001"/>
                  <a:gd name="T16" fmla="+- 0 4145 4098"/>
                  <a:gd name="T17" fmla="*/ T16 w 1104"/>
                  <a:gd name="T18" fmla="+- 0 3183 -639"/>
                  <a:gd name="T19" fmla="*/ 3183 h 4001"/>
                </a:gdLst>
                <a:ahLst/>
                <a:cxnLst>
                  <a:cxn ang="0">
                    <a:pos x="T1" y="T3"/>
                  </a:cxn>
                  <a:cxn ang="0">
                    <a:pos x="T5" y="T7"/>
                  </a:cxn>
                  <a:cxn ang="0">
                    <a:pos x="T9" y="T11"/>
                  </a:cxn>
                  <a:cxn ang="0">
                    <a:pos x="T13" y="T15"/>
                  </a:cxn>
                  <a:cxn ang="0">
                    <a:pos x="T17" y="T19"/>
                  </a:cxn>
                </a:cxnLst>
                <a:rect l="0" t="0" r="r" b="b"/>
                <a:pathLst>
                  <a:path w="1104" h="4001">
                    <a:moveTo>
                      <a:pt x="47" y="3822"/>
                    </a:moveTo>
                    <a:lnTo>
                      <a:pt x="31" y="3880"/>
                    </a:lnTo>
                    <a:lnTo>
                      <a:pt x="50" y="3885"/>
                    </a:lnTo>
                    <a:lnTo>
                      <a:pt x="66" y="3827"/>
                    </a:lnTo>
                    <a:lnTo>
                      <a:pt x="47" y="3822"/>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58" name="Freeform 119"/>
              <p:cNvSpPr>
                <a:spLocks/>
              </p:cNvSpPr>
              <p:nvPr/>
            </p:nvSpPr>
            <p:spPr bwMode="auto">
              <a:xfrm>
                <a:off x="4098" y="-639"/>
                <a:ext cx="1104" cy="4001"/>
              </a:xfrm>
              <a:custGeom>
                <a:avLst/>
                <a:gdLst>
                  <a:gd name="T0" fmla="+- 0 4113 4098"/>
                  <a:gd name="T1" fmla="*/ T0 w 1104"/>
                  <a:gd name="T2" fmla="+- 0 3299 -639"/>
                  <a:gd name="T3" fmla="*/ 3299 h 4001"/>
                  <a:gd name="T4" fmla="+- 0 4098 4098"/>
                  <a:gd name="T5" fmla="*/ T4 w 1104"/>
                  <a:gd name="T6" fmla="+- 0 3357 -639"/>
                  <a:gd name="T7" fmla="*/ 3357 h 4001"/>
                  <a:gd name="T8" fmla="+- 0 4117 4098"/>
                  <a:gd name="T9" fmla="*/ T8 w 1104"/>
                  <a:gd name="T10" fmla="+- 0 3362 -639"/>
                  <a:gd name="T11" fmla="*/ 3362 h 4001"/>
                  <a:gd name="T12" fmla="+- 0 4133 4098"/>
                  <a:gd name="T13" fmla="*/ T12 w 1104"/>
                  <a:gd name="T14" fmla="+- 0 3304 -639"/>
                  <a:gd name="T15" fmla="*/ 3304 h 4001"/>
                  <a:gd name="T16" fmla="+- 0 4113 4098"/>
                  <a:gd name="T17" fmla="*/ T16 w 1104"/>
                  <a:gd name="T18" fmla="+- 0 3299 -639"/>
                  <a:gd name="T19" fmla="*/ 3299 h 4001"/>
                </a:gdLst>
                <a:ahLst/>
                <a:cxnLst>
                  <a:cxn ang="0">
                    <a:pos x="T1" y="T3"/>
                  </a:cxn>
                  <a:cxn ang="0">
                    <a:pos x="T5" y="T7"/>
                  </a:cxn>
                  <a:cxn ang="0">
                    <a:pos x="T9" y="T11"/>
                  </a:cxn>
                  <a:cxn ang="0">
                    <a:pos x="T13" y="T15"/>
                  </a:cxn>
                  <a:cxn ang="0">
                    <a:pos x="T17" y="T19"/>
                  </a:cxn>
                </a:cxnLst>
                <a:rect l="0" t="0" r="r" b="b"/>
                <a:pathLst>
                  <a:path w="1104" h="4001">
                    <a:moveTo>
                      <a:pt x="15" y="3938"/>
                    </a:moveTo>
                    <a:lnTo>
                      <a:pt x="0" y="3996"/>
                    </a:lnTo>
                    <a:lnTo>
                      <a:pt x="19" y="4001"/>
                    </a:lnTo>
                    <a:lnTo>
                      <a:pt x="35" y="3943"/>
                    </a:lnTo>
                    <a:lnTo>
                      <a:pt x="15" y="3938"/>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116"/>
            <p:cNvGrpSpPr>
              <a:grpSpLocks/>
            </p:cNvGrpSpPr>
            <p:nvPr/>
          </p:nvGrpSpPr>
          <p:grpSpPr bwMode="auto">
            <a:xfrm>
              <a:off x="4074" y="3415"/>
              <a:ext cx="28" cy="35"/>
              <a:chOff x="4074" y="3415"/>
              <a:chExt cx="28" cy="35"/>
            </a:xfrm>
          </p:grpSpPr>
          <p:sp>
            <p:nvSpPr>
              <p:cNvPr id="123" name="Freeform 117"/>
              <p:cNvSpPr>
                <a:spLocks/>
              </p:cNvSpPr>
              <p:nvPr/>
            </p:nvSpPr>
            <p:spPr bwMode="auto">
              <a:xfrm>
                <a:off x="4074" y="3415"/>
                <a:ext cx="28" cy="35"/>
              </a:xfrm>
              <a:custGeom>
                <a:avLst/>
                <a:gdLst>
                  <a:gd name="T0" fmla="+- 0 4082 4074"/>
                  <a:gd name="T1" fmla="*/ T0 w 28"/>
                  <a:gd name="T2" fmla="+- 0 3415 3415"/>
                  <a:gd name="T3" fmla="*/ 3415 h 35"/>
                  <a:gd name="T4" fmla="+- 0 4074 4074"/>
                  <a:gd name="T5" fmla="*/ T4 w 28"/>
                  <a:gd name="T6" fmla="+- 0 3443 3415"/>
                  <a:gd name="T7" fmla="*/ 3443 h 35"/>
                  <a:gd name="T8" fmla="+- 0 4093 4074"/>
                  <a:gd name="T9" fmla="*/ T8 w 28"/>
                  <a:gd name="T10" fmla="+- 0 3449 3415"/>
                  <a:gd name="T11" fmla="*/ 3449 h 35"/>
                  <a:gd name="T12" fmla="+- 0 4101 4074"/>
                  <a:gd name="T13" fmla="*/ T12 w 28"/>
                  <a:gd name="T14" fmla="+- 0 3420 3415"/>
                  <a:gd name="T15" fmla="*/ 3420 h 35"/>
                  <a:gd name="T16" fmla="+- 0 4082 4074"/>
                  <a:gd name="T17" fmla="*/ T16 w 28"/>
                  <a:gd name="T18" fmla="+- 0 3415 3415"/>
                  <a:gd name="T19" fmla="*/ 3415 h 35"/>
                </a:gdLst>
                <a:ahLst/>
                <a:cxnLst>
                  <a:cxn ang="0">
                    <a:pos x="T1" y="T3"/>
                  </a:cxn>
                  <a:cxn ang="0">
                    <a:pos x="T5" y="T7"/>
                  </a:cxn>
                  <a:cxn ang="0">
                    <a:pos x="T9" y="T11"/>
                  </a:cxn>
                  <a:cxn ang="0">
                    <a:pos x="T13" y="T15"/>
                  </a:cxn>
                  <a:cxn ang="0">
                    <a:pos x="T17" y="T19"/>
                  </a:cxn>
                </a:cxnLst>
                <a:rect l="0" t="0" r="r" b="b"/>
                <a:pathLst>
                  <a:path w="28" h="35">
                    <a:moveTo>
                      <a:pt x="8" y="0"/>
                    </a:moveTo>
                    <a:lnTo>
                      <a:pt x="0" y="28"/>
                    </a:lnTo>
                    <a:lnTo>
                      <a:pt x="19" y="34"/>
                    </a:lnTo>
                    <a:lnTo>
                      <a:pt x="27" y="5"/>
                    </a:lnTo>
                    <a:lnTo>
                      <a:pt x="8"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114"/>
            <p:cNvGrpSpPr>
              <a:grpSpLocks/>
            </p:cNvGrpSpPr>
            <p:nvPr/>
          </p:nvGrpSpPr>
          <p:grpSpPr bwMode="auto">
            <a:xfrm>
              <a:off x="5275" y="-723"/>
              <a:ext cx="20" cy="30"/>
              <a:chOff x="5275" y="-723"/>
              <a:chExt cx="20" cy="30"/>
            </a:xfrm>
          </p:grpSpPr>
          <p:sp>
            <p:nvSpPr>
              <p:cNvPr id="122" name="Freeform 115"/>
              <p:cNvSpPr>
                <a:spLocks/>
              </p:cNvSpPr>
              <p:nvPr/>
            </p:nvSpPr>
            <p:spPr bwMode="auto">
              <a:xfrm>
                <a:off x="5275" y="-723"/>
                <a:ext cx="20" cy="30"/>
              </a:xfrm>
              <a:custGeom>
                <a:avLst/>
                <a:gdLst>
                  <a:gd name="T0" fmla="+- 0 5275 5275"/>
                  <a:gd name="T1" fmla="*/ T0 w 20"/>
                  <a:gd name="T2" fmla="+- 0 -708 -723"/>
                  <a:gd name="T3" fmla="*/ -708 h 30"/>
                  <a:gd name="T4" fmla="+- 0 5295 5275"/>
                  <a:gd name="T5" fmla="*/ T4 w 20"/>
                  <a:gd name="T6" fmla="+- 0 -708 -723"/>
                  <a:gd name="T7" fmla="*/ -708 h 30"/>
                </a:gdLst>
                <a:ahLst/>
                <a:cxnLst>
                  <a:cxn ang="0">
                    <a:pos x="T1" y="T3"/>
                  </a:cxn>
                  <a:cxn ang="0">
                    <a:pos x="T5" y="T7"/>
                  </a:cxn>
                </a:cxnLst>
                <a:rect l="0" t="0" r="r" b="b"/>
                <a:pathLst>
                  <a:path w="20" h="30">
                    <a:moveTo>
                      <a:pt x="0" y="15"/>
                    </a:moveTo>
                    <a:lnTo>
                      <a:pt x="20" y="15"/>
                    </a:lnTo>
                  </a:path>
                </a:pathLst>
              </a:custGeom>
              <a:noFill/>
              <a:ln w="2032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0" name="Group 112"/>
            <p:cNvGrpSpPr>
              <a:grpSpLocks/>
            </p:cNvGrpSpPr>
            <p:nvPr/>
          </p:nvGrpSpPr>
          <p:grpSpPr bwMode="auto">
            <a:xfrm>
              <a:off x="5275" y="-634"/>
              <a:ext cx="20" cy="60"/>
              <a:chOff x="5275" y="-634"/>
              <a:chExt cx="20" cy="60"/>
            </a:xfrm>
          </p:grpSpPr>
          <p:sp>
            <p:nvSpPr>
              <p:cNvPr id="121" name="Freeform 113"/>
              <p:cNvSpPr>
                <a:spLocks/>
              </p:cNvSpPr>
              <p:nvPr/>
            </p:nvSpPr>
            <p:spPr bwMode="auto">
              <a:xfrm>
                <a:off x="5275" y="-634"/>
                <a:ext cx="20" cy="60"/>
              </a:xfrm>
              <a:custGeom>
                <a:avLst/>
                <a:gdLst>
                  <a:gd name="T0" fmla="+- 0 5275 5275"/>
                  <a:gd name="T1" fmla="*/ T0 w 20"/>
                  <a:gd name="T2" fmla="+- 0 -604 -634"/>
                  <a:gd name="T3" fmla="*/ -604 h 60"/>
                  <a:gd name="T4" fmla="+- 0 5295 5275"/>
                  <a:gd name="T5" fmla="*/ T4 w 20"/>
                  <a:gd name="T6" fmla="+- 0 -604 -634"/>
                  <a:gd name="T7" fmla="*/ -604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110"/>
            <p:cNvGrpSpPr>
              <a:grpSpLocks/>
            </p:cNvGrpSpPr>
            <p:nvPr/>
          </p:nvGrpSpPr>
          <p:grpSpPr bwMode="auto">
            <a:xfrm>
              <a:off x="5275" y="-515"/>
              <a:ext cx="20" cy="60"/>
              <a:chOff x="5275" y="-515"/>
              <a:chExt cx="20" cy="60"/>
            </a:xfrm>
          </p:grpSpPr>
          <p:sp>
            <p:nvSpPr>
              <p:cNvPr id="120" name="Freeform 111"/>
              <p:cNvSpPr>
                <a:spLocks/>
              </p:cNvSpPr>
              <p:nvPr/>
            </p:nvSpPr>
            <p:spPr bwMode="auto">
              <a:xfrm>
                <a:off x="5275" y="-515"/>
                <a:ext cx="20" cy="60"/>
              </a:xfrm>
              <a:custGeom>
                <a:avLst/>
                <a:gdLst>
                  <a:gd name="T0" fmla="+- 0 5275 5275"/>
                  <a:gd name="T1" fmla="*/ T0 w 20"/>
                  <a:gd name="T2" fmla="+- 0 -485 -515"/>
                  <a:gd name="T3" fmla="*/ -485 h 60"/>
                  <a:gd name="T4" fmla="+- 0 5295 5275"/>
                  <a:gd name="T5" fmla="*/ T4 w 20"/>
                  <a:gd name="T6" fmla="+- 0 -485 -515"/>
                  <a:gd name="T7" fmla="*/ -485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2" name="Group 108"/>
            <p:cNvGrpSpPr>
              <a:grpSpLocks/>
            </p:cNvGrpSpPr>
            <p:nvPr/>
          </p:nvGrpSpPr>
          <p:grpSpPr bwMode="auto">
            <a:xfrm>
              <a:off x="5275" y="-395"/>
              <a:ext cx="20" cy="60"/>
              <a:chOff x="5275" y="-395"/>
              <a:chExt cx="20" cy="60"/>
            </a:xfrm>
          </p:grpSpPr>
          <p:sp>
            <p:nvSpPr>
              <p:cNvPr id="119" name="Freeform 109"/>
              <p:cNvSpPr>
                <a:spLocks/>
              </p:cNvSpPr>
              <p:nvPr/>
            </p:nvSpPr>
            <p:spPr bwMode="auto">
              <a:xfrm>
                <a:off x="5275" y="-395"/>
                <a:ext cx="20" cy="60"/>
              </a:xfrm>
              <a:custGeom>
                <a:avLst/>
                <a:gdLst>
                  <a:gd name="T0" fmla="+- 0 5275 5275"/>
                  <a:gd name="T1" fmla="*/ T0 w 20"/>
                  <a:gd name="T2" fmla="+- 0 -366 -395"/>
                  <a:gd name="T3" fmla="*/ -366 h 60"/>
                  <a:gd name="T4" fmla="+- 0 5295 5275"/>
                  <a:gd name="T5" fmla="*/ T4 w 20"/>
                  <a:gd name="T6" fmla="+- 0 -366 -395"/>
                  <a:gd name="T7" fmla="*/ -366 h 60"/>
                </a:gdLst>
                <a:ahLst/>
                <a:cxnLst>
                  <a:cxn ang="0">
                    <a:pos x="T1" y="T3"/>
                  </a:cxn>
                  <a:cxn ang="0">
                    <a:pos x="T5" y="T7"/>
                  </a:cxn>
                </a:cxnLst>
                <a:rect l="0" t="0" r="r" b="b"/>
                <a:pathLst>
                  <a:path w="20" h="60">
                    <a:moveTo>
                      <a:pt x="0" y="29"/>
                    </a:moveTo>
                    <a:lnTo>
                      <a:pt x="20" y="29"/>
                    </a:lnTo>
                  </a:path>
                </a:pathLst>
              </a:custGeom>
              <a:noFill/>
              <a:ln w="39078">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3" name="Group 106"/>
            <p:cNvGrpSpPr>
              <a:grpSpLocks/>
            </p:cNvGrpSpPr>
            <p:nvPr/>
          </p:nvGrpSpPr>
          <p:grpSpPr bwMode="auto">
            <a:xfrm>
              <a:off x="5275" y="-276"/>
              <a:ext cx="20" cy="60"/>
              <a:chOff x="5275" y="-276"/>
              <a:chExt cx="20" cy="60"/>
            </a:xfrm>
          </p:grpSpPr>
          <p:sp>
            <p:nvSpPr>
              <p:cNvPr id="118" name="Freeform 107"/>
              <p:cNvSpPr>
                <a:spLocks/>
              </p:cNvSpPr>
              <p:nvPr/>
            </p:nvSpPr>
            <p:spPr bwMode="auto">
              <a:xfrm>
                <a:off x="5275" y="-276"/>
                <a:ext cx="20" cy="60"/>
              </a:xfrm>
              <a:custGeom>
                <a:avLst/>
                <a:gdLst>
                  <a:gd name="T0" fmla="+- 0 5275 5275"/>
                  <a:gd name="T1" fmla="*/ T0 w 20"/>
                  <a:gd name="T2" fmla="+- 0 -247 -276"/>
                  <a:gd name="T3" fmla="*/ -247 h 60"/>
                  <a:gd name="T4" fmla="+- 0 5295 5275"/>
                  <a:gd name="T5" fmla="*/ T4 w 20"/>
                  <a:gd name="T6" fmla="+- 0 -247 -276"/>
                  <a:gd name="T7" fmla="*/ -247 h 60"/>
                </a:gdLst>
                <a:ahLst/>
                <a:cxnLst>
                  <a:cxn ang="0">
                    <a:pos x="T1" y="T3"/>
                  </a:cxn>
                  <a:cxn ang="0">
                    <a:pos x="T5" y="T7"/>
                  </a:cxn>
                </a:cxnLst>
                <a:rect l="0" t="0" r="r" b="b"/>
                <a:pathLst>
                  <a:path w="20" h="60">
                    <a:moveTo>
                      <a:pt x="0" y="29"/>
                    </a:moveTo>
                    <a:lnTo>
                      <a:pt x="20" y="29"/>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4" name="Group 104"/>
            <p:cNvGrpSpPr>
              <a:grpSpLocks/>
            </p:cNvGrpSpPr>
            <p:nvPr/>
          </p:nvGrpSpPr>
          <p:grpSpPr bwMode="auto">
            <a:xfrm>
              <a:off x="5275" y="-157"/>
              <a:ext cx="20" cy="60"/>
              <a:chOff x="5275" y="-157"/>
              <a:chExt cx="20" cy="60"/>
            </a:xfrm>
          </p:grpSpPr>
          <p:sp>
            <p:nvSpPr>
              <p:cNvPr id="117" name="Freeform 105"/>
              <p:cNvSpPr>
                <a:spLocks/>
              </p:cNvSpPr>
              <p:nvPr/>
            </p:nvSpPr>
            <p:spPr bwMode="auto">
              <a:xfrm>
                <a:off x="5275" y="-157"/>
                <a:ext cx="20" cy="60"/>
              </a:xfrm>
              <a:custGeom>
                <a:avLst/>
                <a:gdLst>
                  <a:gd name="T0" fmla="+- 0 5275 5275"/>
                  <a:gd name="T1" fmla="*/ T0 w 20"/>
                  <a:gd name="T2" fmla="+- 0 -127 -157"/>
                  <a:gd name="T3" fmla="*/ -127 h 60"/>
                  <a:gd name="T4" fmla="+- 0 5295 5275"/>
                  <a:gd name="T5" fmla="*/ T4 w 20"/>
                  <a:gd name="T6" fmla="+- 0 -127 -157"/>
                  <a:gd name="T7" fmla="*/ -127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5" name="Group 102"/>
            <p:cNvGrpSpPr>
              <a:grpSpLocks/>
            </p:cNvGrpSpPr>
            <p:nvPr/>
          </p:nvGrpSpPr>
          <p:grpSpPr bwMode="auto">
            <a:xfrm>
              <a:off x="5275" y="-38"/>
              <a:ext cx="20" cy="60"/>
              <a:chOff x="5275" y="-38"/>
              <a:chExt cx="20" cy="60"/>
            </a:xfrm>
          </p:grpSpPr>
          <p:sp>
            <p:nvSpPr>
              <p:cNvPr id="116" name="Freeform 103"/>
              <p:cNvSpPr>
                <a:spLocks/>
              </p:cNvSpPr>
              <p:nvPr/>
            </p:nvSpPr>
            <p:spPr bwMode="auto">
              <a:xfrm>
                <a:off x="5275" y="-38"/>
                <a:ext cx="20" cy="60"/>
              </a:xfrm>
              <a:custGeom>
                <a:avLst/>
                <a:gdLst>
                  <a:gd name="T0" fmla="+- 0 5275 5275"/>
                  <a:gd name="T1" fmla="*/ T0 w 20"/>
                  <a:gd name="T2" fmla="+- 0 -8 -38"/>
                  <a:gd name="T3" fmla="*/ -8 h 60"/>
                  <a:gd name="T4" fmla="+- 0 5295 5275"/>
                  <a:gd name="T5" fmla="*/ T4 w 20"/>
                  <a:gd name="T6" fmla="+- 0 -8 -38"/>
                  <a:gd name="T7" fmla="*/ -8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6" name="Group 100"/>
            <p:cNvGrpSpPr>
              <a:grpSpLocks/>
            </p:cNvGrpSpPr>
            <p:nvPr/>
          </p:nvGrpSpPr>
          <p:grpSpPr bwMode="auto">
            <a:xfrm>
              <a:off x="5275" y="81"/>
              <a:ext cx="20" cy="60"/>
              <a:chOff x="5275" y="81"/>
              <a:chExt cx="20" cy="60"/>
            </a:xfrm>
          </p:grpSpPr>
          <p:sp>
            <p:nvSpPr>
              <p:cNvPr id="115" name="Freeform 101"/>
              <p:cNvSpPr>
                <a:spLocks/>
              </p:cNvSpPr>
              <p:nvPr/>
            </p:nvSpPr>
            <p:spPr bwMode="auto">
              <a:xfrm>
                <a:off x="5275" y="81"/>
                <a:ext cx="20" cy="60"/>
              </a:xfrm>
              <a:custGeom>
                <a:avLst/>
                <a:gdLst>
                  <a:gd name="T0" fmla="+- 0 5275 5275"/>
                  <a:gd name="T1" fmla="*/ T0 w 20"/>
                  <a:gd name="T2" fmla="+- 0 111 81"/>
                  <a:gd name="T3" fmla="*/ 111 h 60"/>
                  <a:gd name="T4" fmla="+- 0 5295 5275"/>
                  <a:gd name="T5" fmla="*/ T4 w 20"/>
                  <a:gd name="T6" fmla="+- 0 111 81"/>
                  <a:gd name="T7" fmla="*/ 111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7" name="Group 98"/>
            <p:cNvGrpSpPr>
              <a:grpSpLocks/>
            </p:cNvGrpSpPr>
            <p:nvPr/>
          </p:nvGrpSpPr>
          <p:grpSpPr bwMode="auto">
            <a:xfrm>
              <a:off x="5275" y="200"/>
              <a:ext cx="20" cy="60"/>
              <a:chOff x="5275" y="200"/>
              <a:chExt cx="20" cy="60"/>
            </a:xfrm>
          </p:grpSpPr>
          <p:sp>
            <p:nvSpPr>
              <p:cNvPr id="114" name="Freeform 99"/>
              <p:cNvSpPr>
                <a:spLocks/>
              </p:cNvSpPr>
              <p:nvPr/>
            </p:nvSpPr>
            <p:spPr bwMode="auto">
              <a:xfrm>
                <a:off x="5275" y="200"/>
                <a:ext cx="20" cy="60"/>
              </a:xfrm>
              <a:custGeom>
                <a:avLst/>
                <a:gdLst>
                  <a:gd name="T0" fmla="+- 0 5275 5275"/>
                  <a:gd name="T1" fmla="*/ T0 w 20"/>
                  <a:gd name="T2" fmla="+- 0 230 200"/>
                  <a:gd name="T3" fmla="*/ 230 h 60"/>
                  <a:gd name="T4" fmla="+- 0 5295 5275"/>
                  <a:gd name="T5" fmla="*/ T4 w 20"/>
                  <a:gd name="T6" fmla="+- 0 230 200"/>
                  <a:gd name="T7" fmla="*/ 230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8" name="Group 96"/>
            <p:cNvGrpSpPr>
              <a:grpSpLocks/>
            </p:cNvGrpSpPr>
            <p:nvPr/>
          </p:nvGrpSpPr>
          <p:grpSpPr bwMode="auto">
            <a:xfrm>
              <a:off x="5275" y="319"/>
              <a:ext cx="20" cy="60"/>
              <a:chOff x="5275" y="319"/>
              <a:chExt cx="20" cy="60"/>
            </a:xfrm>
          </p:grpSpPr>
          <p:sp>
            <p:nvSpPr>
              <p:cNvPr id="113" name="Freeform 97"/>
              <p:cNvSpPr>
                <a:spLocks/>
              </p:cNvSpPr>
              <p:nvPr/>
            </p:nvSpPr>
            <p:spPr bwMode="auto">
              <a:xfrm>
                <a:off x="5275" y="319"/>
                <a:ext cx="20" cy="60"/>
              </a:xfrm>
              <a:custGeom>
                <a:avLst/>
                <a:gdLst>
                  <a:gd name="T0" fmla="+- 0 5275 5275"/>
                  <a:gd name="T1" fmla="*/ T0 w 20"/>
                  <a:gd name="T2" fmla="+- 0 349 319"/>
                  <a:gd name="T3" fmla="*/ 349 h 60"/>
                  <a:gd name="T4" fmla="+- 0 5295 5275"/>
                  <a:gd name="T5" fmla="*/ T4 w 20"/>
                  <a:gd name="T6" fmla="+- 0 349 319"/>
                  <a:gd name="T7" fmla="*/ 349 h 60"/>
                </a:gdLst>
                <a:ahLst/>
                <a:cxnLst>
                  <a:cxn ang="0">
                    <a:pos x="T1" y="T3"/>
                  </a:cxn>
                  <a:cxn ang="0">
                    <a:pos x="T5" y="T7"/>
                  </a:cxn>
                </a:cxnLst>
                <a:rect l="0" t="0" r="r" b="b"/>
                <a:pathLst>
                  <a:path w="20" h="60">
                    <a:moveTo>
                      <a:pt x="0" y="30"/>
                    </a:moveTo>
                    <a:lnTo>
                      <a:pt x="20" y="30"/>
                    </a:lnTo>
                  </a:path>
                </a:pathLst>
              </a:custGeom>
              <a:noFill/>
              <a:ln w="39078">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9" name="Group 94"/>
            <p:cNvGrpSpPr>
              <a:grpSpLocks/>
            </p:cNvGrpSpPr>
            <p:nvPr/>
          </p:nvGrpSpPr>
          <p:grpSpPr bwMode="auto">
            <a:xfrm>
              <a:off x="5275" y="438"/>
              <a:ext cx="20" cy="60"/>
              <a:chOff x="5275" y="438"/>
              <a:chExt cx="20" cy="60"/>
            </a:xfrm>
          </p:grpSpPr>
          <p:sp>
            <p:nvSpPr>
              <p:cNvPr id="112" name="Freeform 95"/>
              <p:cNvSpPr>
                <a:spLocks/>
              </p:cNvSpPr>
              <p:nvPr/>
            </p:nvSpPr>
            <p:spPr bwMode="auto">
              <a:xfrm>
                <a:off x="5275" y="438"/>
                <a:ext cx="20" cy="60"/>
              </a:xfrm>
              <a:custGeom>
                <a:avLst/>
                <a:gdLst>
                  <a:gd name="T0" fmla="+- 0 5275 5275"/>
                  <a:gd name="T1" fmla="*/ T0 w 20"/>
                  <a:gd name="T2" fmla="+- 0 468 438"/>
                  <a:gd name="T3" fmla="*/ 468 h 60"/>
                  <a:gd name="T4" fmla="+- 0 5295 5275"/>
                  <a:gd name="T5" fmla="*/ T4 w 20"/>
                  <a:gd name="T6" fmla="+- 0 468 438"/>
                  <a:gd name="T7" fmla="*/ 468 h 60"/>
                </a:gdLst>
                <a:ahLst/>
                <a:cxnLst>
                  <a:cxn ang="0">
                    <a:pos x="T1" y="T3"/>
                  </a:cxn>
                  <a:cxn ang="0">
                    <a:pos x="T5" y="T7"/>
                  </a:cxn>
                </a:cxnLst>
                <a:rect l="0" t="0" r="r" b="b"/>
                <a:pathLst>
                  <a:path w="20" h="60">
                    <a:moveTo>
                      <a:pt x="0" y="30"/>
                    </a:moveTo>
                    <a:lnTo>
                      <a:pt x="20" y="30"/>
                    </a:lnTo>
                  </a:path>
                </a:pathLst>
              </a:custGeom>
              <a:noFill/>
              <a:ln w="39078">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0" name="Group 92"/>
            <p:cNvGrpSpPr>
              <a:grpSpLocks/>
            </p:cNvGrpSpPr>
            <p:nvPr/>
          </p:nvGrpSpPr>
          <p:grpSpPr bwMode="auto">
            <a:xfrm>
              <a:off x="5275" y="557"/>
              <a:ext cx="20" cy="60"/>
              <a:chOff x="5275" y="557"/>
              <a:chExt cx="20" cy="60"/>
            </a:xfrm>
          </p:grpSpPr>
          <p:sp>
            <p:nvSpPr>
              <p:cNvPr id="111" name="Freeform 93"/>
              <p:cNvSpPr>
                <a:spLocks/>
              </p:cNvSpPr>
              <p:nvPr/>
            </p:nvSpPr>
            <p:spPr bwMode="auto">
              <a:xfrm>
                <a:off x="5275" y="557"/>
                <a:ext cx="20" cy="60"/>
              </a:xfrm>
              <a:custGeom>
                <a:avLst/>
                <a:gdLst>
                  <a:gd name="T0" fmla="+- 0 5275 5275"/>
                  <a:gd name="T1" fmla="*/ T0 w 20"/>
                  <a:gd name="T2" fmla="+- 0 587 557"/>
                  <a:gd name="T3" fmla="*/ 587 h 60"/>
                  <a:gd name="T4" fmla="+- 0 5295 5275"/>
                  <a:gd name="T5" fmla="*/ T4 w 20"/>
                  <a:gd name="T6" fmla="+- 0 587 557"/>
                  <a:gd name="T7" fmla="*/ 587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1" name="Group 90"/>
            <p:cNvGrpSpPr>
              <a:grpSpLocks/>
            </p:cNvGrpSpPr>
            <p:nvPr/>
          </p:nvGrpSpPr>
          <p:grpSpPr bwMode="auto">
            <a:xfrm>
              <a:off x="5275" y="677"/>
              <a:ext cx="20" cy="60"/>
              <a:chOff x="5275" y="677"/>
              <a:chExt cx="20" cy="60"/>
            </a:xfrm>
          </p:grpSpPr>
          <p:sp>
            <p:nvSpPr>
              <p:cNvPr id="110" name="Freeform 91"/>
              <p:cNvSpPr>
                <a:spLocks/>
              </p:cNvSpPr>
              <p:nvPr/>
            </p:nvSpPr>
            <p:spPr bwMode="auto">
              <a:xfrm>
                <a:off x="5275" y="677"/>
                <a:ext cx="20" cy="60"/>
              </a:xfrm>
              <a:custGeom>
                <a:avLst/>
                <a:gdLst>
                  <a:gd name="T0" fmla="+- 0 5275 5275"/>
                  <a:gd name="T1" fmla="*/ T0 w 20"/>
                  <a:gd name="T2" fmla="+- 0 706 677"/>
                  <a:gd name="T3" fmla="*/ 706 h 60"/>
                  <a:gd name="T4" fmla="+- 0 5295 5275"/>
                  <a:gd name="T5" fmla="*/ T4 w 20"/>
                  <a:gd name="T6" fmla="+- 0 706 677"/>
                  <a:gd name="T7" fmla="*/ 706 h 60"/>
                </a:gdLst>
                <a:ahLst/>
                <a:cxnLst>
                  <a:cxn ang="0">
                    <a:pos x="T1" y="T3"/>
                  </a:cxn>
                  <a:cxn ang="0">
                    <a:pos x="T5" y="T7"/>
                  </a:cxn>
                </a:cxnLst>
                <a:rect l="0" t="0" r="r" b="b"/>
                <a:pathLst>
                  <a:path w="20" h="60">
                    <a:moveTo>
                      <a:pt x="0" y="29"/>
                    </a:moveTo>
                    <a:lnTo>
                      <a:pt x="20" y="29"/>
                    </a:lnTo>
                  </a:path>
                </a:pathLst>
              </a:custGeom>
              <a:noFill/>
              <a:ln w="39078">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2" name="Group 88"/>
            <p:cNvGrpSpPr>
              <a:grpSpLocks/>
            </p:cNvGrpSpPr>
            <p:nvPr/>
          </p:nvGrpSpPr>
          <p:grpSpPr bwMode="auto">
            <a:xfrm>
              <a:off x="5275" y="796"/>
              <a:ext cx="20" cy="60"/>
              <a:chOff x="5275" y="796"/>
              <a:chExt cx="20" cy="60"/>
            </a:xfrm>
          </p:grpSpPr>
          <p:sp>
            <p:nvSpPr>
              <p:cNvPr id="109" name="Freeform 89"/>
              <p:cNvSpPr>
                <a:spLocks/>
              </p:cNvSpPr>
              <p:nvPr/>
            </p:nvSpPr>
            <p:spPr bwMode="auto">
              <a:xfrm>
                <a:off x="5275" y="796"/>
                <a:ext cx="20" cy="60"/>
              </a:xfrm>
              <a:custGeom>
                <a:avLst/>
                <a:gdLst>
                  <a:gd name="T0" fmla="+- 0 5275 5275"/>
                  <a:gd name="T1" fmla="*/ T0 w 20"/>
                  <a:gd name="T2" fmla="+- 0 825 796"/>
                  <a:gd name="T3" fmla="*/ 825 h 60"/>
                  <a:gd name="T4" fmla="+- 0 5295 5275"/>
                  <a:gd name="T5" fmla="*/ T4 w 20"/>
                  <a:gd name="T6" fmla="+- 0 825 796"/>
                  <a:gd name="T7" fmla="*/ 825 h 60"/>
                </a:gdLst>
                <a:ahLst/>
                <a:cxnLst>
                  <a:cxn ang="0">
                    <a:pos x="T1" y="T3"/>
                  </a:cxn>
                  <a:cxn ang="0">
                    <a:pos x="T5" y="T7"/>
                  </a:cxn>
                </a:cxnLst>
                <a:rect l="0" t="0" r="r" b="b"/>
                <a:pathLst>
                  <a:path w="20" h="60">
                    <a:moveTo>
                      <a:pt x="0" y="29"/>
                    </a:moveTo>
                    <a:lnTo>
                      <a:pt x="20" y="29"/>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3" name="Group 86"/>
            <p:cNvGrpSpPr>
              <a:grpSpLocks/>
            </p:cNvGrpSpPr>
            <p:nvPr/>
          </p:nvGrpSpPr>
          <p:grpSpPr bwMode="auto">
            <a:xfrm>
              <a:off x="5275" y="915"/>
              <a:ext cx="20" cy="60"/>
              <a:chOff x="5275" y="915"/>
              <a:chExt cx="20" cy="60"/>
            </a:xfrm>
          </p:grpSpPr>
          <p:sp>
            <p:nvSpPr>
              <p:cNvPr id="108" name="Freeform 87"/>
              <p:cNvSpPr>
                <a:spLocks/>
              </p:cNvSpPr>
              <p:nvPr/>
            </p:nvSpPr>
            <p:spPr bwMode="auto">
              <a:xfrm>
                <a:off x="5275" y="915"/>
                <a:ext cx="20" cy="60"/>
              </a:xfrm>
              <a:custGeom>
                <a:avLst/>
                <a:gdLst>
                  <a:gd name="T0" fmla="+- 0 5275 5275"/>
                  <a:gd name="T1" fmla="*/ T0 w 20"/>
                  <a:gd name="T2" fmla="+- 0 945 915"/>
                  <a:gd name="T3" fmla="*/ 945 h 60"/>
                  <a:gd name="T4" fmla="+- 0 5295 5275"/>
                  <a:gd name="T5" fmla="*/ T4 w 20"/>
                  <a:gd name="T6" fmla="+- 0 945 915"/>
                  <a:gd name="T7" fmla="*/ 945 h 60"/>
                </a:gdLst>
                <a:ahLst/>
                <a:cxnLst>
                  <a:cxn ang="0">
                    <a:pos x="T1" y="T3"/>
                  </a:cxn>
                  <a:cxn ang="0">
                    <a:pos x="T5" y="T7"/>
                  </a:cxn>
                </a:cxnLst>
                <a:rect l="0" t="0" r="r" b="b"/>
                <a:pathLst>
                  <a:path w="20" h="60">
                    <a:moveTo>
                      <a:pt x="0" y="30"/>
                    </a:moveTo>
                    <a:lnTo>
                      <a:pt x="20" y="30"/>
                    </a:lnTo>
                  </a:path>
                </a:pathLst>
              </a:custGeom>
              <a:noFill/>
              <a:ln w="39078">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4" name="Group 84"/>
            <p:cNvGrpSpPr>
              <a:grpSpLocks/>
            </p:cNvGrpSpPr>
            <p:nvPr/>
          </p:nvGrpSpPr>
          <p:grpSpPr bwMode="auto">
            <a:xfrm>
              <a:off x="5275" y="1034"/>
              <a:ext cx="20" cy="60"/>
              <a:chOff x="5275" y="1034"/>
              <a:chExt cx="20" cy="60"/>
            </a:xfrm>
          </p:grpSpPr>
          <p:sp>
            <p:nvSpPr>
              <p:cNvPr id="107" name="Freeform 85"/>
              <p:cNvSpPr>
                <a:spLocks/>
              </p:cNvSpPr>
              <p:nvPr/>
            </p:nvSpPr>
            <p:spPr bwMode="auto">
              <a:xfrm>
                <a:off x="5275" y="1034"/>
                <a:ext cx="20" cy="60"/>
              </a:xfrm>
              <a:custGeom>
                <a:avLst/>
                <a:gdLst>
                  <a:gd name="T0" fmla="+- 0 5275 5275"/>
                  <a:gd name="T1" fmla="*/ T0 w 20"/>
                  <a:gd name="T2" fmla="+- 0 1064 1034"/>
                  <a:gd name="T3" fmla="*/ 1064 h 60"/>
                  <a:gd name="T4" fmla="+- 0 5295 5275"/>
                  <a:gd name="T5" fmla="*/ T4 w 20"/>
                  <a:gd name="T6" fmla="+- 0 1064 1034"/>
                  <a:gd name="T7" fmla="*/ 1064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5" name="Group 82"/>
            <p:cNvGrpSpPr>
              <a:grpSpLocks/>
            </p:cNvGrpSpPr>
            <p:nvPr/>
          </p:nvGrpSpPr>
          <p:grpSpPr bwMode="auto">
            <a:xfrm>
              <a:off x="5275" y="1153"/>
              <a:ext cx="20" cy="60"/>
              <a:chOff x="5275" y="1153"/>
              <a:chExt cx="20" cy="60"/>
            </a:xfrm>
          </p:grpSpPr>
          <p:sp>
            <p:nvSpPr>
              <p:cNvPr id="106" name="Freeform 83"/>
              <p:cNvSpPr>
                <a:spLocks/>
              </p:cNvSpPr>
              <p:nvPr/>
            </p:nvSpPr>
            <p:spPr bwMode="auto">
              <a:xfrm>
                <a:off x="5275" y="1153"/>
                <a:ext cx="20" cy="60"/>
              </a:xfrm>
              <a:custGeom>
                <a:avLst/>
                <a:gdLst>
                  <a:gd name="T0" fmla="+- 0 5275 5275"/>
                  <a:gd name="T1" fmla="*/ T0 w 20"/>
                  <a:gd name="T2" fmla="+- 0 1183 1153"/>
                  <a:gd name="T3" fmla="*/ 1183 h 60"/>
                  <a:gd name="T4" fmla="+- 0 5295 5275"/>
                  <a:gd name="T5" fmla="*/ T4 w 20"/>
                  <a:gd name="T6" fmla="+- 0 1183 1153"/>
                  <a:gd name="T7" fmla="*/ 1183 h 60"/>
                </a:gdLst>
                <a:ahLst/>
                <a:cxnLst>
                  <a:cxn ang="0">
                    <a:pos x="T1" y="T3"/>
                  </a:cxn>
                  <a:cxn ang="0">
                    <a:pos x="T5" y="T7"/>
                  </a:cxn>
                </a:cxnLst>
                <a:rect l="0" t="0" r="r" b="b"/>
                <a:pathLst>
                  <a:path w="20" h="60">
                    <a:moveTo>
                      <a:pt x="0" y="30"/>
                    </a:moveTo>
                    <a:lnTo>
                      <a:pt x="20" y="30"/>
                    </a:lnTo>
                  </a:path>
                </a:pathLst>
              </a:custGeom>
              <a:noFill/>
              <a:ln w="39064">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6" name="Group 80"/>
            <p:cNvGrpSpPr>
              <a:grpSpLocks/>
            </p:cNvGrpSpPr>
            <p:nvPr/>
          </p:nvGrpSpPr>
          <p:grpSpPr bwMode="auto">
            <a:xfrm>
              <a:off x="5275" y="1272"/>
              <a:ext cx="20" cy="60"/>
              <a:chOff x="5275" y="1272"/>
              <a:chExt cx="20" cy="60"/>
            </a:xfrm>
          </p:grpSpPr>
          <p:sp>
            <p:nvSpPr>
              <p:cNvPr id="105" name="Freeform 81"/>
              <p:cNvSpPr>
                <a:spLocks/>
              </p:cNvSpPr>
              <p:nvPr/>
            </p:nvSpPr>
            <p:spPr bwMode="auto">
              <a:xfrm>
                <a:off x="5275" y="1272"/>
                <a:ext cx="20" cy="60"/>
              </a:xfrm>
              <a:custGeom>
                <a:avLst/>
                <a:gdLst>
                  <a:gd name="T0" fmla="+- 0 5275 5275"/>
                  <a:gd name="T1" fmla="*/ T0 w 20"/>
                  <a:gd name="T2" fmla="+- 0 1302 1272"/>
                  <a:gd name="T3" fmla="*/ 1302 h 60"/>
                  <a:gd name="T4" fmla="+- 0 5295 5275"/>
                  <a:gd name="T5" fmla="*/ T4 w 20"/>
                  <a:gd name="T6" fmla="+- 0 1302 1272"/>
                  <a:gd name="T7" fmla="*/ 1302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7" name="Group 78"/>
            <p:cNvGrpSpPr>
              <a:grpSpLocks/>
            </p:cNvGrpSpPr>
            <p:nvPr/>
          </p:nvGrpSpPr>
          <p:grpSpPr bwMode="auto">
            <a:xfrm>
              <a:off x="5275" y="1391"/>
              <a:ext cx="20" cy="60"/>
              <a:chOff x="5275" y="1391"/>
              <a:chExt cx="20" cy="60"/>
            </a:xfrm>
          </p:grpSpPr>
          <p:sp>
            <p:nvSpPr>
              <p:cNvPr id="104" name="Freeform 79"/>
              <p:cNvSpPr>
                <a:spLocks/>
              </p:cNvSpPr>
              <p:nvPr/>
            </p:nvSpPr>
            <p:spPr bwMode="auto">
              <a:xfrm>
                <a:off x="5275" y="1391"/>
                <a:ext cx="20" cy="60"/>
              </a:xfrm>
              <a:custGeom>
                <a:avLst/>
                <a:gdLst>
                  <a:gd name="T0" fmla="+- 0 5275 5275"/>
                  <a:gd name="T1" fmla="*/ T0 w 20"/>
                  <a:gd name="T2" fmla="+- 0 1421 1391"/>
                  <a:gd name="T3" fmla="*/ 1421 h 60"/>
                  <a:gd name="T4" fmla="+- 0 5295 5275"/>
                  <a:gd name="T5" fmla="*/ T4 w 20"/>
                  <a:gd name="T6" fmla="+- 0 1421 1391"/>
                  <a:gd name="T7" fmla="*/ 1421 h 60"/>
                </a:gdLst>
                <a:ahLst/>
                <a:cxnLst>
                  <a:cxn ang="0">
                    <a:pos x="T1" y="T3"/>
                  </a:cxn>
                  <a:cxn ang="0">
                    <a:pos x="T5" y="T7"/>
                  </a:cxn>
                </a:cxnLst>
                <a:rect l="0" t="0" r="r" b="b"/>
                <a:pathLst>
                  <a:path w="20" h="60">
                    <a:moveTo>
                      <a:pt x="0" y="30"/>
                    </a:moveTo>
                    <a:lnTo>
                      <a:pt x="20" y="30"/>
                    </a:lnTo>
                  </a:path>
                </a:pathLst>
              </a:custGeom>
              <a:noFill/>
              <a:ln w="39078">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8" name="Group 76"/>
            <p:cNvGrpSpPr>
              <a:grpSpLocks/>
            </p:cNvGrpSpPr>
            <p:nvPr/>
          </p:nvGrpSpPr>
          <p:grpSpPr bwMode="auto">
            <a:xfrm>
              <a:off x="5275" y="1510"/>
              <a:ext cx="20" cy="60"/>
              <a:chOff x="5275" y="1510"/>
              <a:chExt cx="20" cy="60"/>
            </a:xfrm>
          </p:grpSpPr>
          <p:sp>
            <p:nvSpPr>
              <p:cNvPr id="103" name="Freeform 77"/>
              <p:cNvSpPr>
                <a:spLocks/>
              </p:cNvSpPr>
              <p:nvPr/>
            </p:nvSpPr>
            <p:spPr bwMode="auto">
              <a:xfrm>
                <a:off x="5275" y="1510"/>
                <a:ext cx="20" cy="60"/>
              </a:xfrm>
              <a:custGeom>
                <a:avLst/>
                <a:gdLst>
                  <a:gd name="T0" fmla="+- 0 5275 5275"/>
                  <a:gd name="T1" fmla="*/ T0 w 20"/>
                  <a:gd name="T2" fmla="+- 0 1540 1510"/>
                  <a:gd name="T3" fmla="*/ 1540 h 60"/>
                  <a:gd name="T4" fmla="+- 0 5295 5275"/>
                  <a:gd name="T5" fmla="*/ T4 w 20"/>
                  <a:gd name="T6" fmla="+- 0 1540 1510"/>
                  <a:gd name="T7" fmla="*/ 1540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9" name="Group 74"/>
            <p:cNvGrpSpPr>
              <a:grpSpLocks/>
            </p:cNvGrpSpPr>
            <p:nvPr/>
          </p:nvGrpSpPr>
          <p:grpSpPr bwMode="auto">
            <a:xfrm>
              <a:off x="5275" y="1629"/>
              <a:ext cx="20" cy="60"/>
              <a:chOff x="5275" y="1629"/>
              <a:chExt cx="20" cy="60"/>
            </a:xfrm>
          </p:grpSpPr>
          <p:sp>
            <p:nvSpPr>
              <p:cNvPr id="102" name="Freeform 75"/>
              <p:cNvSpPr>
                <a:spLocks/>
              </p:cNvSpPr>
              <p:nvPr/>
            </p:nvSpPr>
            <p:spPr bwMode="auto">
              <a:xfrm>
                <a:off x="5275" y="1629"/>
                <a:ext cx="20" cy="60"/>
              </a:xfrm>
              <a:custGeom>
                <a:avLst/>
                <a:gdLst>
                  <a:gd name="T0" fmla="+- 0 5275 5275"/>
                  <a:gd name="T1" fmla="*/ T0 w 20"/>
                  <a:gd name="T2" fmla="+- 0 1659 1629"/>
                  <a:gd name="T3" fmla="*/ 1659 h 60"/>
                  <a:gd name="T4" fmla="+- 0 5295 5275"/>
                  <a:gd name="T5" fmla="*/ T4 w 20"/>
                  <a:gd name="T6" fmla="+- 0 1659 1629"/>
                  <a:gd name="T7" fmla="*/ 1659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0" name="Group 72"/>
            <p:cNvGrpSpPr>
              <a:grpSpLocks/>
            </p:cNvGrpSpPr>
            <p:nvPr/>
          </p:nvGrpSpPr>
          <p:grpSpPr bwMode="auto">
            <a:xfrm>
              <a:off x="5275" y="1749"/>
              <a:ext cx="20" cy="60"/>
              <a:chOff x="5275" y="1749"/>
              <a:chExt cx="20" cy="60"/>
            </a:xfrm>
          </p:grpSpPr>
          <p:sp>
            <p:nvSpPr>
              <p:cNvPr id="101" name="Freeform 73"/>
              <p:cNvSpPr>
                <a:spLocks/>
              </p:cNvSpPr>
              <p:nvPr/>
            </p:nvSpPr>
            <p:spPr bwMode="auto">
              <a:xfrm>
                <a:off x="5275" y="1749"/>
                <a:ext cx="20" cy="60"/>
              </a:xfrm>
              <a:custGeom>
                <a:avLst/>
                <a:gdLst>
                  <a:gd name="T0" fmla="+- 0 5275 5275"/>
                  <a:gd name="T1" fmla="*/ T0 w 20"/>
                  <a:gd name="T2" fmla="+- 0 1778 1749"/>
                  <a:gd name="T3" fmla="*/ 1778 h 60"/>
                  <a:gd name="T4" fmla="+- 0 5295 5275"/>
                  <a:gd name="T5" fmla="*/ T4 w 20"/>
                  <a:gd name="T6" fmla="+- 0 1778 1749"/>
                  <a:gd name="T7" fmla="*/ 1778 h 60"/>
                </a:gdLst>
                <a:ahLst/>
                <a:cxnLst>
                  <a:cxn ang="0">
                    <a:pos x="T1" y="T3"/>
                  </a:cxn>
                  <a:cxn ang="0">
                    <a:pos x="T5" y="T7"/>
                  </a:cxn>
                </a:cxnLst>
                <a:rect l="0" t="0" r="r" b="b"/>
                <a:pathLst>
                  <a:path w="20" h="60">
                    <a:moveTo>
                      <a:pt x="0" y="29"/>
                    </a:moveTo>
                    <a:lnTo>
                      <a:pt x="20" y="29"/>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1" name="Group 70"/>
            <p:cNvGrpSpPr>
              <a:grpSpLocks/>
            </p:cNvGrpSpPr>
            <p:nvPr/>
          </p:nvGrpSpPr>
          <p:grpSpPr bwMode="auto">
            <a:xfrm>
              <a:off x="5275" y="1868"/>
              <a:ext cx="20" cy="60"/>
              <a:chOff x="5275" y="1868"/>
              <a:chExt cx="20" cy="60"/>
            </a:xfrm>
          </p:grpSpPr>
          <p:sp>
            <p:nvSpPr>
              <p:cNvPr id="100" name="Freeform 71"/>
              <p:cNvSpPr>
                <a:spLocks/>
              </p:cNvSpPr>
              <p:nvPr/>
            </p:nvSpPr>
            <p:spPr bwMode="auto">
              <a:xfrm>
                <a:off x="5275" y="1868"/>
                <a:ext cx="20" cy="60"/>
              </a:xfrm>
              <a:custGeom>
                <a:avLst/>
                <a:gdLst>
                  <a:gd name="T0" fmla="+- 0 5275 5275"/>
                  <a:gd name="T1" fmla="*/ T0 w 20"/>
                  <a:gd name="T2" fmla="+- 0 1897 1868"/>
                  <a:gd name="T3" fmla="*/ 1897 h 60"/>
                  <a:gd name="T4" fmla="+- 0 5295 5275"/>
                  <a:gd name="T5" fmla="*/ T4 w 20"/>
                  <a:gd name="T6" fmla="+- 0 1897 1868"/>
                  <a:gd name="T7" fmla="*/ 1897 h 60"/>
                </a:gdLst>
                <a:ahLst/>
                <a:cxnLst>
                  <a:cxn ang="0">
                    <a:pos x="T1" y="T3"/>
                  </a:cxn>
                  <a:cxn ang="0">
                    <a:pos x="T5" y="T7"/>
                  </a:cxn>
                </a:cxnLst>
                <a:rect l="0" t="0" r="r" b="b"/>
                <a:pathLst>
                  <a:path w="20" h="60">
                    <a:moveTo>
                      <a:pt x="0" y="29"/>
                    </a:moveTo>
                    <a:lnTo>
                      <a:pt x="20" y="29"/>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2" name="Group 68"/>
            <p:cNvGrpSpPr>
              <a:grpSpLocks/>
            </p:cNvGrpSpPr>
            <p:nvPr/>
          </p:nvGrpSpPr>
          <p:grpSpPr bwMode="auto">
            <a:xfrm>
              <a:off x="5275" y="1987"/>
              <a:ext cx="20" cy="60"/>
              <a:chOff x="5275" y="1987"/>
              <a:chExt cx="20" cy="60"/>
            </a:xfrm>
          </p:grpSpPr>
          <p:sp>
            <p:nvSpPr>
              <p:cNvPr id="99" name="Freeform 69"/>
              <p:cNvSpPr>
                <a:spLocks/>
              </p:cNvSpPr>
              <p:nvPr/>
            </p:nvSpPr>
            <p:spPr bwMode="auto">
              <a:xfrm>
                <a:off x="5275" y="1987"/>
                <a:ext cx="20" cy="60"/>
              </a:xfrm>
              <a:custGeom>
                <a:avLst/>
                <a:gdLst>
                  <a:gd name="T0" fmla="+- 0 5275 5275"/>
                  <a:gd name="T1" fmla="*/ T0 w 20"/>
                  <a:gd name="T2" fmla="+- 0 2017 1987"/>
                  <a:gd name="T3" fmla="*/ 2017 h 60"/>
                  <a:gd name="T4" fmla="+- 0 5295 5275"/>
                  <a:gd name="T5" fmla="*/ T4 w 20"/>
                  <a:gd name="T6" fmla="+- 0 2017 1987"/>
                  <a:gd name="T7" fmla="*/ 2017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3" name="Group 66"/>
            <p:cNvGrpSpPr>
              <a:grpSpLocks/>
            </p:cNvGrpSpPr>
            <p:nvPr/>
          </p:nvGrpSpPr>
          <p:grpSpPr bwMode="auto">
            <a:xfrm>
              <a:off x="5275" y="2106"/>
              <a:ext cx="20" cy="60"/>
              <a:chOff x="5275" y="2106"/>
              <a:chExt cx="20" cy="60"/>
            </a:xfrm>
          </p:grpSpPr>
          <p:sp>
            <p:nvSpPr>
              <p:cNvPr id="98" name="Freeform 67"/>
              <p:cNvSpPr>
                <a:spLocks/>
              </p:cNvSpPr>
              <p:nvPr/>
            </p:nvSpPr>
            <p:spPr bwMode="auto">
              <a:xfrm>
                <a:off x="5275" y="2106"/>
                <a:ext cx="20" cy="60"/>
              </a:xfrm>
              <a:custGeom>
                <a:avLst/>
                <a:gdLst>
                  <a:gd name="T0" fmla="+- 0 5275 5275"/>
                  <a:gd name="T1" fmla="*/ T0 w 20"/>
                  <a:gd name="T2" fmla="+- 0 2136 2106"/>
                  <a:gd name="T3" fmla="*/ 2136 h 60"/>
                  <a:gd name="T4" fmla="+- 0 5295 5275"/>
                  <a:gd name="T5" fmla="*/ T4 w 20"/>
                  <a:gd name="T6" fmla="+- 0 2136 2106"/>
                  <a:gd name="T7" fmla="*/ 2136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4" name="Group 64"/>
            <p:cNvGrpSpPr>
              <a:grpSpLocks/>
            </p:cNvGrpSpPr>
            <p:nvPr/>
          </p:nvGrpSpPr>
          <p:grpSpPr bwMode="auto">
            <a:xfrm>
              <a:off x="5275" y="2225"/>
              <a:ext cx="20" cy="60"/>
              <a:chOff x="5275" y="2225"/>
              <a:chExt cx="20" cy="60"/>
            </a:xfrm>
          </p:grpSpPr>
          <p:sp>
            <p:nvSpPr>
              <p:cNvPr id="97" name="Freeform 65"/>
              <p:cNvSpPr>
                <a:spLocks/>
              </p:cNvSpPr>
              <p:nvPr/>
            </p:nvSpPr>
            <p:spPr bwMode="auto">
              <a:xfrm>
                <a:off x="5275" y="2225"/>
                <a:ext cx="20" cy="60"/>
              </a:xfrm>
              <a:custGeom>
                <a:avLst/>
                <a:gdLst>
                  <a:gd name="T0" fmla="+- 0 5275 5275"/>
                  <a:gd name="T1" fmla="*/ T0 w 20"/>
                  <a:gd name="T2" fmla="+- 0 2255 2225"/>
                  <a:gd name="T3" fmla="*/ 2255 h 60"/>
                  <a:gd name="T4" fmla="+- 0 5295 5275"/>
                  <a:gd name="T5" fmla="*/ T4 w 20"/>
                  <a:gd name="T6" fmla="+- 0 2255 2225"/>
                  <a:gd name="T7" fmla="*/ 2255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5" name="Group 62"/>
            <p:cNvGrpSpPr>
              <a:grpSpLocks/>
            </p:cNvGrpSpPr>
            <p:nvPr/>
          </p:nvGrpSpPr>
          <p:grpSpPr bwMode="auto">
            <a:xfrm>
              <a:off x="5275" y="2344"/>
              <a:ext cx="20" cy="60"/>
              <a:chOff x="5275" y="2344"/>
              <a:chExt cx="20" cy="60"/>
            </a:xfrm>
          </p:grpSpPr>
          <p:sp>
            <p:nvSpPr>
              <p:cNvPr id="96" name="Freeform 63"/>
              <p:cNvSpPr>
                <a:spLocks/>
              </p:cNvSpPr>
              <p:nvPr/>
            </p:nvSpPr>
            <p:spPr bwMode="auto">
              <a:xfrm>
                <a:off x="5275" y="2344"/>
                <a:ext cx="20" cy="60"/>
              </a:xfrm>
              <a:custGeom>
                <a:avLst/>
                <a:gdLst>
                  <a:gd name="T0" fmla="+- 0 5275 5275"/>
                  <a:gd name="T1" fmla="*/ T0 w 20"/>
                  <a:gd name="T2" fmla="+- 0 2374 2344"/>
                  <a:gd name="T3" fmla="*/ 2374 h 60"/>
                  <a:gd name="T4" fmla="+- 0 5295 5275"/>
                  <a:gd name="T5" fmla="*/ T4 w 20"/>
                  <a:gd name="T6" fmla="+- 0 2374 2344"/>
                  <a:gd name="T7" fmla="*/ 2374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6" name="Group 60"/>
            <p:cNvGrpSpPr>
              <a:grpSpLocks/>
            </p:cNvGrpSpPr>
            <p:nvPr/>
          </p:nvGrpSpPr>
          <p:grpSpPr bwMode="auto">
            <a:xfrm>
              <a:off x="5275" y="2463"/>
              <a:ext cx="20" cy="60"/>
              <a:chOff x="5275" y="2463"/>
              <a:chExt cx="20" cy="60"/>
            </a:xfrm>
          </p:grpSpPr>
          <p:sp>
            <p:nvSpPr>
              <p:cNvPr id="95" name="Freeform 61"/>
              <p:cNvSpPr>
                <a:spLocks/>
              </p:cNvSpPr>
              <p:nvPr/>
            </p:nvSpPr>
            <p:spPr bwMode="auto">
              <a:xfrm>
                <a:off x="5275" y="2463"/>
                <a:ext cx="20" cy="60"/>
              </a:xfrm>
              <a:custGeom>
                <a:avLst/>
                <a:gdLst>
                  <a:gd name="T0" fmla="+- 0 5275 5275"/>
                  <a:gd name="T1" fmla="*/ T0 w 20"/>
                  <a:gd name="T2" fmla="+- 0 2493 2463"/>
                  <a:gd name="T3" fmla="*/ 2493 h 60"/>
                  <a:gd name="T4" fmla="+- 0 5295 5275"/>
                  <a:gd name="T5" fmla="*/ T4 w 20"/>
                  <a:gd name="T6" fmla="+- 0 2493 2463"/>
                  <a:gd name="T7" fmla="*/ 2493 h 60"/>
                </a:gdLst>
                <a:ahLst/>
                <a:cxnLst>
                  <a:cxn ang="0">
                    <a:pos x="T1" y="T3"/>
                  </a:cxn>
                  <a:cxn ang="0">
                    <a:pos x="T5" y="T7"/>
                  </a:cxn>
                </a:cxnLst>
                <a:rect l="0" t="0" r="r" b="b"/>
                <a:pathLst>
                  <a:path w="20" h="60">
                    <a:moveTo>
                      <a:pt x="0" y="30"/>
                    </a:moveTo>
                    <a:lnTo>
                      <a:pt x="20" y="30"/>
                    </a:lnTo>
                  </a:path>
                </a:pathLst>
              </a:custGeom>
              <a:noFill/>
              <a:ln w="39078">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7" name="Group 58"/>
            <p:cNvGrpSpPr>
              <a:grpSpLocks/>
            </p:cNvGrpSpPr>
            <p:nvPr/>
          </p:nvGrpSpPr>
          <p:grpSpPr bwMode="auto">
            <a:xfrm>
              <a:off x="5275" y="2582"/>
              <a:ext cx="20" cy="60"/>
              <a:chOff x="5275" y="2582"/>
              <a:chExt cx="20" cy="60"/>
            </a:xfrm>
          </p:grpSpPr>
          <p:sp>
            <p:nvSpPr>
              <p:cNvPr id="94" name="Freeform 59"/>
              <p:cNvSpPr>
                <a:spLocks/>
              </p:cNvSpPr>
              <p:nvPr/>
            </p:nvSpPr>
            <p:spPr bwMode="auto">
              <a:xfrm>
                <a:off x="5275" y="2582"/>
                <a:ext cx="20" cy="60"/>
              </a:xfrm>
              <a:custGeom>
                <a:avLst/>
                <a:gdLst>
                  <a:gd name="T0" fmla="+- 0 5275 5275"/>
                  <a:gd name="T1" fmla="*/ T0 w 20"/>
                  <a:gd name="T2" fmla="+- 0 2612 2582"/>
                  <a:gd name="T3" fmla="*/ 2612 h 60"/>
                  <a:gd name="T4" fmla="+- 0 5295 5275"/>
                  <a:gd name="T5" fmla="*/ T4 w 20"/>
                  <a:gd name="T6" fmla="+- 0 2612 2582"/>
                  <a:gd name="T7" fmla="*/ 2612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8" name="Group 56"/>
            <p:cNvGrpSpPr>
              <a:grpSpLocks/>
            </p:cNvGrpSpPr>
            <p:nvPr/>
          </p:nvGrpSpPr>
          <p:grpSpPr bwMode="auto">
            <a:xfrm>
              <a:off x="5275" y="2701"/>
              <a:ext cx="20" cy="60"/>
              <a:chOff x="5275" y="2701"/>
              <a:chExt cx="20" cy="60"/>
            </a:xfrm>
          </p:grpSpPr>
          <p:sp>
            <p:nvSpPr>
              <p:cNvPr id="93" name="Freeform 57"/>
              <p:cNvSpPr>
                <a:spLocks/>
              </p:cNvSpPr>
              <p:nvPr/>
            </p:nvSpPr>
            <p:spPr bwMode="auto">
              <a:xfrm>
                <a:off x="5275" y="2701"/>
                <a:ext cx="20" cy="60"/>
              </a:xfrm>
              <a:custGeom>
                <a:avLst/>
                <a:gdLst>
                  <a:gd name="T0" fmla="+- 0 5275 5275"/>
                  <a:gd name="T1" fmla="*/ T0 w 20"/>
                  <a:gd name="T2" fmla="+- 0 2731 2701"/>
                  <a:gd name="T3" fmla="*/ 2731 h 60"/>
                  <a:gd name="T4" fmla="+- 0 5295 5275"/>
                  <a:gd name="T5" fmla="*/ T4 w 20"/>
                  <a:gd name="T6" fmla="+- 0 2731 2701"/>
                  <a:gd name="T7" fmla="*/ 2731 h 60"/>
                </a:gdLst>
                <a:ahLst/>
                <a:cxnLst>
                  <a:cxn ang="0">
                    <a:pos x="T1" y="T3"/>
                  </a:cxn>
                  <a:cxn ang="0">
                    <a:pos x="T5" y="T7"/>
                  </a:cxn>
                </a:cxnLst>
                <a:rect l="0" t="0" r="r" b="b"/>
                <a:pathLst>
                  <a:path w="20" h="60">
                    <a:moveTo>
                      <a:pt x="0" y="30"/>
                    </a:moveTo>
                    <a:lnTo>
                      <a:pt x="20" y="30"/>
                    </a:lnTo>
                  </a:path>
                </a:pathLst>
              </a:custGeom>
              <a:noFill/>
              <a:ln w="39078">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9" name="Group 54"/>
            <p:cNvGrpSpPr>
              <a:grpSpLocks/>
            </p:cNvGrpSpPr>
            <p:nvPr/>
          </p:nvGrpSpPr>
          <p:grpSpPr bwMode="auto">
            <a:xfrm>
              <a:off x="5275" y="2821"/>
              <a:ext cx="20" cy="60"/>
              <a:chOff x="5275" y="2821"/>
              <a:chExt cx="20" cy="60"/>
            </a:xfrm>
          </p:grpSpPr>
          <p:sp>
            <p:nvSpPr>
              <p:cNvPr id="92" name="Freeform 55"/>
              <p:cNvSpPr>
                <a:spLocks/>
              </p:cNvSpPr>
              <p:nvPr/>
            </p:nvSpPr>
            <p:spPr bwMode="auto">
              <a:xfrm>
                <a:off x="5275" y="2821"/>
                <a:ext cx="20" cy="60"/>
              </a:xfrm>
              <a:custGeom>
                <a:avLst/>
                <a:gdLst>
                  <a:gd name="T0" fmla="+- 0 5275 5275"/>
                  <a:gd name="T1" fmla="*/ T0 w 20"/>
                  <a:gd name="T2" fmla="+- 0 2850 2821"/>
                  <a:gd name="T3" fmla="*/ 2850 h 60"/>
                  <a:gd name="T4" fmla="+- 0 5295 5275"/>
                  <a:gd name="T5" fmla="*/ T4 w 20"/>
                  <a:gd name="T6" fmla="+- 0 2850 2821"/>
                  <a:gd name="T7" fmla="*/ 2850 h 60"/>
                </a:gdLst>
                <a:ahLst/>
                <a:cxnLst>
                  <a:cxn ang="0">
                    <a:pos x="T1" y="T3"/>
                  </a:cxn>
                  <a:cxn ang="0">
                    <a:pos x="T5" y="T7"/>
                  </a:cxn>
                </a:cxnLst>
                <a:rect l="0" t="0" r="r" b="b"/>
                <a:pathLst>
                  <a:path w="20" h="60">
                    <a:moveTo>
                      <a:pt x="0" y="29"/>
                    </a:moveTo>
                    <a:lnTo>
                      <a:pt x="20" y="29"/>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40" name="Group 52"/>
            <p:cNvGrpSpPr>
              <a:grpSpLocks/>
            </p:cNvGrpSpPr>
            <p:nvPr/>
          </p:nvGrpSpPr>
          <p:grpSpPr bwMode="auto">
            <a:xfrm>
              <a:off x="5275" y="2940"/>
              <a:ext cx="20" cy="60"/>
              <a:chOff x="5275" y="2940"/>
              <a:chExt cx="20" cy="60"/>
            </a:xfrm>
          </p:grpSpPr>
          <p:sp>
            <p:nvSpPr>
              <p:cNvPr id="91" name="Freeform 53"/>
              <p:cNvSpPr>
                <a:spLocks/>
              </p:cNvSpPr>
              <p:nvPr/>
            </p:nvSpPr>
            <p:spPr bwMode="auto">
              <a:xfrm>
                <a:off x="5275" y="2940"/>
                <a:ext cx="20" cy="60"/>
              </a:xfrm>
              <a:custGeom>
                <a:avLst/>
                <a:gdLst>
                  <a:gd name="T0" fmla="+- 0 5275 5275"/>
                  <a:gd name="T1" fmla="*/ T0 w 20"/>
                  <a:gd name="T2" fmla="+- 0 2969 2940"/>
                  <a:gd name="T3" fmla="*/ 2969 h 60"/>
                  <a:gd name="T4" fmla="+- 0 5295 5275"/>
                  <a:gd name="T5" fmla="*/ T4 w 20"/>
                  <a:gd name="T6" fmla="+- 0 2969 2940"/>
                  <a:gd name="T7" fmla="*/ 2969 h 60"/>
                </a:gdLst>
                <a:ahLst/>
                <a:cxnLst>
                  <a:cxn ang="0">
                    <a:pos x="T1" y="T3"/>
                  </a:cxn>
                  <a:cxn ang="0">
                    <a:pos x="T5" y="T7"/>
                  </a:cxn>
                </a:cxnLst>
                <a:rect l="0" t="0" r="r" b="b"/>
                <a:pathLst>
                  <a:path w="20" h="60">
                    <a:moveTo>
                      <a:pt x="0" y="29"/>
                    </a:moveTo>
                    <a:lnTo>
                      <a:pt x="20" y="29"/>
                    </a:lnTo>
                  </a:path>
                </a:pathLst>
              </a:custGeom>
              <a:noFill/>
              <a:ln w="39078">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41" name="Group 50"/>
            <p:cNvGrpSpPr>
              <a:grpSpLocks/>
            </p:cNvGrpSpPr>
            <p:nvPr/>
          </p:nvGrpSpPr>
          <p:grpSpPr bwMode="auto">
            <a:xfrm>
              <a:off x="5275" y="3059"/>
              <a:ext cx="20" cy="60"/>
              <a:chOff x="5275" y="3059"/>
              <a:chExt cx="20" cy="60"/>
            </a:xfrm>
          </p:grpSpPr>
          <p:sp>
            <p:nvSpPr>
              <p:cNvPr id="90" name="Freeform 51"/>
              <p:cNvSpPr>
                <a:spLocks/>
              </p:cNvSpPr>
              <p:nvPr/>
            </p:nvSpPr>
            <p:spPr bwMode="auto">
              <a:xfrm>
                <a:off x="5275" y="3059"/>
                <a:ext cx="20" cy="60"/>
              </a:xfrm>
              <a:custGeom>
                <a:avLst/>
                <a:gdLst>
                  <a:gd name="T0" fmla="+- 0 5275 5275"/>
                  <a:gd name="T1" fmla="*/ T0 w 20"/>
                  <a:gd name="T2" fmla="+- 0 3089 3059"/>
                  <a:gd name="T3" fmla="*/ 3089 h 60"/>
                  <a:gd name="T4" fmla="+- 0 5295 5275"/>
                  <a:gd name="T5" fmla="*/ T4 w 20"/>
                  <a:gd name="T6" fmla="+- 0 3089 3059"/>
                  <a:gd name="T7" fmla="*/ 3089 h 60"/>
                </a:gdLst>
                <a:ahLst/>
                <a:cxnLst>
                  <a:cxn ang="0">
                    <a:pos x="T1" y="T3"/>
                  </a:cxn>
                  <a:cxn ang="0">
                    <a:pos x="T5" y="T7"/>
                  </a:cxn>
                </a:cxnLst>
                <a:rect l="0" t="0" r="r" b="b"/>
                <a:pathLst>
                  <a:path w="20" h="60">
                    <a:moveTo>
                      <a:pt x="0" y="30"/>
                    </a:moveTo>
                    <a:lnTo>
                      <a:pt x="20" y="30"/>
                    </a:lnTo>
                  </a:path>
                </a:pathLst>
              </a:custGeom>
              <a:noFill/>
              <a:ln w="3909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42" name="Group 48"/>
            <p:cNvGrpSpPr>
              <a:grpSpLocks/>
            </p:cNvGrpSpPr>
            <p:nvPr/>
          </p:nvGrpSpPr>
          <p:grpSpPr bwMode="auto">
            <a:xfrm>
              <a:off x="5275" y="3178"/>
              <a:ext cx="20" cy="60"/>
              <a:chOff x="5275" y="3178"/>
              <a:chExt cx="20" cy="60"/>
            </a:xfrm>
          </p:grpSpPr>
          <p:sp>
            <p:nvSpPr>
              <p:cNvPr id="89" name="Freeform 49"/>
              <p:cNvSpPr>
                <a:spLocks/>
              </p:cNvSpPr>
              <p:nvPr/>
            </p:nvSpPr>
            <p:spPr bwMode="auto">
              <a:xfrm>
                <a:off x="5275" y="3178"/>
                <a:ext cx="20" cy="60"/>
              </a:xfrm>
              <a:custGeom>
                <a:avLst/>
                <a:gdLst>
                  <a:gd name="T0" fmla="+- 0 5275 5275"/>
                  <a:gd name="T1" fmla="*/ T0 w 20"/>
                  <a:gd name="T2" fmla="+- 0 3208 3178"/>
                  <a:gd name="T3" fmla="*/ 3208 h 60"/>
                  <a:gd name="T4" fmla="+- 0 5295 5275"/>
                  <a:gd name="T5" fmla="*/ T4 w 20"/>
                  <a:gd name="T6" fmla="+- 0 3208 3178"/>
                  <a:gd name="T7" fmla="*/ 3208 h 60"/>
                </a:gdLst>
                <a:ahLst/>
                <a:cxnLst>
                  <a:cxn ang="0">
                    <a:pos x="T1" y="T3"/>
                  </a:cxn>
                  <a:cxn ang="0">
                    <a:pos x="T5" y="T7"/>
                  </a:cxn>
                </a:cxnLst>
                <a:rect l="0" t="0" r="r" b="b"/>
                <a:pathLst>
                  <a:path w="20" h="60">
                    <a:moveTo>
                      <a:pt x="0" y="30"/>
                    </a:moveTo>
                    <a:lnTo>
                      <a:pt x="20" y="30"/>
                    </a:lnTo>
                  </a:path>
                </a:pathLst>
              </a:custGeom>
              <a:noFill/>
              <a:ln w="39078">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43" name="Group 46"/>
            <p:cNvGrpSpPr>
              <a:grpSpLocks/>
            </p:cNvGrpSpPr>
            <p:nvPr/>
          </p:nvGrpSpPr>
          <p:grpSpPr bwMode="auto">
            <a:xfrm>
              <a:off x="5275" y="3297"/>
              <a:ext cx="20" cy="60"/>
              <a:chOff x="5275" y="3297"/>
              <a:chExt cx="20" cy="60"/>
            </a:xfrm>
          </p:grpSpPr>
          <p:sp>
            <p:nvSpPr>
              <p:cNvPr id="88" name="Freeform 47"/>
              <p:cNvSpPr>
                <a:spLocks/>
              </p:cNvSpPr>
              <p:nvPr/>
            </p:nvSpPr>
            <p:spPr bwMode="auto">
              <a:xfrm>
                <a:off x="5275" y="3297"/>
                <a:ext cx="20" cy="60"/>
              </a:xfrm>
              <a:custGeom>
                <a:avLst/>
                <a:gdLst>
                  <a:gd name="T0" fmla="+- 0 5275 5275"/>
                  <a:gd name="T1" fmla="*/ T0 w 20"/>
                  <a:gd name="T2" fmla="+- 0 3327 3297"/>
                  <a:gd name="T3" fmla="*/ 3327 h 60"/>
                  <a:gd name="T4" fmla="+- 0 5295 5275"/>
                  <a:gd name="T5" fmla="*/ T4 w 20"/>
                  <a:gd name="T6" fmla="+- 0 3327 3297"/>
                  <a:gd name="T7" fmla="*/ 3327 h 60"/>
                </a:gdLst>
                <a:ahLst/>
                <a:cxnLst>
                  <a:cxn ang="0">
                    <a:pos x="T1" y="T3"/>
                  </a:cxn>
                  <a:cxn ang="0">
                    <a:pos x="T5" y="T7"/>
                  </a:cxn>
                </a:cxnLst>
                <a:rect l="0" t="0" r="r" b="b"/>
                <a:pathLst>
                  <a:path w="20" h="60">
                    <a:moveTo>
                      <a:pt x="0" y="30"/>
                    </a:moveTo>
                    <a:lnTo>
                      <a:pt x="20" y="30"/>
                    </a:lnTo>
                  </a:path>
                </a:pathLst>
              </a:custGeom>
              <a:noFill/>
              <a:ln w="39078">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44" name="Group 43"/>
            <p:cNvGrpSpPr>
              <a:grpSpLocks/>
            </p:cNvGrpSpPr>
            <p:nvPr/>
          </p:nvGrpSpPr>
          <p:grpSpPr bwMode="auto">
            <a:xfrm>
              <a:off x="5275" y="3416"/>
              <a:ext cx="20" cy="30"/>
              <a:chOff x="5275" y="3416"/>
              <a:chExt cx="20" cy="30"/>
            </a:xfrm>
          </p:grpSpPr>
          <p:sp>
            <p:nvSpPr>
              <p:cNvPr id="86" name="Freeform 45"/>
              <p:cNvSpPr>
                <a:spLocks/>
              </p:cNvSpPr>
              <p:nvPr/>
            </p:nvSpPr>
            <p:spPr bwMode="auto">
              <a:xfrm>
                <a:off x="5275" y="3416"/>
                <a:ext cx="20" cy="30"/>
              </a:xfrm>
              <a:custGeom>
                <a:avLst/>
                <a:gdLst>
                  <a:gd name="T0" fmla="+- 0 5275 5275"/>
                  <a:gd name="T1" fmla="*/ T0 w 20"/>
                  <a:gd name="T2" fmla="+- 0 3431 3416"/>
                  <a:gd name="T3" fmla="*/ 3431 h 30"/>
                  <a:gd name="T4" fmla="+- 0 5295 5275"/>
                  <a:gd name="T5" fmla="*/ T4 w 20"/>
                  <a:gd name="T6" fmla="+- 0 3431 3416"/>
                  <a:gd name="T7" fmla="*/ 3431 h 30"/>
                </a:gdLst>
                <a:ahLst/>
                <a:cxnLst>
                  <a:cxn ang="0">
                    <a:pos x="T1" y="T3"/>
                  </a:cxn>
                  <a:cxn ang="0">
                    <a:pos x="T5" y="T7"/>
                  </a:cxn>
                </a:cxnLst>
                <a:rect l="0" t="0" r="r" b="b"/>
                <a:pathLst>
                  <a:path w="20" h="30">
                    <a:moveTo>
                      <a:pt x="0" y="15"/>
                    </a:moveTo>
                    <a:lnTo>
                      <a:pt x="20" y="15"/>
                    </a:lnTo>
                  </a:path>
                </a:pathLst>
              </a:custGeom>
              <a:noFill/>
              <a:ln w="2032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pic>
            <p:nvPicPr>
              <p:cNvPr id="87" name="Picture 4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7" y="-1812"/>
                <a:ext cx="212" cy="116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5" name="Group 41"/>
            <p:cNvGrpSpPr>
              <a:grpSpLocks/>
            </p:cNvGrpSpPr>
            <p:nvPr/>
          </p:nvGrpSpPr>
          <p:grpSpPr bwMode="auto">
            <a:xfrm>
              <a:off x="4432" y="-652"/>
              <a:ext cx="222" cy="2"/>
              <a:chOff x="4432" y="-652"/>
              <a:chExt cx="222" cy="2"/>
            </a:xfrm>
          </p:grpSpPr>
          <p:sp>
            <p:nvSpPr>
              <p:cNvPr id="85" name="Freeform 42"/>
              <p:cNvSpPr>
                <a:spLocks/>
              </p:cNvSpPr>
              <p:nvPr/>
            </p:nvSpPr>
            <p:spPr bwMode="auto">
              <a:xfrm>
                <a:off x="4432" y="-652"/>
                <a:ext cx="222" cy="2"/>
              </a:xfrm>
              <a:custGeom>
                <a:avLst/>
                <a:gdLst>
                  <a:gd name="T0" fmla="+- 0 4432 4432"/>
                  <a:gd name="T1" fmla="*/ T0 w 222"/>
                  <a:gd name="T2" fmla="+- 0 4654 4432"/>
                  <a:gd name="T3" fmla="*/ T2 w 222"/>
                </a:gdLst>
                <a:ahLst/>
                <a:cxnLst>
                  <a:cxn ang="0">
                    <a:pos x="T1" y="0"/>
                  </a:cxn>
                  <a:cxn ang="0">
                    <a:pos x="T3" y="0"/>
                  </a:cxn>
                </a:cxnLst>
                <a:rect l="0" t="0" r="r" b="b"/>
                <a:pathLst>
                  <a:path w="222">
                    <a:moveTo>
                      <a:pt x="0" y="0"/>
                    </a:moveTo>
                    <a:lnTo>
                      <a:pt x="222" y="0"/>
                    </a:lnTo>
                  </a:path>
                </a:pathLst>
              </a:custGeom>
              <a:noFill/>
              <a:ln w="381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46" name="Group 39"/>
            <p:cNvGrpSpPr>
              <a:grpSpLocks/>
            </p:cNvGrpSpPr>
            <p:nvPr/>
          </p:nvGrpSpPr>
          <p:grpSpPr bwMode="auto">
            <a:xfrm>
              <a:off x="4437" y="-1808"/>
              <a:ext cx="2" cy="1154"/>
              <a:chOff x="4437" y="-1808"/>
              <a:chExt cx="2" cy="1154"/>
            </a:xfrm>
          </p:grpSpPr>
          <p:sp>
            <p:nvSpPr>
              <p:cNvPr id="84" name="Freeform 40"/>
              <p:cNvSpPr>
                <a:spLocks/>
              </p:cNvSpPr>
              <p:nvPr/>
            </p:nvSpPr>
            <p:spPr bwMode="auto">
              <a:xfrm>
                <a:off x="4437" y="-1808"/>
                <a:ext cx="2" cy="1154"/>
              </a:xfrm>
              <a:custGeom>
                <a:avLst/>
                <a:gdLst>
                  <a:gd name="T0" fmla="+- 0 -1808 -1808"/>
                  <a:gd name="T1" fmla="*/ -1808 h 1154"/>
                  <a:gd name="T2" fmla="+- 0 -654 -1808"/>
                  <a:gd name="T3" fmla="*/ -654 h 1154"/>
                </a:gdLst>
                <a:ahLst/>
                <a:cxnLst>
                  <a:cxn ang="0">
                    <a:pos x="0" y="T1"/>
                  </a:cxn>
                  <a:cxn ang="0">
                    <a:pos x="0" y="T3"/>
                  </a:cxn>
                </a:cxnLst>
                <a:rect l="0" t="0" r="r" b="b"/>
                <a:pathLst>
                  <a:path h="1154">
                    <a:moveTo>
                      <a:pt x="0" y="0"/>
                    </a:moveTo>
                    <a:lnTo>
                      <a:pt x="0" y="1154"/>
                    </a:lnTo>
                  </a:path>
                </a:pathLst>
              </a:custGeom>
              <a:noFill/>
              <a:ln w="762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47" name="Group 37"/>
            <p:cNvGrpSpPr>
              <a:grpSpLocks/>
            </p:cNvGrpSpPr>
            <p:nvPr/>
          </p:nvGrpSpPr>
          <p:grpSpPr bwMode="auto">
            <a:xfrm>
              <a:off x="4432" y="-1813"/>
              <a:ext cx="222" cy="2"/>
              <a:chOff x="4432" y="-1813"/>
              <a:chExt cx="222" cy="2"/>
            </a:xfrm>
          </p:grpSpPr>
          <p:sp>
            <p:nvSpPr>
              <p:cNvPr id="83" name="Freeform 38"/>
              <p:cNvSpPr>
                <a:spLocks/>
              </p:cNvSpPr>
              <p:nvPr/>
            </p:nvSpPr>
            <p:spPr bwMode="auto">
              <a:xfrm>
                <a:off x="4432" y="-1813"/>
                <a:ext cx="222" cy="2"/>
              </a:xfrm>
              <a:custGeom>
                <a:avLst/>
                <a:gdLst>
                  <a:gd name="T0" fmla="+- 0 4432 4432"/>
                  <a:gd name="T1" fmla="*/ T0 w 222"/>
                  <a:gd name="T2" fmla="+- 0 4654 4432"/>
                  <a:gd name="T3" fmla="*/ T2 w 222"/>
                </a:gdLst>
                <a:ahLst/>
                <a:cxnLst>
                  <a:cxn ang="0">
                    <a:pos x="T1" y="0"/>
                  </a:cxn>
                  <a:cxn ang="0">
                    <a:pos x="T3" y="0"/>
                  </a:cxn>
                </a:cxnLst>
                <a:rect l="0" t="0" r="r" b="b"/>
                <a:pathLst>
                  <a:path w="222">
                    <a:moveTo>
                      <a:pt x="0" y="0"/>
                    </a:moveTo>
                    <a:lnTo>
                      <a:pt x="222" y="0"/>
                    </a:lnTo>
                  </a:path>
                </a:pathLst>
              </a:custGeom>
              <a:noFill/>
              <a:ln w="762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48" name="Group 34"/>
            <p:cNvGrpSpPr>
              <a:grpSpLocks/>
            </p:cNvGrpSpPr>
            <p:nvPr/>
          </p:nvGrpSpPr>
          <p:grpSpPr bwMode="auto">
            <a:xfrm>
              <a:off x="4649" y="-1808"/>
              <a:ext cx="2" cy="1154"/>
              <a:chOff x="4649" y="-1808"/>
              <a:chExt cx="2" cy="1154"/>
            </a:xfrm>
          </p:grpSpPr>
          <p:sp>
            <p:nvSpPr>
              <p:cNvPr id="81" name="Freeform 36"/>
              <p:cNvSpPr>
                <a:spLocks/>
              </p:cNvSpPr>
              <p:nvPr/>
            </p:nvSpPr>
            <p:spPr bwMode="auto">
              <a:xfrm>
                <a:off x="4649" y="-1808"/>
                <a:ext cx="2" cy="1154"/>
              </a:xfrm>
              <a:custGeom>
                <a:avLst/>
                <a:gdLst>
                  <a:gd name="T0" fmla="+- 0 -1808 -1808"/>
                  <a:gd name="T1" fmla="*/ -1808 h 1154"/>
                  <a:gd name="T2" fmla="+- 0 -654 -1808"/>
                  <a:gd name="T3" fmla="*/ -654 h 1154"/>
                </a:gdLst>
                <a:ahLst/>
                <a:cxnLst>
                  <a:cxn ang="0">
                    <a:pos x="0" y="T1"/>
                  </a:cxn>
                  <a:cxn ang="0">
                    <a:pos x="0" y="T3"/>
                  </a:cxn>
                </a:cxnLst>
                <a:rect l="0" t="0" r="r" b="b"/>
                <a:pathLst>
                  <a:path h="1154">
                    <a:moveTo>
                      <a:pt x="0" y="0"/>
                    </a:moveTo>
                    <a:lnTo>
                      <a:pt x="0" y="1154"/>
                    </a:lnTo>
                  </a:path>
                </a:pathLst>
              </a:custGeom>
              <a:noFill/>
              <a:ln w="762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pic>
            <p:nvPicPr>
              <p:cNvPr id="82" name="Picture 3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00" y="-1812"/>
                <a:ext cx="212" cy="116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9" name="Group 32"/>
            <p:cNvGrpSpPr>
              <a:grpSpLocks/>
            </p:cNvGrpSpPr>
            <p:nvPr/>
          </p:nvGrpSpPr>
          <p:grpSpPr bwMode="auto">
            <a:xfrm>
              <a:off x="5895" y="-652"/>
              <a:ext cx="222" cy="2"/>
              <a:chOff x="5895" y="-652"/>
              <a:chExt cx="222" cy="2"/>
            </a:xfrm>
          </p:grpSpPr>
          <p:sp>
            <p:nvSpPr>
              <p:cNvPr id="80" name="Freeform 33"/>
              <p:cNvSpPr>
                <a:spLocks/>
              </p:cNvSpPr>
              <p:nvPr/>
            </p:nvSpPr>
            <p:spPr bwMode="auto">
              <a:xfrm>
                <a:off x="5895" y="-652"/>
                <a:ext cx="222" cy="2"/>
              </a:xfrm>
              <a:custGeom>
                <a:avLst/>
                <a:gdLst>
                  <a:gd name="T0" fmla="+- 0 5895 5895"/>
                  <a:gd name="T1" fmla="*/ T0 w 222"/>
                  <a:gd name="T2" fmla="+- 0 6117 5895"/>
                  <a:gd name="T3" fmla="*/ T2 w 222"/>
                </a:gdLst>
                <a:ahLst/>
                <a:cxnLst>
                  <a:cxn ang="0">
                    <a:pos x="T1" y="0"/>
                  </a:cxn>
                  <a:cxn ang="0">
                    <a:pos x="T3" y="0"/>
                  </a:cxn>
                </a:cxnLst>
                <a:rect l="0" t="0" r="r" b="b"/>
                <a:pathLst>
                  <a:path w="222">
                    <a:moveTo>
                      <a:pt x="0" y="0"/>
                    </a:moveTo>
                    <a:lnTo>
                      <a:pt x="222" y="0"/>
                    </a:lnTo>
                  </a:path>
                </a:pathLst>
              </a:custGeom>
              <a:noFill/>
              <a:ln w="381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50" name="Group 30"/>
            <p:cNvGrpSpPr>
              <a:grpSpLocks/>
            </p:cNvGrpSpPr>
            <p:nvPr/>
          </p:nvGrpSpPr>
          <p:grpSpPr bwMode="auto">
            <a:xfrm>
              <a:off x="5900" y="-1808"/>
              <a:ext cx="2" cy="1154"/>
              <a:chOff x="5900" y="-1808"/>
              <a:chExt cx="2" cy="1154"/>
            </a:xfrm>
          </p:grpSpPr>
          <p:sp>
            <p:nvSpPr>
              <p:cNvPr id="79" name="Freeform 31"/>
              <p:cNvSpPr>
                <a:spLocks/>
              </p:cNvSpPr>
              <p:nvPr/>
            </p:nvSpPr>
            <p:spPr bwMode="auto">
              <a:xfrm>
                <a:off x="5900" y="-1808"/>
                <a:ext cx="2" cy="1154"/>
              </a:xfrm>
              <a:custGeom>
                <a:avLst/>
                <a:gdLst>
                  <a:gd name="T0" fmla="+- 0 -1808 -1808"/>
                  <a:gd name="T1" fmla="*/ -1808 h 1154"/>
                  <a:gd name="T2" fmla="+- 0 -654 -1808"/>
                  <a:gd name="T3" fmla="*/ -654 h 1154"/>
                </a:gdLst>
                <a:ahLst/>
                <a:cxnLst>
                  <a:cxn ang="0">
                    <a:pos x="0" y="T1"/>
                  </a:cxn>
                  <a:cxn ang="0">
                    <a:pos x="0" y="T3"/>
                  </a:cxn>
                </a:cxnLst>
                <a:rect l="0" t="0" r="r" b="b"/>
                <a:pathLst>
                  <a:path h="1154">
                    <a:moveTo>
                      <a:pt x="0" y="0"/>
                    </a:moveTo>
                    <a:lnTo>
                      <a:pt x="0" y="1154"/>
                    </a:lnTo>
                  </a:path>
                </a:pathLst>
              </a:custGeom>
              <a:noFill/>
              <a:ln w="762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51" name="Group 28"/>
            <p:cNvGrpSpPr>
              <a:grpSpLocks/>
            </p:cNvGrpSpPr>
            <p:nvPr/>
          </p:nvGrpSpPr>
          <p:grpSpPr bwMode="auto">
            <a:xfrm>
              <a:off x="5895" y="-1813"/>
              <a:ext cx="222" cy="2"/>
              <a:chOff x="5895" y="-1813"/>
              <a:chExt cx="222" cy="2"/>
            </a:xfrm>
          </p:grpSpPr>
          <p:sp>
            <p:nvSpPr>
              <p:cNvPr id="78" name="Freeform 29"/>
              <p:cNvSpPr>
                <a:spLocks/>
              </p:cNvSpPr>
              <p:nvPr/>
            </p:nvSpPr>
            <p:spPr bwMode="auto">
              <a:xfrm>
                <a:off x="5895" y="-1813"/>
                <a:ext cx="222" cy="2"/>
              </a:xfrm>
              <a:custGeom>
                <a:avLst/>
                <a:gdLst>
                  <a:gd name="T0" fmla="+- 0 5895 5895"/>
                  <a:gd name="T1" fmla="*/ T0 w 222"/>
                  <a:gd name="T2" fmla="+- 0 6117 5895"/>
                  <a:gd name="T3" fmla="*/ T2 w 222"/>
                </a:gdLst>
                <a:ahLst/>
                <a:cxnLst>
                  <a:cxn ang="0">
                    <a:pos x="T1" y="0"/>
                  </a:cxn>
                  <a:cxn ang="0">
                    <a:pos x="T3" y="0"/>
                  </a:cxn>
                </a:cxnLst>
                <a:rect l="0" t="0" r="r" b="b"/>
                <a:pathLst>
                  <a:path w="222">
                    <a:moveTo>
                      <a:pt x="0" y="0"/>
                    </a:moveTo>
                    <a:lnTo>
                      <a:pt x="222" y="0"/>
                    </a:lnTo>
                  </a:path>
                </a:pathLst>
              </a:custGeom>
              <a:noFill/>
              <a:ln w="762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52" name="Group 26"/>
            <p:cNvGrpSpPr>
              <a:grpSpLocks/>
            </p:cNvGrpSpPr>
            <p:nvPr/>
          </p:nvGrpSpPr>
          <p:grpSpPr bwMode="auto">
            <a:xfrm>
              <a:off x="6112" y="-1808"/>
              <a:ext cx="2" cy="1154"/>
              <a:chOff x="6112" y="-1808"/>
              <a:chExt cx="2" cy="1154"/>
            </a:xfrm>
          </p:grpSpPr>
          <p:sp>
            <p:nvSpPr>
              <p:cNvPr id="77" name="Freeform 27"/>
              <p:cNvSpPr>
                <a:spLocks/>
              </p:cNvSpPr>
              <p:nvPr/>
            </p:nvSpPr>
            <p:spPr bwMode="auto">
              <a:xfrm>
                <a:off x="6112" y="-1808"/>
                <a:ext cx="2" cy="1154"/>
              </a:xfrm>
              <a:custGeom>
                <a:avLst/>
                <a:gdLst>
                  <a:gd name="T0" fmla="+- 0 -1808 -1808"/>
                  <a:gd name="T1" fmla="*/ -1808 h 1154"/>
                  <a:gd name="T2" fmla="+- 0 -654 -1808"/>
                  <a:gd name="T3" fmla="*/ -654 h 1154"/>
                </a:gdLst>
                <a:ahLst/>
                <a:cxnLst>
                  <a:cxn ang="0">
                    <a:pos x="0" y="T1"/>
                  </a:cxn>
                  <a:cxn ang="0">
                    <a:pos x="0" y="T3"/>
                  </a:cxn>
                </a:cxnLst>
                <a:rect l="0" t="0" r="r" b="b"/>
                <a:pathLst>
                  <a:path h="1154">
                    <a:moveTo>
                      <a:pt x="0" y="0"/>
                    </a:moveTo>
                    <a:lnTo>
                      <a:pt x="0" y="1154"/>
                    </a:lnTo>
                  </a:path>
                </a:pathLst>
              </a:custGeom>
              <a:noFill/>
              <a:ln w="762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53" name="Group 24"/>
            <p:cNvGrpSpPr>
              <a:grpSpLocks/>
            </p:cNvGrpSpPr>
            <p:nvPr/>
          </p:nvGrpSpPr>
          <p:grpSpPr bwMode="auto">
            <a:xfrm>
              <a:off x="3743" y="3500"/>
              <a:ext cx="304" cy="414"/>
              <a:chOff x="3743" y="3500"/>
              <a:chExt cx="304" cy="414"/>
            </a:xfrm>
          </p:grpSpPr>
          <p:sp>
            <p:nvSpPr>
              <p:cNvPr id="76" name="Freeform 25"/>
              <p:cNvSpPr>
                <a:spLocks/>
              </p:cNvSpPr>
              <p:nvPr/>
            </p:nvSpPr>
            <p:spPr bwMode="auto">
              <a:xfrm>
                <a:off x="3743" y="3500"/>
                <a:ext cx="304" cy="414"/>
              </a:xfrm>
              <a:custGeom>
                <a:avLst/>
                <a:gdLst>
                  <a:gd name="T0" fmla="+- 0 4038 3743"/>
                  <a:gd name="T1" fmla="*/ T0 w 304"/>
                  <a:gd name="T2" fmla="+- 0 3500 3500"/>
                  <a:gd name="T3" fmla="*/ 3500 h 414"/>
                  <a:gd name="T4" fmla="+- 0 3743 3743"/>
                  <a:gd name="T5" fmla="*/ T4 w 304"/>
                  <a:gd name="T6" fmla="+- 0 3908 3500"/>
                  <a:gd name="T7" fmla="*/ 3908 h 414"/>
                  <a:gd name="T8" fmla="+- 0 3751 3743"/>
                  <a:gd name="T9" fmla="*/ T8 w 304"/>
                  <a:gd name="T10" fmla="+- 0 3914 3500"/>
                  <a:gd name="T11" fmla="*/ 3914 h 414"/>
                  <a:gd name="T12" fmla="+- 0 4046 3743"/>
                  <a:gd name="T13" fmla="*/ T12 w 304"/>
                  <a:gd name="T14" fmla="+- 0 3506 3500"/>
                  <a:gd name="T15" fmla="*/ 3506 h 414"/>
                  <a:gd name="T16" fmla="+- 0 4038 3743"/>
                  <a:gd name="T17" fmla="*/ T16 w 304"/>
                  <a:gd name="T18" fmla="+- 0 3500 3500"/>
                  <a:gd name="T19" fmla="*/ 3500 h 414"/>
                </a:gdLst>
                <a:ahLst/>
                <a:cxnLst>
                  <a:cxn ang="0">
                    <a:pos x="T1" y="T3"/>
                  </a:cxn>
                  <a:cxn ang="0">
                    <a:pos x="T5" y="T7"/>
                  </a:cxn>
                  <a:cxn ang="0">
                    <a:pos x="T9" y="T11"/>
                  </a:cxn>
                  <a:cxn ang="0">
                    <a:pos x="T13" y="T15"/>
                  </a:cxn>
                  <a:cxn ang="0">
                    <a:pos x="T17" y="T19"/>
                  </a:cxn>
                </a:cxnLst>
                <a:rect l="0" t="0" r="r" b="b"/>
                <a:pathLst>
                  <a:path w="304" h="414">
                    <a:moveTo>
                      <a:pt x="295" y="0"/>
                    </a:moveTo>
                    <a:lnTo>
                      <a:pt x="0" y="408"/>
                    </a:lnTo>
                    <a:lnTo>
                      <a:pt x="8" y="414"/>
                    </a:lnTo>
                    <a:lnTo>
                      <a:pt x="303" y="6"/>
                    </a:lnTo>
                    <a:lnTo>
                      <a:pt x="295"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54" name="Group 22"/>
            <p:cNvGrpSpPr>
              <a:grpSpLocks/>
            </p:cNvGrpSpPr>
            <p:nvPr/>
          </p:nvGrpSpPr>
          <p:grpSpPr bwMode="auto">
            <a:xfrm>
              <a:off x="3993" y="3446"/>
              <a:ext cx="92" cy="105"/>
              <a:chOff x="3993" y="3446"/>
              <a:chExt cx="92" cy="105"/>
            </a:xfrm>
          </p:grpSpPr>
          <p:sp>
            <p:nvSpPr>
              <p:cNvPr id="75" name="Freeform 23"/>
              <p:cNvSpPr>
                <a:spLocks/>
              </p:cNvSpPr>
              <p:nvPr/>
            </p:nvSpPr>
            <p:spPr bwMode="auto">
              <a:xfrm>
                <a:off x="3993" y="3446"/>
                <a:ext cx="92" cy="105"/>
              </a:xfrm>
              <a:custGeom>
                <a:avLst/>
                <a:gdLst>
                  <a:gd name="T0" fmla="+- 0 4084 3993"/>
                  <a:gd name="T1" fmla="*/ T0 w 92"/>
                  <a:gd name="T2" fmla="+- 0 3446 3446"/>
                  <a:gd name="T3" fmla="*/ 3446 h 105"/>
                  <a:gd name="T4" fmla="+- 0 3993 3993"/>
                  <a:gd name="T5" fmla="*/ T4 w 92"/>
                  <a:gd name="T6" fmla="+- 0 3503 3446"/>
                  <a:gd name="T7" fmla="*/ 3503 h 105"/>
                  <a:gd name="T8" fmla="+- 0 4039 3993"/>
                  <a:gd name="T9" fmla="*/ T8 w 92"/>
                  <a:gd name="T10" fmla="+- 0 3508 3446"/>
                  <a:gd name="T11" fmla="*/ 3508 h 105"/>
                  <a:gd name="T12" fmla="+- 0 4058 3993"/>
                  <a:gd name="T13" fmla="*/ T12 w 92"/>
                  <a:gd name="T14" fmla="+- 0 3551 3446"/>
                  <a:gd name="T15" fmla="*/ 3551 h 105"/>
                  <a:gd name="T16" fmla="+- 0 4084 3993"/>
                  <a:gd name="T17" fmla="*/ T16 w 92"/>
                  <a:gd name="T18" fmla="+- 0 3446 3446"/>
                  <a:gd name="T19" fmla="*/ 3446 h 105"/>
                </a:gdLst>
                <a:ahLst/>
                <a:cxnLst>
                  <a:cxn ang="0">
                    <a:pos x="T1" y="T3"/>
                  </a:cxn>
                  <a:cxn ang="0">
                    <a:pos x="T5" y="T7"/>
                  </a:cxn>
                  <a:cxn ang="0">
                    <a:pos x="T9" y="T11"/>
                  </a:cxn>
                  <a:cxn ang="0">
                    <a:pos x="T13" y="T15"/>
                  </a:cxn>
                  <a:cxn ang="0">
                    <a:pos x="T17" y="T19"/>
                  </a:cxn>
                </a:cxnLst>
                <a:rect l="0" t="0" r="r" b="b"/>
                <a:pathLst>
                  <a:path w="92" h="105">
                    <a:moveTo>
                      <a:pt x="91" y="0"/>
                    </a:moveTo>
                    <a:lnTo>
                      <a:pt x="0" y="57"/>
                    </a:lnTo>
                    <a:lnTo>
                      <a:pt x="46" y="62"/>
                    </a:lnTo>
                    <a:lnTo>
                      <a:pt x="65" y="105"/>
                    </a:lnTo>
                    <a:lnTo>
                      <a:pt x="91"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55" name="Group 20"/>
            <p:cNvGrpSpPr>
              <a:grpSpLocks/>
            </p:cNvGrpSpPr>
            <p:nvPr/>
          </p:nvGrpSpPr>
          <p:grpSpPr bwMode="auto">
            <a:xfrm>
              <a:off x="5331" y="3516"/>
              <a:ext cx="392" cy="399"/>
              <a:chOff x="5331" y="3516"/>
              <a:chExt cx="392" cy="399"/>
            </a:xfrm>
          </p:grpSpPr>
          <p:sp>
            <p:nvSpPr>
              <p:cNvPr id="74" name="Freeform 21"/>
              <p:cNvSpPr>
                <a:spLocks/>
              </p:cNvSpPr>
              <p:nvPr/>
            </p:nvSpPr>
            <p:spPr bwMode="auto">
              <a:xfrm>
                <a:off x="5331" y="3516"/>
                <a:ext cx="392" cy="399"/>
              </a:xfrm>
              <a:custGeom>
                <a:avLst/>
                <a:gdLst>
                  <a:gd name="T0" fmla="+- 0 5338 5331"/>
                  <a:gd name="T1" fmla="*/ T0 w 392"/>
                  <a:gd name="T2" fmla="+- 0 3516 3516"/>
                  <a:gd name="T3" fmla="*/ 3516 h 399"/>
                  <a:gd name="T4" fmla="+- 0 5331 5331"/>
                  <a:gd name="T5" fmla="*/ T4 w 392"/>
                  <a:gd name="T6" fmla="+- 0 3523 3516"/>
                  <a:gd name="T7" fmla="*/ 3523 h 399"/>
                  <a:gd name="T8" fmla="+- 0 5715 5331"/>
                  <a:gd name="T9" fmla="*/ T8 w 392"/>
                  <a:gd name="T10" fmla="+- 0 3915 3516"/>
                  <a:gd name="T11" fmla="*/ 3915 h 399"/>
                  <a:gd name="T12" fmla="+- 0 5722 5331"/>
                  <a:gd name="T13" fmla="*/ T12 w 392"/>
                  <a:gd name="T14" fmla="+- 0 3908 3516"/>
                  <a:gd name="T15" fmla="*/ 3908 h 399"/>
                  <a:gd name="T16" fmla="+- 0 5338 5331"/>
                  <a:gd name="T17" fmla="*/ T16 w 392"/>
                  <a:gd name="T18" fmla="+- 0 3516 3516"/>
                  <a:gd name="T19" fmla="*/ 3516 h 399"/>
                </a:gdLst>
                <a:ahLst/>
                <a:cxnLst>
                  <a:cxn ang="0">
                    <a:pos x="T1" y="T3"/>
                  </a:cxn>
                  <a:cxn ang="0">
                    <a:pos x="T5" y="T7"/>
                  </a:cxn>
                  <a:cxn ang="0">
                    <a:pos x="T9" y="T11"/>
                  </a:cxn>
                  <a:cxn ang="0">
                    <a:pos x="T13" y="T15"/>
                  </a:cxn>
                  <a:cxn ang="0">
                    <a:pos x="T17" y="T19"/>
                  </a:cxn>
                </a:cxnLst>
                <a:rect l="0" t="0" r="r" b="b"/>
                <a:pathLst>
                  <a:path w="392" h="399">
                    <a:moveTo>
                      <a:pt x="7" y="0"/>
                    </a:moveTo>
                    <a:lnTo>
                      <a:pt x="0" y="7"/>
                    </a:lnTo>
                    <a:lnTo>
                      <a:pt x="384" y="399"/>
                    </a:lnTo>
                    <a:lnTo>
                      <a:pt x="391" y="392"/>
                    </a:lnTo>
                    <a:lnTo>
                      <a:pt x="7"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56" name="Group 18"/>
            <p:cNvGrpSpPr>
              <a:grpSpLocks/>
            </p:cNvGrpSpPr>
            <p:nvPr/>
          </p:nvGrpSpPr>
          <p:grpSpPr bwMode="auto">
            <a:xfrm>
              <a:off x="5285" y="3469"/>
              <a:ext cx="99" cy="100"/>
              <a:chOff x="5285" y="3469"/>
              <a:chExt cx="99" cy="100"/>
            </a:xfrm>
          </p:grpSpPr>
          <p:sp>
            <p:nvSpPr>
              <p:cNvPr id="73" name="Freeform 19"/>
              <p:cNvSpPr>
                <a:spLocks/>
              </p:cNvSpPr>
              <p:nvPr/>
            </p:nvSpPr>
            <p:spPr bwMode="auto">
              <a:xfrm>
                <a:off x="5285" y="3469"/>
                <a:ext cx="99" cy="100"/>
              </a:xfrm>
              <a:custGeom>
                <a:avLst/>
                <a:gdLst>
                  <a:gd name="T0" fmla="+- 0 5285 5285"/>
                  <a:gd name="T1" fmla="*/ T0 w 99"/>
                  <a:gd name="T2" fmla="+- 0 3469 3469"/>
                  <a:gd name="T3" fmla="*/ 3469 h 100"/>
                  <a:gd name="T4" fmla="+- 0 5326 5285"/>
                  <a:gd name="T5" fmla="*/ T4 w 99"/>
                  <a:gd name="T6" fmla="+- 0 3569 3469"/>
                  <a:gd name="T7" fmla="*/ 3569 h 100"/>
                  <a:gd name="T8" fmla="+- 0 5338 5285"/>
                  <a:gd name="T9" fmla="*/ T8 w 99"/>
                  <a:gd name="T10" fmla="+- 0 3523 3469"/>
                  <a:gd name="T11" fmla="*/ 3523 h 100"/>
                  <a:gd name="T12" fmla="+- 0 5384 5285"/>
                  <a:gd name="T13" fmla="*/ T12 w 99"/>
                  <a:gd name="T14" fmla="+- 0 3512 3469"/>
                  <a:gd name="T15" fmla="*/ 3512 h 100"/>
                  <a:gd name="T16" fmla="+- 0 5285 5285"/>
                  <a:gd name="T17" fmla="*/ T16 w 99"/>
                  <a:gd name="T18" fmla="+- 0 3469 3469"/>
                  <a:gd name="T19" fmla="*/ 3469 h 100"/>
                </a:gdLst>
                <a:ahLst/>
                <a:cxnLst>
                  <a:cxn ang="0">
                    <a:pos x="T1" y="T3"/>
                  </a:cxn>
                  <a:cxn ang="0">
                    <a:pos x="T5" y="T7"/>
                  </a:cxn>
                  <a:cxn ang="0">
                    <a:pos x="T9" y="T11"/>
                  </a:cxn>
                  <a:cxn ang="0">
                    <a:pos x="T13" y="T15"/>
                  </a:cxn>
                  <a:cxn ang="0">
                    <a:pos x="T17" y="T19"/>
                  </a:cxn>
                </a:cxnLst>
                <a:rect l="0" t="0" r="r" b="b"/>
                <a:pathLst>
                  <a:path w="99" h="100">
                    <a:moveTo>
                      <a:pt x="0" y="0"/>
                    </a:moveTo>
                    <a:lnTo>
                      <a:pt x="41" y="100"/>
                    </a:lnTo>
                    <a:lnTo>
                      <a:pt x="53" y="54"/>
                    </a:lnTo>
                    <a:lnTo>
                      <a:pt x="99" y="43"/>
                    </a:lnTo>
                    <a:lnTo>
                      <a:pt x="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57" name="Group 16"/>
            <p:cNvGrpSpPr>
              <a:grpSpLocks/>
            </p:cNvGrpSpPr>
            <p:nvPr/>
          </p:nvGrpSpPr>
          <p:grpSpPr bwMode="auto">
            <a:xfrm>
              <a:off x="7011" y="121"/>
              <a:ext cx="535" cy="274"/>
              <a:chOff x="7011" y="121"/>
              <a:chExt cx="535" cy="274"/>
            </a:xfrm>
          </p:grpSpPr>
          <p:sp>
            <p:nvSpPr>
              <p:cNvPr id="72" name="Freeform 17"/>
              <p:cNvSpPr>
                <a:spLocks/>
              </p:cNvSpPr>
              <p:nvPr/>
            </p:nvSpPr>
            <p:spPr bwMode="auto">
              <a:xfrm>
                <a:off x="7011" y="121"/>
                <a:ext cx="535" cy="274"/>
              </a:xfrm>
              <a:custGeom>
                <a:avLst/>
                <a:gdLst>
                  <a:gd name="T0" fmla="+- 0 7541 7011"/>
                  <a:gd name="T1" fmla="*/ T0 w 535"/>
                  <a:gd name="T2" fmla="+- 0 121 121"/>
                  <a:gd name="T3" fmla="*/ 121 h 274"/>
                  <a:gd name="T4" fmla="+- 0 7011 7011"/>
                  <a:gd name="T5" fmla="*/ T4 w 535"/>
                  <a:gd name="T6" fmla="+- 0 386 121"/>
                  <a:gd name="T7" fmla="*/ 386 h 274"/>
                  <a:gd name="T8" fmla="+- 0 7015 7011"/>
                  <a:gd name="T9" fmla="*/ T8 w 535"/>
                  <a:gd name="T10" fmla="+- 0 395 121"/>
                  <a:gd name="T11" fmla="*/ 395 h 274"/>
                  <a:gd name="T12" fmla="+- 0 7545 7011"/>
                  <a:gd name="T13" fmla="*/ T12 w 535"/>
                  <a:gd name="T14" fmla="+- 0 130 121"/>
                  <a:gd name="T15" fmla="*/ 130 h 274"/>
                  <a:gd name="T16" fmla="+- 0 7541 7011"/>
                  <a:gd name="T17" fmla="*/ T16 w 535"/>
                  <a:gd name="T18" fmla="+- 0 121 121"/>
                  <a:gd name="T19" fmla="*/ 121 h 274"/>
                </a:gdLst>
                <a:ahLst/>
                <a:cxnLst>
                  <a:cxn ang="0">
                    <a:pos x="T1" y="T3"/>
                  </a:cxn>
                  <a:cxn ang="0">
                    <a:pos x="T5" y="T7"/>
                  </a:cxn>
                  <a:cxn ang="0">
                    <a:pos x="T9" y="T11"/>
                  </a:cxn>
                  <a:cxn ang="0">
                    <a:pos x="T13" y="T15"/>
                  </a:cxn>
                  <a:cxn ang="0">
                    <a:pos x="T17" y="T19"/>
                  </a:cxn>
                </a:cxnLst>
                <a:rect l="0" t="0" r="r" b="b"/>
                <a:pathLst>
                  <a:path w="535" h="274">
                    <a:moveTo>
                      <a:pt x="530" y="0"/>
                    </a:moveTo>
                    <a:lnTo>
                      <a:pt x="0" y="265"/>
                    </a:lnTo>
                    <a:lnTo>
                      <a:pt x="4" y="274"/>
                    </a:lnTo>
                    <a:lnTo>
                      <a:pt x="534" y="9"/>
                    </a:lnTo>
                    <a:lnTo>
                      <a:pt x="53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58" name="Group 14"/>
            <p:cNvGrpSpPr>
              <a:grpSpLocks/>
            </p:cNvGrpSpPr>
            <p:nvPr/>
          </p:nvGrpSpPr>
          <p:grpSpPr bwMode="auto">
            <a:xfrm>
              <a:off x="6950" y="341"/>
              <a:ext cx="108" cy="81"/>
              <a:chOff x="6950" y="341"/>
              <a:chExt cx="108" cy="81"/>
            </a:xfrm>
          </p:grpSpPr>
          <p:sp>
            <p:nvSpPr>
              <p:cNvPr id="71" name="Freeform 15"/>
              <p:cNvSpPr>
                <a:spLocks/>
              </p:cNvSpPr>
              <p:nvPr/>
            </p:nvSpPr>
            <p:spPr bwMode="auto">
              <a:xfrm>
                <a:off x="6950" y="341"/>
                <a:ext cx="108" cy="81"/>
              </a:xfrm>
              <a:custGeom>
                <a:avLst/>
                <a:gdLst>
                  <a:gd name="T0" fmla="+- 0 7021 6950"/>
                  <a:gd name="T1" fmla="*/ T0 w 108"/>
                  <a:gd name="T2" fmla="+- 0 341 341"/>
                  <a:gd name="T3" fmla="*/ 341 h 81"/>
                  <a:gd name="T4" fmla="+- 0 6950 6950"/>
                  <a:gd name="T5" fmla="*/ T4 w 108"/>
                  <a:gd name="T6" fmla="+- 0 422 341"/>
                  <a:gd name="T7" fmla="*/ 422 h 81"/>
                  <a:gd name="T8" fmla="+- 0 7057 6950"/>
                  <a:gd name="T9" fmla="*/ T8 w 108"/>
                  <a:gd name="T10" fmla="+- 0 414 341"/>
                  <a:gd name="T11" fmla="*/ 414 h 81"/>
                  <a:gd name="T12" fmla="+- 0 7018 6950"/>
                  <a:gd name="T13" fmla="*/ T12 w 108"/>
                  <a:gd name="T14" fmla="+- 0 388 341"/>
                  <a:gd name="T15" fmla="*/ 388 h 81"/>
                  <a:gd name="T16" fmla="+- 0 7021 6950"/>
                  <a:gd name="T17" fmla="*/ T16 w 108"/>
                  <a:gd name="T18" fmla="+- 0 341 341"/>
                  <a:gd name="T19" fmla="*/ 341 h 81"/>
                </a:gdLst>
                <a:ahLst/>
                <a:cxnLst>
                  <a:cxn ang="0">
                    <a:pos x="T1" y="T3"/>
                  </a:cxn>
                  <a:cxn ang="0">
                    <a:pos x="T5" y="T7"/>
                  </a:cxn>
                  <a:cxn ang="0">
                    <a:pos x="T9" y="T11"/>
                  </a:cxn>
                  <a:cxn ang="0">
                    <a:pos x="T13" y="T15"/>
                  </a:cxn>
                  <a:cxn ang="0">
                    <a:pos x="T17" y="T19"/>
                  </a:cxn>
                </a:cxnLst>
                <a:rect l="0" t="0" r="r" b="b"/>
                <a:pathLst>
                  <a:path w="108" h="81">
                    <a:moveTo>
                      <a:pt x="71" y="0"/>
                    </a:moveTo>
                    <a:lnTo>
                      <a:pt x="0" y="81"/>
                    </a:lnTo>
                    <a:lnTo>
                      <a:pt x="107" y="73"/>
                    </a:lnTo>
                    <a:lnTo>
                      <a:pt x="68" y="47"/>
                    </a:lnTo>
                    <a:lnTo>
                      <a:pt x="71"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59" name="Group 12"/>
            <p:cNvGrpSpPr>
              <a:grpSpLocks/>
            </p:cNvGrpSpPr>
            <p:nvPr/>
          </p:nvGrpSpPr>
          <p:grpSpPr bwMode="auto">
            <a:xfrm>
              <a:off x="7140" y="664"/>
              <a:ext cx="407" cy="380"/>
              <a:chOff x="7140" y="664"/>
              <a:chExt cx="407" cy="380"/>
            </a:xfrm>
          </p:grpSpPr>
          <p:sp>
            <p:nvSpPr>
              <p:cNvPr id="70" name="Freeform 13"/>
              <p:cNvSpPr>
                <a:spLocks/>
              </p:cNvSpPr>
              <p:nvPr/>
            </p:nvSpPr>
            <p:spPr bwMode="auto">
              <a:xfrm>
                <a:off x="7140" y="664"/>
                <a:ext cx="407" cy="380"/>
              </a:xfrm>
              <a:custGeom>
                <a:avLst/>
                <a:gdLst>
                  <a:gd name="T0" fmla="+- 0 7540 7140"/>
                  <a:gd name="T1" fmla="*/ T0 w 407"/>
                  <a:gd name="T2" fmla="+- 0 664 664"/>
                  <a:gd name="T3" fmla="*/ 664 h 380"/>
                  <a:gd name="T4" fmla="+- 0 7140 7140"/>
                  <a:gd name="T5" fmla="*/ T4 w 407"/>
                  <a:gd name="T6" fmla="+- 0 1037 664"/>
                  <a:gd name="T7" fmla="*/ 1037 h 380"/>
                  <a:gd name="T8" fmla="+- 0 7147 7140"/>
                  <a:gd name="T9" fmla="*/ T8 w 407"/>
                  <a:gd name="T10" fmla="+- 0 1044 664"/>
                  <a:gd name="T11" fmla="*/ 1044 h 380"/>
                  <a:gd name="T12" fmla="+- 0 7547 7140"/>
                  <a:gd name="T13" fmla="*/ T12 w 407"/>
                  <a:gd name="T14" fmla="+- 0 672 664"/>
                  <a:gd name="T15" fmla="*/ 672 h 380"/>
                  <a:gd name="T16" fmla="+- 0 7540 7140"/>
                  <a:gd name="T17" fmla="*/ T16 w 407"/>
                  <a:gd name="T18" fmla="+- 0 664 664"/>
                  <a:gd name="T19" fmla="*/ 664 h 380"/>
                </a:gdLst>
                <a:ahLst/>
                <a:cxnLst>
                  <a:cxn ang="0">
                    <a:pos x="T1" y="T3"/>
                  </a:cxn>
                  <a:cxn ang="0">
                    <a:pos x="T5" y="T7"/>
                  </a:cxn>
                  <a:cxn ang="0">
                    <a:pos x="T9" y="T11"/>
                  </a:cxn>
                  <a:cxn ang="0">
                    <a:pos x="T13" y="T15"/>
                  </a:cxn>
                  <a:cxn ang="0">
                    <a:pos x="T17" y="T19"/>
                  </a:cxn>
                </a:cxnLst>
                <a:rect l="0" t="0" r="r" b="b"/>
                <a:pathLst>
                  <a:path w="407" h="380">
                    <a:moveTo>
                      <a:pt x="400" y="0"/>
                    </a:moveTo>
                    <a:lnTo>
                      <a:pt x="0" y="373"/>
                    </a:lnTo>
                    <a:lnTo>
                      <a:pt x="7" y="380"/>
                    </a:lnTo>
                    <a:lnTo>
                      <a:pt x="407" y="8"/>
                    </a:lnTo>
                    <a:lnTo>
                      <a:pt x="40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60" name="Group 10"/>
            <p:cNvGrpSpPr>
              <a:grpSpLocks/>
            </p:cNvGrpSpPr>
            <p:nvPr/>
          </p:nvGrpSpPr>
          <p:grpSpPr bwMode="auto">
            <a:xfrm>
              <a:off x="7092" y="991"/>
              <a:ext cx="101" cy="98"/>
              <a:chOff x="7092" y="991"/>
              <a:chExt cx="101" cy="98"/>
            </a:xfrm>
          </p:grpSpPr>
          <p:sp>
            <p:nvSpPr>
              <p:cNvPr id="69" name="Freeform 11"/>
              <p:cNvSpPr>
                <a:spLocks/>
              </p:cNvSpPr>
              <p:nvPr/>
            </p:nvSpPr>
            <p:spPr bwMode="auto">
              <a:xfrm>
                <a:off x="7092" y="991"/>
                <a:ext cx="101" cy="98"/>
              </a:xfrm>
              <a:custGeom>
                <a:avLst/>
                <a:gdLst>
                  <a:gd name="T0" fmla="+- 0 7137 7092"/>
                  <a:gd name="T1" fmla="*/ T0 w 101"/>
                  <a:gd name="T2" fmla="+- 0 991 991"/>
                  <a:gd name="T3" fmla="*/ 991 h 98"/>
                  <a:gd name="T4" fmla="+- 0 7092 7092"/>
                  <a:gd name="T5" fmla="*/ T4 w 101"/>
                  <a:gd name="T6" fmla="+- 0 1089 991"/>
                  <a:gd name="T7" fmla="*/ 1089 h 98"/>
                  <a:gd name="T8" fmla="+- 0 7192 7092"/>
                  <a:gd name="T9" fmla="*/ T8 w 101"/>
                  <a:gd name="T10" fmla="+- 0 1051 991"/>
                  <a:gd name="T11" fmla="*/ 1051 h 98"/>
                  <a:gd name="T12" fmla="+- 0 7147 7092"/>
                  <a:gd name="T13" fmla="*/ T12 w 101"/>
                  <a:gd name="T14" fmla="+- 0 1037 991"/>
                  <a:gd name="T15" fmla="*/ 1037 h 98"/>
                  <a:gd name="T16" fmla="+- 0 7137 7092"/>
                  <a:gd name="T17" fmla="*/ T16 w 101"/>
                  <a:gd name="T18" fmla="+- 0 991 991"/>
                  <a:gd name="T19" fmla="*/ 991 h 98"/>
                </a:gdLst>
                <a:ahLst/>
                <a:cxnLst>
                  <a:cxn ang="0">
                    <a:pos x="T1" y="T3"/>
                  </a:cxn>
                  <a:cxn ang="0">
                    <a:pos x="T5" y="T7"/>
                  </a:cxn>
                  <a:cxn ang="0">
                    <a:pos x="T9" y="T11"/>
                  </a:cxn>
                  <a:cxn ang="0">
                    <a:pos x="T13" y="T15"/>
                  </a:cxn>
                  <a:cxn ang="0">
                    <a:pos x="T17" y="T19"/>
                  </a:cxn>
                </a:cxnLst>
                <a:rect l="0" t="0" r="r" b="b"/>
                <a:pathLst>
                  <a:path w="101" h="98">
                    <a:moveTo>
                      <a:pt x="45" y="0"/>
                    </a:moveTo>
                    <a:lnTo>
                      <a:pt x="0" y="98"/>
                    </a:lnTo>
                    <a:lnTo>
                      <a:pt x="100" y="60"/>
                    </a:lnTo>
                    <a:lnTo>
                      <a:pt x="55" y="46"/>
                    </a:lnTo>
                    <a:lnTo>
                      <a:pt x="45"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61" name="Group 7"/>
            <p:cNvGrpSpPr>
              <a:grpSpLocks/>
            </p:cNvGrpSpPr>
            <p:nvPr/>
          </p:nvGrpSpPr>
          <p:grpSpPr bwMode="auto">
            <a:xfrm>
              <a:off x="4600" y="-1518"/>
              <a:ext cx="1833" cy="499"/>
              <a:chOff x="4600" y="-1518"/>
              <a:chExt cx="1833" cy="499"/>
            </a:xfrm>
          </p:grpSpPr>
          <p:sp>
            <p:nvSpPr>
              <p:cNvPr id="67" name="Freeform 9"/>
              <p:cNvSpPr>
                <a:spLocks/>
              </p:cNvSpPr>
              <p:nvPr/>
            </p:nvSpPr>
            <p:spPr bwMode="auto">
              <a:xfrm>
                <a:off x="4600" y="-1518"/>
                <a:ext cx="1833" cy="499"/>
              </a:xfrm>
              <a:custGeom>
                <a:avLst/>
                <a:gdLst>
                  <a:gd name="T0" fmla="+- 0 6433 4600"/>
                  <a:gd name="T1" fmla="*/ T0 w 1833"/>
                  <a:gd name="T2" fmla="+- 0 -1518 -1518"/>
                  <a:gd name="T3" fmla="*/ -1518 h 499"/>
                  <a:gd name="T4" fmla="+- 0 4600 4600"/>
                  <a:gd name="T5" fmla="*/ T4 w 1833"/>
                  <a:gd name="T6" fmla="+- 0 -1029 -1518"/>
                  <a:gd name="T7" fmla="*/ -1029 h 499"/>
                  <a:gd name="T8" fmla="+- 0 4603 4600"/>
                  <a:gd name="T9" fmla="*/ T8 w 1833"/>
                  <a:gd name="T10" fmla="+- 0 -1019 -1518"/>
                  <a:gd name="T11" fmla="*/ -1019 h 499"/>
                  <a:gd name="T12" fmla="+- 0 6405 4600"/>
                  <a:gd name="T13" fmla="*/ T12 w 1833"/>
                  <a:gd name="T14" fmla="+- 0 -1500 -1518"/>
                  <a:gd name="T15" fmla="*/ -1500 h 499"/>
                  <a:gd name="T16" fmla="+- 0 6418 4600"/>
                  <a:gd name="T17" fmla="*/ T16 w 1833"/>
                  <a:gd name="T18" fmla="+- 0 -1500 -1518"/>
                  <a:gd name="T19" fmla="*/ -1500 h 499"/>
                  <a:gd name="T20" fmla="+- 0 6433 4600"/>
                  <a:gd name="T21" fmla="*/ T20 w 1833"/>
                  <a:gd name="T22" fmla="+- 0 -1518 -1518"/>
                  <a:gd name="T23" fmla="*/ -1518 h 499"/>
                </a:gdLst>
                <a:ahLst/>
                <a:cxnLst>
                  <a:cxn ang="0">
                    <a:pos x="T1" y="T3"/>
                  </a:cxn>
                  <a:cxn ang="0">
                    <a:pos x="T5" y="T7"/>
                  </a:cxn>
                  <a:cxn ang="0">
                    <a:pos x="T9" y="T11"/>
                  </a:cxn>
                  <a:cxn ang="0">
                    <a:pos x="T13" y="T15"/>
                  </a:cxn>
                  <a:cxn ang="0">
                    <a:pos x="T17" y="T19"/>
                  </a:cxn>
                  <a:cxn ang="0">
                    <a:pos x="T21" y="T23"/>
                  </a:cxn>
                </a:cxnLst>
                <a:rect l="0" t="0" r="r" b="b"/>
                <a:pathLst>
                  <a:path w="1833" h="499">
                    <a:moveTo>
                      <a:pt x="1833" y="0"/>
                    </a:moveTo>
                    <a:lnTo>
                      <a:pt x="0" y="489"/>
                    </a:lnTo>
                    <a:lnTo>
                      <a:pt x="3" y="499"/>
                    </a:lnTo>
                    <a:lnTo>
                      <a:pt x="1805" y="18"/>
                    </a:lnTo>
                    <a:lnTo>
                      <a:pt x="1818" y="18"/>
                    </a:lnTo>
                    <a:lnTo>
                      <a:pt x="1833"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68" name="Freeform 8"/>
              <p:cNvSpPr>
                <a:spLocks/>
              </p:cNvSpPr>
              <p:nvPr/>
            </p:nvSpPr>
            <p:spPr bwMode="auto">
              <a:xfrm>
                <a:off x="4600" y="-1518"/>
                <a:ext cx="1833" cy="499"/>
              </a:xfrm>
              <a:custGeom>
                <a:avLst/>
                <a:gdLst>
                  <a:gd name="T0" fmla="+- 0 6418 4600"/>
                  <a:gd name="T1" fmla="*/ T0 w 1833"/>
                  <a:gd name="T2" fmla="+- 0 -1500 -1518"/>
                  <a:gd name="T3" fmla="*/ -1500 h 499"/>
                  <a:gd name="T4" fmla="+- 0 6405 4600"/>
                  <a:gd name="T5" fmla="*/ T4 w 1833"/>
                  <a:gd name="T6" fmla="+- 0 -1500 -1518"/>
                  <a:gd name="T7" fmla="*/ -1500 h 499"/>
                  <a:gd name="T8" fmla="+- 0 6040 4600"/>
                  <a:gd name="T9" fmla="*/ T8 w 1833"/>
                  <a:gd name="T10" fmla="+- 0 -1058 -1518"/>
                  <a:gd name="T11" fmla="*/ -1058 h 499"/>
                  <a:gd name="T12" fmla="+- 0 6048 4600"/>
                  <a:gd name="T13" fmla="*/ T12 w 1833"/>
                  <a:gd name="T14" fmla="+- 0 -1052 -1518"/>
                  <a:gd name="T15" fmla="*/ -1052 h 499"/>
                  <a:gd name="T16" fmla="+- 0 6418 4600"/>
                  <a:gd name="T17" fmla="*/ T16 w 1833"/>
                  <a:gd name="T18" fmla="+- 0 -1500 -1518"/>
                  <a:gd name="T19" fmla="*/ -1500 h 499"/>
                </a:gdLst>
                <a:ahLst/>
                <a:cxnLst>
                  <a:cxn ang="0">
                    <a:pos x="T1" y="T3"/>
                  </a:cxn>
                  <a:cxn ang="0">
                    <a:pos x="T5" y="T7"/>
                  </a:cxn>
                  <a:cxn ang="0">
                    <a:pos x="T9" y="T11"/>
                  </a:cxn>
                  <a:cxn ang="0">
                    <a:pos x="T13" y="T15"/>
                  </a:cxn>
                  <a:cxn ang="0">
                    <a:pos x="T17" y="T19"/>
                  </a:cxn>
                </a:cxnLst>
                <a:rect l="0" t="0" r="r" b="b"/>
                <a:pathLst>
                  <a:path w="1833" h="499">
                    <a:moveTo>
                      <a:pt x="1818" y="18"/>
                    </a:moveTo>
                    <a:lnTo>
                      <a:pt x="1805" y="18"/>
                    </a:lnTo>
                    <a:lnTo>
                      <a:pt x="1440" y="460"/>
                    </a:lnTo>
                    <a:lnTo>
                      <a:pt x="1448" y="466"/>
                    </a:lnTo>
                    <a:lnTo>
                      <a:pt x="1818" y="18"/>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62" name="Group 5"/>
            <p:cNvGrpSpPr>
              <a:grpSpLocks/>
            </p:cNvGrpSpPr>
            <p:nvPr/>
          </p:nvGrpSpPr>
          <p:grpSpPr bwMode="auto">
            <a:xfrm>
              <a:off x="4543" y="-1077"/>
              <a:ext cx="80" cy="86"/>
              <a:chOff x="4543" y="-1077"/>
              <a:chExt cx="80" cy="86"/>
            </a:xfrm>
          </p:grpSpPr>
          <p:sp>
            <p:nvSpPr>
              <p:cNvPr id="66" name="Freeform 6"/>
              <p:cNvSpPr>
                <a:spLocks/>
              </p:cNvSpPr>
              <p:nvPr/>
            </p:nvSpPr>
            <p:spPr bwMode="auto">
              <a:xfrm>
                <a:off x="4543" y="-1077"/>
                <a:ext cx="80" cy="86"/>
              </a:xfrm>
              <a:custGeom>
                <a:avLst/>
                <a:gdLst>
                  <a:gd name="T0" fmla="+- 0 4614 4543"/>
                  <a:gd name="T1" fmla="*/ T0 w 80"/>
                  <a:gd name="T2" fmla="+- 0 -1077 -1077"/>
                  <a:gd name="T3" fmla="*/ -1077 h 86"/>
                  <a:gd name="T4" fmla="+- 0 4573 4543"/>
                  <a:gd name="T5" fmla="*/ T4 w 80"/>
                  <a:gd name="T6" fmla="+- 0 -1032 -1077"/>
                  <a:gd name="T7" fmla="*/ -1032 h 86"/>
                  <a:gd name="T8" fmla="+- 0 4543 4543"/>
                  <a:gd name="T9" fmla="*/ T8 w 80"/>
                  <a:gd name="T10" fmla="+- 0 -1009 -1077"/>
                  <a:gd name="T11" fmla="*/ -1009 h 86"/>
                  <a:gd name="T12" fmla="+- 0 4563 4543"/>
                  <a:gd name="T13" fmla="*/ T12 w 80"/>
                  <a:gd name="T14" fmla="+- 0 -1006 -1077"/>
                  <a:gd name="T15" fmla="*/ -1006 h 86"/>
                  <a:gd name="T16" fmla="+- 0 4583 4543"/>
                  <a:gd name="T17" fmla="*/ T16 w 80"/>
                  <a:gd name="T18" fmla="+- 0 -1002 -1077"/>
                  <a:gd name="T19" fmla="*/ -1002 h 86"/>
                  <a:gd name="T20" fmla="+- 0 4604 4543"/>
                  <a:gd name="T21" fmla="*/ T20 w 80"/>
                  <a:gd name="T22" fmla="+- 0 -997 -1077"/>
                  <a:gd name="T23" fmla="*/ -997 h 86"/>
                  <a:gd name="T24" fmla="+- 0 4623 4543"/>
                  <a:gd name="T25" fmla="*/ T24 w 80"/>
                  <a:gd name="T26" fmla="+- 0 -991 -1077"/>
                  <a:gd name="T27" fmla="*/ -991 h 86"/>
                  <a:gd name="T28" fmla="+- 0 4609 4543"/>
                  <a:gd name="T29" fmla="*/ T28 w 80"/>
                  <a:gd name="T30" fmla="+- 0 -1026 -1077"/>
                  <a:gd name="T31" fmla="*/ -1026 h 86"/>
                  <a:gd name="T32" fmla="+- 0 4614 4543"/>
                  <a:gd name="T33" fmla="*/ T32 w 80"/>
                  <a:gd name="T34" fmla="+- 0 -1077 -1077"/>
                  <a:gd name="T35" fmla="*/ -1077 h 8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80" h="86">
                    <a:moveTo>
                      <a:pt x="71" y="0"/>
                    </a:moveTo>
                    <a:lnTo>
                      <a:pt x="30" y="45"/>
                    </a:lnTo>
                    <a:lnTo>
                      <a:pt x="0" y="68"/>
                    </a:lnTo>
                    <a:lnTo>
                      <a:pt x="20" y="71"/>
                    </a:lnTo>
                    <a:lnTo>
                      <a:pt x="40" y="75"/>
                    </a:lnTo>
                    <a:lnTo>
                      <a:pt x="61" y="80"/>
                    </a:lnTo>
                    <a:lnTo>
                      <a:pt x="80" y="86"/>
                    </a:lnTo>
                    <a:lnTo>
                      <a:pt x="66" y="51"/>
                    </a:lnTo>
                    <a:lnTo>
                      <a:pt x="71"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63" name="Group 2"/>
            <p:cNvGrpSpPr>
              <a:grpSpLocks/>
            </p:cNvGrpSpPr>
            <p:nvPr/>
          </p:nvGrpSpPr>
          <p:grpSpPr bwMode="auto">
            <a:xfrm>
              <a:off x="6006" y="-1088"/>
              <a:ext cx="92" cy="80"/>
              <a:chOff x="6006" y="-1088"/>
              <a:chExt cx="92" cy="80"/>
            </a:xfrm>
          </p:grpSpPr>
          <p:sp>
            <p:nvSpPr>
              <p:cNvPr id="64" name="Freeform 4"/>
              <p:cNvSpPr>
                <a:spLocks/>
              </p:cNvSpPr>
              <p:nvPr/>
            </p:nvSpPr>
            <p:spPr bwMode="auto">
              <a:xfrm>
                <a:off x="6006" y="-1088"/>
                <a:ext cx="92" cy="80"/>
              </a:xfrm>
              <a:custGeom>
                <a:avLst/>
                <a:gdLst>
                  <a:gd name="T0" fmla="+- 0 6023 6006"/>
                  <a:gd name="T1" fmla="*/ T0 w 92"/>
                  <a:gd name="T2" fmla="+- 0 -1088 -1088"/>
                  <a:gd name="T3" fmla="*/ -1088 h 80"/>
                  <a:gd name="T4" fmla="+- 0 6021 6006"/>
                  <a:gd name="T5" fmla="*/ T4 w 92"/>
                  <a:gd name="T6" fmla="+- 0 -1068 -1088"/>
                  <a:gd name="T7" fmla="*/ -1068 h 80"/>
                  <a:gd name="T8" fmla="+- 0 6017 6006"/>
                  <a:gd name="T9" fmla="*/ T8 w 92"/>
                  <a:gd name="T10" fmla="+- 0 -1047 -1088"/>
                  <a:gd name="T11" fmla="*/ -1047 h 80"/>
                  <a:gd name="T12" fmla="+- 0 6012 6006"/>
                  <a:gd name="T13" fmla="*/ T12 w 92"/>
                  <a:gd name="T14" fmla="+- 0 -1027 -1088"/>
                  <a:gd name="T15" fmla="*/ -1027 h 80"/>
                  <a:gd name="T16" fmla="+- 0 6006 6006"/>
                  <a:gd name="T17" fmla="*/ T16 w 92"/>
                  <a:gd name="T18" fmla="+- 0 -1009 -1088"/>
                  <a:gd name="T19" fmla="*/ -1009 h 80"/>
                  <a:gd name="T20" fmla="+- 0 6021 6006"/>
                  <a:gd name="T21" fmla="*/ T20 w 92"/>
                  <a:gd name="T22" fmla="+- 0 -1017 -1088"/>
                  <a:gd name="T23" fmla="*/ -1017 h 80"/>
                  <a:gd name="T24" fmla="+- 0 6040 6006"/>
                  <a:gd name="T25" fmla="*/ T24 w 92"/>
                  <a:gd name="T26" fmla="+- 0 -1026 -1088"/>
                  <a:gd name="T27" fmla="*/ -1026 h 80"/>
                  <a:gd name="T28" fmla="+- 0 6059 6006"/>
                  <a:gd name="T29" fmla="*/ T28 w 92"/>
                  <a:gd name="T30" fmla="+- 0 -1034 -1088"/>
                  <a:gd name="T31" fmla="*/ -1034 h 80"/>
                  <a:gd name="T32" fmla="+- 0 6079 6006"/>
                  <a:gd name="T33" fmla="*/ T32 w 92"/>
                  <a:gd name="T34" fmla="+- 0 -1040 -1088"/>
                  <a:gd name="T35" fmla="*/ -1040 h 80"/>
                  <a:gd name="T36" fmla="+- 0 6097 6006"/>
                  <a:gd name="T37" fmla="*/ T36 w 92"/>
                  <a:gd name="T38" fmla="+- 0 -1044 -1088"/>
                  <a:gd name="T39" fmla="*/ -1044 h 80"/>
                  <a:gd name="T40" fmla="+- 0 6049 6006"/>
                  <a:gd name="T41" fmla="*/ T40 w 92"/>
                  <a:gd name="T42" fmla="+- 0 -1061 -1088"/>
                  <a:gd name="T43" fmla="*/ -1061 h 80"/>
                  <a:gd name="T44" fmla="+- 0 6023 6006"/>
                  <a:gd name="T45" fmla="*/ T44 w 92"/>
                  <a:gd name="T46" fmla="+- 0 -1088 -1088"/>
                  <a:gd name="T47" fmla="*/ -1088 h 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92" h="80">
                    <a:moveTo>
                      <a:pt x="17" y="0"/>
                    </a:moveTo>
                    <a:lnTo>
                      <a:pt x="15" y="20"/>
                    </a:lnTo>
                    <a:lnTo>
                      <a:pt x="11" y="41"/>
                    </a:lnTo>
                    <a:lnTo>
                      <a:pt x="6" y="61"/>
                    </a:lnTo>
                    <a:lnTo>
                      <a:pt x="0" y="79"/>
                    </a:lnTo>
                    <a:lnTo>
                      <a:pt x="15" y="71"/>
                    </a:lnTo>
                    <a:lnTo>
                      <a:pt x="34" y="62"/>
                    </a:lnTo>
                    <a:lnTo>
                      <a:pt x="53" y="54"/>
                    </a:lnTo>
                    <a:lnTo>
                      <a:pt x="73" y="48"/>
                    </a:lnTo>
                    <a:lnTo>
                      <a:pt x="91" y="44"/>
                    </a:lnTo>
                    <a:lnTo>
                      <a:pt x="43" y="27"/>
                    </a:lnTo>
                    <a:lnTo>
                      <a:pt x="17"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65" name="Text Box 3"/>
              <p:cNvSpPr txBox="1">
                <a:spLocks noChangeArrowheads="1"/>
              </p:cNvSpPr>
              <p:nvPr/>
            </p:nvSpPr>
            <p:spPr bwMode="auto">
              <a:xfrm>
                <a:off x="6465" y="-1706"/>
                <a:ext cx="1150"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231F20"/>
                    </a:solidFill>
                    <a:effectLst/>
                    <a:latin typeface="Calibri" pitchFamily="34" charset="0"/>
                    <a:ea typeface="Calibri" pitchFamily="34" charset="0"/>
                    <a:cs typeface="Times New Roman" pitchFamily="18" charset="0"/>
                  </a:rPr>
                  <a:t>dripping pipes</a:t>
                </a:r>
                <a:endParaRPr kumimoji="0" lang="en-US" altLang="en-US" sz="1600" b="0" i="0" u="none" strike="noStrike" cap="none" normalizeH="0" baseline="0" dirty="0" smtClean="0">
                  <a:ln>
                    <a:noFill/>
                  </a:ln>
                  <a:solidFill>
                    <a:schemeClr val="tx1"/>
                  </a:solidFill>
                  <a:effectLst/>
                  <a:latin typeface="Arial" pitchFamily="34" charset="0"/>
                  <a:cs typeface="Arial" pitchFamily="34" charset="0"/>
                </a:endParaRPr>
              </a:p>
            </p:txBody>
          </p:sp>
        </p:grpSp>
      </p:grpSp>
      <p:sp>
        <p:nvSpPr>
          <p:cNvPr id="160" name="Rectangle 159"/>
          <p:cNvSpPr/>
          <p:nvPr/>
        </p:nvSpPr>
        <p:spPr>
          <a:xfrm>
            <a:off x="66644" y="95334"/>
            <a:ext cx="8805041" cy="584775"/>
          </a:xfrm>
          <a:prstGeom prst="rect">
            <a:avLst/>
          </a:prstGeom>
        </p:spPr>
        <p:txBody>
          <a:bodyPr wrap="square">
            <a:spAutoFit/>
          </a:bodyPr>
          <a:lstStyle/>
          <a:p>
            <a:pPr marL="342900" lvl="0" indent="-342900">
              <a:buAutoNum type="alphaLcParenBoth" startAt="3"/>
            </a:pPr>
            <a:r>
              <a:rPr lang="en-US" sz="1600" dirty="0" smtClean="0"/>
              <a:t>Explain </a:t>
            </a:r>
            <a:r>
              <a:rPr lang="en-US" sz="1600" dirty="0"/>
              <a:t>what would happen to the position of the first </a:t>
            </a:r>
            <a:r>
              <a:rPr lang="en-US" sz="1600" dirty="0" err="1"/>
              <a:t>antinodal</a:t>
            </a:r>
            <a:r>
              <a:rPr lang="en-US" sz="1600" dirty="0"/>
              <a:t> line, with respect to the central </a:t>
            </a:r>
            <a:endParaRPr lang="en-US" sz="1600" dirty="0" smtClean="0"/>
          </a:p>
          <a:p>
            <a:pPr lvl="0"/>
            <a:r>
              <a:rPr lang="en-US" sz="1600" dirty="0"/>
              <a:t> </a:t>
            </a:r>
            <a:r>
              <a:rPr lang="en-US" sz="1600" dirty="0" smtClean="0"/>
              <a:t>       </a:t>
            </a:r>
            <a:r>
              <a:rPr lang="en-US" sz="1600" dirty="0" err="1" smtClean="0"/>
              <a:t>antinodal</a:t>
            </a:r>
            <a:r>
              <a:rPr lang="en-US" sz="1600" dirty="0" smtClean="0"/>
              <a:t> </a:t>
            </a:r>
            <a:r>
              <a:rPr lang="en-US" sz="1600" dirty="0"/>
              <a:t>line, if the </a:t>
            </a:r>
            <a:r>
              <a:rPr lang="en-US" sz="1600" b="1" dirty="0"/>
              <a:t>frequency </a:t>
            </a:r>
            <a:r>
              <a:rPr lang="en-US" sz="1600" dirty="0"/>
              <a:t>of the drips from both pipes </a:t>
            </a:r>
            <a:r>
              <a:rPr lang="en-US" sz="1600" b="1" dirty="0"/>
              <a:t>increased </a:t>
            </a:r>
            <a:r>
              <a:rPr lang="en-US" sz="1600" dirty="0"/>
              <a:t>and they remain in phase.</a:t>
            </a:r>
            <a:endParaRPr lang="en-NZ" sz="1600" dirty="0"/>
          </a:p>
        </p:txBody>
      </p:sp>
      <p:sp>
        <p:nvSpPr>
          <p:cNvPr id="161" name="Rectangle 160"/>
          <p:cNvSpPr/>
          <p:nvPr/>
        </p:nvSpPr>
        <p:spPr>
          <a:xfrm>
            <a:off x="5107738" y="4257919"/>
            <a:ext cx="1602528" cy="584775"/>
          </a:xfrm>
          <a:prstGeom prst="rect">
            <a:avLst/>
          </a:prstGeom>
        </p:spPr>
        <p:txBody>
          <a:bodyPr wrap="square">
            <a:spAutoFit/>
          </a:bodyPr>
          <a:lstStyle/>
          <a:p>
            <a:r>
              <a:rPr lang="en-US" sz="1600" dirty="0"/>
              <a:t>first </a:t>
            </a:r>
            <a:r>
              <a:rPr lang="en-US" sz="1600" dirty="0" err="1"/>
              <a:t>antinodal</a:t>
            </a:r>
            <a:r>
              <a:rPr lang="en-US" sz="1600" dirty="0"/>
              <a:t> line</a:t>
            </a:r>
            <a:endParaRPr lang="en-NZ" sz="1600" dirty="0"/>
          </a:p>
        </p:txBody>
      </p:sp>
      <p:sp>
        <p:nvSpPr>
          <p:cNvPr id="162" name="Rectangle 161"/>
          <p:cNvSpPr/>
          <p:nvPr/>
        </p:nvSpPr>
        <p:spPr>
          <a:xfrm>
            <a:off x="6898230" y="4016854"/>
            <a:ext cx="1840623" cy="584775"/>
          </a:xfrm>
          <a:prstGeom prst="rect">
            <a:avLst/>
          </a:prstGeom>
        </p:spPr>
        <p:txBody>
          <a:bodyPr wrap="square">
            <a:spAutoFit/>
          </a:bodyPr>
          <a:lstStyle/>
          <a:p>
            <a:r>
              <a:rPr lang="en-US" sz="1600" dirty="0"/>
              <a:t>central </a:t>
            </a:r>
            <a:r>
              <a:rPr lang="en-US" sz="1600" dirty="0" err="1"/>
              <a:t>antinodal</a:t>
            </a:r>
            <a:r>
              <a:rPr lang="en-US" sz="1600" dirty="0"/>
              <a:t> line</a:t>
            </a:r>
            <a:endParaRPr lang="en-NZ" sz="1600" dirty="0"/>
          </a:p>
        </p:txBody>
      </p:sp>
      <p:sp>
        <p:nvSpPr>
          <p:cNvPr id="163" name="TextBox 162"/>
          <p:cNvSpPr txBox="1"/>
          <p:nvPr/>
        </p:nvSpPr>
        <p:spPr>
          <a:xfrm>
            <a:off x="8274305" y="1748992"/>
            <a:ext cx="811498" cy="338554"/>
          </a:xfrm>
          <a:prstGeom prst="rect">
            <a:avLst/>
          </a:prstGeom>
          <a:noFill/>
        </p:spPr>
        <p:txBody>
          <a:bodyPr wrap="square" rtlCol="0">
            <a:spAutoFit/>
          </a:bodyPr>
          <a:lstStyle/>
          <a:p>
            <a:r>
              <a:rPr lang="en-NZ" sz="1600" dirty="0" smtClean="0"/>
              <a:t>Trough</a:t>
            </a:r>
            <a:endParaRPr lang="en-NZ" sz="1600" dirty="0"/>
          </a:p>
        </p:txBody>
      </p:sp>
      <p:sp>
        <p:nvSpPr>
          <p:cNvPr id="164" name="TextBox 163"/>
          <p:cNvSpPr txBox="1"/>
          <p:nvPr/>
        </p:nvSpPr>
        <p:spPr>
          <a:xfrm>
            <a:off x="8275213" y="2140167"/>
            <a:ext cx="752404" cy="338554"/>
          </a:xfrm>
          <a:prstGeom prst="rect">
            <a:avLst/>
          </a:prstGeom>
          <a:noFill/>
        </p:spPr>
        <p:txBody>
          <a:bodyPr wrap="square" rtlCol="0">
            <a:spAutoFit/>
          </a:bodyPr>
          <a:lstStyle/>
          <a:p>
            <a:r>
              <a:rPr lang="en-NZ" sz="1600" dirty="0" smtClean="0"/>
              <a:t>Crest</a:t>
            </a:r>
            <a:endParaRPr lang="en-NZ" sz="1600" dirty="0"/>
          </a:p>
        </p:txBody>
      </p:sp>
      <p:sp>
        <p:nvSpPr>
          <p:cNvPr id="165" name="TextBox 164"/>
          <p:cNvSpPr txBox="1"/>
          <p:nvPr/>
        </p:nvSpPr>
        <p:spPr>
          <a:xfrm>
            <a:off x="235320" y="784017"/>
            <a:ext cx="930639" cy="338554"/>
          </a:xfrm>
          <a:prstGeom prst="rect">
            <a:avLst/>
          </a:prstGeom>
          <a:noFill/>
        </p:spPr>
        <p:txBody>
          <a:bodyPr wrap="none" rtlCol="0">
            <a:spAutoFit/>
          </a:bodyPr>
          <a:lstStyle/>
          <a:p>
            <a:r>
              <a:rPr lang="en-NZ" sz="1600" b="1" dirty="0" smtClean="0"/>
              <a:t>Answer :</a:t>
            </a:r>
            <a:endParaRPr lang="en-NZ" sz="1600" b="1" dirty="0"/>
          </a:p>
        </p:txBody>
      </p:sp>
      <p:sp>
        <p:nvSpPr>
          <p:cNvPr id="166" name="Rectangle 165"/>
          <p:cNvSpPr/>
          <p:nvPr/>
        </p:nvSpPr>
        <p:spPr>
          <a:xfrm>
            <a:off x="149618" y="1266169"/>
            <a:ext cx="4887885" cy="2308324"/>
          </a:xfrm>
          <a:prstGeom prst="rect">
            <a:avLst/>
          </a:prstGeom>
        </p:spPr>
        <p:txBody>
          <a:bodyPr wrap="square">
            <a:spAutoFit/>
          </a:bodyPr>
          <a:lstStyle/>
          <a:p>
            <a:pPr marL="285750" lvl="0" indent="-285750">
              <a:buFont typeface="Wingdings" panose="05000000000000000000" pitchFamily="2" charset="2"/>
              <a:buChar char="v"/>
            </a:pPr>
            <a:r>
              <a:rPr lang="en-NZ" sz="1600" dirty="0"/>
              <a:t>It gets </a:t>
            </a:r>
            <a:r>
              <a:rPr lang="en-NZ" sz="1600" dirty="0" smtClean="0"/>
              <a:t>closer.</a:t>
            </a:r>
          </a:p>
          <a:p>
            <a:pPr lvl="0"/>
            <a:endParaRPr lang="en-NZ" sz="1600" dirty="0"/>
          </a:p>
          <a:p>
            <a:pPr marL="285750" lvl="0" indent="-285750">
              <a:buFont typeface="Wingdings" panose="05000000000000000000" pitchFamily="2" charset="2"/>
              <a:buChar char="v"/>
            </a:pPr>
            <a:r>
              <a:rPr lang="en-NZ" sz="1600" dirty="0"/>
              <a:t>If the frequency increased, the wavelength would </a:t>
            </a:r>
            <a:r>
              <a:rPr lang="en-NZ" sz="1600" dirty="0" smtClean="0"/>
              <a:t>decrease as velocity stays the same.</a:t>
            </a:r>
          </a:p>
          <a:p>
            <a:pPr lvl="0"/>
            <a:endParaRPr lang="en-NZ" sz="1600" dirty="0"/>
          </a:p>
          <a:p>
            <a:pPr marL="285750" lvl="0" indent="-285750">
              <a:buFont typeface="Wingdings" panose="05000000000000000000" pitchFamily="2" charset="2"/>
              <a:buChar char="v"/>
            </a:pPr>
            <a:r>
              <a:rPr lang="en-NZ" sz="1600" dirty="0"/>
              <a:t>The path difference to a 1st antinode is λ</a:t>
            </a:r>
            <a:r>
              <a:rPr lang="en-NZ" sz="1600" dirty="0" smtClean="0"/>
              <a:t>.</a:t>
            </a:r>
          </a:p>
          <a:p>
            <a:pPr lvl="0"/>
            <a:endParaRPr lang="en-NZ" sz="1600" dirty="0"/>
          </a:p>
          <a:p>
            <a:pPr marL="285750" indent="-285750">
              <a:buFont typeface="Wingdings" panose="05000000000000000000" pitchFamily="2" charset="2"/>
              <a:buChar char="v"/>
            </a:pPr>
            <a:r>
              <a:rPr lang="en-NZ" sz="1600" dirty="0"/>
              <a:t>So if the path difference decreases, the 1st </a:t>
            </a:r>
            <a:r>
              <a:rPr lang="en-NZ" sz="1600" dirty="0" err="1"/>
              <a:t>antinodal</a:t>
            </a:r>
            <a:r>
              <a:rPr lang="en-NZ" sz="1600" dirty="0"/>
              <a:t> line will move closer to the central </a:t>
            </a:r>
            <a:r>
              <a:rPr lang="en-NZ" sz="1600" dirty="0" err="1"/>
              <a:t>antinodal</a:t>
            </a:r>
            <a:r>
              <a:rPr lang="en-NZ" sz="1600" dirty="0"/>
              <a:t> line.</a:t>
            </a:r>
          </a:p>
        </p:txBody>
      </p:sp>
      <p:sp>
        <p:nvSpPr>
          <p:cNvPr id="167" name="Rectangle 166"/>
          <p:cNvSpPr/>
          <p:nvPr/>
        </p:nvSpPr>
        <p:spPr>
          <a:xfrm>
            <a:off x="303023" y="3923914"/>
            <a:ext cx="2165858" cy="584775"/>
          </a:xfrm>
          <a:prstGeom prst="rect">
            <a:avLst/>
          </a:prstGeom>
          <a:solidFill>
            <a:schemeClr val="bg1"/>
          </a:solidFill>
          <a:ln w="28575">
            <a:solidFill>
              <a:srgbClr val="FF0000"/>
            </a:solidFill>
          </a:ln>
        </p:spPr>
        <p:txBody>
          <a:bodyPr wrap="square">
            <a:spAutoFit/>
          </a:bodyPr>
          <a:lstStyle/>
          <a:p>
            <a:pPr lvl="0"/>
            <a:r>
              <a:rPr lang="en-GB" sz="1600" b="1" i="1" dirty="0" smtClean="0">
                <a:solidFill>
                  <a:srgbClr val="FF0000"/>
                </a:solidFill>
              </a:rPr>
              <a:t>“ACHIEVE” for :</a:t>
            </a:r>
          </a:p>
          <a:p>
            <a:r>
              <a:rPr lang="en-NZ" sz="1600" b="1" dirty="0"/>
              <a:t>ONE</a:t>
            </a:r>
            <a:r>
              <a:rPr lang="en-NZ" sz="1600" dirty="0"/>
              <a:t> correct statement.</a:t>
            </a:r>
            <a:endParaRPr lang="en-NZ" sz="1600" b="1" i="1" dirty="0">
              <a:latin typeface="Times New Roman" panose="02020603050405020304" pitchFamily="18" charset="0"/>
              <a:cs typeface="Times New Roman" panose="02020603050405020304" pitchFamily="18" charset="0"/>
            </a:endParaRPr>
          </a:p>
        </p:txBody>
      </p:sp>
      <p:sp>
        <p:nvSpPr>
          <p:cNvPr id="168" name="Rectangle 167"/>
          <p:cNvSpPr/>
          <p:nvPr/>
        </p:nvSpPr>
        <p:spPr>
          <a:xfrm>
            <a:off x="1744387" y="4734035"/>
            <a:ext cx="2699240" cy="584775"/>
          </a:xfrm>
          <a:prstGeom prst="rect">
            <a:avLst/>
          </a:prstGeom>
          <a:ln w="28575">
            <a:solidFill>
              <a:srgbClr val="7030A0"/>
            </a:solidFill>
          </a:ln>
        </p:spPr>
        <p:txBody>
          <a:bodyPr wrap="square">
            <a:spAutoFit/>
          </a:bodyPr>
          <a:lstStyle/>
          <a:p>
            <a:pPr lvl="0" algn="ctr"/>
            <a:r>
              <a:rPr lang="en-GB" sz="1600" b="1" i="1" dirty="0" smtClean="0">
                <a:solidFill>
                  <a:srgbClr val="7030A0"/>
                </a:solidFill>
              </a:rPr>
              <a:t>“MERIT” for :</a:t>
            </a:r>
          </a:p>
          <a:p>
            <a:r>
              <a:rPr lang="en-NZ" sz="1600" b="1" dirty="0" smtClean="0"/>
              <a:t>TWO </a:t>
            </a:r>
            <a:r>
              <a:rPr lang="en-NZ" sz="1600" dirty="0"/>
              <a:t>correct statements.</a:t>
            </a:r>
          </a:p>
        </p:txBody>
      </p:sp>
      <p:sp>
        <p:nvSpPr>
          <p:cNvPr id="169" name="Rectangle 168"/>
          <p:cNvSpPr/>
          <p:nvPr/>
        </p:nvSpPr>
        <p:spPr>
          <a:xfrm>
            <a:off x="4106488" y="5546570"/>
            <a:ext cx="3915296" cy="954107"/>
          </a:xfrm>
          <a:prstGeom prst="rect">
            <a:avLst/>
          </a:prstGeom>
          <a:ln w="28575">
            <a:solidFill>
              <a:srgbClr val="009644"/>
            </a:solidFill>
          </a:ln>
        </p:spPr>
        <p:txBody>
          <a:bodyPr wrap="square">
            <a:spAutoFit/>
          </a:bodyPr>
          <a:lstStyle/>
          <a:p>
            <a:pPr algn="ctr"/>
            <a:r>
              <a:rPr lang="en-GB" sz="1600" b="1" i="1" dirty="0" smtClean="0">
                <a:solidFill>
                  <a:srgbClr val="009644"/>
                </a:solidFill>
              </a:rPr>
              <a:t>“EXCELLENCE”   for :</a:t>
            </a:r>
          </a:p>
          <a:p>
            <a:r>
              <a:rPr lang="en-GB" sz="1600" b="1" i="1" dirty="0" smtClean="0">
                <a:solidFill>
                  <a:srgbClr val="009644"/>
                </a:solidFill>
              </a:rPr>
              <a:t> </a:t>
            </a:r>
            <a:r>
              <a:rPr lang="en-NZ" sz="1600" dirty="0"/>
              <a:t>Full explanation mentioning path difference</a:t>
            </a:r>
          </a:p>
          <a:p>
            <a:pPr>
              <a:lnSpc>
                <a:spcPct val="150000"/>
              </a:lnSpc>
            </a:pPr>
            <a:r>
              <a:rPr lang="en-NZ" sz="1600" b="1" i="1" dirty="0" smtClean="0"/>
              <a:t>OR</a:t>
            </a:r>
            <a:r>
              <a:rPr lang="en-NZ" sz="1600" dirty="0" smtClean="0"/>
              <a:t> </a:t>
            </a:r>
            <a:r>
              <a:rPr lang="en-NZ" sz="1600" dirty="0"/>
              <a:t>suitable </a:t>
            </a:r>
            <a:r>
              <a:rPr lang="en-NZ" sz="1600" dirty="0" smtClean="0"/>
              <a:t>diagram    </a:t>
            </a:r>
            <a:r>
              <a:rPr lang="en-NZ" sz="1600" b="1" i="1" dirty="0" smtClean="0"/>
              <a:t>OR</a:t>
            </a:r>
            <a:r>
              <a:rPr lang="en-NZ" sz="1600" dirty="0" smtClean="0"/>
              <a:t> </a:t>
            </a:r>
            <a:r>
              <a:rPr lang="en-NZ" sz="1600" dirty="0"/>
              <a:t>discussion.</a:t>
            </a:r>
            <a:endParaRPr lang="en-NZ" sz="1600" b="1" i="1" dirty="0"/>
          </a:p>
        </p:txBody>
      </p:sp>
      <p:cxnSp>
        <p:nvCxnSpPr>
          <p:cNvPr id="171" name="Straight Connector 170"/>
          <p:cNvCxnSpPr/>
          <p:nvPr/>
        </p:nvCxnSpPr>
        <p:spPr>
          <a:xfrm flipH="1">
            <a:off x="6051665" y="1571105"/>
            <a:ext cx="573579" cy="2510444"/>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4667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65"/>
                                        </p:tgtEl>
                                        <p:attrNameLst>
                                          <p:attrName>style.visibility</p:attrName>
                                        </p:attrNameLst>
                                      </p:cBhvr>
                                      <p:to>
                                        <p:strVal val="visible"/>
                                      </p:to>
                                    </p:set>
                                    <p:animEffect transition="in" filter="fade">
                                      <p:cBhvr>
                                        <p:cTn id="7" dur="1000"/>
                                        <p:tgtEl>
                                          <p:spTgt spid="16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66"/>
                                        </p:tgtEl>
                                        <p:attrNameLst>
                                          <p:attrName>style.visibility</p:attrName>
                                        </p:attrNameLst>
                                      </p:cBhvr>
                                      <p:to>
                                        <p:strVal val="visible"/>
                                      </p:to>
                                    </p:set>
                                    <p:animEffect transition="in" filter="wipe(up)">
                                      <p:cBhvr>
                                        <p:cTn id="12" dur="5000"/>
                                        <p:tgtEl>
                                          <p:spTgt spid="166"/>
                                        </p:tgtEl>
                                      </p:cBhvr>
                                    </p:animEffect>
                                  </p:childTnLst>
                                </p:cTn>
                              </p:par>
                            </p:childTnLst>
                          </p:cTn>
                        </p:par>
                        <p:par>
                          <p:cTn id="13" fill="hold">
                            <p:stCondLst>
                              <p:cond delay="5000"/>
                            </p:stCondLst>
                            <p:childTnLst>
                              <p:par>
                                <p:cTn id="14" presetID="22" presetClass="entr" presetSubtype="1" fill="hold" nodeType="afterEffect">
                                  <p:stCondLst>
                                    <p:cond delay="0"/>
                                  </p:stCondLst>
                                  <p:childTnLst>
                                    <p:set>
                                      <p:cBhvr>
                                        <p:cTn id="15" dur="1" fill="hold">
                                          <p:stCondLst>
                                            <p:cond delay="0"/>
                                          </p:stCondLst>
                                        </p:cTn>
                                        <p:tgtEl>
                                          <p:spTgt spid="171"/>
                                        </p:tgtEl>
                                        <p:attrNameLst>
                                          <p:attrName>style.visibility</p:attrName>
                                        </p:attrNameLst>
                                      </p:cBhvr>
                                      <p:to>
                                        <p:strVal val="visible"/>
                                      </p:to>
                                    </p:set>
                                    <p:animEffect transition="in" filter="wipe(up)">
                                      <p:cBhvr>
                                        <p:cTn id="16" dur="1500"/>
                                        <p:tgtEl>
                                          <p:spTgt spid="171"/>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167"/>
                                        </p:tgtEl>
                                        <p:attrNameLst>
                                          <p:attrName>style.visibility</p:attrName>
                                        </p:attrNameLst>
                                      </p:cBhvr>
                                      <p:to>
                                        <p:strVal val="visible"/>
                                      </p:to>
                                    </p:set>
                                    <p:anim calcmode="lin" valueType="num">
                                      <p:cBhvr additive="base">
                                        <p:cTn id="21" dur="1750" fill="hold"/>
                                        <p:tgtEl>
                                          <p:spTgt spid="167"/>
                                        </p:tgtEl>
                                        <p:attrNameLst>
                                          <p:attrName>ppt_x</p:attrName>
                                        </p:attrNameLst>
                                      </p:cBhvr>
                                      <p:tavLst>
                                        <p:tav tm="0">
                                          <p:val>
                                            <p:strVal val="0-#ppt_w/2"/>
                                          </p:val>
                                        </p:tav>
                                        <p:tav tm="100000">
                                          <p:val>
                                            <p:strVal val="#ppt_x"/>
                                          </p:val>
                                        </p:tav>
                                      </p:tavLst>
                                    </p:anim>
                                    <p:anim calcmode="lin" valueType="num">
                                      <p:cBhvr additive="base">
                                        <p:cTn id="22" dur="1750" fill="hold"/>
                                        <p:tgtEl>
                                          <p:spTgt spid="167"/>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168"/>
                                        </p:tgtEl>
                                        <p:attrNameLst>
                                          <p:attrName>style.visibility</p:attrName>
                                        </p:attrNameLst>
                                      </p:cBhvr>
                                      <p:to>
                                        <p:strVal val="visible"/>
                                      </p:to>
                                    </p:set>
                                    <p:anim calcmode="lin" valueType="num">
                                      <p:cBhvr>
                                        <p:cTn id="27" dur="1000" fill="hold"/>
                                        <p:tgtEl>
                                          <p:spTgt spid="168"/>
                                        </p:tgtEl>
                                        <p:attrNameLst>
                                          <p:attrName>ppt_w</p:attrName>
                                        </p:attrNameLst>
                                      </p:cBhvr>
                                      <p:tavLst>
                                        <p:tav tm="0">
                                          <p:val>
                                            <p:fltVal val="0"/>
                                          </p:val>
                                        </p:tav>
                                        <p:tav tm="100000">
                                          <p:val>
                                            <p:strVal val="#ppt_w"/>
                                          </p:val>
                                        </p:tav>
                                      </p:tavLst>
                                    </p:anim>
                                    <p:anim calcmode="lin" valueType="num">
                                      <p:cBhvr>
                                        <p:cTn id="28" dur="1000" fill="hold"/>
                                        <p:tgtEl>
                                          <p:spTgt spid="168"/>
                                        </p:tgtEl>
                                        <p:attrNameLst>
                                          <p:attrName>ppt_h</p:attrName>
                                        </p:attrNameLst>
                                      </p:cBhvr>
                                      <p:tavLst>
                                        <p:tav tm="0">
                                          <p:val>
                                            <p:fltVal val="0"/>
                                          </p:val>
                                        </p:tav>
                                        <p:tav tm="100000">
                                          <p:val>
                                            <p:strVal val="#ppt_h"/>
                                          </p:val>
                                        </p:tav>
                                      </p:tavLst>
                                    </p:anim>
                                    <p:anim calcmode="lin" valueType="num">
                                      <p:cBhvr>
                                        <p:cTn id="29" dur="1000" fill="hold"/>
                                        <p:tgtEl>
                                          <p:spTgt spid="168"/>
                                        </p:tgtEl>
                                        <p:attrNameLst>
                                          <p:attrName>style.rotation</p:attrName>
                                        </p:attrNameLst>
                                      </p:cBhvr>
                                      <p:tavLst>
                                        <p:tav tm="0">
                                          <p:val>
                                            <p:fltVal val="90"/>
                                          </p:val>
                                        </p:tav>
                                        <p:tav tm="100000">
                                          <p:val>
                                            <p:fltVal val="0"/>
                                          </p:val>
                                        </p:tav>
                                      </p:tavLst>
                                    </p:anim>
                                    <p:animEffect transition="in" filter="fade">
                                      <p:cBhvr>
                                        <p:cTn id="30" dur="1000"/>
                                        <p:tgtEl>
                                          <p:spTgt spid="168"/>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iterate type="lt">
                                    <p:tmPct val="0"/>
                                  </p:iterate>
                                  <p:childTnLst>
                                    <p:set>
                                      <p:cBhvr>
                                        <p:cTn id="34" dur="1" fill="hold">
                                          <p:stCondLst>
                                            <p:cond delay="0"/>
                                          </p:stCondLst>
                                        </p:cTn>
                                        <p:tgtEl>
                                          <p:spTgt spid="169"/>
                                        </p:tgtEl>
                                        <p:attrNameLst>
                                          <p:attrName>style.visibility</p:attrName>
                                        </p:attrNameLst>
                                      </p:cBhvr>
                                      <p:to>
                                        <p:strVal val="visible"/>
                                      </p:to>
                                    </p:set>
                                    <p:animEffect transition="in" filter="wipe(down)">
                                      <p:cBhvr>
                                        <p:cTn id="35" dur="580">
                                          <p:stCondLst>
                                            <p:cond delay="0"/>
                                          </p:stCondLst>
                                        </p:cTn>
                                        <p:tgtEl>
                                          <p:spTgt spid="169"/>
                                        </p:tgtEl>
                                      </p:cBhvr>
                                    </p:animEffect>
                                    <p:anim calcmode="lin" valueType="num">
                                      <p:cBhvr>
                                        <p:cTn id="36" dur="1822" tmFilter="0,0; 0.14,0.36; 0.43,0.73; 0.71,0.91; 1.0,1.0">
                                          <p:stCondLst>
                                            <p:cond delay="0"/>
                                          </p:stCondLst>
                                        </p:cTn>
                                        <p:tgtEl>
                                          <p:spTgt spid="169"/>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169"/>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169"/>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169"/>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169"/>
                                        </p:tgtEl>
                                        <p:attrNameLst>
                                          <p:attrName>ppt_y</p:attrName>
                                        </p:attrNameLst>
                                      </p:cBhvr>
                                      <p:tavLst>
                                        <p:tav tm="0" fmla="#ppt_y-sin(pi*$)/81">
                                          <p:val>
                                            <p:fltVal val="0"/>
                                          </p:val>
                                        </p:tav>
                                        <p:tav tm="100000">
                                          <p:val>
                                            <p:fltVal val="1"/>
                                          </p:val>
                                        </p:tav>
                                      </p:tavLst>
                                    </p:anim>
                                    <p:animScale>
                                      <p:cBhvr>
                                        <p:cTn id="41" dur="26">
                                          <p:stCondLst>
                                            <p:cond delay="650"/>
                                          </p:stCondLst>
                                        </p:cTn>
                                        <p:tgtEl>
                                          <p:spTgt spid="169"/>
                                        </p:tgtEl>
                                      </p:cBhvr>
                                      <p:to x="100000" y="60000"/>
                                    </p:animScale>
                                    <p:animScale>
                                      <p:cBhvr>
                                        <p:cTn id="42" dur="166" decel="50000">
                                          <p:stCondLst>
                                            <p:cond delay="676"/>
                                          </p:stCondLst>
                                        </p:cTn>
                                        <p:tgtEl>
                                          <p:spTgt spid="169"/>
                                        </p:tgtEl>
                                      </p:cBhvr>
                                      <p:to x="100000" y="100000"/>
                                    </p:animScale>
                                    <p:animScale>
                                      <p:cBhvr>
                                        <p:cTn id="43" dur="26">
                                          <p:stCondLst>
                                            <p:cond delay="1312"/>
                                          </p:stCondLst>
                                        </p:cTn>
                                        <p:tgtEl>
                                          <p:spTgt spid="169"/>
                                        </p:tgtEl>
                                      </p:cBhvr>
                                      <p:to x="100000" y="80000"/>
                                    </p:animScale>
                                    <p:animScale>
                                      <p:cBhvr>
                                        <p:cTn id="44" dur="166" decel="50000">
                                          <p:stCondLst>
                                            <p:cond delay="1338"/>
                                          </p:stCondLst>
                                        </p:cTn>
                                        <p:tgtEl>
                                          <p:spTgt spid="169"/>
                                        </p:tgtEl>
                                      </p:cBhvr>
                                      <p:to x="100000" y="100000"/>
                                    </p:animScale>
                                    <p:animScale>
                                      <p:cBhvr>
                                        <p:cTn id="45" dur="26">
                                          <p:stCondLst>
                                            <p:cond delay="1642"/>
                                          </p:stCondLst>
                                        </p:cTn>
                                        <p:tgtEl>
                                          <p:spTgt spid="169"/>
                                        </p:tgtEl>
                                      </p:cBhvr>
                                      <p:to x="100000" y="90000"/>
                                    </p:animScale>
                                    <p:animScale>
                                      <p:cBhvr>
                                        <p:cTn id="46" dur="166" decel="50000">
                                          <p:stCondLst>
                                            <p:cond delay="1668"/>
                                          </p:stCondLst>
                                        </p:cTn>
                                        <p:tgtEl>
                                          <p:spTgt spid="169"/>
                                        </p:tgtEl>
                                      </p:cBhvr>
                                      <p:to x="100000" y="100000"/>
                                    </p:animScale>
                                    <p:animScale>
                                      <p:cBhvr>
                                        <p:cTn id="47" dur="26">
                                          <p:stCondLst>
                                            <p:cond delay="1808"/>
                                          </p:stCondLst>
                                        </p:cTn>
                                        <p:tgtEl>
                                          <p:spTgt spid="169"/>
                                        </p:tgtEl>
                                      </p:cBhvr>
                                      <p:to x="100000" y="95000"/>
                                    </p:animScale>
                                    <p:animScale>
                                      <p:cBhvr>
                                        <p:cTn id="48" dur="166" decel="50000">
                                          <p:stCondLst>
                                            <p:cond delay="1834"/>
                                          </p:stCondLst>
                                        </p:cTn>
                                        <p:tgtEl>
                                          <p:spTgt spid="16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 grpId="0"/>
      <p:bldP spid="166" grpId="0"/>
      <p:bldP spid="167" grpId="0" animBg="1"/>
      <p:bldP spid="168" grpId="0" animBg="1"/>
      <p:bldP spid="16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1854360" y="5477877"/>
            <a:ext cx="5144947" cy="646331"/>
          </a:xfrm>
          <a:prstGeom prst="rect">
            <a:avLst/>
          </a:prstGeom>
        </p:spPr>
        <p:txBody>
          <a:bodyPr wrap="square">
            <a:spAutoFit/>
          </a:bodyPr>
          <a:lstStyle/>
          <a:p>
            <a:pPr algn="ctr"/>
            <a:r>
              <a:rPr lang="en-US" dirty="0"/>
              <a:t>You are advised to spend 60 minutes answering the questions in this booklet.</a:t>
            </a:r>
            <a:endParaRPr lang="en-NZ" dirty="0"/>
          </a:p>
        </p:txBody>
      </p:sp>
      <p:sp>
        <p:nvSpPr>
          <p:cNvPr id="24" name="Rectangle 23"/>
          <p:cNvSpPr/>
          <p:nvPr/>
        </p:nvSpPr>
        <p:spPr>
          <a:xfrm>
            <a:off x="560768" y="177043"/>
            <a:ext cx="4202817" cy="369332"/>
          </a:xfrm>
          <a:prstGeom prst="rect">
            <a:avLst/>
          </a:prstGeom>
        </p:spPr>
        <p:txBody>
          <a:bodyPr wrap="none">
            <a:spAutoFit/>
          </a:bodyPr>
          <a:lstStyle/>
          <a:p>
            <a:r>
              <a:rPr lang="en-US" dirty="0"/>
              <a:t>You may find the following formulae useful</a:t>
            </a:r>
            <a:endParaRPr lang="en-NZ" dirty="0"/>
          </a:p>
        </p:txBody>
      </p:sp>
      <mc:AlternateContent xmlns:mc="http://schemas.openxmlformats.org/markup-compatibility/2006" xmlns:a14="http://schemas.microsoft.com/office/drawing/2010/main">
        <mc:Choice Requires="a14">
          <p:sp>
            <p:nvSpPr>
              <p:cNvPr id="25" name="TextBox 24"/>
              <p:cNvSpPr txBox="1"/>
              <p:nvPr/>
            </p:nvSpPr>
            <p:spPr>
              <a:xfrm>
                <a:off x="1232703" y="4201610"/>
                <a:ext cx="862352" cy="61824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𝑣</m:t>
                      </m:r>
                      <m:r>
                        <a:rPr lang="en-NZ" b="0" i="1" smtClean="0">
                          <a:latin typeface="Cambria Math"/>
                        </a:rPr>
                        <m:t>= </m:t>
                      </m:r>
                      <m:f>
                        <m:fPr>
                          <m:ctrlPr>
                            <a:rPr lang="en-NZ" b="0" i="1" smtClean="0">
                              <a:latin typeface="Cambria Math"/>
                            </a:rPr>
                          </m:ctrlPr>
                        </m:fPr>
                        <m:num>
                          <m:r>
                            <a:rPr lang="en-NZ" b="0" i="1" smtClean="0">
                              <a:latin typeface="Cambria Math"/>
                            </a:rPr>
                            <m:t>𝑑</m:t>
                          </m:r>
                        </m:num>
                        <m:den>
                          <m:r>
                            <a:rPr lang="en-NZ" b="0" i="1" smtClean="0">
                              <a:latin typeface="Cambria Math"/>
                            </a:rPr>
                            <m:t>𝑡</m:t>
                          </m:r>
                        </m:den>
                      </m:f>
                    </m:oMath>
                  </m:oMathPara>
                </a14:m>
                <a:endParaRPr lang="en-NZ" dirty="0"/>
              </a:p>
            </p:txBody>
          </p:sp>
        </mc:Choice>
        <mc:Fallback xmlns="">
          <p:sp>
            <p:nvSpPr>
              <p:cNvPr id="25" name="TextBox 24"/>
              <p:cNvSpPr txBox="1">
                <a:spLocks noRot="1" noChangeAspect="1" noMove="1" noResize="1" noEditPoints="1" noAdjustHandles="1" noChangeArrowheads="1" noChangeShapeType="1" noTextEdit="1"/>
              </p:cNvSpPr>
              <p:nvPr/>
            </p:nvSpPr>
            <p:spPr>
              <a:xfrm>
                <a:off x="1232703" y="4201610"/>
                <a:ext cx="862352" cy="618246"/>
              </a:xfrm>
              <a:prstGeom prst="rect">
                <a:avLst/>
              </a:prstGeom>
              <a:blipFill rotWithShape="1">
                <a:blip r:embed="rId2"/>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3790710" y="4352081"/>
                <a:ext cx="909864" cy="369332"/>
              </a:xfrm>
              <a:prstGeom prst="rect">
                <a:avLst/>
              </a:prstGeom>
              <a:noFill/>
            </p:spPr>
            <p:txBody>
              <a:bodyPr wrap="none" rtlCol="0">
                <a:spAutoFit/>
              </a:bodyPr>
              <a:lstStyle/>
              <a:p>
                <a14:m>
                  <m:oMath xmlns:m="http://schemas.openxmlformats.org/officeDocument/2006/math">
                    <m:r>
                      <a:rPr lang="en-NZ" b="0" i="1" smtClean="0">
                        <a:latin typeface="Cambria Math"/>
                      </a:rPr>
                      <m:t>𝑣</m:t>
                    </m:r>
                    <m:r>
                      <a:rPr lang="en-NZ" b="0" i="1" smtClean="0">
                        <a:latin typeface="Cambria Math"/>
                      </a:rPr>
                      <m:t>=</m:t>
                    </m:r>
                    <m:r>
                      <a:rPr lang="en-NZ" b="0" i="1" smtClean="0">
                        <a:latin typeface="Cambria Math"/>
                      </a:rPr>
                      <m:t>𝑓</m:t>
                    </m:r>
                    <m:r>
                      <a:rPr lang="en-NZ" b="0" i="1" smtClean="0">
                        <a:latin typeface="Cambria Math"/>
                      </a:rPr>
                      <m:t> </m:t>
                    </m:r>
                  </m:oMath>
                </a14:m>
                <a:r>
                  <a:rPr lang="el-GR" dirty="0" smtClean="0"/>
                  <a:t>λ</a:t>
                </a:r>
                <a:endParaRPr lang="en-NZ" dirty="0"/>
              </a:p>
            </p:txBody>
          </p:sp>
        </mc:Choice>
        <mc:Fallback xmlns="">
          <p:sp>
            <p:nvSpPr>
              <p:cNvPr id="26" name="TextBox 25"/>
              <p:cNvSpPr txBox="1">
                <a:spLocks noRot="1" noChangeAspect="1" noMove="1" noResize="1" noEditPoints="1" noAdjustHandles="1" noChangeArrowheads="1" noChangeShapeType="1" noTextEdit="1"/>
              </p:cNvSpPr>
              <p:nvPr/>
            </p:nvSpPr>
            <p:spPr>
              <a:xfrm>
                <a:off x="3790710" y="4352081"/>
                <a:ext cx="909864" cy="369332"/>
              </a:xfrm>
              <a:prstGeom prst="rect">
                <a:avLst/>
              </a:prstGeom>
              <a:blipFill rotWithShape="1">
                <a:blip r:embed="rId3"/>
                <a:stretch>
                  <a:fillRect t="-8197" r="-4698" b="-24590"/>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5714037" y="4191964"/>
                <a:ext cx="815223" cy="61093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𝑓</m:t>
                      </m:r>
                      <m:r>
                        <a:rPr lang="en-NZ" b="0" i="1" smtClean="0">
                          <a:latin typeface="Cambria Math"/>
                        </a:rPr>
                        <m:t>=</m:t>
                      </m:r>
                      <m:f>
                        <m:fPr>
                          <m:ctrlPr>
                            <a:rPr lang="en-NZ" b="0" i="1" smtClean="0">
                              <a:latin typeface="Cambria Math"/>
                            </a:rPr>
                          </m:ctrlPr>
                        </m:fPr>
                        <m:num>
                          <m:r>
                            <a:rPr lang="en-NZ" b="0" i="1" smtClean="0">
                              <a:latin typeface="Cambria Math"/>
                              <a:ea typeface="Cambria Math"/>
                            </a:rPr>
                            <m:t>1</m:t>
                          </m:r>
                        </m:num>
                        <m:den>
                          <m:r>
                            <a:rPr lang="en-NZ" b="0" i="1" smtClean="0">
                              <a:latin typeface="Cambria Math"/>
                            </a:rPr>
                            <m:t>𝑇</m:t>
                          </m:r>
                        </m:den>
                      </m:f>
                    </m:oMath>
                  </m:oMathPara>
                </a14:m>
                <a:endParaRPr lang="en-NZ" dirty="0"/>
              </a:p>
            </p:txBody>
          </p:sp>
        </mc:Choice>
        <mc:Fallback xmlns="">
          <p:sp>
            <p:nvSpPr>
              <p:cNvPr id="27" name="TextBox 26"/>
              <p:cNvSpPr txBox="1">
                <a:spLocks noRot="1" noChangeAspect="1" noMove="1" noResize="1" noEditPoints="1" noAdjustHandles="1" noChangeArrowheads="1" noChangeShapeType="1" noTextEdit="1"/>
              </p:cNvSpPr>
              <p:nvPr/>
            </p:nvSpPr>
            <p:spPr>
              <a:xfrm>
                <a:off x="5714037" y="4191964"/>
                <a:ext cx="815223" cy="610936"/>
              </a:xfrm>
              <a:prstGeom prst="rect">
                <a:avLst/>
              </a:prstGeom>
              <a:blipFill rotWithShape="1">
                <a:blip r:embed="rId4"/>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1255853" y="902824"/>
                <a:ext cx="1447383" cy="66133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NZ" b="0" i="1" smtClean="0">
                              <a:latin typeface="Cambria Math"/>
                            </a:rPr>
                          </m:ctrlPr>
                        </m:fPr>
                        <m:num>
                          <m:r>
                            <a:rPr lang="en-NZ" b="0" i="1" smtClean="0">
                              <a:latin typeface="Cambria Math"/>
                            </a:rPr>
                            <m:t>1</m:t>
                          </m:r>
                        </m:num>
                        <m:den>
                          <m:r>
                            <a:rPr lang="en-NZ" b="0" i="1" smtClean="0">
                              <a:latin typeface="Cambria Math"/>
                            </a:rPr>
                            <m:t>𝑓</m:t>
                          </m:r>
                        </m:den>
                      </m:f>
                      <m:r>
                        <a:rPr lang="en-NZ" b="0" i="1" smtClean="0">
                          <a:latin typeface="Cambria Math"/>
                        </a:rPr>
                        <m:t>=</m:t>
                      </m:r>
                      <m:f>
                        <m:fPr>
                          <m:ctrlPr>
                            <a:rPr lang="en-NZ" i="1" smtClean="0">
                              <a:latin typeface="Cambria Math"/>
                            </a:rPr>
                          </m:ctrlPr>
                        </m:fPr>
                        <m:num>
                          <m:r>
                            <a:rPr lang="en-NZ" b="0" i="1" smtClean="0">
                              <a:latin typeface="Cambria Math"/>
                            </a:rPr>
                            <m:t>1</m:t>
                          </m:r>
                        </m:num>
                        <m:den>
                          <m:sSub>
                            <m:sSubPr>
                              <m:ctrlPr>
                                <a:rPr lang="en-NZ" i="1" smtClean="0">
                                  <a:latin typeface="Cambria Math"/>
                                </a:rPr>
                              </m:ctrlPr>
                            </m:sSubPr>
                            <m:e>
                              <m:r>
                                <a:rPr lang="en-NZ" b="0" i="1" smtClean="0">
                                  <a:latin typeface="Cambria Math"/>
                                </a:rPr>
                                <m:t>𝑑</m:t>
                              </m:r>
                            </m:e>
                            <m:sub>
                              <m:r>
                                <a:rPr lang="en-NZ" b="0" i="1" smtClean="0">
                                  <a:latin typeface="Cambria Math"/>
                                </a:rPr>
                                <m:t>0</m:t>
                              </m:r>
                            </m:sub>
                          </m:sSub>
                        </m:den>
                      </m:f>
                      <m:r>
                        <a:rPr lang="en-NZ" b="0" i="1" smtClean="0">
                          <a:latin typeface="Cambria Math"/>
                        </a:rPr>
                        <m:t>+ </m:t>
                      </m:r>
                      <m:f>
                        <m:fPr>
                          <m:ctrlPr>
                            <a:rPr lang="en-NZ" b="0" i="1" smtClean="0">
                              <a:latin typeface="Cambria Math"/>
                            </a:rPr>
                          </m:ctrlPr>
                        </m:fPr>
                        <m:num>
                          <m:r>
                            <a:rPr lang="en-NZ" b="0" i="1" smtClean="0">
                              <a:latin typeface="Cambria Math"/>
                            </a:rPr>
                            <m:t>1</m:t>
                          </m:r>
                        </m:num>
                        <m:den>
                          <m:sSub>
                            <m:sSubPr>
                              <m:ctrlPr>
                                <a:rPr lang="en-NZ" b="0" i="1" smtClean="0">
                                  <a:latin typeface="Cambria Math"/>
                                </a:rPr>
                              </m:ctrlPr>
                            </m:sSubPr>
                            <m:e>
                              <m:r>
                                <a:rPr lang="en-NZ" b="0" i="1" smtClean="0">
                                  <a:latin typeface="Cambria Math"/>
                                </a:rPr>
                                <m:t>𝑑</m:t>
                              </m:r>
                            </m:e>
                            <m:sub>
                              <m:r>
                                <a:rPr lang="en-NZ" b="0" i="1" smtClean="0">
                                  <a:latin typeface="Cambria Math"/>
                                </a:rPr>
                                <m:t>𝑖</m:t>
                              </m:r>
                            </m:sub>
                          </m:sSub>
                        </m:den>
                      </m:f>
                    </m:oMath>
                  </m:oMathPara>
                </a14:m>
                <a:endParaRPr lang="en-NZ" dirty="0"/>
              </a:p>
            </p:txBody>
          </p:sp>
        </mc:Choice>
        <mc:Fallback xmlns="">
          <p:sp>
            <p:nvSpPr>
              <p:cNvPr id="28" name="TextBox 27"/>
              <p:cNvSpPr txBox="1">
                <a:spLocks noRot="1" noChangeAspect="1" noMove="1" noResize="1" noEditPoints="1" noAdjustHandles="1" noChangeArrowheads="1" noChangeShapeType="1" noTextEdit="1"/>
              </p:cNvSpPr>
              <p:nvPr/>
            </p:nvSpPr>
            <p:spPr>
              <a:xfrm>
                <a:off x="1255853" y="902824"/>
                <a:ext cx="1447383" cy="661335"/>
              </a:xfrm>
              <a:prstGeom prst="rect">
                <a:avLst/>
              </a:prstGeom>
              <a:blipFill rotWithShape="1">
                <a:blip r:embed="rId5"/>
                <a:stretch>
                  <a:fillRect/>
                </a:stretch>
              </a:blipFill>
            </p:spPr>
            <p:txBody>
              <a:bodyPr/>
              <a:lstStyle/>
              <a:p>
                <a:r>
                  <a:rPr lang="en-NZ">
                    <a:noFill/>
                  </a:rPr>
                  <a:t> </a:t>
                </a:r>
              </a:p>
            </p:txBody>
          </p:sp>
        </mc:Fallback>
      </mc:AlternateContent>
      <p:sp>
        <p:nvSpPr>
          <p:cNvPr id="29" name="TextBox 28"/>
          <p:cNvSpPr txBox="1"/>
          <p:nvPr/>
        </p:nvSpPr>
        <p:spPr>
          <a:xfrm>
            <a:off x="5185459" y="972273"/>
            <a:ext cx="1080745" cy="400110"/>
          </a:xfrm>
          <a:prstGeom prst="rect">
            <a:avLst/>
          </a:prstGeom>
          <a:noFill/>
        </p:spPr>
        <p:txBody>
          <a:bodyPr wrap="none" rtlCol="0">
            <a:spAutoFit/>
          </a:bodyPr>
          <a:lstStyle/>
          <a:p>
            <a:r>
              <a:rPr lang="en-NZ" sz="2000" i="1" dirty="0" err="1" smtClean="0">
                <a:latin typeface="Times New Roman" panose="02020603050405020304" pitchFamily="18" charset="0"/>
                <a:cs typeface="Times New Roman" panose="02020603050405020304" pitchFamily="18" charset="0"/>
              </a:rPr>
              <a:t>s</a:t>
            </a:r>
            <a:r>
              <a:rPr lang="en-NZ" sz="2000" i="1" baseline="-25000" dirty="0" err="1" smtClean="0">
                <a:latin typeface="Times New Roman" panose="02020603050405020304" pitchFamily="18" charset="0"/>
                <a:cs typeface="Times New Roman" panose="02020603050405020304" pitchFamily="18" charset="0"/>
              </a:rPr>
              <a:t>i</a:t>
            </a:r>
            <a:r>
              <a:rPr lang="en-NZ" sz="2000" i="1" baseline="-25000" dirty="0" smtClean="0">
                <a:latin typeface="Times New Roman" panose="02020603050405020304" pitchFamily="18" charset="0"/>
                <a:cs typeface="Times New Roman" panose="02020603050405020304" pitchFamily="18" charset="0"/>
              </a:rPr>
              <a:t> </a:t>
            </a:r>
            <a:r>
              <a:rPr lang="en-NZ" sz="2000" i="1" dirty="0" smtClean="0">
                <a:latin typeface="Times New Roman" panose="02020603050405020304" pitchFamily="18" charset="0"/>
                <a:cs typeface="Times New Roman" panose="02020603050405020304" pitchFamily="18" charset="0"/>
              </a:rPr>
              <a:t>s</a:t>
            </a:r>
            <a:r>
              <a:rPr lang="en-NZ" sz="2000" i="1" baseline="-25000" dirty="0" smtClean="0">
                <a:latin typeface="Times New Roman" panose="02020603050405020304" pitchFamily="18" charset="0"/>
                <a:cs typeface="Times New Roman" panose="02020603050405020304" pitchFamily="18" charset="0"/>
              </a:rPr>
              <a:t>o</a:t>
            </a:r>
            <a:r>
              <a:rPr lang="en-NZ" sz="2000" i="1" dirty="0" smtClean="0">
                <a:latin typeface="Times New Roman" panose="02020603050405020304" pitchFamily="18" charset="0"/>
                <a:cs typeface="Times New Roman" panose="02020603050405020304" pitchFamily="18" charset="0"/>
              </a:rPr>
              <a:t> = f </a:t>
            </a:r>
            <a:r>
              <a:rPr lang="en-NZ" sz="2000" i="1" baseline="30000" dirty="0" smtClean="0">
                <a:latin typeface="Times New Roman" panose="02020603050405020304" pitchFamily="18" charset="0"/>
                <a:cs typeface="Times New Roman" panose="02020603050405020304" pitchFamily="18" charset="0"/>
              </a:rPr>
              <a:t>2</a:t>
            </a:r>
            <a:endParaRPr lang="en-NZ" sz="2000" i="1" dirty="0">
              <a:latin typeface="Times New Roman" panose="02020603050405020304" pitchFamily="18" charset="0"/>
              <a:cs typeface="Times New Roman" panose="02020603050405020304" pitchFamily="18" charset="0"/>
            </a:endParaRPr>
          </a:p>
        </p:txBody>
      </p:sp>
      <p:sp>
        <p:nvSpPr>
          <p:cNvPr id="30" name="TextBox 29"/>
          <p:cNvSpPr txBox="1"/>
          <p:nvPr/>
        </p:nvSpPr>
        <p:spPr>
          <a:xfrm>
            <a:off x="1194122" y="3231265"/>
            <a:ext cx="1895071" cy="369332"/>
          </a:xfrm>
          <a:prstGeom prst="rect">
            <a:avLst/>
          </a:prstGeom>
          <a:noFill/>
        </p:spPr>
        <p:txBody>
          <a:bodyPr wrap="none" rtlCol="0">
            <a:spAutoFit/>
          </a:bodyPr>
          <a:lstStyle/>
          <a:p>
            <a:r>
              <a:rPr lang="en-NZ" i="1" dirty="0" smtClean="0">
                <a:latin typeface="Times New Roman" panose="02020603050405020304" pitchFamily="18" charset="0"/>
                <a:cs typeface="Times New Roman" panose="02020603050405020304" pitchFamily="18" charset="0"/>
              </a:rPr>
              <a:t>n</a:t>
            </a:r>
            <a:r>
              <a:rPr lang="en-NZ" i="1" baseline="-25000" dirty="0" smtClean="0">
                <a:latin typeface="Times New Roman" panose="02020603050405020304" pitchFamily="18" charset="0"/>
                <a:cs typeface="Times New Roman" panose="02020603050405020304" pitchFamily="18" charset="0"/>
              </a:rPr>
              <a:t>1 </a:t>
            </a:r>
            <a:r>
              <a:rPr lang="en-NZ" i="1" dirty="0" smtClean="0">
                <a:latin typeface="Times New Roman" panose="02020603050405020304" pitchFamily="18" charset="0"/>
                <a:cs typeface="Times New Roman" panose="02020603050405020304" pitchFamily="18" charset="0"/>
              </a:rPr>
              <a:t>sin</a:t>
            </a:r>
            <a:r>
              <a:rPr lang="el-GR" i="1" dirty="0" smtClean="0">
                <a:latin typeface="Times New Roman" panose="02020603050405020304" pitchFamily="18" charset="0"/>
                <a:cs typeface="Times New Roman" panose="02020603050405020304" pitchFamily="18" charset="0"/>
              </a:rPr>
              <a:t>θ</a:t>
            </a:r>
            <a:r>
              <a:rPr lang="en-NZ" i="1" baseline="-25000" dirty="0" smtClean="0">
                <a:latin typeface="Times New Roman" panose="02020603050405020304" pitchFamily="18" charset="0"/>
                <a:cs typeface="Times New Roman" panose="02020603050405020304" pitchFamily="18" charset="0"/>
              </a:rPr>
              <a:t>1</a:t>
            </a:r>
            <a:r>
              <a:rPr lang="en-NZ" i="1" dirty="0" smtClean="0">
                <a:latin typeface="Times New Roman" panose="02020603050405020304" pitchFamily="18" charset="0"/>
                <a:cs typeface="Times New Roman" panose="02020603050405020304" pitchFamily="18" charset="0"/>
              </a:rPr>
              <a:t> = n</a:t>
            </a:r>
            <a:r>
              <a:rPr lang="en-NZ" i="1" baseline="-25000" dirty="0" smtClean="0">
                <a:latin typeface="Times New Roman" panose="02020603050405020304" pitchFamily="18" charset="0"/>
                <a:cs typeface="Times New Roman" panose="02020603050405020304" pitchFamily="18" charset="0"/>
              </a:rPr>
              <a:t>2 </a:t>
            </a:r>
            <a:r>
              <a:rPr lang="en-NZ" i="1" dirty="0">
                <a:latin typeface="Times New Roman" panose="02020603050405020304" pitchFamily="18" charset="0"/>
                <a:cs typeface="Times New Roman" panose="02020603050405020304" pitchFamily="18" charset="0"/>
              </a:rPr>
              <a:t>sin</a:t>
            </a:r>
            <a:r>
              <a:rPr lang="el-GR" i="1" dirty="0" smtClean="0">
                <a:latin typeface="Times New Roman" panose="02020603050405020304" pitchFamily="18" charset="0"/>
                <a:cs typeface="Times New Roman" panose="02020603050405020304" pitchFamily="18" charset="0"/>
              </a:rPr>
              <a:t>θ</a:t>
            </a:r>
            <a:r>
              <a:rPr lang="en-NZ" i="1" baseline="-25000" dirty="0" smtClean="0">
                <a:latin typeface="Times New Roman" panose="02020603050405020304" pitchFamily="18" charset="0"/>
                <a:cs typeface="Times New Roman" panose="02020603050405020304" pitchFamily="18" charset="0"/>
              </a:rPr>
              <a:t>2</a:t>
            </a:r>
            <a:r>
              <a:rPr lang="en-NZ" i="1" dirty="0" smtClean="0">
                <a:latin typeface="Times New Roman" panose="02020603050405020304" pitchFamily="18" charset="0"/>
                <a:cs typeface="Times New Roman" panose="02020603050405020304" pitchFamily="18" charset="0"/>
              </a:rPr>
              <a:t> </a:t>
            </a:r>
            <a:endParaRPr lang="en-NZ" i="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1" name="TextBox 30"/>
              <p:cNvSpPr txBox="1"/>
              <p:nvPr/>
            </p:nvSpPr>
            <p:spPr>
              <a:xfrm>
                <a:off x="5075498" y="2010801"/>
                <a:ext cx="1459759" cy="66569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𝑚</m:t>
                      </m:r>
                      <m:r>
                        <a:rPr lang="en-NZ" b="0" i="1" smtClean="0">
                          <a:latin typeface="Cambria Math"/>
                        </a:rPr>
                        <m:t>=</m:t>
                      </m:r>
                      <m:f>
                        <m:fPr>
                          <m:ctrlPr>
                            <a:rPr lang="en-NZ" b="0" i="1" smtClean="0">
                              <a:latin typeface="Cambria Math"/>
                            </a:rPr>
                          </m:ctrlPr>
                        </m:fPr>
                        <m:num>
                          <m:r>
                            <a:rPr lang="en-NZ" b="0" i="1" smtClean="0">
                              <a:latin typeface="Cambria Math"/>
                            </a:rPr>
                            <m:t>𝑓</m:t>
                          </m:r>
                        </m:num>
                        <m:den>
                          <m:sSub>
                            <m:sSubPr>
                              <m:ctrlPr>
                                <a:rPr lang="en-NZ" b="0" i="1" smtClean="0">
                                  <a:latin typeface="Cambria Math"/>
                                </a:rPr>
                              </m:ctrlPr>
                            </m:sSubPr>
                            <m:e>
                              <m:r>
                                <a:rPr lang="en-NZ" b="0" i="1" smtClean="0">
                                  <a:latin typeface="Cambria Math"/>
                                </a:rPr>
                                <m:t>𝑠</m:t>
                              </m:r>
                            </m:e>
                            <m:sub>
                              <m:r>
                                <a:rPr lang="en-NZ" b="0" i="1" smtClean="0">
                                  <a:latin typeface="Cambria Math"/>
                                </a:rPr>
                                <m:t>𝑜</m:t>
                              </m:r>
                            </m:sub>
                          </m:sSub>
                        </m:den>
                      </m:f>
                      <m:r>
                        <a:rPr lang="en-NZ" b="0" i="1" smtClean="0">
                          <a:latin typeface="Cambria Math"/>
                        </a:rPr>
                        <m:t>=</m:t>
                      </m:r>
                      <m:f>
                        <m:fPr>
                          <m:ctrlPr>
                            <a:rPr lang="en-NZ" b="0" i="1" smtClean="0">
                              <a:latin typeface="Cambria Math"/>
                            </a:rPr>
                          </m:ctrlPr>
                        </m:fPr>
                        <m:num>
                          <m:sSub>
                            <m:sSubPr>
                              <m:ctrlPr>
                                <a:rPr lang="en-NZ" b="0" i="1" smtClean="0">
                                  <a:latin typeface="Cambria Math"/>
                                </a:rPr>
                              </m:ctrlPr>
                            </m:sSubPr>
                            <m:e>
                              <m:r>
                                <a:rPr lang="en-NZ" b="0" i="1" smtClean="0">
                                  <a:latin typeface="Cambria Math"/>
                                </a:rPr>
                                <m:t>𝑠</m:t>
                              </m:r>
                            </m:e>
                            <m:sub>
                              <m:r>
                                <a:rPr lang="en-NZ" b="0" i="1" smtClean="0">
                                  <a:latin typeface="Cambria Math"/>
                                </a:rPr>
                                <m:t>𝑖</m:t>
                              </m:r>
                            </m:sub>
                          </m:sSub>
                        </m:num>
                        <m:den>
                          <m:r>
                            <a:rPr lang="en-NZ" b="0" i="1" smtClean="0">
                              <a:latin typeface="Cambria Math"/>
                            </a:rPr>
                            <m:t>𝑓</m:t>
                          </m:r>
                        </m:den>
                      </m:f>
                    </m:oMath>
                  </m:oMathPara>
                </a14:m>
                <a:endParaRPr lang="en-NZ" dirty="0"/>
              </a:p>
            </p:txBody>
          </p:sp>
        </mc:Choice>
        <mc:Fallback xmlns="">
          <p:sp>
            <p:nvSpPr>
              <p:cNvPr id="31" name="TextBox 30"/>
              <p:cNvSpPr txBox="1">
                <a:spLocks noRot="1" noChangeAspect="1" noMove="1" noResize="1" noEditPoints="1" noAdjustHandles="1" noChangeArrowheads="1" noChangeShapeType="1" noTextEdit="1"/>
              </p:cNvSpPr>
              <p:nvPr/>
            </p:nvSpPr>
            <p:spPr>
              <a:xfrm>
                <a:off x="5075498" y="2010801"/>
                <a:ext cx="1459759" cy="665695"/>
              </a:xfrm>
              <a:prstGeom prst="rect">
                <a:avLst/>
              </a:prstGeom>
              <a:blipFill rotWithShape="1">
                <a:blip r:embed="rId6"/>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32" name="TextBox 31"/>
              <p:cNvSpPr txBox="1"/>
              <p:nvPr/>
            </p:nvSpPr>
            <p:spPr>
              <a:xfrm>
                <a:off x="1186405" y="2071867"/>
                <a:ext cx="1577227" cy="6650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𝑚</m:t>
                      </m:r>
                      <m:r>
                        <a:rPr lang="en-NZ" b="0" i="1" smtClean="0">
                          <a:latin typeface="Cambria Math"/>
                        </a:rPr>
                        <m:t>=</m:t>
                      </m:r>
                      <m:f>
                        <m:fPr>
                          <m:ctrlPr>
                            <a:rPr lang="en-NZ" b="0" i="1" smtClean="0">
                              <a:latin typeface="Cambria Math"/>
                            </a:rPr>
                          </m:ctrlPr>
                        </m:fPr>
                        <m:num>
                          <m:sSub>
                            <m:sSubPr>
                              <m:ctrlPr>
                                <a:rPr lang="en-NZ" b="0" i="1" smtClean="0">
                                  <a:latin typeface="Cambria Math"/>
                                </a:rPr>
                              </m:ctrlPr>
                            </m:sSubPr>
                            <m:e>
                              <m:r>
                                <a:rPr lang="en-NZ" b="0" i="1" smtClean="0">
                                  <a:latin typeface="Cambria Math"/>
                                </a:rPr>
                                <m:t>𝑑</m:t>
                              </m:r>
                            </m:e>
                            <m:sub>
                              <m:r>
                                <a:rPr lang="en-NZ" b="0" i="1" smtClean="0">
                                  <a:latin typeface="Cambria Math"/>
                                </a:rPr>
                                <m:t>𝑖</m:t>
                              </m:r>
                            </m:sub>
                          </m:sSub>
                        </m:num>
                        <m:den>
                          <m:sSub>
                            <m:sSubPr>
                              <m:ctrlPr>
                                <a:rPr lang="en-NZ" b="0" i="1" smtClean="0">
                                  <a:latin typeface="Cambria Math"/>
                                </a:rPr>
                              </m:ctrlPr>
                            </m:sSubPr>
                            <m:e>
                              <m:r>
                                <a:rPr lang="en-NZ" b="0" i="1" smtClean="0">
                                  <a:latin typeface="Cambria Math"/>
                                </a:rPr>
                                <m:t>𝑑</m:t>
                              </m:r>
                            </m:e>
                            <m:sub>
                              <m:r>
                                <a:rPr lang="en-NZ" b="0" i="1" smtClean="0">
                                  <a:latin typeface="Cambria Math"/>
                                </a:rPr>
                                <m:t>𝑜</m:t>
                              </m:r>
                            </m:sub>
                          </m:sSub>
                        </m:den>
                      </m:f>
                      <m:r>
                        <a:rPr lang="en-NZ" b="0" i="1" smtClean="0">
                          <a:latin typeface="Cambria Math"/>
                        </a:rPr>
                        <m:t>=</m:t>
                      </m:r>
                      <m:f>
                        <m:fPr>
                          <m:ctrlPr>
                            <a:rPr lang="en-NZ" b="0" i="1" smtClean="0">
                              <a:latin typeface="Cambria Math"/>
                            </a:rPr>
                          </m:ctrlPr>
                        </m:fPr>
                        <m:num>
                          <m:sSub>
                            <m:sSubPr>
                              <m:ctrlPr>
                                <a:rPr lang="en-NZ" b="0" i="1" smtClean="0">
                                  <a:latin typeface="Cambria Math"/>
                                </a:rPr>
                              </m:ctrlPr>
                            </m:sSubPr>
                            <m:e>
                              <m:r>
                                <a:rPr lang="en-NZ" b="0" i="1" smtClean="0">
                                  <a:latin typeface="Cambria Math"/>
                                </a:rPr>
                                <m:t>h</m:t>
                              </m:r>
                            </m:e>
                            <m:sub>
                              <m:r>
                                <a:rPr lang="en-NZ" b="0" i="1" smtClean="0">
                                  <a:latin typeface="Cambria Math"/>
                                </a:rPr>
                                <m:t>𝑖</m:t>
                              </m:r>
                            </m:sub>
                          </m:sSub>
                        </m:num>
                        <m:den>
                          <m:sSub>
                            <m:sSubPr>
                              <m:ctrlPr>
                                <a:rPr lang="en-NZ" b="0" i="1" smtClean="0">
                                  <a:latin typeface="Cambria Math"/>
                                </a:rPr>
                              </m:ctrlPr>
                            </m:sSubPr>
                            <m:e>
                              <m:r>
                                <a:rPr lang="en-NZ" b="0" i="1" smtClean="0">
                                  <a:latin typeface="Cambria Math"/>
                                </a:rPr>
                                <m:t>h</m:t>
                              </m:r>
                            </m:e>
                            <m:sub>
                              <m:r>
                                <a:rPr lang="en-NZ" b="0" i="1" smtClean="0">
                                  <a:latin typeface="Cambria Math"/>
                                </a:rPr>
                                <m:t>𝑜</m:t>
                              </m:r>
                            </m:sub>
                          </m:sSub>
                        </m:den>
                      </m:f>
                    </m:oMath>
                  </m:oMathPara>
                </a14:m>
                <a:endParaRPr lang="en-NZ" dirty="0"/>
              </a:p>
            </p:txBody>
          </p:sp>
        </mc:Choice>
        <mc:Fallback xmlns="">
          <p:sp>
            <p:nvSpPr>
              <p:cNvPr id="32" name="TextBox 31"/>
              <p:cNvSpPr txBox="1">
                <a:spLocks noRot="1" noChangeAspect="1" noMove="1" noResize="1" noEditPoints="1" noAdjustHandles="1" noChangeArrowheads="1" noChangeShapeType="1" noTextEdit="1"/>
              </p:cNvSpPr>
              <p:nvPr/>
            </p:nvSpPr>
            <p:spPr>
              <a:xfrm>
                <a:off x="1186405" y="2071867"/>
                <a:ext cx="1577227" cy="665054"/>
              </a:xfrm>
              <a:prstGeom prst="rect">
                <a:avLst/>
              </a:prstGeom>
              <a:blipFill rotWithShape="1">
                <a:blip r:embed="rId7"/>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5030199" y="3083556"/>
                <a:ext cx="1588062" cy="66364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NZ" i="1" smtClean="0">
                              <a:latin typeface="Cambria Math"/>
                            </a:rPr>
                          </m:ctrlPr>
                        </m:fPr>
                        <m:num>
                          <m:sSub>
                            <m:sSubPr>
                              <m:ctrlPr>
                                <a:rPr lang="en-NZ" i="1" smtClean="0">
                                  <a:latin typeface="Cambria Math"/>
                                </a:rPr>
                              </m:ctrlPr>
                            </m:sSubPr>
                            <m:e>
                              <m:r>
                                <a:rPr lang="en-NZ" b="0" i="1" smtClean="0">
                                  <a:latin typeface="Cambria Math"/>
                                </a:rPr>
                                <m:t>𝑛</m:t>
                              </m:r>
                            </m:e>
                            <m:sub>
                              <m:r>
                                <a:rPr lang="en-NZ" b="0" i="1" smtClean="0">
                                  <a:latin typeface="Cambria Math"/>
                                </a:rPr>
                                <m:t>1</m:t>
                              </m:r>
                            </m:sub>
                          </m:sSub>
                        </m:num>
                        <m:den>
                          <m:sSub>
                            <m:sSubPr>
                              <m:ctrlPr>
                                <a:rPr lang="en-NZ" i="1" smtClean="0">
                                  <a:latin typeface="Cambria Math"/>
                                </a:rPr>
                              </m:ctrlPr>
                            </m:sSubPr>
                            <m:e>
                              <m:r>
                                <a:rPr lang="en-NZ" b="0" i="1" smtClean="0">
                                  <a:latin typeface="Cambria Math"/>
                                </a:rPr>
                                <m:t>𝑛</m:t>
                              </m:r>
                            </m:e>
                            <m:sub>
                              <m:r>
                                <a:rPr lang="en-NZ" b="0" i="1" smtClean="0">
                                  <a:latin typeface="Cambria Math"/>
                                </a:rPr>
                                <m:t>2</m:t>
                              </m:r>
                            </m:sub>
                          </m:sSub>
                        </m:den>
                      </m:f>
                      <m:r>
                        <a:rPr lang="en-NZ" b="0" i="1" smtClean="0">
                          <a:latin typeface="Cambria Math"/>
                        </a:rPr>
                        <m:t>=</m:t>
                      </m:r>
                      <m:f>
                        <m:fPr>
                          <m:ctrlPr>
                            <a:rPr lang="en-NZ" b="0" i="1" smtClean="0">
                              <a:latin typeface="Cambria Math"/>
                            </a:rPr>
                          </m:ctrlPr>
                        </m:fPr>
                        <m:num>
                          <m:sSub>
                            <m:sSubPr>
                              <m:ctrlPr>
                                <a:rPr lang="en-NZ" b="0" i="1" smtClean="0">
                                  <a:latin typeface="Cambria Math"/>
                                </a:rPr>
                              </m:ctrlPr>
                            </m:sSubPr>
                            <m:e>
                              <m:r>
                                <a:rPr lang="en-NZ" b="0" i="1" smtClean="0">
                                  <a:latin typeface="Cambria Math"/>
                                </a:rPr>
                                <m:t>𝑣</m:t>
                              </m:r>
                            </m:e>
                            <m:sub>
                              <m:r>
                                <a:rPr lang="en-NZ" b="0" i="1" smtClean="0">
                                  <a:latin typeface="Cambria Math"/>
                                </a:rPr>
                                <m:t>2</m:t>
                              </m:r>
                            </m:sub>
                          </m:sSub>
                        </m:num>
                        <m:den>
                          <m:sSub>
                            <m:sSubPr>
                              <m:ctrlPr>
                                <a:rPr lang="en-NZ" b="0" i="1" smtClean="0">
                                  <a:latin typeface="Cambria Math"/>
                                </a:rPr>
                              </m:ctrlPr>
                            </m:sSubPr>
                            <m:e>
                              <m:r>
                                <a:rPr lang="en-NZ" b="0" i="1" smtClean="0">
                                  <a:latin typeface="Cambria Math"/>
                                </a:rPr>
                                <m:t>𝑣</m:t>
                              </m:r>
                            </m:e>
                            <m:sub>
                              <m:r>
                                <a:rPr lang="en-NZ" b="0" i="1" smtClean="0">
                                  <a:latin typeface="Cambria Math"/>
                                </a:rPr>
                                <m:t>1</m:t>
                              </m:r>
                            </m:sub>
                          </m:sSub>
                        </m:den>
                      </m:f>
                      <m:r>
                        <a:rPr lang="en-NZ" b="0" i="1" smtClean="0">
                          <a:latin typeface="Cambria Math"/>
                        </a:rPr>
                        <m:t>=</m:t>
                      </m:r>
                      <m:f>
                        <m:fPr>
                          <m:ctrlPr>
                            <a:rPr lang="en-NZ" b="0" i="1" smtClean="0">
                              <a:latin typeface="Cambria Math"/>
                            </a:rPr>
                          </m:ctrlPr>
                        </m:fPr>
                        <m:num>
                          <m:sSub>
                            <m:sSubPr>
                              <m:ctrlPr>
                                <a:rPr lang="en-NZ" b="0" i="1" smtClean="0">
                                  <a:latin typeface="Cambria Math"/>
                                </a:rPr>
                              </m:ctrlPr>
                            </m:sSubPr>
                            <m:e>
                              <m:r>
                                <m:rPr>
                                  <m:sty m:val="p"/>
                                </m:rPr>
                                <a:rPr lang="el-GR" b="0" i="1" smtClean="0">
                                  <a:latin typeface="Cambria Math"/>
                                </a:rPr>
                                <m:t>λ</m:t>
                              </m:r>
                            </m:e>
                            <m:sub>
                              <m:r>
                                <a:rPr lang="en-NZ" b="0" i="1" smtClean="0">
                                  <a:latin typeface="Cambria Math"/>
                                </a:rPr>
                                <m:t>1</m:t>
                              </m:r>
                            </m:sub>
                          </m:sSub>
                        </m:num>
                        <m:den>
                          <m:sSub>
                            <m:sSubPr>
                              <m:ctrlPr>
                                <a:rPr lang="en-NZ" i="1">
                                  <a:latin typeface="Cambria Math"/>
                                </a:rPr>
                              </m:ctrlPr>
                            </m:sSubPr>
                            <m:e>
                              <m:r>
                                <m:rPr>
                                  <m:sty m:val="p"/>
                                </m:rPr>
                                <a:rPr lang="el-GR" i="1">
                                  <a:latin typeface="Cambria Math"/>
                                </a:rPr>
                                <m:t>λ</m:t>
                              </m:r>
                            </m:e>
                            <m:sub>
                              <m:r>
                                <a:rPr lang="en-NZ" b="0" i="1" smtClean="0">
                                  <a:latin typeface="Cambria Math"/>
                                </a:rPr>
                                <m:t>2</m:t>
                              </m:r>
                            </m:sub>
                          </m:sSub>
                        </m:den>
                      </m:f>
                    </m:oMath>
                  </m:oMathPara>
                </a14:m>
                <a:endParaRPr lang="en-NZ" dirty="0"/>
              </a:p>
            </p:txBody>
          </p:sp>
        </mc:Choice>
        <mc:Fallback xmlns="">
          <p:sp>
            <p:nvSpPr>
              <p:cNvPr id="33" name="TextBox 32"/>
              <p:cNvSpPr txBox="1">
                <a:spLocks noRot="1" noChangeAspect="1" noMove="1" noResize="1" noEditPoints="1" noAdjustHandles="1" noChangeArrowheads="1" noChangeShapeType="1" noTextEdit="1"/>
              </p:cNvSpPr>
              <p:nvPr/>
            </p:nvSpPr>
            <p:spPr>
              <a:xfrm>
                <a:off x="5030199" y="3083556"/>
                <a:ext cx="1588062" cy="663643"/>
              </a:xfrm>
              <a:prstGeom prst="rect">
                <a:avLst/>
              </a:prstGeom>
              <a:blipFill rotWithShape="1">
                <a:blip r:embed="rId8"/>
                <a:stretch>
                  <a:fillRect/>
                </a:stretch>
              </a:blipFill>
            </p:spPr>
            <p:txBody>
              <a:bodyPr/>
              <a:lstStyle/>
              <a:p>
                <a:r>
                  <a:rPr lang="en-NZ">
                    <a:noFill/>
                  </a:rPr>
                  <a:t> </a:t>
                </a:r>
              </a:p>
            </p:txBody>
          </p:sp>
        </mc:Fallback>
      </mc:AlternateContent>
      <p:sp>
        <p:nvSpPr>
          <p:cNvPr id="34" name="TextBox 33"/>
          <p:cNvSpPr txBox="1"/>
          <p:nvPr/>
        </p:nvSpPr>
        <p:spPr>
          <a:xfrm>
            <a:off x="3865945" y="1030147"/>
            <a:ext cx="470000" cy="369332"/>
          </a:xfrm>
          <a:prstGeom prst="rect">
            <a:avLst/>
          </a:prstGeom>
          <a:noFill/>
        </p:spPr>
        <p:txBody>
          <a:bodyPr wrap="none" rtlCol="0">
            <a:spAutoFit/>
          </a:bodyPr>
          <a:lstStyle/>
          <a:p>
            <a:r>
              <a:rPr lang="en-NZ" b="1" dirty="0" smtClean="0"/>
              <a:t>OR</a:t>
            </a:r>
            <a:endParaRPr lang="en-NZ" b="1" dirty="0"/>
          </a:p>
        </p:txBody>
      </p:sp>
      <p:sp>
        <p:nvSpPr>
          <p:cNvPr id="35" name="TextBox 34"/>
          <p:cNvSpPr txBox="1"/>
          <p:nvPr/>
        </p:nvSpPr>
        <p:spPr>
          <a:xfrm>
            <a:off x="3833150" y="2201121"/>
            <a:ext cx="470000" cy="369332"/>
          </a:xfrm>
          <a:prstGeom prst="rect">
            <a:avLst/>
          </a:prstGeom>
          <a:noFill/>
        </p:spPr>
        <p:txBody>
          <a:bodyPr wrap="none" rtlCol="0">
            <a:spAutoFit/>
          </a:bodyPr>
          <a:lstStyle/>
          <a:p>
            <a:r>
              <a:rPr lang="en-NZ" b="1" dirty="0" smtClean="0"/>
              <a:t>OR</a:t>
            </a:r>
            <a:endParaRPr lang="en-NZ" b="1" dirty="0"/>
          </a:p>
        </p:txBody>
      </p:sp>
    </p:spTree>
    <p:extLst>
      <p:ext uri="{BB962C8B-B14F-4D97-AF65-F5344CB8AC3E}">
        <p14:creationId xmlns:p14="http://schemas.microsoft.com/office/powerpoint/2010/main" val="17082847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7827" y="93440"/>
            <a:ext cx="8611737" cy="338554"/>
          </a:xfrm>
          <a:prstGeom prst="rect">
            <a:avLst/>
          </a:prstGeom>
        </p:spPr>
        <p:txBody>
          <a:bodyPr wrap="square">
            <a:spAutoFit/>
          </a:bodyPr>
          <a:lstStyle/>
          <a:p>
            <a:pPr lvl="0"/>
            <a:r>
              <a:rPr lang="en-US" sz="1600" dirty="0" smtClean="0"/>
              <a:t>(d)  The </a:t>
            </a:r>
            <a:r>
              <a:rPr lang="en-US" sz="1600" dirty="0"/>
              <a:t>diagrams show waves approaching two different-sized gaps in a </a:t>
            </a:r>
            <a:r>
              <a:rPr lang="en-US" sz="1600" dirty="0" err="1"/>
              <a:t>harbour</a:t>
            </a:r>
            <a:r>
              <a:rPr lang="en-US" sz="1600" dirty="0"/>
              <a:t> wall.</a:t>
            </a:r>
            <a:endParaRPr lang="en-NZ" sz="1600" dirty="0"/>
          </a:p>
        </p:txBody>
      </p:sp>
      <p:sp>
        <p:nvSpPr>
          <p:cNvPr id="3" name="Rectangle 2"/>
          <p:cNvSpPr/>
          <p:nvPr/>
        </p:nvSpPr>
        <p:spPr>
          <a:xfrm>
            <a:off x="33240" y="343884"/>
            <a:ext cx="6345033" cy="338554"/>
          </a:xfrm>
          <a:prstGeom prst="rect">
            <a:avLst/>
          </a:prstGeom>
        </p:spPr>
        <p:txBody>
          <a:bodyPr wrap="square">
            <a:spAutoFit/>
          </a:bodyPr>
          <a:lstStyle/>
          <a:p>
            <a:pPr lvl="1"/>
            <a:r>
              <a:rPr lang="en-US" sz="1600" dirty="0" smtClean="0"/>
              <a:t>(</a:t>
            </a:r>
            <a:r>
              <a:rPr lang="en-US" sz="1600" dirty="0" err="1" smtClean="0"/>
              <a:t>i</a:t>
            </a:r>
            <a:r>
              <a:rPr lang="en-US" sz="1600" dirty="0" smtClean="0"/>
              <a:t>)  Name </a:t>
            </a:r>
            <a:r>
              <a:rPr lang="en-US" sz="1600" dirty="0"/>
              <a:t>the process by which waves could reach positions A and B.</a:t>
            </a:r>
            <a:endParaRPr lang="en-NZ" sz="1600" dirty="0"/>
          </a:p>
        </p:txBody>
      </p:sp>
      <p:sp>
        <p:nvSpPr>
          <p:cNvPr id="4" name="Rectangle 3"/>
          <p:cNvSpPr/>
          <p:nvPr/>
        </p:nvSpPr>
        <p:spPr>
          <a:xfrm>
            <a:off x="19595" y="571457"/>
            <a:ext cx="8093125" cy="584775"/>
          </a:xfrm>
          <a:prstGeom prst="rect">
            <a:avLst/>
          </a:prstGeom>
        </p:spPr>
        <p:txBody>
          <a:bodyPr wrap="square">
            <a:spAutoFit/>
          </a:bodyPr>
          <a:lstStyle/>
          <a:p>
            <a:pPr lvl="1"/>
            <a:r>
              <a:rPr lang="en-US" sz="1600" dirty="0" smtClean="0"/>
              <a:t>(ii)  Explain </a:t>
            </a:r>
            <a:r>
              <a:rPr lang="en-US" sz="1600" dirty="0"/>
              <a:t>whether the owner of a boat would do better to anchor his boat at A or B. </a:t>
            </a:r>
            <a:r>
              <a:rPr lang="en-US" sz="1600" dirty="0" smtClean="0"/>
              <a:t>    </a:t>
            </a:r>
          </a:p>
          <a:p>
            <a:pPr lvl="1"/>
            <a:r>
              <a:rPr lang="en-US" sz="1600" dirty="0"/>
              <a:t> </a:t>
            </a:r>
            <a:r>
              <a:rPr lang="en-US" sz="1600" dirty="0" smtClean="0"/>
              <a:t>      Support </a:t>
            </a:r>
            <a:r>
              <a:rPr lang="en-US" sz="1600" dirty="0"/>
              <a:t>your answer by completing the wave patterns in the above diagrams.</a:t>
            </a:r>
            <a:endParaRPr lang="en-NZ" sz="1600" dirty="0"/>
          </a:p>
        </p:txBody>
      </p:sp>
      <p:sp>
        <p:nvSpPr>
          <p:cNvPr id="5" name="Rectangle 44"/>
          <p:cNvSpPr>
            <a:spLocks noChangeArrowheads="1"/>
          </p:cNvSpPr>
          <p:nvPr/>
        </p:nvSpPr>
        <p:spPr bwMode="auto">
          <a:xfrm>
            <a:off x="1300655" y="623589"/>
            <a:ext cx="895935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45"/>
          <p:cNvSpPr>
            <a:spLocks noChangeArrowheads="1"/>
          </p:cNvSpPr>
          <p:nvPr/>
        </p:nvSpPr>
        <p:spPr bwMode="auto">
          <a:xfrm>
            <a:off x="1116013" y="1658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843338" algn="l"/>
              </a:tabLst>
              <a:defRPr>
                <a:solidFill>
                  <a:schemeClr val="tx1"/>
                </a:solidFill>
                <a:latin typeface="Arial" pitchFamily="34" charset="0"/>
                <a:cs typeface="Arial" pitchFamily="34" charset="0"/>
              </a:defRPr>
            </a:lvl1pPr>
            <a:lvl2pPr fontAlgn="base">
              <a:spcBef>
                <a:spcPct val="0"/>
              </a:spcBef>
              <a:spcAft>
                <a:spcPct val="0"/>
              </a:spcAft>
              <a:tabLst>
                <a:tab pos="3843338" algn="l"/>
              </a:tabLst>
              <a:defRPr>
                <a:solidFill>
                  <a:schemeClr val="tx1"/>
                </a:solidFill>
                <a:latin typeface="Arial" pitchFamily="34" charset="0"/>
                <a:cs typeface="Arial" pitchFamily="34" charset="0"/>
              </a:defRPr>
            </a:lvl2pPr>
            <a:lvl3pPr fontAlgn="base">
              <a:spcBef>
                <a:spcPct val="0"/>
              </a:spcBef>
              <a:spcAft>
                <a:spcPct val="0"/>
              </a:spcAft>
              <a:tabLst>
                <a:tab pos="3843338" algn="l"/>
              </a:tabLst>
              <a:defRPr>
                <a:solidFill>
                  <a:schemeClr val="tx1"/>
                </a:solidFill>
                <a:latin typeface="Arial" pitchFamily="34" charset="0"/>
                <a:cs typeface="Arial" pitchFamily="34" charset="0"/>
              </a:defRPr>
            </a:lvl3pPr>
            <a:lvl4pPr fontAlgn="base">
              <a:spcBef>
                <a:spcPct val="0"/>
              </a:spcBef>
              <a:spcAft>
                <a:spcPct val="0"/>
              </a:spcAft>
              <a:tabLst>
                <a:tab pos="3843338" algn="l"/>
              </a:tabLst>
              <a:defRPr>
                <a:solidFill>
                  <a:schemeClr val="tx1"/>
                </a:solidFill>
                <a:latin typeface="Arial" pitchFamily="34" charset="0"/>
                <a:cs typeface="Arial" pitchFamily="34" charset="0"/>
              </a:defRPr>
            </a:lvl4pPr>
            <a:lvl5pPr fontAlgn="base">
              <a:spcBef>
                <a:spcPct val="0"/>
              </a:spcBef>
              <a:spcAft>
                <a:spcPct val="0"/>
              </a:spcAft>
              <a:tabLst>
                <a:tab pos="3843338" algn="l"/>
              </a:tabLst>
              <a:defRPr>
                <a:solidFill>
                  <a:schemeClr val="tx1"/>
                </a:solidFill>
                <a:latin typeface="Arial" pitchFamily="34" charset="0"/>
                <a:cs typeface="Arial" pitchFamily="34" charset="0"/>
              </a:defRPr>
            </a:lvl5pPr>
            <a:lvl6pPr fontAlgn="base">
              <a:spcBef>
                <a:spcPct val="0"/>
              </a:spcBef>
              <a:spcAft>
                <a:spcPct val="0"/>
              </a:spcAft>
              <a:tabLst>
                <a:tab pos="3843338" algn="l"/>
              </a:tabLst>
              <a:defRPr>
                <a:solidFill>
                  <a:schemeClr val="tx1"/>
                </a:solidFill>
                <a:latin typeface="Arial" pitchFamily="34" charset="0"/>
                <a:cs typeface="Arial" pitchFamily="34" charset="0"/>
              </a:defRPr>
            </a:lvl6pPr>
            <a:lvl7pPr fontAlgn="base">
              <a:spcBef>
                <a:spcPct val="0"/>
              </a:spcBef>
              <a:spcAft>
                <a:spcPct val="0"/>
              </a:spcAft>
              <a:tabLst>
                <a:tab pos="3843338" algn="l"/>
              </a:tabLst>
              <a:defRPr>
                <a:solidFill>
                  <a:schemeClr val="tx1"/>
                </a:solidFill>
                <a:latin typeface="Arial" pitchFamily="34" charset="0"/>
                <a:cs typeface="Arial" pitchFamily="34" charset="0"/>
              </a:defRPr>
            </a:lvl7pPr>
            <a:lvl8pPr fontAlgn="base">
              <a:spcBef>
                <a:spcPct val="0"/>
              </a:spcBef>
              <a:spcAft>
                <a:spcPct val="0"/>
              </a:spcAft>
              <a:tabLst>
                <a:tab pos="3843338" algn="l"/>
              </a:tabLst>
              <a:defRPr>
                <a:solidFill>
                  <a:schemeClr val="tx1"/>
                </a:solidFill>
                <a:latin typeface="Arial" pitchFamily="34" charset="0"/>
                <a:cs typeface="Arial" pitchFamily="34" charset="0"/>
              </a:defRPr>
            </a:lvl8pPr>
            <a:lvl9pPr fontAlgn="base">
              <a:spcBef>
                <a:spcPct val="0"/>
              </a:spcBef>
              <a:spcAft>
                <a:spcPct val="0"/>
              </a:spcAft>
              <a:tabLst>
                <a:tab pos="3843338"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843338" algn="l"/>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46"/>
          <p:cNvSpPr>
            <a:spLocks noChangeArrowheads="1"/>
          </p:cNvSpPr>
          <p:nvPr/>
        </p:nvSpPr>
        <p:spPr bwMode="auto">
          <a:xfrm>
            <a:off x="2798763" y="1747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8" name="Group 7"/>
          <p:cNvGrpSpPr/>
          <p:nvPr/>
        </p:nvGrpSpPr>
        <p:grpSpPr>
          <a:xfrm>
            <a:off x="849761" y="1283545"/>
            <a:ext cx="7144082" cy="1840126"/>
            <a:chOff x="1032641" y="1399923"/>
            <a:chExt cx="7144082" cy="1840126"/>
          </a:xfrm>
        </p:grpSpPr>
        <p:grpSp>
          <p:nvGrpSpPr>
            <p:cNvPr id="9" name="Group 3"/>
            <p:cNvGrpSpPr>
              <a:grpSpLocks/>
            </p:cNvGrpSpPr>
            <p:nvPr/>
          </p:nvGrpSpPr>
          <p:grpSpPr bwMode="auto">
            <a:xfrm>
              <a:off x="7542623" y="2245843"/>
              <a:ext cx="634100" cy="279992"/>
              <a:chOff x="8924" y="-577"/>
              <a:chExt cx="709" cy="234"/>
            </a:xfrm>
          </p:grpSpPr>
          <p:sp>
            <p:nvSpPr>
              <p:cNvPr id="42" name="Freeform 4"/>
              <p:cNvSpPr>
                <a:spLocks/>
              </p:cNvSpPr>
              <p:nvPr/>
            </p:nvSpPr>
            <p:spPr bwMode="auto">
              <a:xfrm>
                <a:off x="8924" y="-577"/>
                <a:ext cx="709" cy="234"/>
              </a:xfrm>
              <a:custGeom>
                <a:avLst/>
                <a:gdLst>
                  <a:gd name="T0" fmla="+- 0 8924 8924"/>
                  <a:gd name="T1" fmla="*/ T0 w 709"/>
                  <a:gd name="T2" fmla="+- 0 -343 -577"/>
                  <a:gd name="T3" fmla="*/ -343 h 234"/>
                  <a:gd name="T4" fmla="+- 0 9633 8924"/>
                  <a:gd name="T5" fmla="*/ T4 w 709"/>
                  <a:gd name="T6" fmla="+- 0 -343 -577"/>
                  <a:gd name="T7" fmla="*/ -343 h 234"/>
                  <a:gd name="T8" fmla="+- 0 9633 8924"/>
                  <a:gd name="T9" fmla="*/ T8 w 709"/>
                  <a:gd name="T10" fmla="+- 0 -577 -577"/>
                  <a:gd name="T11" fmla="*/ -577 h 234"/>
                  <a:gd name="T12" fmla="+- 0 8924 8924"/>
                  <a:gd name="T13" fmla="*/ T12 w 709"/>
                  <a:gd name="T14" fmla="+- 0 -577 -577"/>
                  <a:gd name="T15" fmla="*/ -577 h 234"/>
                  <a:gd name="T16" fmla="+- 0 8924 8924"/>
                  <a:gd name="T17" fmla="*/ T16 w 709"/>
                  <a:gd name="T18" fmla="+- 0 -343 -577"/>
                  <a:gd name="T19" fmla="*/ -343 h 234"/>
                </a:gdLst>
                <a:ahLst/>
                <a:cxnLst>
                  <a:cxn ang="0">
                    <a:pos x="T1" y="T3"/>
                  </a:cxn>
                  <a:cxn ang="0">
                    <a:pos x="T5" y="T7"/>
                  </a:cxn>
                  <a:cxn ang="0">
                    <a:pos x="T9" y="T11"/>
                  </a:cxn>
                  <a:cxn ang="0">
                    <a:pos x="T13" y="T15"/>
                  </a:cxn>
                  <a:cxn ang="0">
                    <a:pos x="T17" y="T19"/>
                  </a:cxn>
                </a:cxnLst>
                <a:rect l="0" t="0" r="r" b="b"/>
                <a:pathLst>
                  <a:path w="709" h="234">
                    <a:moveTo>
                      <a:pt x="0" y="234"/>
                    </a:moveTo>
                    <a:lnTo>
                      <a:pt x="709" y="234"/>
                    </a:lnTo>
                    <a:lnTo>
                      <a:pt x="709" y="0"/>
                    </a:lnTo>
                    <a:lnTo>
                      <a:pt x="0" y="0"/>
                    </a:lnTo>
                    <a:lnTo>
                      <a:pt x="0" y="234"/>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0" name="Group 1"/>
            <p:cNvGrpSpPr>
              <a:grpSpLocks/>
            </p:cNvGrpSpPr>
            <p:nvPr/>
          </p:nvGrpSpPr>
          <p:grpSpPr bwMode="auto">
            <a:xfrm>
              <a:off x="4840365" y="2300433"/>
              <a:ext cx="634266" cy="266345"/>
              <a:chOff x="6798" y="-577"/>
              <a:chExt cx="709" cy="234"/>
            </a:xfrm>
          </p:grpSpPr>
          <p:sp>
            <p:nvSpPr>
              <p:cNvPr id="41" name="Freeform 2"/>
              <p:cNvSpPr>
                <a:spLocks/>
              </p:cNvSpPr>
              <p:nvPr/>
            </p:nvSpPr>
            <p:spPr bwMode="auto">
              <a:xfrm>
                <a:off x="6798" y="-577"/>
                <a:ext cx="709" cy="234"/>
              </a:xfrm>
              <a:custGeom>
                <a:avLst/>
                <a:gdLst>
                  <a:gd name="T0" fmla="+- 0 6798 6798"/>
                  <a:gd name="T1" fmla="*/ T0 w 709"/>
                  <a:gd name="T2" fmla="+- 0 -343 -577"/>
                  <a:gd name="T3" fmla="*/ -343 h 234"/>
                  <a:gd name="T4" fmla="+- 0 7507 6798"/>
                  <a:gd name="T5" fmla="*/ T4 w 709"/>
                  <a:gd name="T6" fmla="+- 0 -343 -577"/>
                  <a:gd name="T7" fmla="*/ -343 h 234"/>
                  <a:gd name="T8" fmla="+- 0 7507 6798"/>
                  <a:gd name="T9" fmla="*/ T8 w 709"/>
                  <a:gd name="T10" fmla="+- 0 -577 -577"/>
                  <a:gd name="T11" fmla="*/ -577 h 234"/>
                  <a:gd name="T12" fmla="+- 0 6798 6798"/>
                  <a:gd name="T13" fmla="*/ T12 w 709"/>
                  <a:gd name="T14" fmla="+- 0 -577 -577"/>
                  <a:gd name="T15" fmla="*/ -577 h 234"/>
                  <a:gd name="T16" fmla="+- 0 6798 6798"/>
                  <a:gd name="T17" fmla="*/ T16 w 709"/>
                  <a:gd name="T18" fmla="+- 0 -343 -577"/>
                  <a:gd name="T19" fmla="*/ -343 h 234"/>
                </a:gdLst>
                <a:ahLst/>
                <a:cxnLst>
                  <a:cxn ang="0">
                    <a:pos x="T1" y="T3"/>
                  </a:cxn>
                  <a:cxn ang="0">
                    <a:pos x="T5" y="T7"/>
                  </a:cxn>
                  <a:cxn ang="0">
                    <a:pos x="T9" y="T11"/>
                  </a:cxn>
                  <a:cxn ang="0">
                    <a:pos x="T13" y="T15"/>
                  </a:cxn>
                  <a:cxn ang="0">
                    <a:pos x="T17" y="T19"/>
                  </a:cxn>
                </a:cxnLst>
                <a:rect l="0" t="0" r="r" b="b"/>
                <a:pathLst>
                  <a:path w="709" h="234">
                    <a:moveTo>
                      <a:pt x="0" y="234"/>
                    </a:moveTo>
                    <a:lnTo>
                      <a:pt x="709" y="234"/>
                    </a:lnTo>
                    <a:lnTo>
                      <a:pt x="709" y="0"/>
                    </a:lnTo>
                    <a:lnTo>
                      <a:pt x="0" y="0"/>
                    </a:lnTo>
                    <a:lnTo>
                      <a:pt x="0" y="234"/>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27"/>
            <p:cNvGrpSpPr>
              <a:grpSpLocks/>
            </p:cNvGrpSpPr>
            <p:nvPr/>
          </p:nvGrpSpPr>
          <p:grpSpPr bwMode="auto">
            <a:xfrm>
              <a:off x="1032641" y="1413328"/>
              <a:ext cx="2470244" cy="1134441"/>
              <a:chOff x="0" y="0"/>
              <a:chExt cx="2845" cy="933"/>
            </a:xfrm>
          </p:grpSpPr>
          <p:grpSp>
            <p:nvGrpSpPr>
              <p:cNvPr id="26" name="Group 41"/>
              <p:cNvGrpSpPr>
                <a:grpSpLocks/>
              </p:cNvGrpSpPr>
              <p:nvPr/>
            </p:nvGrpSpPr>
            <p:grpSpPr bwMode="auto">
              <a:xfrm>
                <a:off x="5" y="10"/>
                <a:ext cx="2835" cy="2"/>
                <a:chOff x="5" y="10"/>
                <a:chExt cx="2835" cy="2"/>
              </a:xfrm>
            </p:grpSpPr>
            <p:sp>
              <p:nvSpPr>
                <p:cNvPr id="40" name="Freeform 42"/>
                <p:cNvSpPr>
                  <a:spLocks/>
                </p:cNvSpPr>
                <p:nvPr/>
              </p:nvSpPr>
              <p:spPr bwMode="auto">
                <a:xfrm>
                  <a:off x="5" y="10"/>
                  <a:ext cx="2835" cy="2"/>
                </a:xfrm>
                <a:custGeom>
                  <a:avLst/>
                  <a:gdLst>
                    <a:gd name="T0" fmla="+- 0 5 5"/>
                    <a:gd name="T1" fmla="*/ T0 w 2835"/>
                    <a:gd name="T2" fmla="+- 0 2840 5"/>
                    <a:gd name="T3" fmla="*/ T2 w 2835"/>
                  </a:gdLst>
                  <a:ahLst/>
                  <a:cxnLst>
                    <a:cxn ang="0">
                      <a:pos x="T1" y="0"/>
                    </a:cxn>
                    <a:cxn ang="0">
                      <a:pos x="T3" y="0"/>
                    </a:cxn>
                  </a:cxnLst>
                  <a:rect l="0" t="0" r="r" b="b"/>
                  <a:pathLst>
                    <a:path w="2835">
                      <a:moveTo>
                        <a:pt x="0" y="0"/>
                      </a:moveTo>
                      <a:lnTo>
                        <a:pt x="2835"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7" name="Group 39"/>
              <p:cNvGrpSpPr>
                <a:grpSpLocks/>
              </p:cNvGrpSpPr>
              <p:nvPr/>
            </p:nvGrpSpPr>
            <p:grpSpPr bwMode="auto">
              <a:xfrm>
                <a:off x="5" y="293"/>
                <a:ext cx="2835" cy="2"/>
                <a:chOff x="5" y="293"/>
                <a:chExt cx="2835" cy="2"/>
              </a:xfrm>
            </p:grpSpPr>
            <p:sp>
              <p:nvSpPr>
                <p:cNvPr id="39" name="Freeform 40"/>
                <p:cNvSpPr>
                  <a:spLocks/>
                </p:cNvSpPr>
                <p:nvPr/>
              </p:nvSpPr>
              <p:spPr bwMode="auto">
                <a:xfrm>
                  <a:off x="5" y="293"/>
                  <a:ext cx="2835" cy="2"/>
                </a:xfrm>
                <a:custGeom>
                  <a:avLst/>
                  <a:gdLst>
                    <a:gd name="T0" fmla="+- 0 5 5"/>
                    <a:gd name="T1" fmla="*/ T0 w 2835"/>
                    <a:gd name="T2" fmla="+- 0 2840 5"/>
                    <a:gd name="T3" fmla="*/ T2 w 2835"/>
                  </a:gdLst>
                  <a:ahLst/>
                  <a:cxnLst>
                    <a:cxn ang="0">
                      <a:pos x="T1" y="0"/>
                    </a:cxn>
                    <a:cxn ang="0">
                      <a:pos x="T3" y="0"/>
                    </a:cxn>
                  </a:cxnLst>
                  <a:rect l="0" t="0" r="r" b="b"/>
                  <a:pathLst>
                    <a:path w="2835">
                      <a:moveTo>
                        <a:pt x="0" y="0"/>
                      </a:moveTo>
                      <a:lnTo>
                        <a:pt x="2835"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8" name="Group 37"/>
              <p:cNvGrpSpPr>
                <a:grpSpLocks/>
              </p:cNvGrpSpPr>
              <p:nvPr/>
            </p:nvGrpSpPr>
            <p:grpSpPr bwMode="auto">
              <a:xfrm>
                <a:off x="5" y="577"/>
                <a:ext cx="2835" cy="2"/>
                <a:chOff x="5" y="577"/>
                <a:chExt cx="2835" cy="2"/>
              </a:xfrm>
            </p:grpSpPr>
            <p:sp>
              <p:nvSpPr>
                <p:cNvPr id="38" name="Freeform 38"/>
                <p:cNvSpPr>
                  <a:spLocks/>
                </p:cNvSpPr>
                <p:nvPr/>
              </p:nvSpPr>
              <p:spPr bwMode="auto">
                <a:xfrm>
                  <a:off x="5" y="577"/>
                  <a:ext cx="2835" cy="2"/>
                </a:xfrm>
                <a:custGeom>
                  <a:avLst/>
                  <a:gdLst>
                    <a:gd name="T0" fmla="+- 0 5 5"/>
                    <a:gd name="T1" fmla="*/ T0 w 2835"/>
                    <a:gd name="T2" fmla="+- 0 2840 5"/>
                    <a:gd name="T3" fmla="*/ T2 w 2835"/>
                  </a:gdLst>
                  <a:ahLst/>
                  <a:cxnLst>
                    <a:cxn ang="0">
                      <a:pos x="T1" y="0"/>
                    </a:cxn>
                    <a:cxn ang="0">
                      <a:pos x="T3" y="0"/>
                    </a:cxn>
                  </a:cxnLst>
                  <a:rect l="0" t="0" r="r" b="b"/>
                  <a:pathLst>
                    <a:path w="2835">
                      <a:moveTo>
                        <a:pt x="0" y="0"/>
                      </a:moveTo>
                      <a:lnTo>
                        <a:pt x="2835"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9" name="Group 35"/>
              <p:cNvGrpSpPr>
                <a:grpSpLocks/>
              </p:cNvGrpSpPr>
              <p:nvPr/>
            </p:nvGrpSpPr>
            <p:grpSpPr bwMode="auto">
              <a:xfrm>
                <a:off x="1422" y="10"/>
                <a:ext cx="2" cy="687"/>
                <a:chOff x="1422" y="10"/>
                <a:chExt cx="2" cy="687"/>
              </a:xfrm>
            </p:grpSpPr>
            <p:sp>
              <p:nvSpPr>
                <p:cNvPr id="37" name="Freeform 36"/>
                <p:cNvSpPr>
                  <a:spLocks/>
                </p:cNvSpPr>
                <p:nvPr/>
              </p:nvSpPr>
              <p:spPr bwMode="auto">
                <a:xfrm>
                  <a:off x="1422" y="10"/>
                  <a:ext cx="2" cy="687"/>
                </a:xfrm>
                <a:custGeom>
                  <a:avLst/>
                  <a:gdLst>
                    <a:gd name="T0" fmla="+- 0 10 10"/>
                    <a:gd name="T1" fmla="*/ 10 h 687"/>
                    <a:gd name="T2" fmla="+- 0 697 10"/>
                    <a:gd name="T3" fmla="*/ 697 h 687"/>
                  </a:gdLst>
                  <a:ahLst/>
                  <a:cxnLst>
                    <a:cxn ang="0">
                      <a:pos x="0" y="T1"/>
                    </a:cxn>
                    <a:cxn ang="0">
                      <a:pos x="0" y="T3"/>
                    </a:cxn>
                  </a:cxnLst>
                  <a:rect l="0" t="0" r="r" b="b"/>
                  <a:pathLst>
                    <a:path h="687">
                      <a:moveTo>
                        <a:pt x="0" y="0"/>
                      </a:moveTo>
                      <a:lnTo>
                        <a:pt x="0" y="687"/>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0" name="Group 33"/>
              <p:cNvGrpSpPr>
                <a:grpSpLocks/>
              </p:cNvGrpSpPr>
              <p:nvPr/>
            </p:nvGrpSpPr>
            <p:grpSpPr bwMode="auto">
              <a:xfrm>
                <a:off x="1564" y="698"/>
                <a:ext cx="1276" cy="234"/>
                <a:chOff x="1564" y="698"/>
                <a:chExt cx="1276" cy="234"/>
              </a:xfrm>
            </p:grpSpPr>
            <p:sp>
              <p:nvSpPr>
                <p:cNvPr id="36" name="Freeform 34"/>
                <p:cNvSpPr>
                  <a:spLocks/>
                </p:cNvSpPr>
                <p:nvPr/>
              </p:nvSpPr>
              <p:spPr bwMode="auto">
                <a:xfrm>
                  <a:off x="1564" y="698"/>
                  <a:ext cx="1276" cy="234"/>
                </a:xfrm>
                <a:custGeom>
                  <a:avLst/>
                  <a:gdLst>
                    <a:gd name="T0" fmla="+- 0 1564 1564"/>
                    <a:gd name="T1" fmla="*/ T0 w 1276"/>
                    <a:gd name="T2" fmla="+- 0 932 698"/>
                    <a:gd name="T3" fmla="*/ 932 h 234"/>
                    <a:gd name="T4" fmla="+- 0 2840 1564"/>
                    <a:gd name="T5" fmla="*/ T4 w 1276"/>
                    <a:gd name="T6" fmla="+- 0 932 698"/>
                    <a:gd name="T7" fmla="*/ 932 h 234"/>
                    <a:gd name="T8" fmla="+- 0 2840 1564"/>
                    <a:gd name="T9" fmla="*/ T8 w 1276"/>
                    <a:gd name="T10" fmla="+- 0 698 698"/>
                    <a:gd name="T11" fmla="*/ 698 h 234"/>
                    <a:gd name="T12" fmla="+- 0 1564 1564"/>
                    <a:gd name="T13" fmla="*/ T12 w 1276"/>
                    <a:gd name="T14" fmla="+- 0 698 698"/>
                    <a:gd name="T15" fmla="*/ 698 h 234"/>
                    <a:gd name="T16" fmla="+- 0 1564 1564"/>
                    <a:gd name="T17" fmla="*/ T16 w 1276"/>
                    <a:gd name="T18" fmla="+- 0 932 698"/>
                    <a:gd name="T19" fmla="*/ 932 h 234"/>
                  </a:gdLst>
                  <a:ahLst/>
                  <a:cxnLst>
                    <a:cxn ang="0">
                      <a:pos x="T1" y="T3"/>
                    </a:cxn>
                    <a:cxn ang="0">
                      <a:pos x="T5" y="T7"/>
                    </a:cxn>
                    <a:cxn ang="0">
                      <a:pos x="T9" y="T11"/>
                    </a:cxn>
                    <a:cxn ang="0">
                      <a:pos x="T13" y="T15"/>
                    </a:cxn>
                    <a:cxn ang="0">
                      <a:pos x="T17" y="T19"/>
                    </a:cxn>
                  </a:cxnLst>
                  <a:rect l="0" t="0" r="r" b="b"/>
                  <a:pathLst>
                    <a:path w="1276" h="234">
                      <a:moveTo>
                        <a:pt x="0" y="234"/>
                      </a:moveTo>
                      <a:lnTo>
                        <a:pt x="1276" y="234"/>
                      </a:lnTo>
                      <a:lnTo>
                        <a:pt x="1276" y="0"/>
                      </a:lnTo>
                      <a:lnTo>
                        <a:pt x="0" y="0"/>
                      </a:lnTo>
                      <a:lnTo>
                        <a:pt x="0" y="234"/>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31" name="Group 31"/>
              <p:cNvGrpSpPr>
                <a:grpSpLocks/>
              </p:cNvGrpSpPr>
              <p:nvPr/>
            </p:nvGrpSpPr>
            <p:grpSpPr bwMode="auto">
              <a:xfrm>
                <a:off x="5" y="698"/>
                <a:ext cx="1276" cy="234"/>
                <a:chOff x="5" y="698"/>
                <a:chExt cx="1276" cy="234"/>
              </a:xfrm>
            </p:grpSpPr>
            <p:sp>
              <p:nvSpPr>
                <p:cNvPr id="35" name="Freeform 32"/>
                <p:cNvSpPr>
                  <a:spLocks/>
                </p:cNvSpPr>
                <p:nvPr/>
              </p:nvSpPr>
              <p:spPr bwMode="auto">
                <a:xfrm>
                  <a:off x="5" y="698"/>
                  <a:ext cx="1276" cy="234"/>
                </a:xfrm>
                <a:custGeom>
                  <a:avLst/>
                  <a:gdLst>
                    <a:gd name="T0" fmla="+- 0 5 5"/>
                    <a:gd name="T1" fmla="*/ T0 w 1276"/>
                    <a:gd name="T2" fmla="+- 0 932 698"/>
                    <a:gd name="T3" fmla="*/ 932 h 234"/>
                    <a:gd name="T4" fmla="+- 0 1281 5"/>
                    <a:gd name="T5" fmla="*/ T4 w 1276"/>
                    <a:gd name="T6" fmla="+- 0 932 698"/>
                    <a:gd name="T7" fmla="*/ 932 h 234"/>
                    <a:gd name="T8" fmla="+- 0 1281 5"/>
                    <a:gd name="T9" fmla="*/ T8 w 1276"/>
                    <a:gd name="T10" fmla="+- 0 698 698"/>
                    <a:gd name="T11" fmla="*/ 698 h 234"/>
                    <a:gd name="T12" fmla="+- 0 5 5"/>
                    <a:gd name="T13" fmla="*/ T12 w 1276"/>
                    <a:gd name="T14" fmla="+- 0 698 698"/>
                    <a:gd name="T15" fmla="*/ 698 h 234"/>
                    <a:gd name="T16" fmla="+- 0 5 5"/>
                    <a:gd name="T17" fmla="*/ T16 w 1276"/>
                    <a:gd name="T18" fmla="+- 0 932 698"/>
                    <a:gd name="T19" fmla="*/ 932 h 234"/>
                  </a:gdLst>
                  <a:ahLst/>
                  <a:cxnLst>
                    <a:cxn ang="0">
                      <a:pos x="T1" y="T3"/>
                    </a:cxn>
                    <a:cxn ang="0">
                      <a:pos x="T5" y="T7"/>
                    </a:cxn>
                    <a:cxn ang="0">
                      <a:pos x="T9" y="T11"/>
                    </a:cxn>
                    <a:cxn ang="0">
                      <a:pos x="T13" y="T15"/>
                    </a:cxn>
                    <a:cxn ang="0">
                      <a:pos x="T17" y="T19"/>
                    </a:cxn>
                  </a:cxnLst>
                  <a:rect l="0" t="0" r="r" b="b"/>
                  <a:pathLst>
                    <a:path w="1276" h="234">
                      <a:moveTo>
                        <a:pt x="0" y="234"/>
                      </a:moveTo>
                      <a:lnTo>
                        <a:pt x="1276" y="234"/>
                      </a:lnTo>
                      <a:lnTo>
                        <a:pt x="1276" y="0"/>
                      </a:lnTo>
                      <a:lnTo>
                        <a:pt x="0" y="0"/>
                      </a:lnTo>
                      <a:lnTo>
                        <a:pt x="0" y="234"/>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32" name="Group 28"/>
              <p:cNvGrpSpPr>
                <a:grpSpLocks/>
              </p:cNvGrpSpPr>
              <p:nvPr/>
            </p:nvGrpSpPr>
            <p:grpSpPr bwMode="auto">
              <a:xfrm>
                <a:off x="1341" y="617"/>
                <a:ext cx="164" cy="102"/>
                <a:chOff x="1341" y="617"/>
                <a:chExt cx="164" cy="102"/>
              </a:xfrm>
            </p:grpSpPr>
            <p:sp>
              <p:nvSpPr>
                <p:cNvPr id="33" name="Freeform 30"/>
                <p:cNvSpPr>
                  <a:spLocks/>
                </p:cNvSpPr>
                <p:nvPr/>
              </p:nvSpPr>
              <p:spPr bwMode="auto">
                <a:xfrm>
                  <a:off x="1341" y="617"/>
                  <a:ext cx="164" cy="102"/>
                </a:xfrm>
                <a:custGeom>
                  <a:avLst/>
                  <a:gdLst>
                    <a:gd name="T0" fmla="+- 0 1355 1341"/>
                    <a:gd name="T1" fmla="*/ T0 w 164"/>
                    <a:gd name="T2" fmla="+- 0 617 617"/>
                    <a:gd name="T3" fmla="*/ 617 h 102"/>
                    <a:gd name="T4" fmla="+- 0 1341 1341"/>
                    <a:gd name="T5" fmla="*/ T4 w 164"/>
                    <a:gd name="T6" fmla="+- 0 631 617"/>
                    <a:gd name="T7" fmla="*/ 631 h 102"/>
                    <a:gd name="T8" fmla="+- 0 1422 1341"/>
                    <a:gd name="T9" fmla="*/ T8 w 164"/>
                    <a:gd name="T10" fmla="+- 0 719 617"/>
                    <a:gd name="T11" fmla="*/ 719 h 102"/>
                    <a:gd name="T12" fmla="+- 0 1450 1341"/>
                    <a:gd name="T13" fmla="*/ T12 w 164"/>
                    <a:gd name="T14" fmla="+- 0 689 617"/>
                    <a:gd name="T15" fmla="*/ 689 h 102"/>
                    <a:gd name="T16" fmla="+- 0 1422 1341"/>
                    <a:gd name="T17" fmla="*/ T16 w 164"/>
                    <a:gd name="T18" fmla="+- 0 689 617"/>
                    <a:gd name="T19" fmla="*/ 689 h 102"/>
                    <a:gd name="T20" fmla="+- 0 1355 1341"/>
                    <a:gd name="T21" fmla="*/ T20 w 164"/>
                    <a:gd name="T22" fmla="+- 0 617 617"/>
                    <a:gd name="T23" fmla="*/ 617 h 102"/>
                  </a:gdLst>
                  <a:ahLst/>
                  <a:cxnLst>
                    <a:cxn ang="0">
                      <a:pos x="T1" y="T3"/>
                    </a:cxn>
                    <a:cxn ang="0">
                      <a:pos x="T5" y="T7"/>
                    </a:cxn>
                    <a:cxn ang="0">
                      <a:pos x="T9" y="T11"/>
                    </a:cxn>
                    <a:cxn ang="0">
                      <a:pos x="T13" y="T15"/>
                    </a:cxn>
                    <a:cxn ang="0">
                      <a:pos x="T17" y="T19"/>
                    </a:cxn>
                    <a:cxn ang="0">
                      <a:pos x="T21" y="T23"/>
                    </a:cxn>
                  </a:cxnLst>
                  <a:rect l="0" t="0" r="r" b="b"/>
                  <a:pathLst>
                    <a:path w="164" h="102">
                      <a:moveTo>
                        <a:pt x="14" y="0"/>
                      </a:moveTo>
                      <a:lnTo>
                        <a:pt x="0" y="14"/>
                      </a:lnTo>
                      <a:lnTo>
                        <a:pt x="81" y="102"/>
                      </a:lnTo>
                      <a:lnTo>
                        <a:pt x="109" y="72"/>
                      </a:lnTo>
                      <a:lnTo>
                        <a:pt x="81" y="72"/>
                      </a:lnTo>
                      <a:lnTo>
                        <a:pt x="14"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34" name="Freeform 29"/>
                <p:cNvSpPr>
                  <a:spLocks/>
                </p:cNvSpPr>
                <p:nvPr/>
              </p:nvSpPr>
              <p:spPr bwMode="auto">
                <a:xfrm>
                  <a:off x="1341" y="617"/>
                  <a:ext cx="164" cy="102"/>
                </a:xfrm>
                <a:custGeom>
                  <a:avLst/>
                  <a:gdLst>
                    <a:gd name="T0" fmla="+- 0 1489 1341"/>
                    <a:gd name="T1" fmla="*/ T0 w 164"/>
                    <a:gd name="T2" fmla="+- 0 617 617"/>
                    <a:gd name="T3" fmla="*/ 617 h 102"/>
                    <a:gd name="T4" fmla="+- 0 1422 1341"/>
                    <a:gd name="T5" fmla="*/ T4 w 164"/>
                    <a:gd name="T6" fmla="+- 0 689 617"/>
                    <a:gd name="T7" fmla="*/ 689 h 102"/>
                    <a:gd name="T8" fmla="+- 0 1450 1341"/>
                    <a:gd name="T9" fmla="*/ T8 w 164"/>
                    <a:gd name="T10" fmla="+- 0 689 617"/>
                    <a:gd name="T11" fmla="*/ 689 h 102"/>
                    <a:gd name="T12" fmla="+- 0 1504 1341"/>
                    <a:gd name="T13" fmla="*/ T12 w 164"/>
                    <a:gd name="T14" fmla="+- 0 631 617"/>
                    <a:gd name="T15" fmla="*/ 631 h 102"/>
                    <a:gd name="T16" fmla="+- 0 1489 1341"/>
                    <a:gd name="T17" fmla="*/ T16 w 164"/>
                    <a:gd name="T18" fmla="+- 0 617 617"/>
                    <a:gd name="T19" fmla="*/ 617 h 102"/>
                  </a:gdLst>
                  <a:ahLst/>
                  <a:cxnLst>
                    <a:cxn ang="0">
                      <a:pos x="T1" y="T3"/>
                    </a:cxn>
                    <a:cxn ang="0">
                      <a:pos x="T5" y="T7"/>
                    </a:cxn>
                    <a:cxn ang="0">
                      <a:pos x="T9" y="T11"/>
                    </a:cxn>
                    <a:cxn ang="0">
                      <a:pos x="T13" y="T15"/>
                    </a:cxn>
                    <a:cxn ang="0">
                      <a:pos x="T17" y="T19"/>
                    </a:cxn>
                  </a:cxnLst>
                  <a:rect l="0" t="0" r="r" b="b"/>
                  <a:pathLst>
                    <a:path w="164" h="102">
                      <a:moveTo>
                        <a:pt x="148" y="0"/>
                      </a:moveTo>
                      <a:lnTo>
                        <a:pt x="81" y="72"/>
                      </a:lnTo>
                      <a:lnTo>
                        <a:pt x="109" y="72"/>
                      </a:lnTo>
                      <a:lnTo>
                        <a:pt x="163" y="14"/>
                      </a:lnTo>
                      <a:lnTo>
                        <a:pt x="148"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grpSp>
          <p:nvGrpSpPr>
            <p:cNvPr id="12" name="Group 15"/>
            <p:cNvGrpSpPr>
              <a:grpSpLocks/>
            </p:cNvGrpSpPr>
            <p:nvPr/>
          </p:nvGrpSpPr>
          <p:grpSpPr bwMode="auto">
            <a:xfrm>
              <a:off x="5267915" y="1399923"/>
              <a:ext cx="2511792" cy="873939"/>
              <a:chOff x="0" y="0"/>
              <a:chExt cx="2845" cy="719"/>
            </a:xfrm>
          </p:grpSpPr>
          <p:grpSp>
            <p:nvGrpSpPr>
              <p:cNvPr id="15" name="Group 14"/>
              <p:cNvGrpSpPr>
                <a:grpSpLocks/>
              </p:cNvGrpSpPr>
              <p:nvPr/>
            </p:nvGrpSpPr>
            <p:grpSpPr bwMode="auto">
              <a:xfrm>
                <a:off x="5" y="10"/>
                <a:ext cx="2835" cy="2"/>
                <a:chOff x="5" y="10"/>
                <a:chExt cx="2835" cy="2"/>
              </a:xfrm>
            </p:grpSpPr>
            <p:sp>
              <p:nvSpPr>
                <p:cNvPr id="25" name="Freeform 26"/>
                <p:cNvSpPr>
                  <a:spLocks/>
                </p:cNvSpPr>
                <p:nvPr/>
              </p:nvSpPr>
              <p:spPr bwMode="auto">
                <a:xfrm>
                  <a:off x="5" y="10"/>
                  <a:ext cx="2835" cy="2"/>
                </a:xfrm>
                <a:custGeom>
                  <a:avLst/>
                  <a:gdLst>
                    <a:gd name="T0" fmla="+- 0 5 5"/>
                    <a:gd name="T1" fmla="*/ T0 w 2835"/>
                    <a:gd name="T2" fmla="+- 0 2840 5"/>
                    <a:gd name="T3" fmla="*/ T2 w 2835"/>
                  </a:gdLst>
                  <a:ahLst/>
                  <a:cxnLst>
                    <a:cxn ang="0">
                      <a:pos x="T1" y="0"/>
                    </a:cxn>
                    <a:cxn ang="0">
                      <a:pos x="T3" y="0"/>
                    </a:cxn>
                  </a:cxnLst>
                  <a:rect l="0" t="0" r="r" b="b"/>
                  <a:pathLst>
                    <a:path w="2835">
                      <a:moveTo>
                        <a:pt x="0" y="0"/>
                      </a:moveTo>
                      <a:lnTo>
                        <a:pt x="2835"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6" name="Group 23"/>
              <p:cNvGrpSpPr>
                <a:grpSpLocks/>
              </p:cNvGrpSpPr>
              <p:nvPr/>
            </p:nvGrpSpPr>
            <p:grpSpPr bwMode="auto">
              <a:xfrm>
                <a:off x="5" y="293"/>
                <a:ext cx="2835" cy="2"/>
                <a:chOff x="5" y="293"/>
                <a:chExt cx="2835" cy="2"/>
              </a:xfrm>
            </p:grpSpPr>
            <p:sp>
              <p:nvSpPr>
                <p:cNvPr id="24" name="Freeform 24"/>
                <p:cNvSpPr>
                  <a:spLocks/>
                </p:cNvSpPr>
                <p:nvPr/>
              </p:nvSpPr>
              <p:spPr bwMode="auto">
                <a:xfrm>
                  <a:off x="5" y="293"/>
                  <a:ext cx="2835" cy="2"/>
                </a:xfrm>
                <a:custGeom>
                  <a:avLst/>
                  <a:gdLst>
                    <a:gd name="T0" fmla="+- 0 5 5"/>
                    <a:gd name="T1" fmla="*/ T0 w 2835"/>
                    <a:gd name="T2" fmla="+- 0 2840 5"/>
                    <a:gd name="T3" fmla="*/ T2 w 2835"/>
                  </a:gdLst>
                  <a:ahLst/>
                  <a:cxnLst>
                    <a:cxn ang="0">
                      <a:pos x="T1" y="0"/>
                    </a:cxn>
                    <a:cxn ang="0">
                      <a:pos x="T3" y="0"/>
                    </a:cxn>
                  </a:cxnLst>
                  <a:rect l="0" t="0" r="r" b="b"/>
                  <a:pathLst>
                    <a:path w="2835">
                      <a:moveTo>
                        <a:pt x="0" y="0"/>
                      </a:moveTo>
                      <a:lnTo>
                        <a:pt x="2835"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7" name="Group 21"/>
              <p:cNvGrpSpPr>
                <a:grpSpLocks/>
              </p:cNvGrpSpPr>
              <p:nvPr/>
            </p:nvGrpSpPr>
            <p:grpSpPr bwMode="auto">
              <a:xfrm>
                <a:off x="5" y="577"/>
                <a:ext cx="2835" cy="2"/>
                <a:chOff x="5" y="577"/>
                <a:chExt cx="2835" cy="2"/>
              </a:xfrm>
            </p:grpSpPr>
            <p:sp>
              <p:nvSpPr>
                <p:cNvPr id="23" name="Freeform 22"/>
                <p:cNvSpPr>
                  <a:spLocks/>
                </p:cNvSpPr>
                <p:nvPr/>
              </p:nvSpPr>
              <p:spPr bwMode="auto">
                <a:xfrm>
                  <a:off x="5" y="577"/>
                  <a:ext cx="2835" cy="2"/>
                </a:xfrm>
                <a:custGeom>
                  <a:avLst/>
                  <a:gdLst>
                    <a:gd name="T0" fmla="+- 0 5 5"/>
                    <a:gd name="T1" fmla="*/ T0 w 2835"/>
                    <a:gd name="T2" fmla="+- 0 2840 5"/>
                    <a:gd name="T3" fmla="*/ T2 w 2835"/>
                  </a:gdLst>
                  <a:ahLst/>
                  <a:cxnLst>
                    <a:cxn ang="0">
                      <a:pos x="T1" y="0"/>
                    </a:cxn>
                    <a:cxn ang="0">
                      <a:pos x="T3" y="0"/>
                    </a:cxn>
                  </a:cxnLst>
                  <a:rect l="0" t="0" r="r" b="b"/>
                  <a:pathLst>
                    <a:path w="2835">
                      <a:moveTo>
                        <a:pt x="0" y="0"/>
                      </a:moveTo>
                      <a:lnTo>
                        <a:pt x="2835"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8" name="Group 19"/>
              <p:cNvGrpSpPr>
                <a:grpSpLocks/>
              </p:cNvGrpSpPr>
              <p:nvPr/>
            </p:nvGrpSpPr>
            <p:grpSpPr bwMode="auto">
              <a:xfrm>
                <a:off x="1422" y="10"/>
                <a:ext cx="2" cy="687"/>
                <a:chOff x="1422" y="10"/>
                <a:chExt cx="2" cy="687"/>
              </a:xfrm>
            </p:grpSpPr>
            <p:sp>
              <p:nvSpPr>
                <p:cNvPr id="22" name="Freeform 20"/>
                <p:cNvSpPr>
                  <a:spLocks/>
                </p:cNvSpPr>
                <p:nvPr/>
              </p:nvSpPr>
              <p:spPr bwMode="auto">
                <a:xfrm>
                  <a:off x="1422" y="10"/>
                  <a:ext cx="2" cy="687"/>
                </a:xfrm>
                <a:custGeom>
                  <a:avLst/>
                  <a:gdLst>
                    <a:gd name="T0" fmla="+- 0 10 10"/>
                    <a:gd name="T1" fmla="*/ 10 h 687"/>
                    <a:gd name="T2" fmla="+- 0 697 10"/>
                    <a:gd name="T3" fmla="*/ 697 h 687"/>
                  </a:gdLst>
                  <a:ahLst/>
                  <a:cxnLst>
                    <a:cxn ang="0">
                      <a:pos x="0" y="T1"/>
                    </a:cxn>
                    <a:cxn ang="0">
                      <a:pos x="0" y="T3"/>
                    </a:cxn>
                  </a:cxnLst>
                  <a:rect l="0" t="0" r="r" b="b"/>
                  <a:pathLst>
                    <a:path h="687">
                      <a:moveTo>
                        <a:pt x="0" y="0"/>
                      </a:moveTo>
                      <a:lnTo>
                        <a:pt x="0" y="687"/>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9" name="Group 16"/>
              <p:cNvGrpSpPr>
                <a:grpSpLocks/>
              </p:cNvGrpSpPr>
              <p:nvPr/>
            </p:nvGrpSpPr>
            <p:grpSpPr bwMode="auto">
              <a:xfrm>
                <a:off x="1341" y="617"/>
                <a:ext cx="164" cy="102"/>
                <a:chOff x="1341" y="617"/>
                <a:chExt cx="164" cy="102"/>
              </a:xfrm>
            </p:grpSpPr>
            <p:sp>
              <p:nvSpPr>
                <p:cNvPr id="20" name="Freeform 18"/>
                <p:cNvSpPr>
                  <a:spLocks/>
                </p:cNvSpPr>
                <p:nvPr/>
              </p:nvSpPr>
              <p:spPr bwMode="auto">
                <a:xfrm>
                  <a:off x="1341" y="617"/>
                  <a:ext cx="164" cy="102"/>
                </a:xfrm>
                <a:custGeom>
                  <a:avLst/>
                  <a:gdLst>
                    <a:gd name="T0" fmla="+- 0 1355 1341"/>
                    <a:gd name="T1" fmla="*/ T0 w 164"/>
                    <a:gd name="T2" fmla="+- 0 617 617"/>
                    <a:gd name="T3" fmla="*/ 617 h 102"/>
                    <a:gd name="T4" fmla="+- 0 1341 1341"/>
                    <a:gd name="T5" fmla="*/ T4 w 164"/>
                    <a:gd name="T6" fmla="+- 0 631 617"/>
                    <a:gd name="T7" fmla="*/ 631 h 102"/>
                    <a:gd name="T8" fmla="+- 0 1422 1341"/>
                    <a:gd name="T9" fmla="*/ T8 w 164"/>
                    <a:gd name="T10" fmla="+- 0 719 617"/>
                    <a:gd name="T11" fmla="*/ 719 h 102"/>
                    <a:gd name="T12" fmla="+- 0 1450 1341"/>
                    <a:gd name="T13" fmla="*/ T12 w 164"/>
                    <a:gd name="T14" fmla="+- 0 689 617"/>
                    <a:gd name="T15" fmla="*/ 689 h 102"/>
                    <a:gd name="T16" fmla="+- 0 1422 1341"/>
                    <a:gd name="T17" fmla="*/ T16 w 164"/>
                    <a:gd name="T18" fmla="+- 0 689 617"/>
                    <a:gd name="T19" fmla="*/ 689 h 102"/>
                    <a:gd name="T20" fmla="+- 0 1355 1341"/>
                    <a:gd name="T21" fmla="*/ T20 w 164"/>
                    <a:gd name="T22" fmla="+- 0 617 617"/>
                    <a:gd name="T23" fmla="*/ 617 h 102"/>
                  </a:gdLst>
                  <a:ahLst/>
                  <a:cxnLst>
                    <a:cxn ang="0">
                      <a:pos x="T1" y="T3"/>
                    </a:cxn>
                    <a:cxn ang="0">
                      <a:pos x="T5" y="T7"/>
                    </a:cxn>
                    <a:cxn ang="0">
                      <a:pos x="T9" y="T11"/>
                    </a:cxn>
                    <a:cxn ang="0">
                      <a:pos x="T13" y="T15"/>
                    </a:cxn>
                    <a:cxn ang="0">
                      <a:pos x="T17" y="T19"/>
                    </a:cxn>
                    <a:cxn ang="0">
                      <a:pos x="T21" y="T23"/>
                    </a:cxn>
                  </a:cxnLst>
                  <a:rect l="0" t="0" r="r" b="b"/>
                  <a:pathLst>
                    <a:path w="164" h="102">
                      <a:moveTo>
                        <a:pt x="14" y="0"/>
                      </a:moveTo>
                      <a:lnTo>
                        <a:pt x="0" y="14"/>
                      </a:lnTo>
                      <a:lnTo>
                        <a:pt x="81" y="102"/>
                      </a:lnTo>
                      <a:lnTo>
                        <a:pt x="109" y="72"/>
                      </a:lnTo>
                      <a:lnTo>
                        <a:pt x="81" y="72"/>
                      </a:lnTo>
                      <a:lnTo>
                        <a:pt x="14"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21" name="Freeform 17"/>
                <p:cNvSpPr>
                  <a:spLocks/>
                </p:cNvSpPr>
                <p:nvPr/>
              </p:nvSpPr>
              <p:spPr bwMode="auto">
                <a:xfrm>
                  <a:off x="1341" y="617"/>
                  <a:ext cx="164" cy="102"/>
                </a:xfrm>
                <a:custGeom>
                  <a:avLst/>
                  <a:gdLst>
                    <a:gd name="T0" fmla="+- 0 1489 1341"/>
                    <a:gd name="T1" fmla="*/ T0 w 164"/>
                    <a:gd name="T2" fmla="+- 0 617 617"/>
                    <a:gd name="T3" fmla="*/ 617 h 102"/>
                    <a:gd name="T4" fmla="+- 0 1422 1341"/>
                    <a:gd name="T5" fmla="*/ T4 w 164"/>
                    <a:gd name="T6" fmla="+- 0 689 617"/>
                    <a:gd name="T7" fmla="*/ 689 h 102"/>
                    <a:gd name="T8" fmla="+- 0 1450 1341"/>
                    <a:gd name="T9" fmla="*/ T8 w 164"/>
                    <a:gd name="T10" fmla="+- 0 689 617"/>
                    <a:gd name="T11" fmla="*/ 689 h 102"/>
                    <a:gd name="T12" fmla="+- 0 1504 1341"/>
                    <a:gd name="T13" fmla="*/ T12 w 164"/>
                    <a:gd name="T14" fmla="+- 0 631 617"/>
                    <a:gd name="T15" fmla="*/ 631 h 102"/>
                    <a:gd name="T16" fmla="+- 0 1489 1341"/>
                    <a:gd name="T17" fmla="*/ T16 w 164"/>
                    <a:gd name="T18" fmla="+- 0 617 617"/>
                    <a:gd name="T19" fmla="*/ 617 h 102"/>
                  </a:gdLst>
                  <a:ahLst/>
                  <a:cxnLst>
                    <a:cxn ang="0">
                      <a:pos x="T1" y="T3"/>
                    </a:cxn>
                    <a:cxn ang="0">
                      <a:pos x="T5" y="T7"/>
                    </a:cxn>
                    <a:cxn ang="0">
                      <a:pos x="T9" y="T11"/>
                    </a:cxn>
                    <a:cxn ang="0">
                      <a:pos x="T13" y="T15"/>
                    </a:cxn>
                    <a:cxn ang="0">
                      <a:pos x="T17" y="T19"/>
                    </a:cxn>
                  </a:cxnLst>
                  <a:rect l="0" t="0" r="r" b="b"/>
                  <a:pathLst>
                    <a:path w="164" h="102">
                      <a:moveTo>
                        <a:pt x="148" y="0"/>
                      </a:moveTo>
                      <a:lnTo>
                        <a:pt x="81" y="72"/>
                      </a:lnTo>
                      <a:lnTo>
                        <a:pt x="109" y="72"/>
                      </a:lnTo>
                      <a:lnTo>
                        <a:pt x="163" y="14"/>
                      </a:lnTo>
                      <a:lnTo>
                        <a:pt x="148"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sp>
          <p:nvSpPr>
            <p:cNvPr id="13" name="TextBox 12"/>
            <p:cNvSpPr txBox="1"/>
            <p:nvPr/>
          </p:nvSpPr>
          <p:spPr>
            <a:xfrm>
              <a:off x="3148044" y="2655274"/>
              <a:ext cx="309700" cy="584775"/>
            </a:xfrm>
            <a:prstGeom prst="rect">
              <a:avLst/>
            </a:prstGeom>
            <a:noFill/>
          </p:spPr>
          <p:txBody>
            <a:bodyPr wrap="none" rtlCol="0">
              <a:spAutoFit/>
            </a:bodyPr>
            <a:lstStyle/>
            <a:p>
              <a:r>
                <a:rPr lang="en-NZ" sz="1600" b="1" dirty="0" smtClean="0"/>
                <a:t>X</a:t>
              </a:r>
            </a:p>
            <a:p>
              <a:r>
                <a:rPr lang="en-NZ" sz="1600" b="1" dirty="0" smtClean="0"/>
                <a:t>A</a:t>
              </a:r>
              <a:endParaRPr lang="en-NZ" sz="1600" b="1" dirty="0"/>
            </a:p>
          </p:txBody>
        </p:sp>
        <p:sp>
          <p:nvSpPr>
            <p:cNvPr id="14" name="TextBox 13"/>
            <p:cNvSpPr txBox="1"/>
            <p:nvPr/>
          </p:nvSpPr>
          <p:spPr>
            <a:xfrm>
              <a:off x="7804205" y="2602957"/>
              <a:ext cx="309700" cy="584775"/>
            </a:xfrm>
            <a:prstGeom prst="rect">
              <a:avLst/>
            </a:prstGeom>
            <a:noFill/>
          </p:spPr>
          <p:txBody>
            <a:bodyPr wrap="none" rtlCol="0">
              <a:spAutoFit/>
            </a:bodyPr>
            <a:lstStyle/>
            <a:p>
              <a:r>
                <a:rPr lang="en-NZ" sz="1600" b="1" dirty="0" smtClean="0"/>
                <a:t>X</a:t>
              </a:r>
            </a:p>
            <a:p>
              <a:r>
                <a:rPr lang="en-NZ" sz="1600" b="1" dirty="0" smtClean="0"/>
                <a:t>B</a:t>
              </a:r>
              <a:endParaRPr lang="en-NZ" sz="1600" b="1" dirty="0"/>
            </a:p>
          </p:txBody>
        </p:sp>
      </p:grpSp>
      <p:sp>
        <p:nvSpPr>
          <p:cNvPr id="44" name="Rectangle 43"/>
          <p:cNvSpPr/>
          <p:nvPr/>
        </p:nvSpPr>
        <p:spPr>
          <a:xfrm>
            <a:off x="192738" y="4592484"/>
            <a:ext cx="8620297" cy="2062103"/>
          </a:xfrm>
          <a:prstGeom prst="rect">
            <a:avLst/>
          </a:prstGeom>
        </p:spPr>
        <p:txBody>
          <a:bodyPr wrap="square">
            <a:spAutoFit/>
          </a:bodyPr>
          <a:lstStyle/>
          <a:p>
            <a:pPr marL="285750" lvl="0" indent="-285750">
              <a:buFont typeface="Wingdings" panose="05000000000000000000" pitchFamily="2" charset="2"/>
              <a:buChar char="v"/>
            </a:pPr>
            <a:r>
              <a:rPr lang="en-NZ" sz="1600" dirty="0"/>
              <a:t>Diffraction.</a:t>
            </a:r>
          </a:p>
          <a:p>
            <a:pPr marL="285750" lvl="0" indent="-285750">
              <a:buFont typeface="Wingdings" panose="05000000000000000000" pitchFamily="2" charset="2"/>
              <a:buChar char="v"/>
            </a:pPr>
            <a:r>
              <a:rPr lang="en-NZ" sz="1600" dirty="0" smtClean="0"/>
              <a:t>B would be best.</a:t>
            </a:r>
            <a:endParaRPr lang="en-NZ" sz="1600" dirty="0"/>
          </a:p>
          <a:p>
            <a:pPr marL="285750" lvl="0" indent="-285750">
              <a:buFont typeface="Wingdings" panose="05000000000000000000" pitchFamily="2" charset="2"/>
              <a:buChar char="v"/>
            </a:pPr>
            <a:r>
              <a:rPr lang="en-NZ" sz="1600" dirty="0"/>
              <a:t>Correct diagram for A and B, showing semi-circular wave fronts for A.</a:t>
            </a:r>
          </a:p>
          <a:p>
            <a:pPr marL="285750" lvl="0" indent="-285750">
              <a:buFont typeface="Wingdings" panose="05000000000000000000" pitchFamily="2" charset="2"/>
              <a:buChar char="v"/>
            </a:pPr>
            <a:r>
              <a:rPr lang="en-NZ" sz="1600" dirty="0"/>
              <a:t>Diagram shows wavelength remains unchanged.</a:t>
            </a:r>
          </a:p>
          <a:p>
            <a:pPr marL="285750" lvl="0" indent="-285750">
              <a:buFont typeface="Wingdings" panose="05000000000000000000" pitchFamily="2" charset="2"/>
              <a:buChar char="v"/>
            </a:pPr>
            <a:r>
              <a:rPr lang="en-NZ" sz="1600" dirty="0"/>
              <a:t>Since semi-circular wave fronts are produced in the small gap that is similar in size to the wavelength of the incoming waves, a boat anchored at A would be affected by the waves.</a:t>
            </a:r>
          </a:p>
          <a:p>
            <a:pPr marL="285750" indent="-285750">
              <a:buFont typeface="Wingdings" panose="05000000000000000000" pitchFamily="2" charset="2"/>
              <a:buChar char="v"/>
            </a:pPr>
            <a:r>
              <a:rPr lang="en-NZ" sz="1600" dirty="0"/>
              <a:t>Wave </a:t>
            </a:r>
            <a:r>
              <a:rPr lang="en-NZ" sz="1600" dirty="0" smtClean="0"/>
              <a:t>approaching </a:t>
            </a:r>
            <a:r>
              <a:rPr lang="en-NZ" sz="1600" dirty="0"/>
              <a:t>the large gap do not diffract as much. Hence a boat at B would remain calm. So B is the better option for anchoring the boat.</a:t>
            </a:r>
          </a:p>
        </p:txBody>
      </p:sp>
      <p:grpSp>
        <p:nvGrpSpPr>
          <p:cNvPr id="50" name="Group 49"/>
          <p:cNvGrpSpPr/>
          <p:nvPr/>
        </p:nvGrpSpPr>
        <p:grpSpPr>
          <a:xfrm>
            <a:off x="693420" y="2491162"/>
            <a:ext cx="2872961" cy="1425518"/>
            <a:chOff x="693420" y="2491162"/>
            <a:chExt cx="2872961" cy="1425518"/>
          </a:xfrm>
        </p:grpSpPr>
        <p:sp>
          <p:nvSpPr>
            <p:cNvPr id="45" name="Freeform 44"/>
            <p:cNvSpPr/>
            <p:nvPr/>
          </p:nvSpPr>
          <p:spPr>
            <a:xfrm>
              <a:off x="1642110" y="2491162"/>
              <a:ext cx="860372" cy="408248"/>
            </a:xfrm>
            <a:custGeom>
              <a:avLst/>
              <a:gdLst>
                <a:gd name="connsiteX0" fmla="*/ 0 w 860372"/>
                <a:gd name="connsiteY0" fmla="*/ 12008 h 408248"/>
                <a:gd name="connsiteX1" fmla="*/ 7620 w 860372"/>
                <a:gd name="connsiteY1" fmla="*/ 42488 h 408248"/>
                <a:gd name="connsiteX2" fmla="*/ 15240 w 860372"/>
                <a:gd name="connsiteY2" fmla="*/ 65348 h 408248"/>
                <a:gd name="connsiteX3" fmla="*/ 19050 w 860372"/>
                <a:gd name="connsiteY3" fmla="*/ 76778 h 408248"/>
                <a:gd name="connsiteX4" fmla="*/ 22860 w 860372"/>
                <a:gd name="connsiteY4" fmla="*/ 92018 h 408248"/>
                <a:gd name="connsiteX5" fmla="*/ 30480 w 860372"/>
                <a:gd name="connsiteY5" fmla="*/ 114878 h 408248"/>
                <a:gd name="connsiteX6" fmla="*/ 38100 w 860372"/>
                <a:gd name="connsiteY6" fmla="*/ 137738 h 408248"/>
                <a:gd name="connsiteX7" fmla="*/ 49530 w 860372"/>
                <a:gd name="connsiteY7" fmla="*/ 172028 h 408248"/>
                <a:gd name="connsiteX8" fmla="*/ 53340 w 860372"/>
                <a:gd name="connsiteY8" fmla="*/ 183458 h 408248"/>
                <a:gd name="connsiteX9" fmla="*/ 57150 w 860372"/>
                <a:gd name="connsiteY9" fmla="*/ 194888 h 408248"/>
                <a:gd name="connsiteX10" fmla="*/ 64770 w 860372"/>
                <a:gd name="connsiteY10" fmla="*/ 206318 h 408248"/>
                <a:gd name="connsiteX11" fmla="*/ 68580 w 860372"/>
                <a:gd name="connsiteY11" fmla="*/ 217748 h 408248"/>
                <a:gd name="connsiteX12" fmla="*/ 83820 w 860372"/>
                <a:gd name="connsiteY12" fmla="*/ 240608 h 408248"/>
                <a:gd name="connsiteX13" fmla="*/ 95250 w 860372"/>
                <a:gd name="connsiteY13" fmla="*/ 263468 h 408248"/>
                <a:gd name="connsiteX14" fmla="*/ 99060 w 860372"/>
                <a:gd name="connsiteY14" fmla="*/ 274898 h 408248"/>
                <a:gd name="connsiteX15" fmla="*/ 106680 w 860372"/>
                <a:gd name="connsiteY15" fmla="*/ 286328 h 408248"/>
                <a:gd name="connsiteX16" fmla="*/ 110490 w 860372"/>
                <a:gd name="connsiteY16" fmla="*/ 297758 h 408248"/>
                <a:gd name="connsiteX17" fmla="*/ 121920 w 860372"/>
                <a:gd name="connsiteY17" fmla="*/ 309188 h 408248"/>
                <a:gd name="connsiteX18" fmla="*/ 140970 w 860372"/>
                <a:gd name="connsiteY18" fmla="*/ 328238 h 408248"/>
                <a:gd name="connsiteX19" fmla="*/ 160020 w 860372"/>
                <a:gd name="connsiteY19" fmla="*/ 343478 h 408248"/>
                <a:gd name="connsiteX20" fmla="*/ 182880 w 860372"/>
                <a:gd name="connsiteY20" fmla="*/ 358718 h 408248"/>
                <a:gd name="connsiteX21" fmla="*/ 217170 w 860372"/>
                <a:gd name="connsiteY21" fmla="*/ 370148 h 408248"/>
                <a:gd name="connsiteX22" fmla="*/ 240030 w 860372"/>
                <a:gd name="connsiteY22" fmla="*/ 381578 h 408248"/>
                <a:gd name="connsiteX23" fmla="*/ 262890 w 860372"/>
                <a:gd name="connsiteY23" fmla="*/ 389198 h 408248"/>
                <a:gd name="connsiteX24" fmla="*/ 285750 w 860372"/>
                <a:gd name="connsiteY24" fmla="*/ 396818 h 408248"/>
                <a:gd name="connsiteX25" fmla="*/ 297180 w 860372"/>
                <a:gd name="connsiteY25" fmla="*/ 400628 h 408248"/>
                <a:gd name="connsiteX26" fmla="*/ 308610 w 860372"/>
                <a:gd name="connsiteY26" fmla="*/ 404438 h 408248"/>
                <a:gd name="connsiteX27" fmla="*/ 365760 w 860372"/>
                <a:gd name="connsiteY27" fmla="*/ 408248 h 408248"/>
                <a:gd name="connsiteX28" fmla="*/ 445770 w 860372"/>
                <a:gd name="connsiteY28" fmla="*/ 400628 h 408248"/>
                <a:gd name="connsiteX29" fmla="*/ 468630 w 860372"/>
                <a:gd name="connsiteY29" fmla="*/ 396818 h 408248"/>
                <a:gd name="connsiteX30" fmla="*/ 491490 w 860372"/>
                <a:gd name="connsiteY30" fmla="*/ 389198 h 408248"/>
                <a:gd name="connsiteX31" fmla="*/ 529590 w 860372"/>
                <a:gd name="connsiteY31" fmla="*/ 381578 h 408248"/>
                <a:gd name="connsiteX32" fmla="*/ 598170 w 860372"/>
                <a:gd name="connsiteY32" fmla="*/ 358718 h 408248"/>
                <a:gd name="connsiteX33" fmla="*/ 621030 w 860372"/>
                <a:gd name="connsiteY33" fmla="*/ 351098 h 408248"/>
                <a:gd name="connsiteX34" fmla="*/ 632460 w 860372"/>
                <a:gd name="connsiteY34" fmla="*/ 347288 h 408248"/>
                <a:gd name="connsiteX35" fmla="*/ 655320 w 860372"/>
                <a:gd name="connsiteY35" fmla="*/ 335858 h 408248"/>
                <a:gd name="connsiteX36" fmla="*/ 678180 w 860372"/>
                <a:gd name="connsiteY36" fmla="*/ 320618 h 408248"/>
                <a:gd name="connsiteX37" fmla="*/ 689610 w 860372"/>
                <a:gd name="connsiteY37" fmla="*/ 312998 h 408248"/>
                <a:gd name="connsiteX38" fmla="*/ 701040 w 860372"/>
                <a:gd name="connsiteY38" fmla="*/ 305378 h 408248"/>
                <a:gd name="connsiteX39" fmla="*/ 720090 w 860372"/>
                <a:gd name="connsiteY39" fmla="*/ 282518 h 408248"/>
                <a:gd name="connsiteX40" fmla="*/ 731520 w 860372"/>
                <a:gd name="connsiteY40" fmla="*/ 271088 h 408248"/>
                <a:gd name="connsiteX41" fmla="*/ 746760 w 860372"/>
                <a:gd name="connsiteY41" fmla="*/ 248228 h 408248"/>
                <a:gd name="connsiteX42" fmla="*/ 773430 w 860372"/>
                <a:gd name="connsiteY42" fmla="*/ 213938 h 408248"/>
                <a:gd name="connsiteX43" fmla="*/ 781050 w 860372"/>
                <a:gd name="connsiteY43" fmla="*/ 202508 h 408248"/>
                <a:gd name="connsiteX44" fmla="*/ 788670 w 860372"/>
                <a:gd name="connsiteY44" fmla="*/ 191078 h 408248"/>
                <a:gd name="connsiteX45" fmla="*/ 792480 w 860372"/>
                <a:gd name="connsiteY45" fmla="*/ 179648 h 408248"/>
                <a:gd name="connsiteX46" fmla="*/ 800100 w 860372"/>
                <a:gd name="connsiteY46" fmla="*/ 168218 h 408248"/>
                <a:gd name="connsiteX47" fmla="*/ 803910 w 860372"/>
                <a:gd name="connsiteY47" fmla="*/ 156788 h 408248"/>
                <a:gd name="connsiteX48" fmla="*/ 811530 w 860372"/>
                <a:gd name="connsiteY48" fmla="*/ 145358 h 408248"/>
                <a:gd name="connsiteX49" fmla="*/ 819150 w 860372"/>
                <a:gd name="connsiteY49" fmla="*/ 122498 h 408248"/>
                <a:gd name="connsiteX50" fmla="*/ 834390 w 860372"/>
                <a:gd name="connsiteY50" fmla="*/ 76778 h 408248"/>
                <a:gd name="connsiteX51" fmla="*/ 845820 w 860372"/>
                <a:gd name="connsiteY51" fmla="*/ 42488 h 408248"/>
                <a:gd name="connsiteX52" fmla="*/ 849630 w 860372"/>
                <a:gd name="connsiteY52" fmla="*/ 31058 h 408248"/>
                <a:gd name="connsiteX53" fmla="*/ 857250 w 860372"/>
                <a:gd name="connsiteY53" fmla="*/ 578 h 408248"/>
                <a:gd name="connsiteX54" fmla="*/ 849630 w 860372"/>
                <a:gd name="connsiteY54" fmla="*/ 4388 h 408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860372" h="408248">
                  <a:moveTo>
                    <a:pt x="0" y="12008"/>
                  </a:moveTo>
                  <a:cubicBezTo>
                    <a:pt x="2540" y="22168"/>
                    <a:pt x="4743" y="32418"/>
                    <a:pt x="7620" y="42488"/>
                  </a:cubicBezTo>
                  <a:cubicBezTo>
                    <a:pt x="9827" y="50211"/>
                    <a:pt x="12700" y="57728"/>
                    <a:pt x="15240" y="65348"/>
                  </a:cubicBezTo>
                  <a:cubicBezTo>
                    <a:pt x="16510" y="69158"/>
                    <a:pt x="18076" y="72882"/>
                    <a:pt x="19050" y="76778"/>
                  </a:cubicBezTo>
                  <a:cubicBezTo>
                    <a:pt x="20320" y="81858"/>
                    <a:pt x="21355" y="87002"/>
                    <a:pt x="22860" y="92018"/>
                  </a:cubicBezTo>
                  <a:cubicBezTo>
                    <a:pt x="25168" y="99711"/>
                    <a:pt x="27940" y="107258"/>
                    <a:pt x="30480" y="114878"/>
                  </a:cubicBezTo>
                  <a:lnTo>
                    <a:pt x="38100" y="137738"/>
                  </a:lnTo>
                  <a:lnTo>
                    <a:pt x="49530" y="172028"/>
                  </a:lnTo>
                  <a:lnTo>
                    <a:pt x="53340" y="183458"/>
                  </a:lnTo>
                  <a:cubicBezTo>
                    <a:pt x="54610" y="187268"/>
                    <a:pt x="54922" y="191546"/>
                    <a:pt x="57150" y="194888"/>
                  </a:cubicBezTo>
                  <a:cubicBezTo>
                    <a:pt x="59690" y="198698"/>
                    <a:pt x="62722" y="202222"/>
                    <a:pt x="64770" y="206318"/>
                  </a:cubicBezTo>
                  <a:cubicBezTo>
                    <a:pt x="66566" y="209910"/>
                    <a:pt x="66630" y="214237"/>
                    <a:pt x="68580" y="217748"/>
                  </a:cubicBezTo>
                  <a:cubicBezTo>
                    <a:pt x="73028" y="225754"/>
                    <a:pt x="80924" y="231920"/>
                    <a:pt x="83820" y="240608"/>
                  </a:cubicBezTo>
                  <a:cubicBezTo>
                    <a:pt x="93397" y="269338"/>
                    <a:pt x="80478" y="233925"/>
                    <a:pt x="95250" y="263468"/>
                  </a:cubicBezTo>
                  <a:cubicBezTo>
                    <a:pt x="97046" y="267060"/>
                    <a:pt x="97264" y="271306"/>
                    <a:pt x="99060" y="274898"/>
                  </a:cubicBezTo>
                  <a:cubicBezTo>
                    <a:pt x="101108" y="278994"/>
                    <a:pt x="104632" y="282232"/>
                    <a:pt x="106680" y="286328"/>
                  </a:cubicBezTo>
                  <a:cubicBezTo>
                    <a:pt x="108476" y="289920"/>
                    <a:pt x="108262" y="294416"/>
                    <a:pt x="110490" y="297758"/>
                  </a:cubicBezTo>
                  <a:cubicBezTo>
                    <a:pt x="113479" y="302241"/>
                    <a:pt x="118471" y="305049"/>
                    <a:pt x="121920" y="309188"/>
                  </a:cubicBezTo>
                  <a:cubicBezTo>
                    <a:pt x="137795" y="328238"/>
                    <a:pt x="120015" y="314268"/>
                    <a:pt x="140970" y="328238"/>
                  </a:cubicBezTo>
                  <a:cubicBezTo>
                    <a:pt x="155050" y="349357"/>
                    <a:pt x="140534" y="332653"/>
                    <a:pt x="160020" y="343478"/>
                  </a:cubicBezTo>
                  <a:cubicBezTo>
                    <a:pt x="168026" y="347926"/>
                    <a:pt x="174192" y="355822"/>
                    <a:pt x="182880" y="358718"/>
                  </a:cubicBezTo>
                  <a:lnTo>
                    <a:pt x="217170" y="370148"/>
                  </a:lnTo>
                  <a:cubicBezTo>
                    <a:pt x="258855" y="384043"/>
                    <a:pt x="195715" y="361883"/>
                    <a:pt x="240030" y="381578"/>
                  </a:cubicBezTo>
                  <a:cubicBezTo>
                    <a:pt x="247370" y="384840"/>
                    <a:pt x="255270" y="386658"/>
                    <a:pt x="262890" y="389198"/>
                  </a:cubicBezTo>
                  <a:lnTo>
                    <a:pt x="285750" y="396818"/>
                  </a:lnTo>
                  <a:lnTo>
                    <a:pt x="297180" y="400628"/>
                  </a:lnTo>
                  <a:cubicBezTo>
                    <a:pt x="300990" y="401898"/>
                    <a:pt x="304603" y="404171"/>
                    <a:pt x="308610" y="404438"/>
                  </a:cubicBezTo>
                  <a:lnTo>
                    <a:pt x="365760" y="408248"/>
                  </a:lnTo>
                  <a:cubicBezTo>
                    <a:pt x="404952" y="405233"/>
                    <a:pt x="411564" y="405515"/>
                    <a:pt x="445770" y="400628"/>
                  </a:cubicBezTo>
                  <a:cubicBezTo>
                    <a:pt x="453417" y="399536"/>
                    <a:pt x="461136" y="398692"/>
                    <a:pt x="468630" y="396818"/>
                  </a:cubicBezTo>
                  <a:cubicBezTo>
                    <a:pt x="476422" y="394870"/>
                    <a:pt x="483614" y="390773"/>
                    <a:pt x="491490" y="389198"/>
                  </a:cubicBezTo>
                  <a:cubicBezTo>
                    <a:pt x="504190" y="386658"/>
                    <a:pt x="517303" y="385674"/>
                    <a:pt x="529590" y="381578"/>
                  </a:cubicBezTo>
                  <a:lnTo>
                    <a:pt x="598170" y="358718"/>
                  </a:lnTo>
                  <a:lnTo>
                    <a:pt x="621030" y="351098"/>
                  </a:lnTo>
                  <a:cubicBezTo>
                    <a:pt x="624840" y="349828"/>
                    <a:pt x="629118" y="349516"/>
                    <a:pt x="632460" y="347288"/>
                  </a:cubicBezTo>
                  <a:cubicBezTo>
                    <a:pt x="683202" y="313460"/>
                    <a:pt x="607998" y="362148"/>
                    <a:pt x="655320" y="335858"/>
                  </a:cubicBezTo>
                  <a:cubicBezTo>
                    <a:pt x="663326" y="331410"/>
                    <a:pt x="670560" y="325698"/>
                    <a:pt x="678180" y="320618"/>
                  </a:cubicBezTo>
                  <a:lnTo>
                    <a:pt x="689610" y="312998"/>
                  </a:lnTo>
                  <a:cubicBezTo>
                    <a:pt x="693420" y="310458"/>
                    <a:pt x="697802" y="308616"/>
                    <a:pt x="701040" y="305378"/>
                  </a:cubicBezTo>
                  <a:cubicBezTo>
                    <a:pt x="734433" y="271985"/>
                    <a:pt x="693568" y="314344"/>
                    <a:pt x="720090" y="282518"/>
                  </a:cubicBezTo>
                  <a:cubicBezTo>
                    <a:pt x="723539" y="278379"/>
                    <a:pt x="728212" y="275341"/>
                    <a:pt x="731520" y="271088"/>
                  </a:cubicBezTo>
                  <a:cubicBezTo>
                    <a:pt x="737143" y="263859"/>
                    <a:pt x="740284" y="254704"/>
                    <a:pt x="746760" y="248228"/>
                  </a:cubicBezTo>
                  <a:cubicBezTo>
                    <a:pt x="764666" y="230322"/>
                    <a:pt x="755201" y="241281"/>
                    <a:pt x="773430" y="213938"/>
                  </a:cubicBezTo>
                  <a:lnTo>
                    <a:pt x="781050" y="202508"/>
                  </a:lnTo>
                  <a:cubicBezTo>
                    <a:pt x="783590" y="198698"/>
                    <a:pt x="787222" y="195422"/>
                    <a:pt x="788670" y="191078"/>
                  </a:cubicBezTo>
                  <a:cubicBezTo>
                    <a:pt x="789940" y="187268"/>
                    <a:pt x="790684" y="183240"/>
                    <a:pt x="792480" y="179648"/>
                  </a:cubicBezTo>
                  <a:cubicBezTo>
                    <a:pt x="794528" y="175552"/>
                    <a:pt x="798052" y="172314"/>
                    <a:pt x="800100" y="168218"/>
                  </a:cubicBezTo>
                  <a:cubicBezTo>
                    <a:pt x="801896" y="164626"/>
                    <a:pt x="802114" y="160380"/>
                    <a:pt x="803910" y="156788"/>
                  </a:cubicBezTo>
                  <a:cubicBezTo>
                    <a:pt x="805958" y="152692"/>
                    <a:pt x="809670" y="149542"/>
                    <a:pt x="811530" y="145358"/>
                  </a:cubicBezTo>
                  <a:cubicBezTo>
                    <a:pt x="814792" y="138018"/>
                    <a:pt x="816610" y="130118"/>
                    <a:pt x="819150" y="122498"/>
                  </a:cubicBezTo>
                  <a:lnTo>
                    <a:pt x="834390" y="76778"/>
                  </a:lnTo>
                  <a:lnTo>
                    <a:pt x="845820" y="42488"/>
                  </a:lnTo>
                  <a:cubicBezTo>
                    <a:pt x="847090" y="38678"/>
                    <a:pt x="848656" y="34954"/>
                    <a:pt x="849630" y="31058"/>
                  </a:cubicBezTo>
                  <a:cubicBezTo>
                    <a:pt x="852170" y="20898"/>
                    <a:pt x="866617" y="-4106"/>
                    <a:pt x="857250" y="578"/>
                  </a:cubicBezTo>
                  <a:lnTo>
                    <a:pt x="849630" y="4388"/>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6" name="Freeform 45"/>
            <p:cNvSpPr/>
            <p:nvPr/>
          </p:nvSpPr>
          <p:spPr>
            <a:xfrm>
              <a:off x="1303020" y="2526030"/>
              <a:ext cx="1485953" cy="678180"/>
            </a:xfrm>
            <a:custGeom>
              <a:avLst/>
              <a:gdLst>
                <a:gd name="connsiteX0" fmla="*/ 0 w 1485953"/>
                <a:gd name="connsiteY0" fmla="*/ 0 h 678180"/>
                <a:gd name="connsiteX1" fmla="*/ 15240 w 1485953"/>
                <a:gd name="connsiteY1" fmla="*/ 49530 h 678180"/>
                <a:gd name="connsiteX2" fmla="*/ 22860 w 1485953"/>
                <a:gd name="connsiteY2" fmla="*/ 91440 h 678180"/>
                <a:gd name="connsiteX3" fmla="*/ 26670 w 1485953"/>
                <a:gd name="connsiteY3" fmla="*/ 102870 h 678180"/>
                <a:gd name="connsiteX4" fmla="*/ 30480 w 1485953"/>
                <a:gd name="connsiteY4" fmla="*/ 118110 h 678180"/>
                <a:gd name="connsiteX5" fmla="*/ 38100 w 1485953"/>
                <a:gd name="connsiteY5" fmla="*/ 140970 h 678180"/>
                <a:gd name="connsiteX6" fmla="*/ 41910 w 1485953"/>
                <a:gd name="connsiteY6" fmla="*/ 152400 h 678180"/>
                <a:gd name="connsiteX7" fmla="*/ 53340 w 1485953"/>
                <a:gd name="connsiteY7" fmla="*/ 190500 h 678180"/>
                <a:gd name="connsiteX8" fmla="*/ 57150 w 1485953"/>
                <a:gd name="connsiteY8" fmla="*/ 201930 h 678180"/>
                <a:gd name="connsiteX9" fmla="*/ 60960 w 1485953"/>
                <a:gd name="connsiteY9" fmla="*/ 213360 h 678180"/>
                <a:gd name="connsiteX10" fmla="*/ 76200 w 1485953"/>
                <a:gd name="connsiteY10" fmla="*/ 247650 h 678180"/>
                <a:gd name="connsiteX11" fmla="*/ 80010 w 1485953"/>
                <a:gd name="connsiteY11" fmla="*/ 259080 h 678180"/>
                <a:gd name="connsiteX12" fmla="*/ 83820 w 1485953"/>
                <a:gd name="connsiteY12" fmla="*/ 270510 h 678180"/>
                <a:gd name="connsiteX13" fmla="*/ 91440 w 1485953"/>
                <a:gd name="connsiteY13" fmla="*/ 281940 h 678180"/>
                <a:gd name="connsiteX14" fmla="*/ 95250 w 1485953"/>
                <a:gd name="connsiteY14" fmla="*/ 293370 h 678180"/>
                <a:gd name="connsiteX15" fmla="*/ 110490 w 1485953"/>
                <a:gd name="connsiteY15" fmla="*/ 316230 h 678180"/>
                <a:gd name="connsiteX16" fmla="*/ 121920 w 1485953"/>
                <a:gd name="connsiteY16" fmla="*/ 339090 h 678180"/>
                <a:gd name="connsiteX17" fmla="*/ 125730 w 1485953"/>
                <a:gd name="connsiteY17" fmla="*/ 350520 h 678180"/>
                <a:gd name="connsiteX18" fmla="*/ 133350 w 1485953"/>
                <a:gd name="connsiteY18" fmla="*/ 361950 h 678180"/>
                <a:gd name="connsiteX19" fmla="*/ 140970 w 1485953"/>
                <a:gd name="connsiteY19" fmla="*/ 384810 h 678180"/>
                <a:gd name="connsiteX20" fmla="*/ 144780 w 1485953"/>
                <a:gd name="connsiteY20" fmla="*/ 396240 h 678180"/>
                <a:gd name="connsiteX21" fmla="*/ 148590 w 1485953"/>
                <a:gd name="connsiteY21" fmla="*/ 407670 h 678180"/>
                <a:gd name="connsiteX22" fmla="*/ 179070 w 1485953"/>
                <a:gd name="connsiteY22" fmla="*/ 453390 h 678180"/>
                <a:gd name="connsiteX23" fmla="*/ 186690 w 1485953"/>
                <a:gd name="connsiteY23" fmla="*/ 464820 h 678180"/>
                <a:gd name="connsiteX24" fmla="*/ 194310 w 1485953"/>
                <a:gd name="connsiteY24" fmla="*/ 476250 h 678180"/>
                <a:gd name="connsiteX25" fmla="*/ 217170 w 1485953"/>
                <a:gd name="connsiteY25" fmla="*/ 499110 h 678180"/>
                <a:gd name="connsiteX26" fmla="*/ 228600 w 1485953"/>
                <a:gd name="connsiteY26" fmla="*/ 510540 h 678180"/>
                <a:gd name="connsiteX27" fmla="*/ 240030 w 1485953"/>
                <a:gd name="connsiteY27" fmla="*/ 518160 h 678180"/>
                <a:gd name="connsiteX28" fmla="*/ 259080 w 1485953"/>
                <a:gd name="connsiteY28" fmla="*/ 537210 h 678180"/>
                <a:gd name="connsiteX29" fmla="*/ 270510 w 1485953"/>
                <a:gd name="connsiteY29" fmla="*/ 548640 h 678180"/>
                <a:gd name="connsiteX30" fmla="*/ 293370 w 1485953"/>
                <a:gd name="connsiteY30" fmla="*/ 563880 h 678180"/>
                <a:gd name="connsiteX31" fmla="*/ 304800 w 1485953"/>
                <a:gd name="connsiteY31" fmla="*/ 571500 h 678180"/>
                <a:gd name="connsiteX32" fmla="*/ 316230 w 1485953"/>
                <a:gd name="connsiteY32" fmla="*/ 579120 h 678180"/>
                <a:gd name="connsiteX33" fmla="*/ 327660 w 1485953"/>
                <a:gd name="connsiteY33" fmla="*/ 586740 h 678180"/>
                <a:gd name="connsiteX34" fmla="*/ 339090 w 1485953"/>
                <a:gd name="connsiteY34" fmla="*/ 590550 h 678180"/>
                <a:gd name="connsiteX35" fmla="*/ 350520 w 1485953"/>
                <a:gd name="connsiteY35" fmla="*/ 598170 h 678180"/>
                <a:gd name="connsiteX36" fmla="*/ 361950 w 1485953"/>
                <a:gd name="connsiteY36" fmla="*/ 601980 h 678180"/>
                <a:gd name="connsiteX37" fmla="*/ 373380 w 1485953"/>
                <a:gd name="connsiteY37" fmla="*/ 609600 h 678180"/>
                <a:gd name="connsiteX38" fmla="*/ 403860 w 1485953"/>
                <a:gd name="connsiteY38" fmla="*/ 617220 h 678180"/>
                <a:gd name="connsiteX39" fmla="*/ 415290 w 1485953"/>
                <a:gd name="connsiteY39" fmla="*/ 621030 h 678180"/>
                <a:gd name="connsiteX40" fmla="*/ 445770 w 1485953"/>
                <a:gd name="connsiteY40" fmla="*/ 628650 h 678180"/>
                <a:gd name="connsiteX41" fmla="*/ 525780 w 1485953"/>
                <a:gd name="connsiteY41" fmla="*/ 655320 h 678180"/>
                <a:gd name="connsiteX42" fmla="*/ 560070 w 1485953"/>
                <a:gd name="connsiteY42" fmla="*/ 666750 h 678180"/>
                <a:gd name="connsiteX43" fmla="*/ 571500 w 1485953"/>
                <a:gd name="connsiteY43" fmla="*/ 670560 h 678180"/>
                <a:gd name="connsiteX44" fmla="*/ 628650 w 1485953"/>
                <a:gd name="connsiteY44" fmla="*/ 678180 h 678180"/>
                <a:gd name="connsiteX45" fmla="*/ 754380 w 1485953"/>
                <a:gd name="connsiteY45" fmla="*/ 674370 h 678180"/>
                <a:gd name="connsiteX46" fmla="*/ 796290 w 1485953"/>
                <a:gd name="connsiteY46" fmla="*/ 670560 h 678180"/>
                <a:gd name="connsiteX47" fmla="*/ 876300 w 1485953"/>
                <a:gd name="connsiteY47" fmla="*/ 662940 h 678180"/>
                <a:gd name="connsiteX48" fmla="*/ 952500 w 1485953"/>
                <a:gd name="connsiteY48" fmla="*/ 651510 h 678180"/>
                <a:gd name="connsiteX49" fmla="*/ 979170 w 1485953"/>
                <a:gd name="connsiteY49" fmla="*/ 643890 h 678180"/>
                <a:gd name="connsiteX50" fmla="*/ 1013460 w 1485953"/>
                <a:gd name="connsiteY50" fmla="*/ 636270 h 678180"/>
                <a:gd name="connsiteX51" fmla="*/ 1036320 w 1485953"/>
                <a:gd name="connsiteY51" fmla="*/ 628650 h 678180"/>
                <a:gd name="connsiteX52" fmla="*/ 1059180 w 1485953"/>
                <a:gd name="connsiteY52" fmla="*/ 621030 h 678180"/>
                <a:gd name="connsiteX53" fmla="*/ 1070610 w 1485953"/>
                <a:gd name="connsiteY53" fmla="*/ 617220 h 678180"/>
                <a:gd name="connsiteX54" fmla="*/ 1082040 w 1485953"/>
                <a:gd name="connsiteY54" fmla="*/ 613410 h 678180"/>
                <a:gd name="connsiteX55" fmla="*/ 1093470 w 1485953"/>
                <a:gd name="connsiteY55" fmla="*/ 605790 h 678180"/>
                <a:gd name="connsiteX56" fmla="*/ 1116330 w 1485953"/>
                <a:gd name="connsiteY56" fmla="*/ 598170 h 678180"/>
                <a:gd name="connsiteX57" fmla="*/ 1127760 w 1485953"/>
                <a:gd name="connsiteY57" fmla="*/ 590550 h 678180"/>
                <a:gd name="connsiteX58" fmla="*/ 1150620 w 1485953"/>
                <a:gd name="connsiteY58" fmla="*/ 582930 h 678180"/>
                <a:gd name="connsiteX59" fmla="*/ 1184910 w 1485953"/>
                <a:gd name="connsiteY59" fmla="*/ 563880 h 678180"/>
                <a:gd name="connsiteX60" fmla="*/ 1203960 w 1485953"/>
                <a:gd name="connsiteY60" fmla="*/ 544830 h 678180"/>
                <a:gd name="connsiteX61" fmla="*/ 1211580 w 1485953"/>
                <a:gd name="connsiteY61" fmla="*/ 533400 h 678180"/>
                <a:gd name="connsiteX62" fmla="*/ 1234440 w 1485953"/>
                <a:gd name="connsiteY62" fmla="*/ 518160 h 678180"/>
                <a:gd name="connsiteX63" fmla="*/ 1253490 w 1485953"/>
                <a:gd name="connsiteY63" fmla="*/ 502920 h 678180"/>
                <a:gd name="connsiteX64" fmla="*/ 1264920 w 1485953"/>
                <a:gd name="connsiteY64" fmla="*/ 491490 h 678180"/>
                <a:gd name="connsiteX65" fmla="*/ 1276350 w 1485953"/>
                <a:gd name="connsiteY65" fmla="*/ 483870 h 678180"/>
                <a:gd name="connsiteX66" fmla="*/ 1283970 w 1485953"/>
                <a:gd name="connsiteY66" fmla="*/ 472440 h 678180"/>
                <a:gd name="connsiteX67" fmla="*/ 1306830 w 1485953"/>
                <a:gd name="connsiteY67" fmla="*/ 453390 h 678180"/>
                <a:gd name="connsiteX68" fmla="*/ 1314450 w 1485953"/>
                <a:gd name="connsiteY68" fmla="*/ 441960 h 678180"/>
                <a:gd name="connsiteX69" fmla="*/ 1325880 w 1485953"/>
                <a:gd name="connsiteY69" fmla="*/ 430530 h 678180"/>
                <a:gd name="connsiteX70" fmla="*/ 1344930 w 1485953"/>
                <a:gd name="connsiteY70" fmla="*/ 407670 h 678180"/>
                <a:gd name="connsiteX71" fmla="*/ 1348740 w 1485953"/>
                <a:gd name="connsiteY71" fmla="*/ 396240 h 678180"/>
                <a:gd name="connsiteX72" fmla="*/ 1363980 w 1485953"/>
                <a:gd name="connsiteY72" fmla="*/ 373380 h 678180"/>
                <a:gd name="connsiteX73" fmla="*/ 1375410 w 1485953"/>
                <a:gd name="connsiteY73" fmla="*/ 350520 h 678180"/>
                <a:gd name="connsiteX74" fmla="*/ 1379220 w 1485953"/>
                <a:gd name="connsiteY74" fmla="*/ 339090 h 678180"/>
                <a:gd name="connsiteX75" fmla="*/ 1394460 w 1485953"/>
                <a:gd name="connsiteY75" fmla="*/ 316230 h 678180"/>
                <a:gd name="connsiteX76" fmla="*/ 1405890 w 1485953"/>
                <a:gd name="connsiteY76" fmla="*/ 293370 h 678180"/>
                <a:gd name="connsiteX77" fmla="*/ 1409700 w 1485953"/>
                <a:gd name="connsiteY77" fmla="*/ 281940 h 678180"/>
                <a:gd name="connsiteX78" fmla="*/ 1417320 w 1485953"/>
                <a:gd name="connsiteY78" fmla="*/ 270510 h 678180"/>
                <a:gd name="connsiteX79" fmla="*/ 1424940 w 1485953"/>
                <a:gd name="connsiteY79" fmla="*/ 247650 h 678180"/>
                <a:gd name="connsiteX80" fmla="*/ 1432560 w 1485953"/>
                <a:gd name="connsiteY80" fmla="*/ 224790 h 678180"/>
                <a:gd name="connsiteX81" fmla="*/ 1436370 w 1485953"/>
                <a:gd name="connsiteY81" fmla="*/ 213360 h 678180"/>
                <a:gd name="connsiteX82" fmla="*/ 1443990 w 1485953"/>
                <a:gd name="connsiteY82" fmla="*/ 182880 h 678180"/>
                <a:gd name="connsiteX83" fmla="*/ 1459230 w 1485953"/>
                <a:gd name="connsiteY83" fmla="*/ 137160 h 678180"/>
                <a:gd name="connsiteX84" fmla="*/ 1463040 w 1485953"/>
                <a:gd name="connsiteY84" fmla="*/ 125730 h 678180"/>
                <a:gd name="connsiteX85" fmla="*/ 1466850 w 1485953"/>
                <a:gd name="connsiteY85" fmla="*/ 114300 h 678180"/>
                <a:gd name="connsiteX86" fmla="*/ 1474470 w 1485953"/>
                <a:gd name="connsiteY86" fmla="*/ 76200 h 678180"/>
                <a:gd name="connsiteX87" fmla="*/ 1482090 w 1485953"/>
                <a:gd name="connsiteY87" fmla="*/ 49530 h 678180"/>
                <a:gd name="connsiteX88" fmla="*/ 1485900 w 1485953"/>
                <a:gd name="connsiteY88" fmla="*/ 30480 h 678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Lst>
              <a:rect l="l" t="t" r="r" b="b"/>
              <a:pathLst>
                <a:path w="1485953" h="678180">
                  <a:moveTo>
                    <a:pt x="0" y="0"/>
                  </a:moveTo>
                  <a:cubicBezTo>
                    <a:pt x="5341" y="16023"/>
                    <a:pt x="11874" y="32700"/>
                    <a:pt x="15240" y="49530"/>
                  </a:cubicBezTo>
                  <a:cubicBezTo>
                    <a:pt x="18637" y="66514"/>
                    <a:pt x="18774" y="75095"/>
                    <a:pt x="22860" y="91440"/>
                  </a:cubicBezTo>
                  <a:cubicBezTo>
                    <a:pt x="23834" y="95336"/>
                    <a:pt x="25567" y="99008"/>
                    <a:pt x="26670" y="102870"/>
                  </a:cubicBezTo>
                  <a:cubicBezTo>
                    <a:pt x="28109" y="107905"/>
                    <a:pt x="28975" y="113094"/>
                    <a:pt x="30480" y="118110"/>
                  </a:cubicBezTo>
                  <a:cubicBezTo>
                    <a:pt x="32788" y="125803"/>
                    <a:pt x="35560" y="133350"/>
                    <a:pt x="38100" y="140970"/>
                  </a:cubicBezTo>
                  <a:cubicBezTo>
                    <a:pt x="39370" y="144780"/>
                    <a:pt x="40936" y="148504"/>
                    <a:pt x="41910" y="152400"/>
                  </a:cubicBezTo>
                  <a:cubicBezTo>
                    <a:pt x="47668" y="175432"/>
                    <a:pt x="44064" y="162672"/>
                    <a:pt x="53340" y="190500"/>
                  </a:cubicBezTo>
                  <a:lnTo>
                    <a:pt x="57150" y="201930"/>
                  </a:lnTo>
                  <a:cubicBezTo>
                    <a:pt x="58420" y="205740"/>
                    <a:pt x="58732" y="210018"/>
                    <a:pt x="60960" y="213360"/>
                  </a:cubicBezTo>
                  <a:cubicBezTo>
                    <a:pt x="73035" y="231473"/>
                    <a:pt x="67132" y="220446"/>
                    <a:pt x="76200" y="247650"/>
                  </a:cubicBezTo>
                  <a:lnTo>
                    <a:pt x="80010" y="259080"/>
                  </a:lnTo>
                  <a:cubicBezTo>
                    <a:pt x="81280" y="262890"/>
                    <a:pt x="81592" y="267168"/>
                    <a:pt x="83820" y="270510"/>
                  </a:cubicBezTo>
                  <a:cubicBezTo>
                    <a:pt x="86360" y="274320"/>
                    <a:pt x="89392" y="277844"/>
                    <a:pt x="91440" y="281940"/>
                  </a:cubicBezTo>
                  <a:cubicBezTo>
                    <a:pt x="93236" y="285532"/>
                    <a:pt x="93300" y="289859"/>
                    <a:pt x="95250" y="293370"/>
                  </a:cubicBezTo>
                  <a:cubicBezTo>
                    <a:pt x="99698" y="301376"/>
                    <a:pt x="107594" y="307542"/>
                    <a:pt x="110490" y="316230"/>
                  </a:cubicBezTo>
                  <a:cubicBezTo>
                    <a:pt x="120067" y="344960"/>
                    <a:pt x="107148" y="309547"/>
                    <a:pt x="121920" y="339090"/>
                  </a:cubicBezTo>
                  <a:cubicBezTo>
                    <a:pt x="123716" y="342682"/>
                    <a:pt x="123934" y="346928"/>
                    <a:pt x="125730" y="350520"/>
                  </a:cubicBezTo>
                  <a:cubicBezTo>
                    <a:pt x="127778" y="354616"/>
                    <a:pt x="131490" y="357766"/>
                    <a:pt x="133350" y="361950"/>
                  </a:cubicBezTo>
                  <a:cubicBezTo>
                    <a:pt x="136612" y="369290"/>
                    <a:pt x="138430" y="377190"/>
                    <a:pt x="140970" y="384810"/>
                  </a:cubicBezTo>
                  <a:lnTo>
                    <a:pt x="144780" y="396240"/>
                  </a:lnTo>
                  <a:cubicBezTo>
                    <a:pt x="146050" y="400050"/>
                    <a:pt x="146362" y="404328"/>
                    <a:pt x="148590" y="407670"/>
                  </a:cubicBezTo>
                  <a:lnTo>
                    <a:pt x="179070" y="453390"/>
                  </a:lnTo>
                  <a:lnTo>
                    <a:pt x="186690" y="464820"/>
                  </a:lnTo>
                  <a:cubicBezTo>
                    <a:pt x="189230" y="468630"/>
                    <a:pt x="191072" y="473012"/>
                    <a:pt x="194310" y="476250"/>
                  </a:cubicBezTo>
                  <a:lnTo>
                    <a:pt x="217170" y="499110"/>
                  </a:lnTo>
                  <a:cubicBezTo>
                    <a:pt x="220980" y="502920"/>
                    <a:pt x="224117" y="507551"/>
                    <a:pt x="228600" y="510540"/>
                  </a:cubicBezTo>
                  <a:lnTo>
                    <a:pt x="240030" y="518160"/>
                  </a:lnTo>
                  <a:cubicBezTo>
                    <a:pt x="254000" y="539115"/>
                    <a:pt x="240030" y="521335"/>
                    <a:pt x="259080" y="537210"/>
                  </a:cubicBezTo>
                  <a:cubicBezTo>
                    <a:pt x="263219" y="540659"/>
                    <a:pt x="266257" y="545332"/>
                    <a:pt x="270510" y="548640"/>
                  </a:cubicBezTo>
                  <a:cubicBezTo>
                    <a:pt x="277739" y="554263"/>
                    <a:pt x="285750" y="558800"/>
                    <a:pt x="293370" y="563880"/>
                  </a:cubicBezTo>
                  <a:lnTo>
                    <a:pt x="304800" y="571500"/>
                  </a:lnTo>
                  <a:lnTo>
                    <a:pt x="316230" y="579120"/>
                  </a:lnTo>
                  <a:cubicBezTo>
                    <a:pt x="320040" y="581660"/>
                    <a:pt x="323316" y="585292"/>
                    <a:pt x="327660" y="586740"/>
                  </a:cubicBezTo>
                  <a:cubicBezTo>
                    <a:pt x="331470" y="588010"/>
                    <a:pt x="335498" y="588754"/>
                    <a:pt x="339090" y="590550"/>
                  </a:cubicBezTo>
                  <a:cubicBezTo>
                    <a:pt x="343186" y="592598"/>
                    <a:pt x="346424" y="596122"/>
                    <a:pt x="350520" y="598170"/>
                  </a:cubicBezTo>
                  <a:cubicBezTo>
                    <a:pt x="354112" y="599966"/>
                    <a:pt x="358358" y="600184"/>
                    <a:pt x="361950" y="601980"/>
                  </a:cubicBezTo>
                  <a:cubicBezTo>
                    <a:pt x="366046" y="604028"/>
                    <a:pt x="369077" y="608035"/>
                    <a:pt x="373380" y="609600"/>
                  </a:cubicBezTo>
                  <a:cubicBezTo>
                    <a:pt x="383222" y="613179"/>
                    <a:pt x="393925" y="613908"/>
                    <a:pt x="403860" y="617220"/>
                  </a:cubicBezTo>
                  <a:cubicBezTo>
                    <a:pt x="407670" y="618490"/>
                    <a:pt x="411415" y="619973"/>
                    <a:pt x="415290" y="621030"/>
                  </a:cubicBezTo>
                  <a:cubicBezTo>
                    <a:pt x="425394" y="623786"/>
                    <a:pt x="435835" y="625338"/>
                    <a:pt x="445770" y="628650"/>
                  </a:cubicBezTo>
                  <a:lnTo>
                    <a:pt x="525780" y="655320"/>
                  </a:lnTo>
                  <a:lnTo>
                    <a:pt x="560070" y="666750"/>
                  </a:lnTo>
                  <a:cubicBezTo>
                    <a:pt x="563880" y="668020"/>
                    <a:pt x="567562" y="669772"/>
                    <a:pt x="571500" y="670560"/>
                  </a:cubicBezTo>
                  <a:cubicBezTo>
                    <a:pt x="603065" y="676873"/>
                    <a:pt x="584106" y="673726"/>
                    <a:pt x="628650" y="678180"/>
                  </a:cubicBezTo>
                  <a:lnTo>
                    <a:pt x="754380" y="674370"/>
                  </a:lnTo>
                  <a:cubicBezTo>
                    <a:pt x="768393" y="673733"/>
                    <a:pt x="782324" y="671869"/>
                    <a:pt x="796290" y="670560"/>
                  </a:cubicBezTo>
                  <a:cubicBezTo>
                    <a:pt x="822964" y="668059"/>
                    <a:pt x="849716" y="666263"/>
                    <a:pt x="876300" y="662940"/>
                  </a:cubicBezTo>
                  <a:cubicBezTo>
                    <a:pt x="901794" y="659753"/>
                    <a:pt x="927385" y="657091"/>
                    <a:pt x="952500" y="651510"/>
                  </a:cubicBezTo>
                  <a:cubicBezTo>
                    <a:pt x="1016640" y="637257"/>
                    <a:pt x="928256" y="656618"/>
                    <a:pt x="979170" y="643890"/>
                  </a:cubicBezTo>
                  <a:cubicBezTo>
                    <a:pt x="1000923" y="638452"/>
                    <a:pt x="993904" y="642137"/>
                    <a:pt x="1013460" y="636270"/>
                  </a:cubicBezTo>
                  <a:cubicBezTo>
                    <a:pt x="1021153" y="633962"/>
                    <a:pt x="1028700" y="631190"/>
                    <a:pt x="1036320" y="628650"/>
                  </a:cubicBezTo>
                  <a:lnTo>
                    <a:pt x="1059180" y="621030"/>
                  </a:lnTo>
                  <a:lnTo>
                    <a:pt x="1070610" y="617220"/>
                  </a:lnTo>
                  <a:cubicBezTo>
                    <a:pt x="1074420" y="615950"/>
                    <a:pt x="1078698" y="615638"/>
                    <a:pt x="1082040" y="613410"/>
                  </a:cubicBezTo>
                  <a:cubicBezTo>
                    <a:pt x="1085850" y="610870"/>
                    <a:pt x="1089286" y="607650"/>
                    <a:pt x="1093470" y="605790"/>
                  </a:cubicBezTo>
                  <a:cubicBezTo>
                    <a:pt x="1100810" y="602528"/>
                    <a:pt x="1109647" y="602625"/>
                    <a:pt x="1116330" y="598170"/>
                  </a:cubicBezTo>
                  <a:cubicBezTo>
                    <a:pt x="1120140" y="595630"/>
                    <a:pt x="1123576" y="592410"/>
                    <a:pt x="1127760" y="590550"/>
                  </a:cubicBezTo>
                  <a:cubicBezTo>
                    <a:pt x="1135100" y="587288"/>
                    <a:pt x="1143937" y="587385"/>
                    <a:pt x="1150620" y="582930"/>
                  </a:cubicBezTo>
                  <a:cubicBezTo>
                    <a:pt x="1176822" y="565462"/>
                    <a:pt x="1164792" y="570586"/>
                    <a:pt x="1184910" y="563880"/>
                  </a:cubicBezTo>
                  <a:cubicBezTo>
                    <a:pt x="1205230" y="533400"/>
                    <a:pt x="1178560" y="570230"/>
                    <a:pt x="1203960" y="544830"/>
                  </a:cubicBezTo>
                  <a:cubicBezTo>
                    <a:pt x="1207198" y="541592"/>
                    <a:pt x="1208134" y="536415"/>
                    <a:pt x="1211580" y="533400"/>
                  </a:cubicBezTo>
                  <a:cubicBezTo>
                    <a:pt x="1218472" y="527369"/>
                    <a:pt x="1234440" y="518160"/>
                    <a:pt x="1234440" y="518160"/>
                  </a:cubicBezTo>
                  <a:cubicBezTo>
                    <a:pt x="1251482" y="492597"/>
                    <a:pt x="1231406" y="517642"/>
                    <a:pt x="1253490" y="502920"/>
                  </a:cubicBezTo>
                  <a:cubicBezTo>
                    <a:pt x="1257973" y="499931"/>
                    <a:pt x="1260781" y="494939"/>
                    <a:pt x="1264920" y="491490"/>
                  </a:cubicBezTo>
                  <a:cubicBezTo>
                    <a:pt x="1268438" y="488559"/>
                    <a:pt x="1272540" y="486410"/>
                    <a:pt x="1276350" y="483870"/>
                  </a:cubicBezTo>
                  <a:cubicBezTo>
                    <a:pt x="1278890" y="480060"/>
                    <a:pt x="1280732" y="475678"/>
                    <a:pt x="1283970" y="472440"/>
                  </a:cubicBezTo>
                  <a:cubicBezTo>
                    <a:pt x="1313940" y="442470"/>
                    <a:pt x="1275622" y="490840"/>
                    <a:pt x="1306830" y="453390"/>
                  </a:cubicBezTo>
                  <a:cubicBezTo>
                    <a:pt x="1309761" y="449872"/>
                    <a:pt x="1311519" y="445478"/>
                    <a:pt x="1314450" y="441960"/>
                  </a:cubicBezTo>
                  <a:cubicBezTo>
                    <a:pt x="1317899" y="437821"/>
                    <a:pt x="1322431" y="434669"/>
                    <a:pt x="1325880" y="430530"/>
                  </a:cubicBezTo>
                  <a:cubicBezTo>
                    <a:pt x="1352402" y="398704"/>
                    <a:pt x="1311537" y="441063"/>
                    <a:pt x="1344930" y="407670"/>
                  </a:cubicBezTo>
                  <a:cubicBezTo>
                    <a:pt x="1346200" y="403860"/>
                    <a:pt x="1346790" y="399751"/>
                    <a:pt x="1348740" y="396240"/>
                  </a:cubicBezTo>
                  <a:cubicBezTo>
                    <a:pt x="1353188" y="388234"/>
                    <a:pt x="1361084" y="382068"/>
                    <a:pt x="1363980" y="373380"/>
                  </a:cubicBezTo>
                  <a:cubicBezTo>
                    <a:pt x="1373557" y="344650"/>
                    <a:pt x="1360638" y="380063"/>
                    <a:pt x="1375410" y="350520"/>
                  </a:cubicBezTo>
                  <a:cubicBezTo>
                    <a:pt x="1377206" y="346928"/>
                    <a:pt x="1377270" y="342601"/>
                    <a:pt x="1379220" y="339090"/>
                  </a:cubicBezTo>
                  <a:cubicBezTo>
                    <a:pt x="1383668" y="331084"/>
                    <a:pt x="1391564" y="324918"/>
                    <a:pt x="1394460" y="316230"/>
                  </a:cubicBezTo>
                  <a:cubicBezTo>
                    <a:pt x="1404037" y="287500"/>
                    <a:pt x="1391118" y="322913"/>
                    <a:pt x="1405890" y="293370"/>
                  </a:cubicBezTo>
                  <a:cubicBezTo>
                    <a:pt x="1407686" y="289778"/>
                    <a:pt x="1407904" y="285532"/>
                    <a:pt x="1409700" y="281940"/>
                  </a:cubicBezTo>
                  <a:cubicBezTo>
                    <a:pt x="1411748" y="277844"/>
                    <a:pt x="1415460" y="274694"/>
                    <a:pt x="1417320" y="270510"/>
                  </a:cubicBezTo>
                  <a:cubicBezTo>
                    <a:pt x="1420582" y="263170"/>
                    <a:pt x="1422400" y="255270"/>
                    <a:pt x="1424940" y="247650"/>
                  </a:cubicBezTo>
                  <a:lnTo>
                    <a:pt x="1432560" y="224790"/>
                  </a:lnTo>
                  <a:cubicBezTo>
                    <a:pt x="1433830" y="220980"/>
                    <a:pt x="1435396" y="217256"/>
                    <a:pt x="1436370" y="213360"/>
                  </a:cubicBezTo>
                  <a:cubicBezTo>
                    <a:pt x="1438910" y="203200"/>
                    <a:pt x="1440678" y="192815"/>
                    <a:pt x="1443990" y="182880"/>
                  </a:cubicBezTo>
                  <a:lnTo>
                    <a:pt x="1459230" y="137160"/>
                  </a:lnTo>
                  <a:lnTo>
                    <a:pt x="1463040" y="125730"/>
                  </a:lnTo>
                  <a:cubicBezTo>
                    <a:pt x="1464310" y="121920"/>
                    <a:pt x="1466062" y="118238"/>
                    <a:pt x="1466850" y="114300"/>
                  </a:cubicBezTo>
                  <a:cubicBezTo>
                    <a:pt x="1469390" y="101600"/>
                    <a:pt x="1470374" y="88487"/>
                    <a:pt x="1474470" y="76200"/>
                  </a:cubicBezTo>
                  <a:cubicBezTo>
                    <a:pt x="1483605" y="48795"/>
                    <a:pt x="1472522" y="83018"/>
                    <a:pt x="1482090" y="49530"/>
                  </a:cubicBezTo>
                  <a:cubicBezTo>
                    <a:pt x="1486703" y="33384"/>
                    <a:pt x="1485900" y="43575"/>
                    <a:pt x="1485900" y="3048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7" name="Freeform 46"/>
            <p:cNvSpPr/>
            <p:nvPr/>
          </p:nvSpPr>
          <p:spPr>
            <a:xfrm>
              <a:off x="952500" y="2640330"/>
              <a:ext cx="2068830" cy="902970"/>
            </a:xfrm>
            <a:custGeom>
              <a:avLst/>
              <a:gdLst>
                <a:gd name="connsiteX0" fmla="*/ 0 w 2068830"/>
                <a:gd name="connsiteY0" fmla="*/ 0 h 902970"/>
                <a:gd name="connsiteX1" fmla="*/ 15240 w 2068830"/>
                <a:gd name="connsiteY1" fmla="*/ 45720 h 902970"/>
                <a:gd name="connsiteX2" fmla="*/ 22860 w 2068830"/>
                <a:gd name="connsiteY2" fmla="*/ 57150 h 902970"/>
                <a:gd name="connsiteX3" fmla="*/ 30480 w 2068830"/>
                <a:gd name="connsiteY3" fmla="*/ 80010 h 902970"/>
                <a:gd name="connsiteX4" fmla="*/ 38100 w 2068830"/>
                <a:gd name="connsiteY4" fmla="*/ 102870 h 902970"/>
                <a:gd name="connsiteX5" fmla="*/ 64770 w 2068830"/>
                <a:gd name="connsiteY5" fmla="*/ 182880 h 902970"/>
                <a:gd name="connsiteX6" fmla="*/ 76200 w 2068830"/>
                <a:gd name="connsiteY6" fmla="*/ 217170 h 902970"/>
                <a:gd name="connsiteX7" fmla="*/ 80010 w 2068830"/>
                <a:gd name="connsiteY7" fmla="*/ 228600 h 902970"/>
                <a:gd name="connsiteX8" fmla="*/ 87630 w 2068830"/>
                <a:gd name="connsiteY8" fmla="*/ 240030 h 902970"/>
                <a:gd name="connsiteX9" fmla="*/ 95250 w 2068830"/>
                <a:gd name="connsiteY9" fmla="*/ 262890 h 902970"/>
                <a:gd name="connsiteX10" fmla="*/ 102870 w 2068830"/>
                <a:gd name="connsiteY10" fmla="*/ 285750 h 902970"/>
                <a:gd name="connsiteX11" fmla="*/ 106680 w 2068830"/>
                <a:gd name="connsiteY11" fmla="*/ 297180 h 902970"/>
                <a:gd name="connsiteX12" fmla="*/ 110490 w 2068830"/>
                <a:gd name="connsiteY12" fmla="*/ 308610 h 902970"/>
                <a:gd name="connsiteX13" fmla="*/ 121920 w 2068830"/>
                <a:gd name="connsiteY13" fmla="*/ 331470 h 902970"/>
                <a:gd name="connsiteX14" fmla="*/ 129540 w 2068830"/>
                <a:gd name="connsiteY14" fmla="*/ 342900 h 902970"/>
                <a:gd name="connsiteX15" fmla="*/ 133350 w 2068830"/>
                <a:gd name="connsiteY15" fmla="*/ 354330 h 902970"/>
                <a:gd name="connsiteX16" fmla="*/ 140970 w 2068830"/>
                <a:gd name="connsiteY16" fmla="*/ 365760 h 902970"/>
                <a:gd name="connsiteX17" fmla="*/ 144780 w 2068830"/>
                <a:gd name="connsiteY17" fmla="*/ 377190 h 902970"/>
                <a:gd name="connsiteX18" fmla="*/ 152400 w 2068830"/>
                <a:gd name="connsiteY18" fmla="*/ 388620 h 902970"/>
                <a:gd name="connsiteX19" fmla="*/ 156210 w 2068830"/>
                <a:gd name="connsiteY19" fmla="*/ 400050 h 902970"/>
                <a:gd name="connsiteX20" fmla="*/ 171450 w 2068830"/>
                <a:gd name="connsiteY20" fmla="*/ 422910 h 902970"/>
                <a:gd name="connsiteX21" fmla="*/ 175260 w 2068830"/>
                <a:gd name="connsiteY21" fmla="*/ 434340 h 902970"/>
                <a:gd name="connsiteX22" fmla="*/ 190500 w 2068830"/>
                <a:gd name="connsiteY22" fmla="*/ 457200 h 902970"/>
                <a:gd name="connsiteX23" fmla="*/ 201930 w 2068830"/>
                <a:gd name="connsiteY23" fmla="*/ 480060 h 902970"/>
                <a:gd name="connsiteX24" fmla="*/ 205740 w 2068830"/>
                <a:gd name="connsiteY24" fmla="*/ 491490 h 902970"/>
                <a:gd name="connsiteX25" fmla="*/ 213360 w 2068830"/>
                <a:gd name="connsiteY25" fmla="*/ 502920 h 902970"/>
                <a:gd name="connsiteX26" fmla="*/ 217170 w 2068830"/>
                <a:gd name="connsiteY26" fmla="*/ 514350 h 902970"/>
                <a:gd name="connsiteX27" fmla="*/ 232410 w 2068830"/>
                <a:gd name="connsiteY27" fmla="*/ 537210 h 902970"/>
                <a:gd name="connsiteX28" fmla="*/ 240030 w 2068830"/>
                <a:gd name="connsiteY28" fmla="*/ 548640 h 902970"/>
                <a:gd name="connsiteX29" fmla="*/ 251460 w 2068830"/>
                <a:gd name="connsiteY29" fmla="*/ 571500 h 902970"/>
                <a:gd name="connsiteX30" fmla="*/ 255270 w 2068830"/>
                <a:gd name="connsiteY30" fmla="*/ 582930 h 902970"/>
                <a:gd name="connsiteX31" fmla="*/ 274320 w 2068830"/>
                <a:gd name="connsiteY31" fmla="*/ 605790 h 902970"/>
                <a:gd name="connsiteX32" fmla="*/ 285750 w 2068830"/>
                <a:gd name="connsiteY32" fmla="*/ 628650 h 902970"/>
                <a:gd name="connsiteX33" fmla="*/ 297180 w 2068830"/>
                <a:gd name="connsiteY33" fmla="*/ 636270 h 902970"/>
                <a:gd name="connsiteX34" fmla="*/ 312420 w 2068830"/>
                <a:gd name="connsiteY34" fmla="*/ 659130 h 902970"/>
                <a:gd name="connsiteX35" fmla="*/ 320040 w 2068830"/>
                <a:gd name="connsiteY35" fmla="*/ 670560 h 902970"/>
                <a:gd name="connsiteX36" fmla="*/ 331470 w 2068830"/>
                <a:gd name="connsiteY36" fmla="*/ 681990 h 902970"/>
                <a:gd name="connsiteX37" fmla="*/ 339090 w 2068830"/>
                <a:gd name="connsiteY37" fmla="*/ 693420 h 902970"/>
                <a:gd name="connsiteX38" fmla="*/ 361950 w 2068830"/>
                <a:gd name="connsiteY38" fmla="*/ 716280 h 902970"/>
                <a:gd name="connsiteX39" fmla="*/ 373380 w 2068830"/>
                <a:gd name="connsiteY39" fmla="*/ 727710 h 902970"/>
                <a:gd name="connsiteX40" fmla="*/ 381000 w 2068830"/>
                <a:gd name="connsiteY40" fmla="*/ 739140 h 902970"/>
                <a:gd name="connsiteX41" fmla="*/ 403860 w 2068830"/>
                <a:gd name="connsiteY41" fmla="*/ 754380 h 902970"/>
                <a:gd name="connsiteX42" fmla="*/ 438150 w 2068830"/>
                <a:gd name="connsiteY42" fmla="*/ 781050 h 902970"/>
                <a:gd name="connsiteX43" fmla="*/ 449580 w 2068830"/>
                <a:gd name="connsiteY43" fmla="*/ 788670 h 902970"/>
                <a:gd name="connsiteX44" fmla="*/ 461010 w 2068830"/>
                <a:gd name="connsiteY44" fmla="*/ 796290 h 902970"/>
                <a:gd name="connsiteX45" fmla="*/ 483870 w 2068830"/>
                <a:gd name="connsiteY45" fmla="*/ 803910 h 902970"/>
                <a:gd name="connsiteX46" fmla="*/ 506730 w 2068830"/>
                <a:gd name="connsiteY46" fmla="*/ 819150 h 902970"/>
                <a:gd name="connsiteX47" fmla="*/ 518160 w 2068830"/>
                <a:gd name="connsiteY47" fmla="*/ 822960 h 902970"/>
                <a:gd name="connsiteX48" fmla="*/ 529590 w 2068830"/>
                <a:gd name="connsiteY48" fmla="*/ 830580 h 902970"/>
                <a:gd name="connsiteX49" fmla="*/ 552450 w 2068830"/>
                <a:gd name="connsiteY49" fmla="*/ 838200 h 902970"/>
                <a:gd name="connsiteX50" fmla="*/ 563880 w 2068830"/>
                <a:gd name="connsiteY50" fmla="*/ 842010 h 902970"/>
                <a:gd name="connsiteX51" fmla="*/ 575310 w 2068830"/>
                <a:gd name="connsiteY51" fmla="*/ 849630 h 902970"/>
                <a:gd name="connsiteX52" fmla="*/ 601980 w 2068830"/>
                <a:gd name="connsiteY52" fmla="*/ 857250 h 902970"/>
                <a:gd name="connsiteX53" fmla="*/ 636270 w 2068830"/>
                <a:gd name="connsiteY53" fmla="*/ 868680 h 902970"/>
                <a:gd name="connsiteX54" fmla="*/ 659130 w 2068830"/>
                <a:gd name="connsiteY54" fmla="*/ 880110 h 902970"/>
                <a:gd name="connsiteX55" fmla="*/ 670560 w 2068830"/>
                <a:gd name="connsiteY55" fmla="*/ 883920 h 902970"/>
                <a:gd name="connsiteX56" fmla="*/ 727710 w 2068830"/>
                <a:gd name="connsiteY56" fmla="*/ 895350 h 902970"/>
                <a:gd name="connsiteX57" fmla="*/ 800100 w 2068830"/>
                <a:gd name="connsiteY57" fmla="*/ 902970 h 902970"/>
                <a:gd name="connsiteX58" fmla="*/ 853440 w 2068830"/>
                <a:gd name="connsiteY58" fmla="*/ 902970 h 902970"/>
                <a:gd name="connsiteX59" fmla="*/ 876300 w 2068830"/>
                <a:gd name="connsiteY59" fmla="*/ 899160 h 902970"/>
                <a:gd name="connsiteX60" fmla="*/ 963930 w 2068830"/>
                <a:gd name="connsiteY60" fmla="*/ 895350 h 902970"/>
                <a:gd name="connsiteX61" fmla="*/ 1131570 w 2068830"/>
                <a:gd name="connsiteY61" fmla="*/ 887730 h 902970"/>
                <a:gd name="connsiteX62" fmla="*/ 1230630 w 2068830"/>
                <a:gd name="connsiteY62" fmla="*/ 883920 h 902970"/>
                <a:gd name="connsiteX63" fmla="*/ 1287780 w 2068830"/>
                <a:gd name="connsiteY63" fmla="*/ 876300 h 902970"/>
                <a:gd name="connsiteX64" fmla="*/ 1310640 w 2068830"/>
                <a:gd name="connsiteY64" fmla="*/ 872490 h 902970"/>
                <a:gd name="connsiteX65" fmla="*/ 1325880 w 2068830"/>
                <a:gd name="connsiteY65" fmla="*/ 868680 h 902970"/>
                <a:gd name="connsiteX66" fmla="*/ 1344930 w 2068830"/>
                <a:gd name="connsiteY66" fmla="*/ 864870 h 902970"/>
                <a:gd name="connsiteX67" fmla="*/ 1356360 w 2068830"/>
                <a:gd name="connsiteY67" fmla="*/ 861060 h 902970"/>
                <a:gd name="connsiteX68" fmla="*/ 1375410 w 2068830"/>
                <a:gd name="connsiteY68" fmla="*/ 857250 h 902970"/>
                <a:gd name="connsiteX69" fmla="*/ 1398270 w 2068830"/>
                <a:gd name="connsiteY69" fmla="*/ 849630 h 902970"/>
                <a:gd name="connsiteX70" fmla="*/ 1421130 w 2068830"/>
                <a:gd name="connsiteY70" fmla="*/ 842010 h 902970"/>
                <a:gd name="connsiteX71" fmla="*/ 1455420 w 2068830"/>
                <a:gd name="connsiteY71" fmla="*/ 830580 h 902970"/>
                <a:gd name="connsiteX72" fmla="*/ 1466850 w 2068830"/>
                <a:gd name="connsiteY72" fmla="*/ 826770 h 902970"/>
                <a:gd name="connsiteX73" fmla="*/ 1478280 w 2068830"/>
                <a:gd name="connsiteY73" fmla="*/ 822960 h 902970"/>
                <a:gd name="connsiteX74" fmla="*/ 1489710 w 2068830"/>
                <a:gd name="connsiteY74" fmla="*/ 815340 h 902970"/>
                <a:gd name="connsiteX75" fmla="*/ 1527810 w 2068830"/>
                <a:gd name="connsiteY75" fmla="*/ 803910 h 902970"/>
                <a:gd name="connsiteX76" fmla="*/ 1550670 w 2068830"/>
                <a:gd name="connsiteY76" fmla="*/ 792480 h 902970"/>
                <a:gd name="connsiteX77" fmla="*/ 1562100 w 2068830"/>
                <a:gd name="connsiteY77" fmla="*/ 784860 h 902970"/>
                <a:gd name="connsiteX78" fmla="*/ 1596390 w 2068830"/>
                <a:gd name="connsiteY78" fmla="*/ 773430 h 902970"/>
                <a:gd name="connsiteX79" fmla="*/ 1607820 w 2068830"/>
                <a:gd name="connsiteY79" fmla="*/ 769620 h 902970"/>
                <a:gd name="connsiteX80" fmla="*/ 1630680 w 2068830"/>
                <a:gd name="connsiteY80" fmla="*/ 758190 h 902970"/>
                <a:gd name="connsiteX81" fmla="*/ 1642110 w 2068830"/>
                <a:gd name="connsiteY81" fmla="*/ 750570 h 902970"/>
                <a:gd name="connsiteX82" fmla="*/ 1664970 w 2068830"/>
                <a:gd name="connsiteY82" fmla="*/ 742950 h 902970"/>
                <a:gd name="connsiteX83" fmla="*/ 1687830 w 2068830"/>
                <a:gd name="connsiteY83" fmla="*/ 727710 h 902970"/>
                <a:gd name="connsiteX84" fmla="*/ 1699260 w 2068830"/>
                <a:gd name="connsiteY84" fmla="*/ 716280 h 902970"/>
                <a:gd name="connsiteX85" fmla="*/ 1722120 w 2068830"/>
                <a:gd name="connsiteY85" fmla="*/ 701040 h 902970"/>
                <a:gd name="connsiteX86" fmla="*/ 1733550 w 2068830"/>
                <a:gd name="connsiteY86" fmla="*/ 693420 h 902970"/>
                <a:gd name="connsiteX87" fmla="*/ 1744980 w 2068830"/>
                <a:gd name="connsiteY87" fmla="*/ 681990 h 902970"/>
                <a:gd name="connsiteX88" fmla="*/ 1767840 w 2068830"/>
                <a:gd name="connsiteY88" fmla="*/ 666750 h 902970"/>
                <a:gd name="connsiteX89" fmla="*/ 1790700 w 2068830"/>
                <a:gd name="connsiteY89" fmla="*/ 647700 h 902970"/>
                <a:gd name="connsiteX90" fmla="*/ 1802130 w 2068830"/>
                <a:gd name="connsiteY90" fmla="*/ 636270 h 902970"/>
                <a:gd name="connsiteX91" fmla="*/ 1824990 w 2068830"/>
                <a:gd name="connsiteY91" fmla="*/ 617220 h 902970"/>
                <a:gd name="connsiteX92" fmla="*/ 1844040 w 2068830"/>
                <a:gd name="connsiteY92" fmla="*/ 598170 h 902970"/>
                <a:gd name="connsiteX93" fmla="*/ 1859280 w 2068830"/>
                <a:gd name="connsiteY93" fmla="*/ 575310 h 902970"/>
                <a:gd name="connsiteX94" fmla="*/ 1866900 w 2068830"/>
                <a:gd name="connsiteY94" fmla="*/ 563880 h 902970"/>
                <a:gd name="connsiteX95" fmla="*/ 1878330 w 2068830"/>
                <a:gd name="connsiteY95" fmla="*/ 556260 h 902970"/>
                <a:gd name="connsiteX96" fmla="*/ 1893570 w 2068830"/>
                <a:gd name="connsiteY96" fmla="*/ 533400 h 902970"/>
                <a:gd name="connsiteX97" fmla="*/ 1920240 w 2068830"/>
                <a:gd name="connsiteY97" fmla="*/ 502920 h 902970"/>
                <a:gd name="connsiteX98" fmla="*/ 1943100 w 2068830"/>
                <a:gd name="connsiteY98" fmla="*/ 468630 h 902970"/>
                <a:gd name="connsiteX99" fmla="*/ 1950720 w 2068830"/>
                <a:gd name="connsiteY99" fmla="*/ 457200 h 902970"/>
                <a:gd name="connsiteX100" fmla="*/ 1969770 w 2068830"/>
                <a:gd name="connsiteY100" fmla="*/ 434340 h 902970"/>
                <a:gd name="connsiteX101" fmla="*/ 1973580 w 2068830"/>
                <a:gd name="connsiteY101" fmla="*/ 422910 h 902970"/>
                <a:gd name="connsiteX102" fmla="*/ 1988820 w 2068830"/>
                <a:gd name="connsiteY102" fmla="*/ 400050 h 902970"/>
                <a:gd name="connsiteX103" fmla="*/ 1996440 w 2068830"/>
                <a:gd name="connsiteY103" fmla="*/ 388620 h 902970"/>
                <a:gd name="connsiteX104" fmla="*/ 2007870 w 2068830"/>
                <a:gd name="connsiteY104" fmla="*/ 381000 h 902970"/>
                <a:gd name="connsiteX105" fmla="*/ 2023110 w 2068830"/>
                <a:gd name="connsiteY105" fmla="*/ 361950 h 902970"/>
                <a:gd name="connsiteX106" fmla="*/ 2026920 w 2068830"/>
                <a:gd name="connsiteY106" fmla="*/ 350520 h 902970"/>
                <a:gd name="connsiteX107" fmla="*/ 2042160 w 2068830"/>
                <a:gd name="connsiteY107" fmla="*/ 327660 h 902970"/>
                <a:gd name="connsiteX108" fmla="*/ 2042160 w 2068830"/>
                <a:gd name="connsiteY108" fmla="*/ 327660 h 902970"/>
                <a:gd name="connsiteX109" fmla="*/ 2068830 w 2068830"/>
                <a:gd name="connsiteY109" fmla="*/ 293370 h 902970"/>
                <a:gd name="connsiteX110" fmla="*/ 2068830 w 2068830"/>
                <a:gd name="connsiteY110" fmla="*/ 285750 h 902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2068830" h="902970">
                  <a:moveTo>
                    <a:pt x="0" y="0"/>
                  </a:moveTo>
                  <a:cubicBezTo>
                    <a:pt x="5080" y="15240"/>
                    <a:pt x="9274" y="30805"/>
                    <a:pt x="15240" y="45720"/>
                  </a:cubicBezTo>
                  <a:cubicBezTo>
                    <a:pt x="16941" y="49972"/>
                    <a:pt x="21000" y="52966"/>
                    <a:pt x="22860" y="57150"/>
                  </a:cubicBezTo>
                  <a:cubicBezTo>
                    <a:pt x="26122" y="64490"/>
                    <a:pt x="27940" y="72390"/>
                    <a:pt x="30480" y="80010"/>
                  </a:cubicBezTo>
                  <a:lnTo>
                    <a:pt x="38100" y="102870"/>
                  </a:lnTo>
                  <a:lnTo>
                    <a:pt x="64770" y="182880"/>
                  </a:lnTo>
                  <a:lnTo>
                    <a:pt x="76200" y="217170"/>
                  </a:lnTo>
                  <a:cubicBezTo>
                    <a:pt x="77470" y="220980"/>
                    <a:pt x="77782" y="225258"/>
                    <a:pt x="80010" y="228600"/>
                  </a:cubicBezTo>
                  <a:cubicBezTo>
                    <a:pt x="82550" y="232410"/>
                    <a:pt x="85770" y="235846"/>
                    <a:pt x="87630" y="240030"/>
                  </a:cubicBezTo>
                  <a:cubicBezTo>
                    <a:pt x="90892" y="247370"/>
                    <a:pt x="92710" y="255270"/>
                    <a:pt x="95250" y="262890"/>
                  </a:cubicBezTo>
                  <a:lnTo>
                    <a:pt x="102870" y="285750"/>
                  </a:lnTo>
                  <a:lnTo>
                    <a:pt x="106680" y="297180"/>
                  </a:lnTo>
                  <a:cubicBezTo>
                    <a:pt x="107950" y="300990"/>
                    <a:pt x="108262" y="305268"/>
                    <a:pt x="110490" y="308610"/>
                  </a:cubicBezTo>
                  <a:cubicBezTo>
                    <a:pt x="132328" y="341367"/>
                    <a:pt x="106146" y="299922"/>
                    <a:pt x="121920" y="331470"/>
                  </a:cubicBezTo>
                  <a:cubicBezTo>
                    <a:pt x="123968" y="335566"/>
                    <a:pt x="127492" y="338804"/>
                    <a:pt x="129540" y="342900"/>
                  </a:cubicBezTo>
                  <a:cubicBezTo>
                    <a:pt x="131336" y="346492"/>
                    <a:pt x="131554" y="350738"/>
                    <a:pt x="133350" y="354330"/>
                  </a:cubicBezTo>
                  <a:cubicBezTo>
                    <a:pt x="135398" y="358426"/>
                    <a:pt x="138922" y="361664"/>
                    <a:pt x="140970" y="365760"/>
                  </a:cubicBezTo>
                  <a:cubicBezTo>
                    <a:pt x="142766" y="369352"/>
                    <a:pt x="142984" y="373598"/>
                    <a:pt x="144780" y="377190"/>
                  </a:cubicBezTo>
                  <a:cubicBezTo>
                    <a:pt x="146828" y="381286"/>
                    <a:pt x="150352" y="384524"/>
                    <a:pt x="152400" y="388620"/>
                  </a:cubicBezTo>
                  <a:cubicBezTo>
                    <a:pt x="154196" y="392212"/>
                    <a:pt x="154260" y="396539"/>
                    <a:pt x="156210" y="400050"/>
                  </a:cubicBezTo>
                  <a:cubicBezTo>
                    <a:pt x="160658" y="408056"/>
                    <a:pt x="168554" y="414222"/>
                    <a:pt x="171450" y="422910"/>
                  </a:cubicBezTo>
                  <a:cubicBezTo>
                    <a:pt x="172720" y="426720"/>
                    <a:pt x="173310" y="430829"/>
                    <a:pt x="175260" y="434340"/>
                  </a:cubicBezTo>
                  <a:cubicBezTo>
                    <a:pt x="179708" y="442346"/>
                    <a:pt x="187604" y="448512"/>
                    <a:pt x="190500" y="457200"/>
                  </a:cubicBezTo>
                  <a:cubicBezTo>
                    <a:pt x="200077" y="485930"/>
                    <a:pt x="187158" y="450517"/>
                    <a:pt x="201930" y="480060"/>
                  </a:cubicBezTo>
                  <a:cubicBezTo>
                    <a:pt x="203726" y="483652"/>
                    <a:pt x="203944" y="487898"/>
                    <a:pt x="205740" y="491490"/>
                  </a:cubicBezTo>
                  <a:cubicBezTo>
                    <a:pt x="207788" y="495586"/>
                    <a:pt x="211312" y="498824"/>
                    <a:pt x="213360" y="502920"/>
                  </a:cubicBezTo>
                  <a:cubicBezTo>
                    <a:pt x="215156" y="506512"/>
                    <a:pt x="215220" y="510839"/>
                    <a:pt x="217170" y="514350"/>
                  </a:cubicBezTo>
                  <a:cubicBezTo>
                    <a:pt x="221618" y="522356"/>
                    <a:pt x="227330" y="529590"/>
                    <a:pt x="232410" y="537210"/>
                  </a:cubicBezTo>
                  <a:cubicBezTo>
                    <a:pt x="234950" y="541020"/>
                    <a:pt x="238582" y="544296"/>
                    <a:pt x="240030" y="548640"/>
                  </a:cubicBezTo>
                  <a:cubicBezTo>
                    <a:pt x="249607" y="577370"/>
                    <a:pt x="236688" y="541957"/>
                    <a:pt x="251460" y="571500"/>
                  </a:cubicBezTo>
                  <a:cubicBezTo>
                    <a:pt x="253256" y="575092"/>
                    <a:pt x="253474" y="579338"/>
                    <a:pt x="255270" y="582930"/>
                  </a:cubicBezTo>
                  <a:cubicBezTo>
                    <a:pt x="260574" y="593539"/>
                    <a:pt x="265894" y="597364"/>
                    <a:pt x="274320" y="605790"/>
                  </a:cubicBezTo>
                  <a:cubicBezTo>
                    <a:pt x="277419" y="615086"/>
                    <a:pt x="278364" y="621264"/>
                    <a:pt x="285750" y="628650"/>
                  </a:cubicBezTo>
                  <a:cubicBezTo>
                    <a:pt x="288988" y="631888"/>
                    <a:pt x="293370" y="633730"/>
                    <a:pt x="297180" y="636270"/>
                  </a:cubicBezTo>
                  <a:cubicBezTo>
                    <a:pt x="303876" y="656357"/>
                    <a:pt x="296565" y="640104"/>
                    <a:pt x="312420" y="659130"/>
                  </a:cubicBezTo>
                  <a:cubicBezTo>
                    <a:pt x="315351" y="662648"/>
                    <a:pt x="317109" y="667042"/>
                    <a:pt x="320040" y="670560"/>
                  </a:cubicBezTo>
                  <a:cubicBezTo>
                    <a:pt x="323489" y="674699"/>
                    <a:pt x="328021" y="677851"/>
                    <a:pt x="331470" y="681990"/>
                  </a:cubicBezTo>
                  <a:cubicBezTo>
                    <a:pt x="334401" y="685508"/>
                    <a:pt x="336048" y="689998"/>
                    <a:pt x="339090" y="693420"/>
                  </a:cubicBezTo>
                  <a:cubicBezTo>
                    <a:pt x="346249" y="701474"/>
                    <a:pt x="354330" y="708660"/>
                    <a:pt x="361950" y="716280"/>
                  </a:cubicBezTo>
                  <a:cubicBezTo>
                    <a:pt x="365760" y="720090"/>
                    <a:pt x="370391" y="723227"/>
                    <a:pt x="373380" y="727710"/>
                  </a:cubicBezTo>
                  <a:cubicBezTo>
                    <a:pt x="375920" y="731520"/>
                    <a:pt x="377554" y="736125"/>
                    <a:pt x="381000" y="739140"/>
                  </a:cubicBezTo>
                  <a:cubicBezTo>
                    <a:pt x="387892" y="745171"/>
                    <a:pt x="397384" y="747904"/>
                    <a:pt x="403860" y="754380"/>
                  </a:cubicBezTo>
                  <a:cubicBezTo>
                    <a:pt x="421766" y="772286"/>
                    <a:pt x="410807" y="762821"/>
                    <a:pt x="438150" y="781050"/>
                  </a:cubicBezTo>
                  <a:lnTo>
                    <a:pt x="449580" y="788670"/>
                  </a:lnTo>
                  <a:cubicBezTo>
                    <a:pt x="453390" y="791210"/>
                    <a:pt x="456666" y="794842"/>
                    <a:pt x="461010" y="796290"/>
                  </a:cubicBezTo>
                  <a:cubicBezTo>
                    <a:pt x="468630" y="798830"/>
                    <a:pt x="477187" y="799455"/>
                    <a:pt x="483870" y="803910"/>
                  </a:cubicBezTo>
                  <a:cubicBezTo>
                    <a:pt x="491490" y="808990"/>
                    <a:pt x="498042" y="816254"/>
                    <a:pt x="506730" y="819150"/>
                  </a:cubicBezTo>
                  <a:cubicBezTo>
                    <a:pt x="510540" y="820420"/>
                    <a:pt x="514568" y="821164"/>
                    <a:pt x="518160" y="822960"/>
                  </a:cubicBezTo>
                  <a:cubicBezTo>
                    <a:pt x="522256" y="825008"/>
                    <a:pt x="525406" y="828720"/>
                    <a:pt x="529590" y="830580"/>
                  </a:cubicBezTo>
                  <a:cubicBezTo>
                    <a:pt x="536930" y="833842"/>
                    <a:pt x="544830" y="835660"/>
                    <a:pt x="552450" y="838200"/>
                  </a:cubicBezTo>
                  <a:cubicBezTo>
                    <a:pt x="556260" y="839470"/>
                    <a:pt x="560538" y="839782"/>
                    <a:pt x="563880" y="842010"/>
                  </a:cubicBezTo>
                  <a:cubicBezTo>
                    <a:pt x="567690" y="844550"/>
                    <a:pt x="571214" y="847582"/>
                    <a:pt x="575310" y="849630"/>
                  </a:cubicBezTo>
                  <a:cubicBezTo>
                    <a:pt x="581712" y="852831"/>
                    <a:pt x="595876" y="855419"/>
                    <a:pt x="601980" y="857250"/>
                  </a:cubicBezTo>
                  <a:cubicBezTo>
                    <a:pt x="613520" y="860712"/>
                    <a:pt x="624840" y="864870"/>
                    <a:pt x="636270" y="868680"/>
                  </a:cubicBezTo>
                  <a:cubicBezTo>
                    <a:pt x="665000" y="878257"/>
                    <a:pt x="629587" y="865338"/>
                    <a:pt x="659130" y="880110"/>
                  </a:cubicBezTo>
                  <a:cubicBezTo>
                    <a:pt x="662722" y="881906"/>
                    <a:pt x="666685" y="882863"/>
                    <a:pt x="670560" y="883920"/>
                  </a:cubicBezTo>
                  <a:cubicBezTo>
                    <a:pt x="696549" y="891008"/>
                    <a:pt x="701994" y="892383"/>
                    <a:pt x="727710" y="895350"/>
                  </a:cubicBezTo>
                  <a:cubicBezTo>
                    <a:pt x="751813" y="898131"/>
                    <a:pt x="800100" y="902970"/>
                    <a:pt x="800100" y="902970"/>
                  </a:cubicBezTo>
                  <a:cubicBezTo>
                    <a:pt x="871220" y="892810"/>
                    <a:pt x="782320" y="902970"/>
                    <a:pt x="853440" y="902970"/>
                  </a:cubicBezTo>
                  <a:cubicBezTo>
                    <a:pt x="861165" y="902970"/>
                    <a:pt x="868593" y="899692"/>
                    <a:pt x="876300" y="899160"/>
                  </a:cubicBezTo>
                  <a:cubicBezTo>
                    <a:pt x="905468" y="897148"/>
                    <a:pt x="934720" y="896620"/>
                    <a:pt x="963930" y="895350"/>
                  </a:cubicBezTo>
                  <a:cubicBezTo>
                    <a:pt x="1047487" y="886994"/>
                    <a:pt x="980902" y="892752"/>
                    <a:pt x="1131570" y="887730"/>
                  </a:cubicBezTo>
                  <a:lnTo>
                    <a:pt x="1230630" y="883920"/>
                  </a:lnTo>
                  <a:cubicBezTo>
                    <a:pt x="1254034" y="880994"/>
                    <a:pt x="1264995" y="879805"/>
                    <a:pt x="1287780" y="876300"/>
                  </a:cubicBezTo>
                  <a:cubicBezTo>
                    <a:pt x="1295415" y="875125"/>
                    <a:pt x="1303065" y="874005"/>
                    <a:pt x="1310640" y="872490"/>
                  </a:cubicBezTo>
                  <a:cubicBezTo>
                    <a:pt x="1315775" y="871463"/>
                    <a:pt x="1320768" y="869816"/>
                    <a:pt x="1325880" y="868680"/>
                  </a:cubicBezTo>
                  <a:cubicBezTo>
                    <a:pt x="1332202" y="867275"/>
                    <a:pt x="1338648" y="866441"/>
                    <a:pt x="1344930" y="864870"/>
                  </a:cubicBezTo>
                  <a:cubicBezTo>
                    <a:pt x="1348826" y="863896"/>
                    <a:pt x="1352464" y="862034"/>
                    <a:pt x="1356360" y="861060"/>
                  </a:cubicBezTo>
                  <a:cubicBezTo>
                    <a:pt x="1362642" y="859489"/>
                    <a:pt x="1369162" y="858954"/>
                    <a:pt x="1375410" y="857250"/>
                  </a:cubicBezTo>
                  <a:cubicBezTo>
                    <a:pt x="1383159" y="855137"/>
                    <a:pt x="1390650" y="852170"/>
                    <a:pt x="1398270" y="849630"/>
                  </a:cubicBezTo>
                  <a:lnTo>
                    <a:pt x="1421130" y="842010"/>
                  </a:lnTo>
                  <a:lnTo>
                    <a:pt x="1455420" y="830580"/>
                  </a:lnTo>
                  <a:lnTo>
                    <a:pt x="1466850" y="826770"/>
                  </a:lnTo>
                  <a:cubicBezTo>
                    <a:pt x="1470660" y="825500"/>
                    <a:pt x="1474938" y="825188"/>
                    <a:pt x="1478280" y="822960"/>
                  </a:cubicBezTo>
                  <a:cubicBezTo>
                    <a:pt x="1482090" y="820420"/>
                    <a:pt x="1485501" y="817144"/>
                    <a:pt x="1489710" y="815340"/>
                  </a:cubicBezTo>
                  <a:cubicBezTo>
                    <a:pt x="1504619" y="808951"/>
                    <a:pt x="1512444" y="814154"/>
                    <a:pt x="1527810" y="803910"/>
                  </a:cubicBezTo>
                  <a:cubicBezTo>
                    <a:pt x="1560567" y="782072"/>
                    <a:pt x="1519122" y="808254"/>
                    <a:pt x="1550670" y="792480"/>
                  </a:cubicBezTo>
                  <a:cubicBezTo>
                    <a:pt x="1554766" y="790432"/>
                    <a:pt x="1557916" y="786720"/>
                    <a:pt x="1562100" y="784860"/>
                  </a:cubicBezTo>
                  <a:lnTo>
                    <a:pt x="1596390" y="773430"/>
                  </a:lnTo>
                  <a:cubicBezTo>
                    <a:pt x="1600200" y="772160"/>
                    <a:pt x="1604478" y="771848"/>
                    <a:pt x="1607820" y="769620"/>
                  </a:cubicBezTo>
                  <a:cubicBezTo>
                    <a:pt x="1640577" y="747782"/>
                    <a:pt x="1599132" y="773964"/>
                    <a:pt x="1630680" y="758190"/>
                  </a:cubicBezTo>
                  <a:cubicBezTo>
                    <a:pt x="1634776" y="756142"/>
                    <a:pt x="1637926" y="752430"/>
                    <a:pt x="1642110" y="750570"/>
                  </a:cubicBezTo>
                  <a:cubicBezTo>
                    <a:pt x="1649450" y="747308"/>
                    <a:pt x="1658287" y="747405"/>
                    <a:pt x="1664970" y="742950"/>
                  </a:cubicBezTo>
                  <a:cubicBezTo>
                    <a:pt x="1672590" y="737870"/>
                    <a:pt x="1681354" y="734186"/>
                    <a:pt x="1687830" y="727710"/>
                  </a:cubicBezTo>
                  <a:cubicBezTo>
                    <a:pt x="1691640" y="723900"/>
                    <a:pt x="1695007" y="719588"/>
                    <a:pt x="1699260" y="716280"/>
                  </a:cubicBezTo>
                  <a:cubicBezTo>
                    <a:pt x="1706489" y="710657"/>
                    <a:pt x="1714500" y="706120"/>
                    <a:pt x="1722120" y="701040"/>
                  </a:cubicBezTo>
                  <a:cubicBezTo>
                    <a:pt x="1725930" y="698500"/>
                    <a:pt x="1730312" y="696658"/>
                    <a:pt x="1733550" y="693420"/>
                  </a:cubicBezTo>
                  <a:cubicBezTo>
                    <a:pt x="1737360" y="689610"/>
                    <a:pt x="1740727" y="685298"/>
                    <a:pt x="1744980" y="681990"/>
                  </a:cubicBezTo>
                  <a:cubicBezTo>
                    <a:pt x="1752209" y="676367"/>
                    <a:pt x="1761364" y="673226"/>
                    <a:pt x="1767840" y="666750"/>
                  </a:cubicBezTo>
                  <a:cubicBezTo>
                    <a:pt x="1801233" y="633357"/>
                    <a:pt x="1758874" y="674222"/>
                    <a:pt x="1790700" y="647700"/>
                  </a:cubicBezTo>
                  <a:cubicBezTo>
                    <a:pt x="1794839" y="644251"/>
                    <a:pt x="1797991" y="639719"/>
                    <a:pt x="1802130" y="636270"/>
                  </a:cubicBezTo>
                  <a:cubicBezTo>
                    <a:pt x="1818477" y="622647"/>
                    <a:pt x="1809811" y="635434"/>
                    <a:pt x="1824990" y="617220"/>
                  </a:cubicBezTo>
                  <a:cubicBezTo>
                    <a:pt x="1840865" y="598170"/>
                    <a:pt x="1823085" y="612140"/>
                    <a:pt x="1844040" y="598170"/>
                  </a:cubicBezTo>
                  <a:lnTo>
                    <a:pt x="1859280" y="575310"/>
                  </a:lnTo>
                  <a:cubicBezTo>
                    <a:pt x="1861820" y="571500"/>
                    <a:pt x="1863090" y="566420"/>
                    <a:pt x="1866900" y="563880"/>
                  </a:cubicBezTo>
                  <a:lnTo>
                    <a:pt x="1878330" y="556260"/>
                  </a:lnTo>
                  <a:cubicBezTo>
                    <a:pt x="1885617" y="534400"/>
                    <a:pt x="1876922" y="554805"/>
                    <a:pt x="1893570" y="533400"/>
                  </a:cubicBezTo>
                  <a:cubicBezTo>
                    <a:pt x="1917505" y="502627"/>
                    <a:pt x="1898113" y="517672"/>
                    <a:pt x="1920240" y="502920"/>
                  </a:cubicBezTo>
                  <a:lnTo>
                    <a:pt x="1943100" y="468630"/>
                  </a:lnTo>
                  <a:cubicBezTo>
                    <a:pt x="1945640" y="464820"/>
                    <a:pt x="1947482" y="460438"/>
                    <a:pt x="1950720" y="457200"/>
                  </a:cubicBezTo>
                  <a:cubicBezTo>
                    <a:pt x="1959146" y="448774"/>
                    <a:pt x="1964466" y="444949"/>
                    <a:pt x="1969770" y="434340"/>
                  </a:cubicBezTo>
                  <a:cubicBezTo>
                    <a:pt x="1971566" y="430748"/>
                    <a:pt x="1971630" y="426421"/>
                    <a:pt x="1973580" y="422910"/>
                  </a:cubicBezTo>
                  <a:cubicBezTo>
                    <a:pt x="1978028" y="414904"/>
                    <a:pt x="1983740" y="407670"/>
                    <a:pt x="1988820" y="400050"/>
                  </a:cubicBezTo>
                  <a:cubicBezTo>
                    <a:pt x="1991360" y="396240"/>
                    <a:pt x="1992630" y="391160"/>
                    <a:pt x="1996440" y="388620"/>
                  </a:cubicBezTo>
                  <a:lnTo>
                    <a:pt x="2007870" y="381000"/>
                  </a:lnTo>
                  <a:cubicBezTo>
                    <a:pt x="2017447" y="352270"/>
                    <a:pt x="2003415" y="386569"/>
                    <a:pt x="2023110" y="361950"/>
                  </a:cubicBezTo>
                  <a:cubicBezTo>
                    <a:pt x="2025619" y="358814"/>
                    <a:pt x="2024970" y="354031"/>
                    <a:pt x="2026920" y="350520"/>
                  </a:cubicBezTo>
                  <a:cubicBezTo>
                    <a:pt x="2031368" y="342514"/>
                    <a:pt x="2037080" y="335280"/>
                    <a:pt x="2042160" y="327660"/>
                  </a:cubicBezTo>
                  <a:lnTo>
                    <a:pt x="2042160" y="327660"/>
                  </a:lnTo>
                  <a:cubicBezTo>
                    <a:pt x="2049341" y="320479"/>
                    <a:pt x="2068830" y="302484"/>
                    <a:pt x="2068830" y="293370"/>
                  </a:cubicBezTo>
                  <a:lnTo>
                    <a:pt x="2068830" y="28575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8" name="Freeform 47"/>
            <p:cNvSpPr/>
            <p:nvPr/>
          </p:nvSpPr>
          <p:spPr>
            <a:xfrm>
              <a:off x="3185160" y="2533650"/>
              <a:ext cx="91440" cy="167640"/>
            </a:xfrm>
            <a:custGeom>
              <a:avLst/>
              <a:gdLst>
                <a:gd name="connsiteX0" fmla="*/ 0 w 91440"/>
                <a:gd name="connsiteY0" fmla="*/ 167640 h 167640"/>
                <a:gd name="connsiteX1" fmla="*/ 38100 w 91440"/>
                <a:gd name="connsiteY1" fmla="*/ 114300 h 167640"/>
                <a:gd name="connsiteX2" fmla="*/ 45720 w 91440"/>
                <a:gd name="connsiteY2" fmla="*/ 102870 h 167640"/>
                <a:gd name="connsiteX3" fmla="*/ 53340 w 91440"/>
                <a:gd name="connsiteY3" fmla="*/ 80010 h 167640"/>
                <a:gd name="connsiteX4" fmla="*/ 57150 w 91440"/>
                <a:gd name="connsiteY4" fmla="*/ 68580 h 167640"/>
                <a:gd name="connsiteX5" fmla="*/ 64770 w 91440"/>
                <a:gd name="connsiteY5" fmla="*/ 57150 h 167640"/>
                <a:gd name="connsiteX6" fmla="*/ 68580 w 91440"/>
                <a:gd name="connsiteY6" fmla="*/ 45720 h 167640"/>
                <a:gd name="connsiteX7" fmla="*/ 76200 w 91440"/>
                <a:gd name="connsiteY7" fmla="*/ 34290 h 167640"/>
                <a:gd name="connsiteX8" fmla="*/ 80010 w 91440"/>
                <a:gd name="connsiteY8" fmla="*/ 22860 h 167640"/>
                <a:gd name="connsiteX9" fmla="*/ 87630 w 91440"/>
                <a:gd name="connsiteY9" fmla="*/ 11430 h 167640"/>
                <a:gd name="connsiteX10" fmla="*/ 91440 w 91440"/>
                <a:gd name="connsiteY10" fmla="*/ 0 h 167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440" h="167640">
                  <a:moveTo>
                    <a:pt x="0" y="167640"/>
                  </a:moveTo>
                  <a:lnTo>
                    <a:pt x="38100" y="114300"/>
                  </a:lnTo>
                  <a:cubicBezTo>
                    <a:pt x="40741" y="110559"/>
                    <a:pt x="44272" y="107214"/>
                    <a:pt x="45720" y="102870"/>
                  </a:cubicBezTo>
                  <a:lnTo>
                    <a:pt x="53340" y="80010"/>
                  </a:lnTo>
                  <a:cubicBezTo>
                    <a:pt x="54610" y="76200"/>
                    <a:pt x="54922" y="71922"/>
                    <a:pt x="57150" y="68580"/>
                  </a:cubicBezTo>
                  <a:cubicBezTo>
                    <a:pt x="59690" y="64770"/>
                    <a:pt x="62722" y="61246"/>
                    <a:pt x="64770" y="57150"/>
                  </a:cubicBezTo>
                  <a:cubicBezTo>
                    <a:pt x="66566" y="53558"/>
                    <a:pt x="66784" y="49312"/>
                    <a:pt x="68580" y="45720"/>
                  </a:cubicBezTo>
                  <a:cubicBezTo>
                    <a:pt x="70628" y="41624"/>
                    <a:pt x="74152" y="38386"/>
                    <a:pt x="76200" y="34290"/>
                  </a:cubicBezTo>
                  <a:cubicBezTo>
                    <a:pt x="77996" y="30698"/>
                    <a:pt x="78214" y="26452"/>
                    <a:pt x="80010" y="22860"/>
                  </a:cubicBezTo>
                  <a:cubicBezTo>
                    <a:pt x="82058" y="18764"/>
                    <a:pt x="85582" y="15526"/>
                    <a:pt x="87630" y="11430"/>
                  </a:cubicBezTo>
                  <a:cubicBezTo>
                    <a:pt x="89426" y="7838"/>
                    <a:pt x="91440" y="0"/>
                    <a:pt x="91440" y="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9" name="Freeform 48"/>
            <p:cNvSpPr/>
            <p:nvPr/>
          </p:nvSpPr>
          <p:spPr>
            <a:xfrm>
              <a:off x="693420" y="2701290"/>
              <a:ext cx="2872961" cy="1215390"/>
            </a:xfrm>
            <a:custGeom>
              <a:avLst/>
              <a:gdLst>
                <a:gd name="connsiteX0" fmla="*/ 0 w 2872961"/>
                <a:gd name="connsiteY0" fmla="*/ 274320 h 1215390"/>
                <a:gd name="connsiteX1" fmla="*/ 11430 w 2872961"/>
                <a:gd name="connsiteY1" fmla="*/ 320040 h 1215390"/>
                <a:gd name="connsiteX2" fmla="*/ 15240 w 2872961"/>
                <a:gd name="connsiteY2" fmla="*/ 331470 h 1215390"/>
                <a:gd name="connsiteX3" fmla="*/ 19050 w 2872961"/>
                <a:gd name="connsiteY3" fmla="*/ 350520 h 1215390"/>
                <a:gd name="connsiteX4" fmla="*/ 22860 w 2872961"/>
                <a:gd name="connsiteY4" fmla="*/ 365760 h 1215390"/>
                <a:gd name="connsiteX5" fmla="*/ 26670 w 2872961"/>
                <a:gd name="connsiteY5" fmla="*/ 384810 h 1215390"/>
                <a:gd name="connsiteX6" fmla="*/ 30480 w 2872961"/>
                <a:gd name="connsiteY6" fmla="*/ 400050 h 1215390"/>
                <a:gd name="connsiteX7" fmla="*/ 34290 w 2872961"/>
                <a:gd name="connsiteY7" fmla="*/ 411480 h 1215390"/>
                <a:gd name="connsiteX8" fmla="*/ 38100 w 2872961"/>
                <a:gd name="connsiteY8" fmla="*/ 430530 h 1215390"/>
                <a:gd name="connsiteX9" fmla="*/ 41910 w 2872961"/>
                <a:gd name="connsiteY9" fmla="*/ 441960 h 1215390"/>
                <a:gd name="connsiteX10" fmla="*/ 53340 w 2872961"/>
                <a:gd name="connsiteY10" fmla="*/ 480060 h 1215390"/>
                <a:gd name="connsiteX11" fmla="*/ 57150 w 2872961"/>
                <a:gd name="connsiteY11" fmla="*/ 491490 h 1215390"/>
                <a:gd name="connsiteX12" fmla="*/ 60960 w 2872961"/>
                <a:gd name="connsiteY12" fmla="*/ 502920 h 1215390"/>
                <a:gd name="connsiteX13" fmla="*/ 72390 w 2872961"/>
                <a:gd name="connsiteY13" fmla="*/ 525780 h 1215390"/>
                <a:gd name="connsiteX14" fmla="*/ 80010 w 2872961"/>
                <a:gd name="connsiteY14" fmla="*/ 537210 h 1215390"/>
                <a:gd name="connsiteX15" fmla="*/ 87630 w 2872961"/>
                <a:gd name="connsiteY15" fmla="*/ 560070 h 1215390"/>
                <a:gd name="connsiteX16" fmla="*/ 95250 w 2872961"/>
                <a:gd name="connsiteY16" fmla="*/ 571500 h 1215390"/>
                <a:gd name="connsiteX17" fmla="*/ 102870 w 2872961"/>
                <a:gd name="connsiteY17" fmla="*/ 594360 h 1215390"/>
                <a:gd name="connsiteX18" fmla="*/ 118110 w 2872961"/>
                <a:gd name="connsiteY18" fmla="*/ 617220 h 1215390"/>
                <a:gd name="connsiteX19" fmla="*/ 121920 w 2872961"/>
                <a:gd name="connsiteY19" fmla="*/ 628650 h 1215390"/>
                <a:gd name="connsiteX20" fmla="*/ 129540 w 2872961"/>
                <a:gd name="connsiteY20" fmla="*/ 640080 h 1215390"/>
                <a:gd name="connsiteX21" fmla="*/ 133350 w 2872961"/>
                <a:gd name="connsiteY21" fmla="*/ 651510 h 1215390"/>
                <a:gd name="connsiteX22" fmla="*/ 140970 w 2872961"/>
                <a:gd name="connsiteY22" fmla="*/ 662940 h 1215390"/>
                <a:gd name="connsiteX23" fmla="*/ 144780 w 2872961"/>
                <a:gd name="connsiteY23" fmla="*/ 674370 h 1215390"/>
                <a:gd name="connsiteX24" fmla="*/ 160020 w 2872961"/>
                <a:gd name="connsiteY24" fmla="*/ 697230 h 1215390"/>
                <a:gd name="connsiteX25" fmla="*/ 171450 w 2872961"/>
                <a:gd name="connsiteY25" fmla="*/ 720090 h 1215390"/>
                <a:gd name="connsiteX26" fmla="*/ 175260 w 2872961"/>
                <a:gd name="connsiteY26" fmla="*/ 731520 h 1215390"/>
                <a:gd name="connsiteX27" fmla="*/ 194310 w 2872961"/>
                <a:gd name="connsiteY27" fmla="*/ 754380 h 1215390"/>
                <a:gd name="connsiteX28" fmla="*/ 209550 w 2872961"/>
                <a:gd name="connsiteY28" fmla="*/ 777240 h 1215390"/>
                <a:gd name="connsiteX29" fmla="*/ 213360 w 2872961"/>
                <a:gd name="connsiteY29" fmla="*/ 788670 h 1215390"/>
                <a:gd name="connsiteX30" fmla="*/ 232410 w 2872961"/>
                <a:gd name="connsiteY30" fmla="*/ 811530 h 1215390"/>
                <a:gd name="connsiteX31" fmla="*/ 247650 w 2872961"/>
                <a:gd name="connsiteY31" fmla="*/ 834390 h 1215390"/>
                <a:gd name="connsiteX32" fmla="*/ 281940 w 2872961"/>
                <a:gd name="connsiteY32" fmla="*/ 868680 h 1215390"/>
                <a:gd name="connsiteX33" fmla="*/ 293370 w 2872961"/>
                <a:gd name="connsiteY33" fmla="*/ 880110 h 1215390"/>
                <a:gd name="connsiteX34" fmla="*/ 304800 w 2872961"/>
                <a:gd name="connsiteY34" fmla="*/ 891540 h 1215390"/>
                <a:gd name="connsiteX35" fmla="*/ 316230 w 2872961"/>
                <a:gd name="connsiteY35" fmla="*/ 899160 h 1215390"/>
                <a:gd name="connsiteX36" fmla="*/ 339090 w 2872961"/>
                <a:gd name="connsiteY36" fmla="*/ 918210 h 1215390"/>
                <a:gd name="connsiteX37" fmla="*/ 358140 w 2872961"/>
                <a:gd name="connsiteY37" fmla="*/ 941070 h 1215390"/>
                <a:gd name="connsiteX38" fmla="*/ 369570 w 2872961"/>
                <a:gd name="connsiteY38" fmla="*/ 948690 h 1215390"/>
                <a:gd name="connsiteX39" fmla="*/ 392430 w 2872961"/>
                <a:gd name="connsiteY39" fmla="*/ 971550 h 1215390"/>
                <a:gd name="connsiteX40" fmla="*/ 403860 w 2872961"/>
                <a:gd name="connsiteY40" fmla="*/ 982980 h 1215390"/>
                <a:gd name="connsiteX41" fmla="*/ 438150 w 2872961"/>
                <a:gd name="connsiteY41" fmla="*/ 1005840 h 1215390"/>
                <a:gd name="connsiteX42" fmla="*/ 449580 w 2872961"/>
                <a:gd name="connsiteY42" fmla="*/ 1013460 h 1215390"/>
                <a:gd name="connsiteX43" fmla="*/ 457200 w 2872961"/>
                <a:gd name="connsiteY43" fmla="*/ 1024890 h 1215390"/>
                <a:gd name="connsiteX44" fmla="*/ 480060 w 2872961"/>
                <a:gd name="connsiteY44" fmla="*/ 1040130 h 1215390"/>
                <a:gd name="connsiteX45" fmla="*/ 491490 w 2872961"/>
                <a:gd name="connsiteY45" fmla="*/ 1047750 h 1215390"/>
                <a:gd name="connsiteX46" fmla="*/ 502920 w 2872961"/>
                <a:gd name="connsiteY46" fmla="*/ 1059180 h 1215390"/>
                <a:gd name="connsiteX47" fmla="*/ 525780 w 2872961"/>
                <a:gd name="connsiteY47" fmla="*/ 1074420 h 1215390"/>
                <a:gd name="connsiteX48" fmla="*/ 548640 w 2872961"/>
                <a:gd name="connsiteY48" fmla="*/ 1089660 h 1215390"/>
                <a:gd name="connsiteX49" fmla="*/ 582930 w 2872961"/>
                <a:gd name="connsiteY49" fmla="*/ 1112520 h 1215390"/>
                <a:gd name="connsiteX50" fmla="*/ 594360 w 2872961"/>
                <a:gd name="connsiteY50" fmla="*/ 1120140 h 1215390"/>
                <a:gd name="connsiteX51" fmla="*/ 605790 w 2872961"/>
                <a:gd name="connsiteY51" fmla="*/ 1127760 h 1215390"/>
                <a:gd name="connsiteX52" fmla="*/ 617220 w 2872961"/>
                <a:gd name="connsiteY52" fmla="*/ 1131570 h 1215390"/>
                <a:gd name="connsiteX53" fmla="*/ 640080 w 2872961"/>
                <a:gd name="connsiteY53" fmla="*/ 1146810 h 1215390"/>
                <a:gd name="connsiteX54" fmla="*/ 651510 w 2872961"/>
                <a:gd name="connsiteY54" fmla="*/ 1154430 h 1215390"/>
                <a:gd name="connsiteX55" fmla="*/ 662940 w 2872961"/>
                <a:gd name="connsiteY55" fmla="*/ 1158240 h 1215390"/>
                <a:gd name="connsiteX56" fmla="*/ 674370 w 2872961"/>
                <a:gd name="connsiteY56" fmla="*/ 1165860 h 1215390"/>
                <a:gd name="connsiteX57" fmla="*/ 727710 w 2872961"/>
                <a:gd name="connsiteY57" fmla="*/ 1181100 h 1215390"/>
                <a:gd name="connsiteX58" fmla="*/ 758190 w 2872961"/>
                <a:gd name="connsiteY58" fmla="*/ 1188720 h 1215390"/>
                <a:gd name="connsiteX59" fmla="*/ 773430 w 2872961"/>
                <a:gd name="connsiteY59" fmla="*/ 1192530 h 1215390"/>
                <a:gd name="connsiteX60" fmla="*/ 834390 w 2872961"/>
                <a:gd name="connsiteY60" fmla="*/ 1203960 h 1215390"/>
                <a:gd name="connsiteX61" fmla="*/ 861060 w 2872961"/>
                <a:gd name="connsiteY61" fmla="*/ 1207770 h 1215390"/>
                <a:gd name="connsiteX62" fmla="*/ 895350 w 2872961"/>
                <a:gd name="connsiteY62" fmla="*/ 1211580 h 1215390"/>
                <a:gd name="connsiteX63" fmla="*/ 914400 w 2872961"/>
                <a:gd name="connsiteY63" fmla="*/ 1215390 h 1215390"/>
                <a:gd name="connsiteX64" fmla="*/ 1158240 w 2872961"/>
                <a:gd name="connsiteY64" fmla="*/ 1207770 h 1215390"/>
                <a:gd name="connsiteX65" fmla="*/ 1192530 w 2872961"/>
                <a:gd name="connsiteY65" fmla="*/ 1211580 h 1215390"/>
                <a:gd name="connsiteX66" fmla="*/ 1272540 w 2872961"/>
                <a:gd name="connsiteY66" fmla="*/ 1215390 h 1215390"/>
                <a:gd name="connsiteX67" fmla="*/ 1344930 w 2872961"/>
                <a:gd name="connsiteY67" fmla="*/ 1211580 h 1215390"/>
                <a:gd name="connsiteX68" fmla="*/ 1440180 w 2872961"/>
                <a:gd name="connsiteY68" fmla="*/ 1203960 h 1215390"/>
                <a:gd name="connsiteX69" fmla="*/ 1489710 w 2872961"/>
                <a:gd name="connsiteY69" fmla="*/ 1200150 h 1215390"/>
                <a:gd name="connsiteX70" fmla="*/ 1520190 w 2872961"/>
                <a:gd name="connsiteY70" fmla="*/ 1196340 h 1215390"/>
                <a:gd name="connsiteX71" fmla="*/ 1554480 w 2872961"/>
                <a:gd name="connsiteY71" fmla="*/ 1192530 h 1215390"/>
                <a:gd name="connsiteX72" fmla="*/ 1604010 w 2872961"/>
                <a:gd name="connsiteY72" fmla="*/ 1184910 h 1215390"/>
                <a:gd name="connsiteX73" fmla="*/ 1642110 w 2872961"/>
                <a:gd name="connsiteY73" fmla="*/ 1181100 h 1215390"/>
                <a:gd name="connsiteX74" fmla="*/ 1657350 w 2872961"/>
                <a:gd name="connsiteY74" fmla="*/ 1177290 h 1215390"/>
                <a:gd name="connsiteX75" fmla="*/ 1676400 w 2872961"/>
                <a:gd name="connsiteY75" fmla="*/ 1173480 h 1215390"/>
                <a:gd name="connsiteX76" fmla="*/ 1706880 w 2872961"/>
                <a:gd name="connsiteY76" fmla="*/ 1165860 h 1215390"/>
                <a:gd name="connsiteX77" fmla="*/ 1722120 w 2872961"/>
                <a:gd name="connsiteY77" fmla="*/ 1162050 h 1215390"/>
                <a:gd name="connsiteX78" fmla="*/ 1737360 w 2872961"/>
                <a:gd name="connsiteY78" fmla="*/ 1158240 h 1215390"/>
                <a:gd name="connsiteX79" fmla="*/ 1771650 w 2872961"/>
                <a:gd name="connsiteY79" fmla="*/ 1143000 h 1215390"/>
                <a:gd name="connsiteX80" fmla="*/ 1817370 w 2872961"/>
                <a:gd name="connsiteY80" fmla="*/ 1127760 h 1215390"/>
                <a:gd name="connsiteX81" fmla="*/ 1828800 w 2872961"/>
                <a:gd name="connsiteY81" fmla="*/ 1123950 h 1215390"/>
                <a:gd name="connsiteX82" fmla="*/ 1840230 w 2872961"/>
                <a:gd name="connsiteY82" fmla="*/ 1120140 h 1215390"/>
                <a:gd name="connsiteX83" fmla="*/ 1851660 w 2872961"/>
                <a:gd name="connsiteY83" fmla="*/ 1112520 h 1215390"/>
                <a:gd name="connsiteX84" fmla="*/ 1866900 w 2872961"/>
                <a:gd name="connsiteY84" fmla="*/ 1108710 h 1215390"/>
                <a:gd name="connsiteX85" fmla="*/ 1901190 w 2872961"/>
                <a:gd name="connsiteY85" fmla="*/ 1097280 h 1215390"/>
                <a:gd name="connsiteX86" fmla="*/ 1912620 w 2872961"/>
                <a:gd name="connsiteY86" fmla="*/ 1093470 h 1215390"/>
                <a:gd name="connsiteX87" fmla="*/ 1935480 w 2872961"/>
                <a:gd name="connsiteY87" fmla="*/ 1082040 h 1215390"/>
                <a:gd name="connsiteX88" fmla="*/ 1946910 w 2872961"/>
                <a:gd name="connsiteY88" fmla="*/ 1074420 h 1215390"/>
                <a:gd name="connsiteX89" fmla="*/ 1958340 w 2872961"/>
                <a:gd name="connsiteY89" fmla="*/ 1070610 h 1215390"/>
                <a:gd name="connsiteX90" fmla="*/ 1969770 w 2872961"/>
                <a:gd name="connsiteY90" fmla="*/ 1062990 h 1215390"/>
                <a:gd name="connsiteX91" fmla="*/ 1981200 w 2872961"/>
                <a:gd name="connsiteY91" fmla="*/ 1059180 h 1215390"/>
                <a:gd name="connsiteX92" fmla="*/ 1992630 w 2872961"/>
                <a:gd name="connsiteY92" fmla="*/ 1051560 h 1215390"/>
                <a:gd name="connsiteX93" fmla="*/ 2004060 w 2872961"/>
                <a:gd name="connsiteY93" fmla="*/ 1047750 h 1215390"/>
                <a:gd name="connsiteX94" fmla="*/ 2015490 w 2872961"/>
                <a:gd name="connsiteY94" fmla="*/ 1040130 h 1215390"/>
                <a:gd name="connsiteX95" fmla="*/ 2026920 w 2872961"/>
                <a:gd name="connsiteY95" fmla="*/ 1036320 h 1215390"/>
                <a:gd name="connsiteX96" fmla="*/ 2049780 w 2872961"/>
                <a:gd name="connsiteY96" fmla="*/ 1021080 h 1215390"/>
                <a:gd name="connsiteX97" fmla="*/ 2065020 w 2872961"/>
                <a:gd name="connsiteY97" fmla="*/ 1017270 h 1215390"/>
                <a:gd name="connsiteX98" fmla="*/ 2076450 w 2872961"/>
                <a:gd name="connsiteY98" fmla="*/ 1009650 h 1215390"/>
                <a:gd name="connsiteX99" fmla="*/ 2087880 w 2872961"/>
                <a:gd name="connsiteY99" fmla="*/ 998220 h 1215390"/>
                <a:gd name="connsiteX100" fmla="*/ 2099310 w 2872961"/>
                <a:gd name="connsiteY100" fmla="*/ 994410 h 1215390"/>
                <a:gd name="connsiteX101" fmla="*/ 2122170 w 2872961"/>
                <a:gd name="connsiteY101" fmla="*/ 979170 h 1215390"/>
                <a:gd name="connsiteX102" fmla="*/ 2133600 w 2872961"/>
                <a:gd name="connsiteY102" fmla="*/ 971550 h 1215390"/>
                <a:gd name="connsiteX103" fmla="*/ 2167890 w 2872961"/>
                <a:gd name="connsiteY103" fmla="*/ 952500 h 1215390"/>
                <a:gd name="connsiteX104" fmla="*/ 2202180 w 2872961"/>
                <a:gd name="connsiteY104" fmla="*/ 925830 h 1215390"/>
                <a:gd name="connsiteX105" fmla="*/ 2213610 w 2872961"/>
                <a:gd name="connsiteY105" fmla="*/ 918210 h 1215390"/>
                <a:gd name="connsiteX106" fmla="*/ 2225040 w 2872961"/>
                <a:gd name="connsiteY106" fmla="*/ 910590 h 1215390"/>
                <a:gd name="connsiteX107" fmla="*/ 2247900 w 2872961"/>
                <a:gd name="connsiteY107" fmla="*/ 895350 h 1215390"/>
                <a:gd name="connsiteX108" fmla="*/ 2270760 w 2872961"/>
                <a:gd name="connsiteY108" fmla="*/ 876300 h 1215390"/>
                <a:gd name="connsiteX109" fmla="*/ 2282190 w 2872961"/>
                <a:gd name="connsiteY109" fmla="*/ 864870 h 1215390"/>
                <a:gd name="connsiteX110" fmla="*/ 2305050 w 2872961"/>
                <a:gd name="connsiteY110" fmla="*/ 849630 h 1215390"/>
                <a:gd name="connsiteX111" fmla="*/ 2316480 w 2872961"/>
                <a:gd name="connsiteY111" fmla="*/ 838200 h 1215390"/>
                <a:gd name="connsiteX112" fmla="*/ 2339340 w 2872961"/>
                <a:gd name="connsiteY112" fmla="*/ 822960 h 1215390"/>
                <a:gd name="connsiteX113" fmla="*/ 2362200 w 2872961"/>
                <a:gd name="connsiteY113" fmla="*/ 803910 h 1215390"/>
                <a:gd name="connsiteX114" fmla="*/ 2381250 w 2872961"/>
                <a:gd name="connsiteY114" fmla="*/ 784860 h 1215390"/>
                <a:gd name="connsiteX115" fmla="*/ 2388870 w 2872961"/>
                <a:gd name="connsiteY115" fmla="*/ 773430 h 1215390"/>
                <a:gd name="connsiteX116" fmla="*/ 2411730 w 2872961"/>
                <a:gd name="connsiteY116" fmla="*/ 750570 h 1215390"/>
                <a:gd name="connsiteX117" fmla="*/ 2423160 w 2872961"/>
                <a:gd name="connsiteY117" fmla="*/ 739140 h 1215390"/>
                <a:gd name="connsiteX118" fmla="*/ 2434590 w 2872961"/>
                <a:gd name="connsiteY118" fmla="*/ 727710 h 1215390"/>
                <a:gd name="connsiteX119" fmla="*/ 2446020 w 2872961"/>
                <a:gd name="connsiteY119" fmla="*/ 716280 h 1215390"/>
                <a:gd name="connsiteX120" fmla="*/ 2453640 w 2872961"/>
                <a:gd name="connsiteY120" fmla="*/ 704850 h 1215390"/>
                <a:gd name="connsiteX121" fmla="*/ 2465070 w 2872961"/>
                <a:gd name="connsiteY121" fmla="*/ 697230 h 1215390"/>
                <a:gd name="connsiteX122" fmla="*/ 2487930 w 2872961"/>
                <a:gd name="connsiteY122" fmla="*/ 678180 h 1215390"/>
                <a:gd name="connsiteX123" fmla="*/ 2503170 w 2872961"/>
                <a:gd name="connsiteY123" fmla="*/ 655320 h 1215390"/>
                <a:gd name="connsiteX124" fmla="*/ 2510790 w 2872961"/>
                <a:gd name="connsiteY124" fmla="*/ 643890 h 1215390"/>
                <a:gd name="connsiteX125" fmla="*/ 2522220 w 2872961"/>
                <a:gd name="connsiteY125" fmla="*/ 636270 h 1215390"/>
                <a:gd name="connsiteX126" fmla="*/ 2537460 w 2872961"/>
                <a:gd name="connsiteY126" fmla="*/ 613410 h 1215390"/>
                <a:gd name="connsiteX127" fmla="*/ 2545080 w 2872961"/>
                <a:gd name="connsiteY127" fmla="*/ 601980 h 1215390"/>
                <a:gd name="connsiteX128" fmla="*/ 2564130 w 2872961"/>
                <a:gd name="connsiteY128" fmla="*/ 579120 h 1215390"/>
                <a:gd name="connsiteX129" fmla="*/ 2575560 w 2872961"/>
                <a:gd name="connsiteY129" fmla="*/ 567690 h 1215390"/>
                <a:gd name="connsiteX130" fmla="*/ 2590800 w 2872961"/>
                <a:gd name="connsiteY130" fmla="*/ 544830 h 1215390"/>
                <a:gd name="connsiteX131" fmla="*/ 2598420 w 2872961"/>
                <a:gd name="connsiteY131" fmla="*/ 533400 h 1215390"/>
                <a:gd name="connsiteX132" fmla="*/ 2625090 w 2872961"/>
                <a:gd name="connsiteY132" fmla="*/ 499110 h 1215390"/>
                <a:gd name="connsiteX133" fmla="*/ 2655570 w 2872961"/>
                <a:gd name="connsiteY133" fmla="*/ 453390 h 1215390"/>
                <a:gd name="connsiteX134" fmla="*/ 2678430 w 2872961"/>
                <a:gd name="connsiteY134" fmla="*/ 419100 h 1215390"/>
                <a:gd name="connsiteX135" fmla="*/ 2686050 w 2872961"/>
                <a:gd name="connsiteY135" fmla="*/ 407670 h 1215390"/>
                <a:gd name="connsiteX136" fmla="*/ 2689860 w 2872961"/>
                <a:gd name="connsiteY136" fmla="*/ 396240 h 1215390"/>
                <a:gd name="connsiteX137" fmla="*/ 2705100 w 2872961"/>
                <a:gd name="connsiteY137" fmla="*/ 373380 h 1215390"/>
                <a:gd name="connsiteX138" fmla="*/ 2716530 w 2872961"/>
                <a:gd name="connsiteY138" fmla="*/ 350520 h 1215390"/>
                <a:gd name="connsiteX139" fmla="*/ 2720340 w 2872961"/>
                <a:gd name="connsiteY139" fmla="*/ 339090 h 1215390"/>
                <a:gd name="connsiteX140" fmla="*/ 2727960 w 2872961"/>
                <a:gd name="connsiteY140" fmla="*/ 327660 h 1215390"/>
                <a:gd name="connsiteX141" fmla="*/ 2731770 w 2872961"/>
                <a:gd name="connsiteY141" fmla="*/ 316230 h 1215390"/>
                <a:gd name="connsiteX142" fmla="*/ 2747010 w 2872961"/>
                <a:gd name="connsiteY142" fmla="*/ 293370 h 1215390"/>
                <a:gd name="connsiteX143" fmla="*/ 2754630 w 2872961"/>
                <a:gd name="connsiteY143" fmla="*/ 270510 h 1215390"/>
                <a:gd name="connsiteX144" fmla="*/ 2762250 w 2872961"/>
                <a:gd name="connsiteY144" fmla="*/ 259080 h 1215390"/>
                <a:gd name="connsiteX145" fmla="*/ 2769870 w 2872961"/>
                <a:gd name="connsiteY145" fmla="*/ 236220 h 1215390"/>
                <a:gd name="connsiteX146" fmla="*/ 2777490 w 2872961"/>
                <a:gd name="connsiteY146" fmla="*/ 224790 h 1215390"/>
                <a:gd name="connsiteX147" fmla="*/ 2785110 w 2872961"/>
                <a:gd name="connsiteY147" fmla="*/ 201930 h 1215390"/>
                <a:gd name="connsiteX148" fmla="*/ 2792730 w 2872961"/>
                <a:gd name="connsiteY148" fmla="*/ 190500 h 1215390"/>
                <a:gd name="connsiteX149" fmla="*/ 2800350 w 2872961"/>
                <a:gd name="connsiteY149" fmla="*/ 167640 h 1215390"/>
                <a:gd name="connsiteX150" fmla="*/ 2804160 w 2872961"/>
                <a:gd name="connsiteY150" fmla="*/ 156210 h 1215390"/>
                <a:gd name="connsiteX151" fmla="*/ 2811780 w 2872961"/>
                <a:gd name="connsiteY151" fmla="*/ 144780 h 1215390"/>
                <a:gd name="connsiteX152" fmla="*/ 2819400 w 2872961"/>
                <a:gd name="connsiteY152" fmla="*/ 121920 h 1215390"/>
                <a:gd name="connsiteX153" fmla="*/ 2834640 w 2872961"/>
                <a:gd name="connsiteY153" fmla="*/ 87630 h 1215390"/>
                <a:gd name="connsiteX154" fmla="*/ 2838450 w 2872961"/>
                <a:gd name="connsiteY154" fmla="*/ 76200 h 1215390"/>
                <a:gd name="connsiteX155" fmla="*/ 2846070 w 2872961"/>
                <a:gd name="connsiteY155" fmla="*/ 64770 h 1215390"/>
                <a:gd name="connsiteX156" fmla="*/ 2853690 w 2872961"/>
                <a:gd name="connsiteY156" fmla="*/ 41910 h 1215390"/>
                <a:gd name="connsiteX157" fmla="*/ 2872740 w 2872961"/>
                <a:gd name="connsiteY157" fmla="*/ 7620 h 1215390"/>
                <a:gd name="connsiteX158" fmla="*/ 2872740 w 2872961"/>
                <a:gd name="connsiteY158" fmla="*/ 0 h 1215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2872961" h="1215390">
                  <a:moveTo>
                    <a:pt x="0" y="274320"/>
                  </a:moveTo>
                  <a:cubicBezTo>
                    <a:pt x="3810" y="289560"/>
                    <a:pt x="7382" y="304861"/>
                    <a:pt x="11430" y="320040"/>
                  </a:cubicBezTo>
                  <a:cubicBezTo>
                    <a:pt x="12465" y="323920"/>
                    <a:pt x="14266" y="327574"/>
                    <a:pt x="15240" y="331470"/>
                  </a:cubicBezTo>
                  <a:cubicBezTo>
                    <a:pt x="16811" y="337752"/>
                    <a:pt x="17645" y="344198"/>
                    <a:pt x="19050" y="350520"/>
                  </a:cubicBezTo>
                  <a:cubicBezTo>
                    <a:pt x="20186" y="355632"/>
                    <a:pt x="21724" y="360648"/>
                    <a:pt x="22860" y="365760"/>
                  </a:cubicBezTo>
                  <a:cubicBezTo>
                    <a:pt x="24265" y="372082"/>
                    <a:pt x="25265" y="378488"/>
                    <a:pt x="26670" y="384810"/>
                  </a:cubicBezTo>
                  <a:cubicBezTo>
                    <a:pt x="27806" y="389922"/>
                    <a:pt x="29041" y="395015"/>
                    <a:pt x="30480" y="400050"/>
                  </a:cubicBezTo>
                  <a:cubicBezTo>
                    <a:pt x="31583" y="403912"/>
                    <a:pt x="33316" y="407584"/>
                    <a:pt x="34290" y="411480"/>
                  </a:cubicBezTo>
                  <a:cubicBezTo>
                    <a:pt x="35861" y="417762"/>
                    <a:pt x="36529" y="424248"/>
                    <a:pt x="38100" y="430530"/>
                  </a:cubicBezTo>
                  <a:cubicBezTo>
                    <a:pt x="39074" y="434426"/>
                    <a:pt x="40807" y="438098"/>
                    <a:pt x="41910" y="441960"/>
                  </a:cubicBezTo>
                  <a:cubicBezTo>
                    <a:pt x="53426" y="482267"/>
                    <a:pt x="35232" y="425735"/>
                    <a:pt x="53340" y="480060"/>
                  </a:cubicBezTo>
                  <a:lnTo>
                    <a:pt x="57150" y="491490"/>
                  </a:lnTo>
                  <a:cubicBezTo>
                    <a:pt x="58420" y="495300"/>
                    <a:pt x="58732" y="499578"/>
                    <a:pt x="60960" y="502920"/>
                  </a:cubicBezTo>
                  <a:cubicBezTo>
                    <a:pt x="82798" y="535677"/>
                    <a:pt x="56616" y="494232"/>
                    <a:pt x="72390" y="525780"/>
                  </a:cubicBezTo>
                  <a:cubicBezTo>
                    <a:pt x="74438" y="529876"/>
                    <a:pt x="78150" y="533026"/>
                    <a:pt x="80010" y="537210"/>
                  </a:cubicBezTo>
                  <a:cubicBezTo>
                    <a:pt x="83272" y="544550"/>
                    <a:pt x="83175" y="553387"/>
                    <a:pt x="87630" y="560070"/>
                  </a:cubicBezTo>
                  <a:cubicBezTo>
                    <a:pt x="90170" y="563880"/>
                    <a:pt x="93390" y="567316"/>
                    <a:pt x="95250" y="571500"/>
                  </a:cubicBezTo>
                  <a:cubicBezTo>
                    <a:pt x="98512" y="578840"/>
                    <a:pt x="98415" y="587677"/>
                    <a:pt x="102870" y="594360"/>
                  </a:cubicBezTo>
                  <a:cubicBezTo>
                    <a:pt x="107950" y="601980"/>
                    <a:pt x="115214" y="608532"/>
                    <a:pt x="118110" y="617220"/>
                  </a:cubicBezTo>
                  <a:cubicBezTo>
                    <a:pt x="119380" y="621030"/>
                    <a:pt x="120124" y="625058"/>
                    <a:pt x="121920" y="628650"/>
                  </a:cubicBezTo>
                  <a:cubicBezTo>
                    <a:pt x="123968" y="632746"/>
                    <a:pt x="127492" y="635984"/>
                    <a:pt x="129540" y="640080"/>
                  </a:cubicBezTo>
                  <a:cubicBezTo>
                    <a:pt x="131336" y="643672"/>
                    <a:pt x="131554" y="647918"/>
                    <a:pt x="133350" y="651510"/>
                  </a:cubicBezTo>
                  <a:cubicBezTo>
                    <a:pt x="135398" y="655606"/>
                    <a:pt x="138922" y="658844"/>
                    <a:pt x="140970" y="662940"/>
                  </a:cubicBezTo>
                  <a:cubicBezTo>
                    <a:pt x="142766" y="666532"/>
                    <a:pt x="142830" y="670859"/>
                    <a:pt x="144780" y="674370"/>
                  </a:cubicBezTo>
                  <a:cubicBezTo>
                    <a:pt x="149228" y="682376"/>
                    <a:pt x="157124" y="688542"/>
                    <a:pt x="160020" y="697230"/>
                  </a:cubicBezTo>
                  <a:cubicBezTo>
                    <a:pt x="169597" y="725960"/>
                    <a:pt x="156678" y="690547"/>
                    <a:pt x="171450" y="720090"/>
                  </a:cubicBezTo>
                  <a:cubicBezTo>
                    <a:pt x="173246" y="723682"/>
                    <a:pt x="173464" y="727928"/>
                    <a:pt x="175260" y="731520"/>
                  </a:cubicBezTo>
                  <a:cubicBezTo>
                    <a:pt x="180564" y="742129"/>
                    <a:pt x="185884" y="745954"/>
                    <a:pt x="194310" y="754380"/>
                  </a:cubicBezTo>
                  <a:cubicBezTo>
                    <a:pt x="203369" y="781558"/>
                    <a:pt x="190524" y="748700"/>
                    <a:pt x="209550" y="777240"/>
                  </a:cubicBezTo>
                  <a:cubicBezTo>
                    <a:pt x="211778" y="780582"/>
                    <a:pt x="211564" y="785078"/>
                    <a:pt x="213360" y="788670"/>
                  </a:cubicBezTo>
                  <a:cubicBezTo>
                    <a:pt x="221529" y="805008"/>
                    <a:pt x="220613" y="796363"/>
                    <a:pt x="232410" y="811530"/>
                  </a:cubicBezTo>
                  <a:cubicBezTo>
                    <a:pt x="238033" y="818759"/>
                    <a:pt x="241174" y="827914"/>
                    <a:pt x="247650" y="834390"/>
                  </a:cubicBezTo>
                  <a:lnTo>
                    <a:pt x="281940" y="868680"/>
                  </a:lnTo>
                  <a:lnTo>
                    <a:pt x="293370" y="880110"/>
                  </a:lnTo>
                  <a:cubicBezTo>
                    <a:pt x="297180" y="883920"/>
                    <a:pt x="300317" y="888551"/>
                    <a:pt x="304800" y="891540"/>
                  </a:cubicBezTo>
                  <a:cubicBezTo>
                    <a:pt x="308610" y="894080"/>
                    <a:pt x="312712" y="896229"/>
                    <a:pt x="316230" y="899160"/>
                  </a:cubicBezTo>
                  <a:cubicBezTo>
                    <a:pt x="345566" y="923606"/>
                    <a:pt x="310711" y="899291"/>
                    <a:pt x="339090" y="918210"/>
                  </a:cubicBezTo>
                  <a:cubicBezTo>
                    <a:pt x="346582" y="929449"/>
                    <a:pt x="347139" y="931903"/>
                    <a:pt x="358140" y="941070"/>
                  </a:cubicBezTo>
                  <a:cubicBezTo>
                    <a:pt x="361658" y="944001"/>
                    <a:pt x="366148" y="945648"/>
                    <a:pt x="369570" y="948690"/>
                  </a:cubicBezTo>
                  <a:cubicBezTo>
                    <a:pt x="377624" y="955849"/>
                    <a:pt x="384810" y="963930"/>
                    <a:pt x="392430" y="971550"/>
                  </a:cubicBezTo>
                  <a:cubicBezTo>
                    <a:pt x="396240" y="975360"/>
                    <a:pt x="399377" y="979991"/>
                    <a:pt x="403860" y="982980"/>
                  </a:cubicBezTo>
                  <a:lnTo>
                    <a:pt x="438150" y="1005840"/>
                  </a:lnTo>
                  <a:lnTo>
                    <a:pt x="449580" y="1013460"/>
                  </a:lnTo>
                  <a:cubicBezTo>
                    <a:pt x="452120" y="1017270"/>
                    <a:pt x="453754" y="1021875"/>
                    <a:pt x="457200" y="1024890"/>
                  </a:cubicBezTo>
                  <a:cubicBezTo>
                    <a:pt x="464092" y="1030921"/>
                    <a:pt x="472440" y="1035050"/>
                    <a:pt x="480060" y="1040130"/>
                  </a:cubicBezTo>
                  <a:cubicBezTo>
                    <a:pt x="483870" y="1042670"/>
                    <a:pt x="488252" y="1044512"/>
                    <a:pt x="491490" y="1047750"/>
                  </a:cubicBezTo>
                  <a:cubicBezTo>
                    <a:pt x="495300" y="1051560"/>
                    <a:pt x="498667" y="1055872"/>
                    <a:pt x="502920" y="1059180"/>
                  </a:cubicBezTo>
                  <a:cubicBezTo>
                    <a:pt x="510149" y="1064803"/>
                    <a:pt x="518160" y="1069340"/>
                    <a:pt x="525780" y="1074420"/>
                  </a:cubicBezTo>
                  <a:lnTo>
                    <a:pt x="548640" y="1089660"/>
                  </a:lnTo>
                  <a:lnTo>
                    <a:pt x="582930" y="1112520"/>
                  </a:lnTo>
                  <a:lnTo>
                    <a:pt x="594360" y="1120140"/>
                  </a:lnTo>
                  <a:cubicBezTo>
                    <a:pt x="598170" y="1122680"/>
                    <a:pt x="601446" y="1126312"/>
                    <a:pt x="605790" y="1127760"/>
                  </a:cubicBezTo>
                  <a:cubicBezTo>
                    <a:pt x="609600" y="1129030"/>
                    <a:pt x="613709" y="1129620"/>
                    <a:pt x="617220" y="1131570"/>
                  </a:cubicBezTo>
                  <a:cubicBezTo>
                    <a:pt x="625226" y="1136018"/>
                    <a:pt x="632460" y="1141730"/>
                    <a:pt x="640080" y="1146810"/>
                  </a:cubicBezTo>
                  <a:cubicBezTo>
                    <a:pt x="643890" y="1149350"/>
                    <a:pt x="647166" y="1152982"/>
                    <a:pt x="651510" y="1154430"/>
                  </a:cubicBezTo>
                  <a:cubicBezTo>
                    <a:pt x="655320" y="1155700"/>
                    <a:pt x="659348" y="1156444"/>
                    <a:pt x="662940" y="1158240"/>
                  </a:cubicBezTo>
                  <a:cubicBezTo>
                    <a:pt x="667036" y="1160288"/>
                    <a:pt x="670186" y="1164000"/>
                    <a:pt x="674370" y="1165860"/>
                  </a:cubicBezTo>
                  <a:cubicBezTo>
                    <a:pt x="688425" y="1172107"/>
                    <a:pt x="713872" y="1177640"/>
                    <a:pt x="727710" y="1181100"/>
                  </a:cubicBezTo>
                  <a:lnTo>
                    <a:pt x="758190" y="1188720"/>
                  </a:lnTo>
                  <a:cubicBezTo>
                    <a:pt x="763270" y="1189990"/>
                    <a:pt x="768295" y="1191503"/>
                    <a:pt x="773430" y="1192530"/>
                  </a:cubicBezTo>
                  <a:cubicBezTo>
                    <a:pt x="802509" y="1198346"/>
                    <a:pt x="808653" y="1200001"/>
                    <a:pt x="834390" y="1203960"/>
                  </a:cubicBezTo>
                  <a:cubicBezTo>
                    <a:pt x="843266" y="1205326"/>
                    <a:pt x="852149" y="1206656"/>
                    <a:pt x="861060" y="1207770"/>
                  </a:cubicBezTo>
                  <a:cubicBezTo>
                    <a:pt x="872472" y="1209196"/>
                    <a:pt x="883965" y="1209954"/>
                    <a:pt x="895350" y="1211580"/>
                  </a:cubicBezTo>
                  <a:cubicBezTo>
                    <a:pt x="901761" y="1212496"/>
                    <a:pt x="908050" y="1214120"/>
                    <a:pt x="914400" y="1215390"/>
                  </a:cubicBezTo>
                  <a:lnTo>
                    <a:pt x="1158240" y="1207770"/>
                  </a:lnTo>
                  <a:cubicBezTo>
                    <a:pt x="1169740" y="1207770"/>
                    <a:pt x="1181055" y="1210815"/>
                    <a:pt x="1192530" y="1211580"/>
                  </a:cubicBezTo>
                  <a:cubicBezTo>
                    <a:pt x="1219171" y="1213356"/>
                    <a:pt x="1245870" y="1214120"/>
                    <a:pt x="1272540" y="1215390"/>
                  </a:cubicBezTo>
                  <a:lnTo>
                    <a:pt x="1344930" y="1211580"/>
                  </a:lnTo>
                  <a:cubicBezTo>
                    <a:pt x="1405471" y="1207911"/>
                    <a:pt x="1385862" y="1208486"/>
                    <a:pt x="1440180" y="1203960"/>
                  </a:cubicBezTo>
                  <a:lnTo>
                    <a:pt x="1489710" y="1200150"/>
                  </a:lnTo>
                  <a:cubicBezTo>
                    <a:pt x="1499903" y="1199179"/>
                    <a:pt x="1510021" y="1197536"/>
                    <a:pt x="1520190" y="1196340"/>
                  </a:cubicBezTo>
                  <a:cubicBezTo>
                    <a:pt x="1531612" y="1194996"/>
                    <a:pt x="1543081" y="1194050"/>
                    <a:pt x="1554480" y="1192530"/>
                  </a:cubicBezTo>
                  <a:cubicBezTo>
                    <a:pt x="1606155" y="1185640"/>
                    <a:pt x="1546494" y="1191677"/>
                    <a:pt x="1604010" y="1184910"/>
                  </a:cubicBezTo>
                  <a:cubicBezTo>
                    <a:pt x="1616686" y="1183419"/>
                    <a:pt x="1629410" y="1182370"/>
                    <a:pt x="1642110" y="1181100"/>
                  </a:cubicBezTo>
                  <a:cubicBezTo>
                    <a:pt x="1647190" y="1179830"/>
                    <a:pt x="1652238" y="1178426"/>
                    <a:pt x="1657350" y="1177290"/>
                  </a:cubicBezTo>
                  <a:cubicBezTo>
                    <a:pt x="1663672" y="1175885"/>
                    <a:pt x="1670090" y="1174936"/>
                    <a:pt x="1676400" y="1173480"/>
                  </a:cubicBezTo>
                  <a:cubicBezTo>
                    <a:pt x="1686604" y="1171125"/>
                    <a:pt x="1696720" y="1168400"/>
                    <a:pt x="1706880" y="1165860"/>
                  </a:cubicBezTo>
                  <a:lnTo>
                    <a:pt x="1722120" y="1162050"/>
                  </a:lnTo>
                  <a:lnTo>
                    <a:pt x="1737360" y="1158240"/>
                  </a:lnTo>
                  <a:cubicBezTo>
                    <a:pt x="1755473" y="1146165"/>
                    <a:pt x="1744446" y="1152068"/>
                    <a:pt x="1771650" y="1143000"/>
                  </a:cubicBezTo>
                  <a:lnTo>
                    <a:pt x="1817370" y="1127760"/>
                  </a:lnTo>
                  <a:lnTo>
                    <a:pt x="1828800" y="1123950"/>
                  </a:lnTo>
                  <a:cubicBezTo>
                    <a:pt x="1832610" y="1122680"/>
                    <a:pt x="1836888" y="1122368"/>
                    <a:pt x="1840230" y="1120140"/>
                  </a:cubicBezTo>
                  <a:cubicBezTo>
                    <a:pt x="1844040" y="1117600"/>
                    <a:pt x="1847451" y="1114324"/>
                    <a:pt x="1851660" y="1112520"/>
                  </a:cubicBezTo>
                  <a:cubicBezTo>
                    <a:pt x="1856473" y="1110457"/>
                    <a:pt x="1861884" y="1110215"/>
                    <a:pt x="1866900" y="1108710"/>
                  </a:cubicBezTo>
                  <a:cubicBezTo>
                    <a:pt x="1878440" y="1105248"/>
                    <a:pt x="1889760" y="1101090"/>
                    <a:pt x="1901190" y="1097280"/>
                  </a:cubicBezTo>
                  <a:cubicBezTo>
                    <a:pt x="1905000" y="1096010"/>
                    <a:pt x="1909278" y="1095698"/>
                    <a:pt x="1912620" y="1093470"/>
                  </a:cubicBezTo>
                  <a:cubicBezTo>
                    <a:pt x="1945377" y="1071632"/>
                    <a:pt x="1903932" y="1097814"/>
                    <a:pt x="1935480" y="1082040"/>
                  </a:cubicBezTo>
                  <a:cubicBezTo>
                    <a:pt x="1939576" y="1079992"/>
                    <a:pt x="1942814" y="1076468"/>
                    <a:pt x="1946910" y="1074420"/>
                  </a:cubicBezTo>
                  <a:cubicBezTo>
                    <a:pt x="1950502" y="1072624"/>
                    <a:pt x="1954748" y="1072406"/>
                    <a:pt x="1958340" y="1070610"/>
                  </a:cubicBezTo>
                  <a:cubicBezTo>
                    <a:pt x="1962436" y="1068562"/>
                    <a:pt x="1965674" y="1065038"/>
                    <a:pt x="1969770" y="1062990"/>
                  </a:cubicBezTo>
                  <a:cubicBezTo>
                    <a:pt x="1973362" y="1061194"/>
                    <a:pt x="1977608" y="1060976"/>
                    <a:pt x="1981200" y="1059180"/>
                  </a:cubicBezTo>
                  <a:cubicBezTo>
                    <a:pt x="1985296" y="1057132"/>
                    <a:pt x="1988534" y="1053608"/>
                    <a:pt x="1992630" y="1051560"/>
                  </a:cubicBezTo>
                  <a:cubicBezTo>
                    <a:pt x="1996222" y="1049764"/>
                    <a:pt x="2000468" y="1049546"/>
                    <a:pt x="2004060" y="1047750"/>
                  </a:cubicBezTo>
                  <a:cubicBezTo>
                    <a:pt x="2008156" y="1045702"/>
                    <a:pt x="2011394" y="1042178"/>
                    <a:pt x="2015490" y="1040130"/>
                  </a:cubicBezTo>
                  <a:cubicBezTo>
                    <a:pt x="2019082" y="1038334"/>
                    <a:pt x="2023409" y="1038270"/>
                    <a:pt x="2026920" y="1036320"/>
                  </a:cubicBezTo>
                  <a:cubicBezTo>
                    <a:pt x="2034926" y="1031872"/>
                    <a:pt x="2040895" y="1023301"/>
                    <a:pt x="2049780" y="1021080"/>
                  </a:cubicBezTo>
                  <a:lnTo>
                    <a:pt x="2065020" y="1017270"/>
                  </a:lnTo>
                  <a:cubicBezTo>
                    <a:pt x="2068830" y="1014730"/>
                    <a:pt x="2072932" y="1012581"/>
                    <a:pt x="2076450" y="1009650"/>
                  </a:cubicBezTo>
                  <a:cubicBezTo>
                    <a:pt x="2080589" y="1006201"/>
                    <a:pt x="2083397" y="1001209"/>
                    <a:pt x="2087880" y="998220"/>
                  </a:cubicBezTo>
                  <a:cubicBezTo>
                    <a:pt x="2091222" y="995992"/>
                    <a:pt x="2095799" y="996360"/>
                    <a:pt x="2099310" y="994410"/>
                  </a:cubicBezTo>
                  <a:cubicBezTo>
                    <a:pt x="2107316" y="989962"/>
                    <a:pt x="2114550" y="984250"/>
                    <a:pt x="2122170" y="979170"/>
                  </a:cubicBezTo>
                  <a:cubicBezTo>
                    <a:pt x="2125980" y="976630"/>
                    <a:pt x="2129256" y="972998"/>
                    <a:pt x="2133600" y="971550"/>
                  </a:cubicBezTo>
                  <a:cubicBezTo>
                    <a:pt x="2147973" y="966759"/>
                    <a:pt x="2154789" y="965601"/>
                    <a:pt x="2167890" y="952500"/>
                  </a:cubicBezTo>
                  <a:cubicBezTo>
                    <a:pt x="2185796" y="934594"/>
                    <a:pt x="2174837" y="944059"/>
                    <a:pt x="2202180" y="925830"/>
                  </a:cubicBezTo>
                  <a:lnTo>
                    <a:pt x="2213610" y="918210"/>
                  </a:lnTo>
                  <a:cubicBezTo>
                    <a:pt x="2217420" y="915670"/>
                    <a:pt x="2221802" y="913828"/>
                    <a:pt x="2225040" y="910590"/>
                  </a:cubicBezTo>
                  <a:cubicBezTo>
                    <a:pt x="2239310" y="896320"/>
                    <a:pt x="2231358" y="900864"/>
                    <a:pt x="2247900" y="895350"/>
                  </a:cubicBezTo>
                  <a:cubicBezTo>
                    <a:pt x="2281293" y="861957"/>
                    <a:pt x="2238934" y="902822"/>
                    <a:pt x="2270760" y="876300"/>
                  </a:cubicBezTo>
                  <a:cubicBezTo>
                    <a:pt x="2274899" y="872851"/>
                    <a:pt x="2277937" y="868178"/>
                    <a:pt x="2282190" y="864870"/>
                  </a:cubicBezTo>
                  <a:cubicBezTo>
                    <a:pt x="2289419" y="859247"/>
                    <a:pt x="2298574" y="856106"/>
                    <a:pt x="2305050" y="849630"/>
                  </a:cubicBezTo>
                  <a:cubicBezTo>
                    <a:pt x="2308860" y="845820"/>
                    <a:pt x="2312227" y="841508"/>
                    <a:pt x="2316480" y="838200"/>
                  </a:cubicBezTo>
                  <a:cubicBezTo>
                    <a:pt x="2323709" y="832577"/>
                    <a:pt x="2332864" y="829436"/>
                    <a:pt x="2339340" y="822960"/>
                  </a:cubicBezTo>
                  <a:cubicBezTo>
                    <a:pt x="2354008" y="808292"/>
                    <a:pt x="2346287" y="814519"/>
                    <a:pt x="2362200" y="803910"/>
                  </a:cubicBezTo>
                  <a:cubicBezTo>
                    <a:pt x="2382520" y="773430"/>
                    <a:pt x="2355850" y="810260"/>
                    <a:pt x="2381250" y="784860"/>
                  </a:cubicBezTo>
                  <a:cubicBezTo>
                    <a:pt x="2384488" y="781622"/>
                    <a:pt x="2385828" y="776852"/>
                    <a:pt x="2388870" y="773430"/>
                  </a:cubicBezTo>
                  <a:cubicBezTo>
                    <a:pt x="2396029" y="765376"/>
                    <a:pt x="2404110" y="758190"/>
                    <a:pt x="2411730" y="750570"/>
                  </a:cubicBezTo>
                  <a:lnTo>
                    <a:pt x="2423160" y="739140"/>
                  </a:lnTo>
                  <a:lnTo>
                    <a:pt x="2434590" y="727710"/>
                  </a:lnTo>
                  <a:cubicBezTo>
                    <a:pt x="2438400" y="723900"/>
                    <a:pt x="2443031" y="720763"/>
                    <a:pt x="2446020" y="716280"/>
                  </a:cubicBezTo>
                  <a:cubicBezTo>
                    <a:pt x="2448560" y="712470"/>
                    <a:pt x="2450402" y="708088"/>
                    <a:pt x="2453640" y="704850"/>
                  </a:cubicBezTo>
                  <a:cubicBezTo>
                    <a:pt x="2456878" y="701612"/>
                    <a:pt x="2461552" y="700161"/>
                    <a:pt x="2465070" y="697230"/>
                  </a:cubicBezTo>
                  <a:cubicBezTo>
                    <a:pt x="2494406" y="672784"/>
                    <a:pt x="2459551" y="697099"/>
                    <a:pt x="2487930" y="678180"/>
                  </a:cubicBezTo>
                  <a:lnTo>
                    <a:pt x="2503170" y="655320"/>
                  </a:lnTo>
                  <a:cubicBezTo>
                    <a:pt x="2505710" y="651510"/>
                    <a:pt x="2506980" y="646430"/>
                    <a:pt x="2510790" y="643890"/>
                  </a:cubicBezTo>
                  <a:lnTo>
                    <a:pt x="2522220" y="636270"/>
                  </a:lnTo>
                  <a:lnTo>
                    <a:pt x="2537460" y="613410"/>
                  </a:lnTo>
                  <a:cubicBezTo>
                    <a:pt x="2540000" y="609600"/>
                    <a:pt x="2541842" y="605218"/>
                    <a:pt x="2545080" y="601980"/>
                  </a:cubicBezTo>
                  <a:cubicBezTo>
                    <a:pt x="2578473" y="568587"/>
                    <a:pt x="2537608" y="610946"/>
                    <a:pt x="2564130" y="579120"/>
                  </a:cubicBezTo>
                  <a:cubicBezTo>
                    <a:pt x="2567579" y="574981"/>
                    <a:pt x="2572252" y="571943"/>
                    <a:pt x="2575560" y="567690"/>
                  </a:cubicBezTo>
                  <a:cubicBezTo>
                    <a:pt x="2581183" y="560461"/>
                    <a:pt x="2585720" y="552450"/>
                    <a:pt x="2590800" y="544830"/>
                  </a:cubicBezTo>
                  <a:cubicBezTo>
                    <a:pt x="2593340" y="541020"/>
                    <a:pt x="2595182" y="536638"/>
                    <a:pt x="2598420" y="533400"/>
                  </a:cubicBezTo>
                  <a:cubicBezTo>
                    <a:pt x="2616326" y="515494"/>
                    <a:pt x="2606861" y="526453"/>
                    <a:pt x="2625090" y="499110"/>
                  </a:cubicBezTo>
                  <a:lnTo>
                    <a:pt x="2655570" y="453390"/>
                  </a:lnTo>
                  <a:lnTo>
                    <a:pt x="2678430" y="419100"/>
                  </a:lnTo>
                  <a:cubicBezTo>
                    <a:pt x="2680970" y="415290"/>
                    <a:pt x="2684602" y="412014"/>
                    <a:pt x="2686050" y="407670"/>
                  </a:cubicBezTo>
                  <a:cubicBezTo>
                    <a:pt x="2687320" y="403860"/>
                    <a:pt x="2687910" y="399751"/>
                    <a:pt x="2689860" y="396240"/>
                  </a:cubicBezTo>
                  <a:cubicBezTo>
                    <a:pt x="2694308" y="388234"/>
                    <a:pt x="2702204" y="382068"/>
                    <a:pt x="2705100" y="373380"/>
                  </a:cubicBezTo>
                  <a:cubicBezTo>
                    <a:pt x="2714677" y="344650"/>
                    <a:pt x="2701758" y="380063"/>
                    <a:pt x="2716530" y="350520"/>
                  </a:cubicBezTo>
                  <a:cubicBezTo>
                    <a:pt x="2718326" y="346928"/>
                    <a:pt x="2718544" y="342682"/>
                    <a:pt x="2720340" y="339090"/>
                  </a:cubicBezTo>
                  <a:cubicBezTo>
                    <a:pt x="2722388" y="334994"/>
                    <a:pt x="2725912" y="331756"/>
                    <a:pt x="2727960" y="327660"/>
                  </a:cubicBezTo>
                  <a:cubicBezTo>
                    <a:pt x="2729756" y="324068"/>
                    <a:pt x="2729820" y="319741"/>
                    <a:pt x="2731770" y="316230"/>
                  </a:cubicBezTo>
                  <a:cubicBezTo>
                    <a:pt x="2736218" y="308224"/>
                    <a:pt x="2744114" y="302058"/>
                    <a:pt x="2747010" y="293370"/>
                  </a:cubicBezTo>
                  <a:cubicBezTo>
                    <a:pt x="2749550" y="285750"/>
                    <a:pt x="2750175" y="277193"/>
                    <a:pt x="2754630" y="270510"/>
                  </a:cubicBezTo>
                  <a:cubicBezTo>
                    <a:pt x="2757170" y="266700"/>
                    <a:pt x="2760390" y="263264"/>
                    <a:pt x="2762250" y="259080"/>
                  </a:cubicBezTo>
                  <a:cubicBezTo>
                    <a:pt x="2765512" y="251740"/>
                    <a:pt x="2765415" y="242903"/>
                    <a:pt x="2769870" y="236220"/>
                  </a:cubicBezTo>
                  <a:cubicBezTo>
                    <a:pt x="2772410" y="232410"/>
                    <a:pt x="2775630" y="228974"/>
                    <a:pt x="2777490" y="224790"/>
                  </a:cubicBezTo>
                  <a:cubicBezTo>
                    <a:pt x="2780752" y="217450"/>
                    <a:pt x="2780655" y="208613"/>
                    <a:pt x="2785110" y="201930"/>
                  </a:cubicBezTo>
                  <a:cubicBezTo>
                    <a:pt x="2787650" y="198120"/>
                    <a:pt x="2790870" y="194684"/>
                    <a:pt x="2792730" y="190500"/>
                  </a:cubicBezTo>
                  <a:cubicBezTo>
                    <a:pt x="2795992" y="183160"/>
                    <a:pt x="2797810" y="175260"/>
                    <a:pt x="2800350" y="167640"/>
                  </a:cubicBezTo>
                  <a:cubicBezTo>
                    <a:pt x="2801620" y="163830"/>
                    <a:pt x="2801932" y="159552"/>
                    <a:pt x="2804160" y="156210"/>
                  </a:cubicBezTo>
                  <a:cubicBezTo>
                    <a:pt x="2806700" y="152400"/>
                    <a:pt x="2809920" y="148964"/>
                    <a:pt x="2811780" y="144780"/>
                  </a:cubicBezTo>
                  <a:cubicBezTo>
                    <a:pt x="2815042" y="137440"/>
                    <a:pt x="2814945" y="128603"/>
                    <a:pt x="2819400" y="121920"/>
                  </a:cubicBezTo>
                  <a:cubicBezTo>
                    <a:pt x="2831475" y="103807"/>
                    <a:pt x="2825572" y="114834"/>
                    <a:pt x="2834640" y="87630"/>
                  </a:cubicBezTo>
                  <a:cubicBezTo>
                    <a:pt x="2835910" y="83820"/>
                    <a:pt x="2836222" y="79542"/>
                    <a:pt x="2838450" y="76200"/>
                  </a:cubicBezTo>
                  <a:cubicBezTo>
                    <a:pt x="2840990" y="72390"/>
                    <a:pt x="2844210" y="68954"/>
                    <a:pt x="2846070" y="64770"/>
                  </a:cubicBezTo>
                  <a:cubicBezTo>
                    <a:pt x="2849332" y="57430"/>
                    <a:pt x="2849235" y="48593"/>
                    <a:pt x="2853690" y="41910"/>
                  </a:cubicBezTo>
                  <a:cubicBezTo>
                    <a:pt x="2862419" y="28816"/>
                    <a:pt x="2869866" y="21990"/>
                    <a:pt x="2872740" y="7620"/>
                  </a:cubicBezTo>
                  <a:cubicBezTo>
                    <a:pt x="2873238" y="5129"/>
                    <a:pt x="2872740" y="2540"/>
                    <a:pt x="2872740" y="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56" name="Group 55"/>
          <p:cNvGrpSpPr/>
          <p:nvPr/>
        </p:nvGrpSpPr>
        <p:grpSpPr>
          <a:xfrm>
            <a:off x="4579620" y="2579370"/>
            <a:ext cx="3612054" cy="1150620"/>
            <a:chOff x="4579620" y="2579370"/>
            <a:chExt cx="3612054" cy="1150620"/>
          </a:xfrm>
        </p:grpSpPr>
        <p:sp>
          <p:nvSpPr>
            <p:cNvPr id="51" name="Freeform 50"/>
            <p:cNvSpPr/>
            <p:nvPr/>
          </p:nvSpPr>
          <p:spPr>
            <a:xfrm>
              <a:off x="5120640" y="2579370"/>
              <a:ext cx="2389245" cy="156210"/>
            </a:xfrm>
            <a:custGeom>
              <a:avLst/>
              <a:gdLst>
                <a:gd name="connsiteX0" fmla="*/ 0 w 2389245"/>
                <a:gd name="connsiteY0" fmla="*/ 15240 h 156210"/>
                <a:gd name="connsiteX1" fmla="*/ 22860 w 2389245"/>
                <a:gd name="connsiteY1" fmla="*/ 45720 h 156210"/>
                <a:gd name="connsiteX2" fmla="*/ 30480 w 2389245"/>
                <a:gd name="connsiteY2" fmla="*/ 57150 h 156210"/>
                <a:gd name="connsiteX3" fmla="*/ 41910 w 2389245"/>
                <a:gd name="connsiteY3" fmla="*/ 68580 h 156210"/>
                <a:gd name="connsiteX4" fmla="*/ 60960 w 2389245"/>
                <a:gd name="connsiteY4" fmla="*/ 87630 h 156210"/>
                <a:gd name="connsiteX5" fmla="*/ 80010 w 2389245"/>
                <a:gd name="connsiteY5" fmla="*/ 106680 h 156210"/>
                <a:gd name="connsiteX6" fmla="*/ 91440 w 2389245"/>
                <a:gd name="connsiteY6" fmla="*/ 118110 h 156210"/>
                <a:gd name="connsiteX7" fmla="*/ 102870 w 2389245"/>
                <a:gd name="connsiteY7" fmla="*/ 121920 h 156210"/>
                <a:gd name="connsiteX8" fmla="*/ 114300 w 2389245"/>
                <a:gd name="connsiteY8" fmla="*/ 129540 h 156210"/>
                <a:gd name="connsiteX9" fmla="*/ 137160 w 2389245"/>
                <a:gd name="connsiteY9" fmla="*/ 137160 h 156210"/>
                <a:gd name="connsiteX10" fmla="*/ 171450 w 2389245"/>
                <a:gd name="connsiteY10" fmla="*/ 144780 h 156210"/>
                <a:gd name="connsiteX11" fmla="*/ 240030 w 2389245"/>
                <a:gd name="connsiteY11" fmla="*/ 152400 h 156210"/>
                <a:gd name="connsiteX12" fmla="*/ 426720 w 2389245"/>
                <a:gd name="connsiteY12" fmla="*/ 156210 h 156210"/>
                <a:gd name="connsiteX13" fmla="*/ 609600 w 2389245"/>
                <a:gd name="connsiteY13" fmla="*/ 148590 h 156210"/>
                <a:gd name="connsiteX14" fmla="*/ 678180 w 2389245"/>
                <a:gd name="connsiteY14" fmla="*/ 144780 h 156210"/>
                <a:gd name="connsiteX15" fmla="*/ 712470 w 2389245"/>
                <a:gd name="connsiteY15" fmla="*/ 140970 h 156210"/>
                <a:gd name="connsiteX16" fmla="*/ 811530 w 2389245"/>
                <a:gd name="connsiteY16" fmla="*/ 133350 h 156210"/>
                <a:gd name="connsiteX17" fmla="*/ 1207770 w 2389245"/>
                <a:gd name="connsiteY17" fmla="*/ 125730 h 156210"/>
                <a:gd name="connsiteX18" fmla="*/ 1245870 w 2389245"/>
                <a:gd name="connsiteY18" fmla="*/ 129540 h 156210"/>
                <a:gd name="connsiteX19" fmla="*/ 1363980 w 2389245"/>
                <a:gd name="connsiteY19" fmla="*/ 121920 h 156210"/>
                <a:gd name="connsiteX20" fmla="*/ 1642110 w 2389245"/>
                <a:gd name="connsiteY20" fmla="*/ 114300 h 156210"/>
                <a:gd name="connsiteX21" fmla="*/ 1874520 w 2389245"/>
                <a:gd name="connsiteY21" fmla="*/ 106680 h 156210"/>
                <a:gd name="connsiteX22" fmla="*/ 2255520 w 2389245"/>
                <a:gd name="connsiteY22" fmla="*/ 95250 h 156210"/>
                <a:gd name="connsiteX23" fmla="*/ 2297430 w 2389245"/>
                <a:gd name="connsiteY23" fmla="*/ 83820 h 156210"/>
                <a:gd name="connsiteX24" fmla="*/ 2320290 w 2389245"/>
                <a:gd name="connsiteY24" fmla="*/ 64770 h 156210"/>
                <a:gd name="connsiteX25" fmla="*/ 2331720 w 2389245"/>
                <a:gd name="connsiteY25" fmla="*/ 57150 h 156210"/>
                <a:gd name="connsiteX26" fmla="*/ 2350770 w 2389245"/>
                <a:gd name="connsiteY26" fmla="*/ 41910 h 156210"/>
                <a:gd name="connsiteX27" fmla="*/ 2358390 w 2389245"/>
                <a:gd name="connsiteY27" fmla="*/ 30480 h 156210"/>
                <a:gd name="connsiteX28" fmla="*/ 2381250 w 2389245"/>
                <a:gd name="connsiteY28" fmla="*/ 15240 h 156210"/>
                <a:gd name="connsiteX29" fmla="*/ 2385060 w 2389245"/>
                <a:gd name="connsiteY29" fmla="*/ 0 h 156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389245" h="156210">
                  <a:moveTo>
                    <a:pt x="0" y="15240"/>
                  </a:moveTo>
                  <a:cubicBezTo>
                    <a:pt x="7620" y="25400"/>
                    <a:pt x="15390" y="35449"/>
                    <a:pt x="22860" y="45720"/>
                  </a:cubicBezTo>
                  <a:cubicBezTo>
                    <a:pt x="25553" y="49423"/>
                    <a:pt x="27549" y="53632"/>
                    <a:pt x="30480" y="57150"/>
                  </a:cubicBezTo>
                  <a:cubicBezTo>
                    <a:pt x="33929" y="61289"/>
                    <a:pt x="38461" y="64441"/>
                    <a:pt x="41910" y="68580"/>
                  </a:cubicBezTo>
                  <a:cubicBezTo>
                    <a:pt x="57785" y="87630"/>
                    <a:pt x="40005" y="73660"/>
                    <a:pt x="60960" y="87630"/>
                  </a:cubicBezTo>
                  <a:cubicBezTo>
                    <a:pt x="74930" y="108585"/>
                    <a:pt x="60960" y="90805"/>
                    <a:pt x="80010" y="106680"/>
                  </a:cubicBezTo>
                  <a:cubicBezTo>
                    <a:pt x="84149" y="110129"/>
                    <a:pt x="86957" y="115121"/>
                    <a:pt x="91440" y="118110"/>
                  </a:cubicBezTo>
                  <a:cubicBezTo>
                    <a:pt x="94782" y="120338"/>
                    <a:pt x="99278" y="120124"/>
                    <a:pt x="102870" y="121920"/>
                  </a:cubicBezTo>
                  <a:cubicBezTo>
                    <a:pt x="106966" y="123968"/>
                    <a:pt x="110116" y="127680"/>
                    <a:pt x="114300" y="129540"/>
                  </a:cubicBezTo>
                  <a:cubicBezTo>
                    <a:pt x="121640" y="132802"/>
                    <a:pt x="129368" y="135212"/>
                    <a:pt x="137160" y="137160"/>
                  </a:cubicBezTo>
                  <a:cubicBezTo>
                    <a:pt x="153467" y="141237"/>
                    <a:pt x="153715" y="141555"/>
                    <a:pt x="171450" y="144780"/>
                  </a:cubicBezTo>
                  <a:cubicBezTo>
                    <a:pt x="196385" y="149314"/>
                    <a:pt x="212366" y="151493"/>
                    <a:pt x="240030" y="152400"/>
                  </a:cubicBezTo>
                  <a:cubicBezTo>
                    <a:pt x="302240" y="154440"/>
                    <a:pt x="364490" y="154940"/>
                    <a:pt x="426720" y="156210"/>
                  </a:cubicBezTo>
                  <a:cubicBezTo>
                    <a:pt x="514871" y="146415"/>
                    <a:pt x="429621" y="154905"/>
                    <a:pt x="609600" y="148590"/>
                  </a:cubicBezTo>
                  <a:cubicBezTo>
                    <a:pt x="632481" y="147787"/>
                    <a:pt x="655347" y="146471"/>
                    <a:pt x="678180" y="144780"/>
                  </a:cubicBezTo>
                  <a:cubicBezTo>
                    <a:pt x="689649" y="143930"/>
                    <a:pt x="701027" y="142114"/>
                    <a:pt x="712470" y="140970"/>
                  </a:cubicBezTo>
                  <a:cubicBezTo>
                    <a:pt x="738535" y="138364"/>
                    <a:pt x="787828" y="134102"/>
                    <a:pt x="811530" y="133350"/>
                  </a:cubicBezTo>
                  <a:cubicBezTo>
                    <a:pt x="865958" y="131622"/>
                    <a:pt x="1166263" y="126471"/>
                    <a:pt x="1207770" y="125730"/>
                  </a:cubicBezTo>
                  <a:cubicBezTo>
                    <a:pt x="1220470" y="127000"/>
                    <a:pt x="1233107" y="129540"/>
                    <a:pt x="1245870" y="129540"/>
                  </a:cubicBezTo>
                  <a:cubicBezTo>
                    <a:pt x="1284972" y="129540"/>
                    <a:pt x="1324890" y="123268"/>
                    <a:pt x="1363980" y="121920"/>
                  </a:cubicBezTo>
                  <a:lnTo>
                    <a:pt x="1642110" y="114300"/>
                  </a:lnTo>
                  <a:lnTo>
                    <a:pt x="1874520" y="106680"/>
                  </a:lnTo>
                  <a:cubicBezTo>
                    <a:pt x="2220872" y="95005"/>
                    <a:pt x="1933979" y="102091"/>
                    <a:pt x="2255520" y="95250"/>
                  </a:cubicBezTo>
                  <a:cubicBezTo>
                    <a:pt x="2265744" y="93205"/>
                    <a:pt x="2289143" y="89344"/>
                    <a:pt x="2297430" y="83820"/>
                  </a:cubicBezTo>
                  <a:cubicBezTo>
                    <a:pt x="2325809" y="64901"/>
                    <a:pt x="2290954" y="89216"/>
                    <a:pt x="2320290" y="64770"/>
                  </a:cubicBezTo>
                  <a:cubicBezTo>
                    <a:pt x="2323808" y="61839"/>
                    <a:pt x="2327910" y="59690"/>
                    <a:pt x="2331720" y="57150"/>
                  </a:cubicBezTo>
                  <a:cubicBezTo>
                    <a:pt x="2353558" y="24393"/>
                    <a:pt x="2324480" y="62942"/>
                    <a:pt x="2350770" y="41910"/>
                  </a:cubicBezTo>
                  <a:cubicBezTo>
                    <a:pt x="2354346" y="39049"/>
                    <a:pt x="2354944" y="33495"/>
                    <a:pt x="2358390" y="30480"/>
                  </a:cubicBezTo>
                  <a:cubicBezTo>
                    <a:pt x="2365282" y="24449"/>
                    <a:pt x="2381250" y="15240"/>
                    <a:pt x="2381250" y="15240"/>
                  </a:cubicBezTo>
                  <a:cubicBezTo>
                    <a:pt x="2389866" y="2316"/>
                    <a:pt x="2392108" y="7048"/>
                    <a:pt x="2385060" y="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2" name="Freeform 51"/>
            <p:cNvSpPr/>
            <p:nvPr/>
          </p:nvSpPr>
          <p:spPr>
            <a:xfrm>
              <a:off x="4892040" y="2807970"/>
              <a:ext cx="2789597" cy="213360"/>
            </a:xfrm>
            <a:custGeom>
              <a:avLst/>
              <a:gdLst>
                <a:gd name="connsiteX0" fmla="*/ 0 w 2789597"/>
                <a:gd name="connsiteY0" fmla="*/ 0 h 213360"/>
                <a:gd name="connsiteX1" fmla="*/ 26670 w 2789597"/>
                <a:gd name="connsiteY1" fmla="*/ 34290 h 213360"/>
                <a:gd name="connsiteX2" fmla="*/ 38100 w 2789597"/>
                <a:gd name="connsiteY2" fmla="*/ 41910 h 213360"/>
                <a:gd name="connsiteX3" fmla="*/ 41910 w 2789597"/>
                <a:gd name="connsiteY3" fmla="*/ 53340 h 213360"/>
                <a:gd name="connsiteX4" fmla="*/ 53340 w 2789597"/>
                <a:gd name="connsiteY4" fmla="*/ 57150 h 213360"/>
                <a:gd name="connsiteX5" fmla="*/ 87630 w 2789597"/>
                <a:gd name="connsiteY5" fmla="*/ 80010 h 213360"/>
                <a:gd name="connsiteX6" fmla="*/ 99060 w 2789597"/>
                <a:gd name="connsiteY6" fmla="*/ 87630 h 213360"/>
                <a:gd name="connsiteX7" fmla="*/ 121920 w 2789597"/>
                <a:gd name="connsiteY7" fmla="*/ 99060 h 213360"/>
                <a:gd name="connsiteX8" fmla="*/ 133350 w 2789597"/>
                <a:gd name="connsiteY8" fmla="*/ 102870 h 213360"/>
                <a:gd name="connsiteX9" fmla="*/ 156210 w 2789597"/>
                <a:gd name="connsiteY9" fmla="*/ 118110 h 213360"/>
                <a:gd name="connsiteX10" fmla="*/ 167640 w 2789597"/>
                <a:gd name="connsiteY10" fmla="*/ 121920 h 213360"/>
                <a:gd name="connsiteX11" fmla="*/ 190500 w 2789597"/>
                <a:gd name="connsiteY11" fmla="*/ 137160 h 213360"/>
                <a:gd name="connsiteX12" fmla="*/ 201930 w 2789597"/>
                <a:gd name="connsiteY12" fmla="*/ 140970 h 213360"/>
                <a:gd name="connsiteX13" fmla="*/ 224790 w 2789597"/>
                <a:gd name="connsiteY13" fmla="*/ 156210 h 213360"/>
                <a:gd name="connsiteX14" fmla="*/ 270510 w 2789597"/>
                <a:gd name="connsiteY14" fmla="*/ 171450 h 213360"/>
                <a:gd name="connsiteX15" fmla="*/ 281940 w 2789597"/>
                <a:gd name="connsiteY15" fmla="*/ 175260 h 213360"/>
                <a:gd name="connsiteX16" fmla="*/ 316230 w 2789597"/>
                <a:gd name="connsiteY16" fmla="*/ 190500 h 213360"/>
                <a:gd name="connsiteX17" fmla="*/ 342900 w 2789597"/>
                <a:gd name="connsiteY17" fmla="*/ 198120 h 213360"/>
                <a:gd name="connsiteX18" fmla="*/ 354330 w 2789597"/>
                <a:gd name="connsiteY18" fmla="*/ 201930 h 213360"/>
                <a:gd name="connsiteX19" fmla="*/ 384810 w 2789597"/>
                <a:gd name="connsiteY19" fmla="*/ 205740 h 213360"/>
                <a:gd name="connsiteX20" fmla="*/ 480060 w 2789597"/>
                <a:gd name="connsiteY20" fmla="*/ 213360 h 213360"/>
                <a:gd name="connsiteX21" fmla="*/ 552450 w 2789597"/>
                <a:gd name="connsiteY21" fmla="*/ 205740 h 213360"/>
                <a:gd name="connsiteX22" fmla="*/ 773430 w 2789597"/>
                <a:gd name="connsiteY22" fmla="*/ 213360 h 213360"/>
                <a:gd name="connsiteX23" fmla="*/ 838200 w 2789597"/>
                <a:gd name="connsiteY23" fmla="*/ 209550 h 213360"/>
                <a:gd name="connsiteX24" fmla="*/ 861060 w 2789597"/>
                <a:gd name="connsiteY24" fmla="*/ 205740 h 213360"/>
                <a:gd name="connsiteX25" fmla="*/ 1516380 w 2789597"/>
                <a:gd name="connsiteY25" fmla="*/ 198120 h 213360"/>
                <a:gd name="connsiteX26" fmla="*/ 1649730 w 2789597"/>
                <a:gd name="connsiteY26" fmla="*/ 194310 h 213360"/>
                <a:gd name="connsiteX27" fmla="*/ 1703070 w 2789597"/>
                <a:gd name="connsiteY27" fmla="*/ 190500 h 213360"/>
                <a:gd name="connsiteX28" fmla="*/ 1924050 w 2789597"/>
                <a:gd name="connsiteY28" fmla="*/ 186690 h 213360"/>
                <a:gd name="connsiteX29" fmla="*/ 1988820 w 2789597"/>
                <a:gd name="connsiteY29" fmla="*/ 182880 h 213360"/>
                <a:gd name="connsiteX30" fmla="*/ 2038350 w 2789597"/>
                <a:gd name="connsiteY30" fmla="*/ 179070 h 213360"/>
                <a:gd name="connsiteX31" fmla="*/ 2160270 w 2789597"/>
                <a:gd name="connsiteY31" fmla="*/ 175260 h 213360"/>
                <a:gd name="connsiteX32" fmla="*/ 2491740 w 2789597"/>
                <a:gd name="connsiteY32" fmla="*/ 175260 h 213360"/>
                <a:gd name="connsiteX33" fmla="*/ 2510790 w 2789597"/>
                <a:gd name="connsiteY33" fmla="*/ 171450 h 213360"/>
                <a:gd name="connsiteX34" fmla="*/ 2556510 w 2789597"/>
                <a:gd name="connsiteY34" fmla="*/ 163830 h 213360"/>
                <a:gd name="connsiteX35" fmla="*/ 2590800 w 2789597"/>
                <a:gd name="connsiteY35" fmla="*/ 156210 h 213360"/>
                <a:gd name="connsiteX36" fmla="*/ 2628900 w 2789597"/>
                <a:gd name="connsiteY36" fmla="*/ 144780 h 213360"/>
                <a:gd name="connsiteX37" fmla="*/ 2651760 w 2789597"/>
                <a:gd name="connsiteY37" fmla="*/ 137160 h 213360"/>
                <a:gd name="connsiteX38" fmla="*/ 2674620 w 2789597"/>
                <a:gd name="connsiteY38" fmla="*/ 129540 h 213360"/>
                <a:gd name="connsiteX39" fmla="*/ 2686050 w 2789597"/>
                <a:gd name="connsiteY39" fmla="*/ 125730 h 213360"/>
                <a:gd name="connsiteX40" fmla="*/ 2708910 w 2789597"/>
                <a:gd name="connsiteY40" fmla="*/ 110490 h 213360"/>
                <a:gd name="connsiteX41" fmla="*/ 2720340 w 2789597"/>
                <a:gd name="connsiteY41" fmla="*/ 102870 h 213360"/>
                <a:gd name="connsiteX42" fmla="*/ 2731770 w 2789597"/>
                <a:gd name="connsiteY42" fmla="*/ 99060 h 213360"/>
                <a:gd name="connsiteX43" fmla="*/ 2743200 w 2789597"/>
                <a:gd name="connsiteY43" fmla="*/ 91440 h 213360"/>
                <a:gd name="connsiteX44" fmla="*/ 2754630 w 2789597"/>
                <a:gd name="connsiteY44" fmla="*/ 87630 h 213360"/>
                <a:gd name="connsiteX45" fmla="*/ 2766060 w 2789597"/>
                <a:gd name="connsiteY45" fmla="*/ 80010 h 213360"/>
                <a:gd name="connsiteX46" fmla="*/ 2788920 w 2789597"/>
                <a:gd name="connsiteY46" fmla="*/ 68580 h 213360"/>
                <a:gd name="connsiteX47" fmla="*/ 2788920 w 2789597"/>
                <a:gd name="connsiteY47" fmla="*/ 60960 h 213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789597" h="213360">
                  <a:moveTo>
                    <a:pt x="0" y="0"/>
                  </a:moveTo>
                  <a:cubicBezTo>
                    <a:pt x="8890" y="11430"/>
                    <a:pt x="16930" y="23575"/>
                    <a:pt x="26670" y="34290"/>
                  </a:cubicBezTo>
                  <a:cubicBezTo>
                    <a:pt x="29750" y="37678"/>
                    <a:pt x="35239" y="38334"/>
                    <a:pt x="38100" y="41910"/>
                  </a:cubicBezTo>
                  <a:cubicBezTo>
                    <a:pt x="40609" y="45046"/>
                    <a:pt x="39070" y="50500"/>
                    <a:pt x="41910" y="53340"/>
                  </a:cubicBezTo>
                  <a:cubicBezTo>
                    <a:pt x="44750" y="56180"/>
                    <a:pt x="49829" y="55200"/>
                    <a:pt x="53340" y="57150"/>
                  </a:cubicBezTo>
                  <a:lnTo>
                    <a:pt x="87630" y="80010"/>
                  </a:lnTo>
                  <a:cubicBezTo>
                    <a:pt x="91440" y="82550"/>
                    <a:pt x="94716" y="86182"/>
                    <a:pt x="99060" y="87630"/>
                  </a:cubicBezTo>
                  <a:cubicBezTo>
                    <a:pt x="127790" y="97207"/>
                    <a:pt x="92377" y="84288"/>
                    <a:pt x="121920" y="99060"/>
                  </a:cubicBezTo>
                  <a:cubicBezTo>
                    <a:pt x="125512" y="100856"/>
                    <a:pt x="129839" y="100920"/>
                    <a:pt x="133350" y="102870"/>
                  </a:cubicBezTo>
                  <a:cubicBezTo>
                    <a:pt x="141356" y="107318"/>
                    <a:pt x="147522" y="115214"/>
                    <a:pt x="156210" y="118110"/>
                  </a:cubicBezTo>
                  <a:cubicBezTo>
                    <a:pt x="160020" y="119380"/>
                    <a:pt x="164129" y="119970"/>
                    <a:pt x="167640" y="121920"/>
                  </a:cubicBezTo>
                  <a:cubicBezTo>
                    <a:pt x="175646" y="126368"/>
                    <a:pt x="181812" y="134264"/>
                    <a:pt x="190500" y="137160"/>
                  </a:cubicBezTo>
                  <a:cubicBezTo>
                    <a:pt x="194310" y="138430"/>
                    <a:pt x="198419" y="139020"/>
                    <a:pt x="201930" y="140970"/>
                  </a:cubicBezTo>
                  <a:cubicBezTo>
                    <a:pt x="209936" y="145418"/>
                    <a:pt x="216102" y="153314"/>
                    <a:pt x="224790" y="156210"/>
                  </a:cubicBezTo>
                  <a:lnTo>
                    <a:pt x="270510" y="171450"/>
                  </a:lnTo>
                  <a:cubicBezTo>
                    <a:pt x="274320" y="172720"/>
                    <a:pt x="278598" y="173032"/>
                    <a:pt x="281940" y="175260"/>
                  </a:cubicBezTo>
                  <a:cubicBezTo>
                    <a:pt x="300053" y="187335"/>
                    <a:pt x="289026" y="181432"/>
                    <a:pt x="316230" y="190500"/>
                  </a:cubicBezTo>
                  <a:cubicBezTo>
                    <a:pt x="343635" y="199635"/>
                    <a:pt x="309412" y="188552"/>
                    <a:pt x="342900" y="198120"/>
                  </a:cubicBezTo>
                  <a:cubicBezTo>
                    <a:pt x="346762" y="199223"/>
                    <a:pt x="350379" y="201212"/>
                    <a:pt x="354330" y="201930"/>
                  </a:cubicBezTo>
                  <a:cubicBezTo>
                    <a:pt x="364404" y="203762"/>
                    <a:pt x="374613" y="204813"/>
                    <a:pt x="384810" y="205740"/>
                  </a:cubicBezTo>
                  <a:cubicBezTo>
                    <a:pt x="416531" y="208624"/>
                    <a:pt x="480060" y="213360"/>
                    <a:pt x="480060" y="213360"/>
                  </a:cubicBezTo>
                  <a:cubicBezTo>
                    <a:pt x="509260" y="206060"/>
                    <a:pt x="506709" y="205740"/>
                    <a:pt x="552450" y="205740"/>
                  </a:cubicBezTo>
                  <a:cubicBezTo>
                    <a:pt x="599519" y="205740"/>
                    <a:pt x="718603" y="211076"/>
                    <a:pt x="773430" y="213360"/>
                  </a:cubicBezTo>
                  <a:cubicBezTo>
                    <a:pt x="795020" y="212090"/>
                    <a:pt x="816654" y="211424"/>
                    <a:pt x="838200" y="209550"/>
                  </a:cubicBezTo>
                  <a:cubicBezTo>
                    <a:pt x="845896" y="208881"/>
                    <a:pt x="853338" y="205955"/>
                    <a:pt x="861060" y="205740"/>
                  </a:cubicBezTo>
                  <a:cubicBezTo>
                    <a:pt x="981394" y="202397"/>
                    <a:pt x="1455454" y="198695"/>
                    <a:pt x="1516380" y="198120"/>
                  </a:cubicBezTo>
                  <a:lnTo>
                    <a:pt x="1649730" y="194310"/>
                  </a:lnTo>
                  <a:cubicBezTo>
                    <a:pt x="1667540" y="193583"/>
                    <a:pt x="1685252" y="190995"/>
                    <a:pt x="1703070" y="190500"/>
                  </a:cubicBezTo>
                  <a:cubicBezTo>
                    <a:pt x="1776713" y="188454"/>
                    <a:pt x="1850390" y="187960"/>
                    <a:pt x="1924050" y="186690"/>
                  </a:cubicBezTo>
                  <a:lnTo>
                    <a:pt x="1988820" y="182880"/>
                  </a:lnTo>
                  <a:cubicBezTo>
                    <a:pt x="2005342" y="181779"/>
                    <a:pt x="2021808" y="179805"/>
                    <a:pt x="2038350" y="179070"/>
                  </a:cubicBezTo>
                  <a:cubicBezTo>
                    <a:pt x="2078970" y="177265"/>
                    <a:pt x="2119630" y="176530"/>
                    <a:pt x="2160270" y="175260"/>
                  </a:cubicBezTo>
                  <a:cubicBezTo>
                    <a:pt x="2316422" y="178582"/>
                    <a:pt x="2342403" y="181897"/>
                    <a:pt x="2491740" y="175260"/>
                  </a:cubicBezTo>
                  <a:cubicBezTo>
                    <a:pt x="2498209" y="174972"/>
                    <a:pt x="2504413" y="172575"/>
                    <a:pt x="2510790" y="171450"/>
                  </a:cubicBezTo>
                  <a:cubicBezTo>
                    <a:pt x="2526005" y="168765"/>
                    <a:pt x="2541521" y="167577"/>
                    <a:pt x="2556510" y="163830"/>
                  </a:cubicBezTo>
                  <a:cubicBezTo>
                    <a:pt x="2593677" y="154538"/>
                    <a:pt x="2547268" y="165884"/>
                    <a:pt x="2590800" y="156210"/>
                  </a:cubicBezTo>
                  <a:cubicBezTo>
                    <a:pt x="2608074" y="152371"/>
                    <a:pt x="2609905" y="151112"/>
                    <a:pt x="2628900" y="144780"/>
                  </a:cubicBezTo>
                  <a:lnTo>
                    <a:pt x="2651760" y="137160"/>
                  </a:lnTo>
                  <a:lnTo>
                    <a:pt x="2674620" y="129540"/>
                  </a:lnTo>
                  <a:cubicBezTo>
                    <a:pt x="2678430" y="128270"/>
                    <a:pt x="2682708" y="127958"/>
                    <a:pt x="2686050" y="125730"/>
                  </a:cubicBezTo>
                  <a:lnTo>
                    <a:pt x="2708910" y="110490"/>
                  </a:lnTo>
                  <a:cubicBezTo>
                    <a:pt x="2712720" y="107950"/>
                    <a:pt x="2715996" y="104318"/>
                    <a:pt x="2720340" y="102870"/>
                  </a:cubicBezTo>
                  <a:cubicBezTo>
                    <a:pt x="2724150" y="101600"/>
                    <a:pt x="2728178" y="100856"/>
                    <a:pt x="2731770" y="99060"/>
                  </a:cubicBezTo>
                  <a:cubicBezTo>
                    <a:pt x="2735866" y="97012"/>
                    <a:pt x="2739104" y="93488"/>
                    <a:pt x="2743200" y="91440"/>
                  </a:cubicBezTo>
                  <a:cubicBezTo>
                    <a:pt x="2746792" y="89644"/>
                    <a:pt x="2751038" y="89426"/>
                    <a:pt x="2754630" y="87630"/>
                  </a:cubicBezTo>
                  <a:cubicBezTo>
                    <a:pt x="2758726" y="85582"/>
                    <a:pt x="2761964" y="82058"/>
                    <a:pt x="2766060" y="80010"/>
                  </a:cubicBezTo>
                  <a:cubicBezTo>
                    <a:pt x="2774624" y="75728"/>
                    <a:pt x="2782369" y="77315"/>
                    <a:pt x="2788920" y="68580"/>
                  </a:cubicBezTo>
                  <a:cubicBezTo>
                    <a:pt x="2790444" y="66548"/>
                    <a:pt x="2788920" y="63500"/>
                    <a:pt x="2788920" y="6096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4" name="Freeform 53"/>
            <p:cNvSpPr/>
            <p:nvPr/>
          </p:nvSpPr>
          <p:spPr>
            <a:xfrm>
              <a:off x="4652010" y="3017520"/>
              <a:ext cx="3268980" cy="316230"/>
            </a:xfrm>
            <a:custGeom>
              <a:avLst/>
              <a:gdLst>
                <a:gd name="connsiteX0" fmla="*/ 0 w 3268980"/>
                <a:gd name="connsiteY0" fmla="*/ 0 h 316230"/>
                <a:gd name="connsiteX1" fmla="*/ 26670 w 3268980"/>
                <a:gd name="connsiteY1" fmla="*/ 38100 h 316230"/>
                <a:gd name="connsiteX2" fmla="*/ 53340 w 3268980"/>
                <a:gd name="connsiteY2" fmla="*/ 57150 h 316230"/>
                <a:gd name="connsiteX3" fmla="*/ 76200 w 3268980"/>
                <a:gd name="connsiteY3" fmla="*/ 76200 h 316230"/>
                <a:gd name="connsiteX4" fmla="*/ 87630 w 3268980"/>
                <a:gd name="connsiteY4" fmla="*/ 80010 h 316230"/>
                <a:gd name="connsiteX5" fmla="*/ 110490 w 3268980"/>
                <a:gd name="connsiteY5" fmla="*/ 95250 h 316230"/>
                <a:gd name="connsiteX6" fmla="*/ 121920 w 3268980"/>
                <a:gd name="connsiteY6" fmla="*/ 102870 h 316230"/>
                <a:gd name="connsiteX7" fmla="*/ 133350 w 3268980"/>
                <a:gd name="connsiteY7" fmla="*/ 106680 h 316230"/>
                <a:gd name="connsiteX8" fmla="*/ 144780 w 3268980"/>
                <a:gd name="connsiteY8" fmla="*/ 114300 h 316230"/>
                <a:gd name="connsiteX9" fmla="*/ 167640 w 3268980"/>
                <a:gd name="connsiteY9" fmla="*/ 121920 h 316230"/>
                <a:gd name="connsiteX10" fmla="*/ 190500 w 3268980"/>
                <a:gd name="connsiteY10" fmla="*/ 133350 h 316230"/>
                <a:gd name="connsiteX11" fmla="*/ 201930 w 3268980"/>
                <a:gd name="connsiteY11" fmla="*/ 140970 h 316230"/>
                <a:gd name="connsiteX12" fmla="*/ 213360 w 3268980"/>
                <a:gd name="connsiteY12" fmla="*/ 144780 h 316230"/>
                <a:gd name="connsiteX13" fmla="*/ 236220 w 3268980"/>
                <a:gd name="connsiteY13" fmla="*/ 160020 h 316230"/>
                <a:gd name="connsiteX14" fmla="*/ 247650 w 3268980"/>
                <a:gd name="connsiteY14" fmla="*/ 167640 h 316230"/>
                <a:gd name="connsiteX15" fmla="*/ 259080 w 3268980"/>
                <a:gd name="connsiteY15" fmla="*/ 171450 h 316230"/>
                <a:gd name="connsiteX16" fmla="*/ 270510 w 3268980"/>
                <a:gd name="connsiteY16" fmla="*/ 179070 h 316230"/>
                <a:gd name="connsiteX17" fmla="*/ 308610 w 3268980"/>
                <a:gd name="connsiteY17" fmla="*/ 190500 h 316230"/>
                <a:gd name="connsiteX18" fmla="*/ 331470 w 3268980"/>
                <a:gd name="connsiteY18" fmla="*/ 198120 h 316230"/>
                <a:gd name="connsiteX19" fmla="*/ 365760 w 3268980"/>
                <a:gd name="connsiteY19" fmla="*/ 209550 h 316230"/>
                <a:gd name="connsiteX20" fmla="*/ 377190 w 3268980"/>
                <a:gd name="connsiteY20" fmla="*/ 213360 h 316230"/>
                <a:gd name="connsiteX21" fmla="*/ 388620 w 3268980"/>
                <a:gd name="connsiteY21" fmla="*/ 217170 h 316230"/>
                <a:gd name="connsiteX22" fmla="*/ 400050 w 3268980"/>
                <a:gd name="connsiteY22" fmla="*/ 224790 h 316230"/>
                <a:gd name="connsiteX23" fmla="*/ 422910 w 3268980"/>
                <a:gd name="connsiteY23" fmla="*/ 232410 h 316230"/>
                <a:gd name="connsiteX24" fmla="*/ 434340 w 3268980"/>
                <a:gd name="connsiteY24" fmla="*/ 236220 h 316230"/>
                <a:gd name="connsiteX25" fmla="*/ 445770 w 3268980"/>
                <a:gd name="connsiteY25" fmla="*/ 243840 h 316230"/>
                <a:gd name="connsiteX26" fmla="*/ 468630 w 3268980"/>
                <a:gd name="connsiteY26" fmla="*/ 251460 h 316230"/>
                <a:gd name="connsiteX27" fmla="*/ 480060 w 3268980"/>
                <a:gd name="connsiteY27" fmla="*/ 255270 h 316230"/>
                <a:gd name="connsiteX28" fmla="*/ 491490 w 3268980"/>
                <a:gd name="connsiteY28" fmla="*/ 259080 h 316230"/>
                <a:gd name="connsiteX29" fmla="*/ 502920 w 3268980"/>
                <a:gd name="connsiteY29" fmla="*/ 262890 h 316230"/>
                <a:gd name="connsiteX30" fmla="*/ 537210 w 3268980"/>
                <a:gd name="connsiteY30" fmla="*/ 278130 h 316230"/>
                <a:gd name="connsiteX31" fmla="*/ 548640 w 3268980"/>
                <a:gd name="connsiteY31" fmla="*/ 281940 h 316230"/>
                <a:gd name="connsiteX32" fmla="*/ 582930 w 3268980"/>
                <a:gd name="connsiteY32" fmla="*/ 297180 h 316230"/>
                <a:gd name="connsiteX33" fmla="*/ 605790 w 3268980"/>
                <a:gd name="connsiteY33" fmla="*/ 304800 h 316230"/>
                <a:gd name="connsiteX34" fmla="*/ 617220 w 3268980"/>
                <a:gd name="connsiteY34" fmla="*/ 308610 h 316230"/>
                <a:gd name="connsiteX35" fmla="*/ 697230 w 3268980"/>
                <a:gd name="connsiteY35" fmla="*/ 316230 h 316230"/>
                <a:gd name="connsiteX36" fmla="*/ 792480 w 3268980"/>
                <a:gd name="connsiteY36" fmla="*/ 312420 h 316230"/>
                <a:gd name="connsiteX37" fmla="*/ 1074420 w 3268980"/>
                <a:gd name="connsiteY37" fmla="*/ 304800 h 316230"/>
                <a:gd name="connsiteX38" fmla="*/ 1108710 w 3268980"/>
                <a:gd name="connsiteY38" fmla="*/ 300990 h 316230"/>
                <a:gd name="connsiteX39" fmla="*/ 1565910 w 3268980"/>
                <a:gd name="connsiteY39" fmla="*/ 300990 h 316230"/>
                <a:gd name="connsiteX40" fmla="*/ 1626870 w 3268980"/>
                <a:gd name="connsiteY40" fmla="*/ 293370 h 316230"/>
                <a:gd name="connsiteX41" fmla="*/ 1783080 w 3268980"/>
                <a:gd name="connsiteY41" fmla="*/ 281940 h 316230"/>
                <a:gd name="connsiteX42" fmla="*/ 1912620 w 3268980"/>
                <a:gd name="connsiteY42" fmla="*/ 285750 h 316230"/>
                <a:gd name="connsiteX43" fmla="*/ 2125980 w 3268980"/>
                <a:gd name="connsiteY43" fmla="*/ 293370 h 316230"/>
                <a:gd name="connsiteX44" fmla="*/ 2255520 w 3268980"/>
                <a:gd name="connsiteY44" fmla="*/ 289560 h 316230"/>
                <a:gd name="connsiteX45" fmla="*/ 2297430 w 3268980"/>
                <a:gd name="connsiteY45" fmla="*/ 293370 h 316230"/>
                <a:gd name="connsiteX46" fmla="*/ 2369820 w 3268980"/>
                <a:gd name="connsiteY46" fmla="*/ 297180 h 316230"/>
                <a:gd name="connsiteX47" fmla="*/ 2411730 w 3268980"/>
                <a:gd name="connsiteY47" fmla="*/ 297180 h 316230"/>
                <a:gd name="connsiteX48" fmla="*/ 2480310 w 3268980"/>
                <a:gd name="connsiteY48" fmla="*/ 293370 h 316230"/>
                <a:gd name="connsiteX49" fmla="*/ 2552700 w 3268980"/>
                <a:gd name="connsiteY49" fmla="*/ 285750 h 316230"/>
                <a:gd name="connsiteX50" fmla="*/ 2697480 w 3268980"/>
                <a:gd name="connsiteY50" fmla="*/ 274320 h 316230"/>
                <a:gd name="connsiteX51" fmla="*/ 2743200 w 3268980"/>
                <a:gd name="connsiteY51" fmla="*/ 278130 h 316230"/>
                <a:gd name="connsiteX52" fmla="*/ 2754630 w 3268980"/>
                <a:gd name="connsiteY52" fmla="*/ 274320 h 316230"/>
                <a:gd name="connsiteX53" fmla="*/ 2792730 w 3268980"/>
                <a:gd name="connsiteY53" fmla="*/ 270510 h 316230"/>
                <a:gd name="connsiteX54" fmla="*/ 2838450 w 3268980"/>
                <a:gd name="connsiteY54" fmla="*/ 266700 h 316230"/>
                <a:gd name="connsiteX55" fmla="*/ 2880360 w 3268980"/>
                <a:gd name="connsiteY55" fmla="*/ 259080 h 316230"/>
                <a:gd name="connsiteX56" fmla="*/ 2910840 w 3268980"/>
                <a:gd name="connsiteY56" fmla="*/ 251460 h 316230"/>
                <a:gd name="connsiteX57" fmla="*/ 2967990 w 3268980"/>
                <a:gd name="connsiteY57" fmla="*/ 232410 h 316230"/>
                <a:gd name="connsiteX58" fmla="*/ 3025140 w 3268980"/>
                <a:gd name="connsiteY58" fmla="*/ 213360 h 316230"/>
                <a:gd name="connsiteX59" fmla="*/ 3036570 w 3268980"/>
                <a:gd name="connsiteY59" fmla="*/ 209550 h 316230"/>
                <a:gd name="connsiteX60" fmla="*/ 3048000 w 3268980"/>
                <a:gd name="connsiteY60" fmla="*/ 205740 h 316230"/>
                <a:gd name="connsiteX61" fmla="*/ 3082290 w 3268980"/>
                <a:gd name="connsiteY61" fmla="*/ 190500 h 316230"/>
                <a:gd name="connsiteX62" fmla="*/ 3105150 w 3268980"/>
                <a:gd name="connsiteY62" fmla="*/ 179070 h 316230"/>
                <a:gd name="connsiteX63" fmla="*/ 3120390 w 3268980"/>
                <a:gd name="connsiteY63" fmla="*/ 175260 h 316230"/>
                <a:gd name="connsiteX64" fmla="*/ 3143250 w 3268980"/>
                <a:gd name="connsiteY64" fmla="*/ 167640 h 316230"/>
                <a:gd name="connsiteX65" fmla="*/ 3154680 w 3268980"/>
                <a:gd name="connsiteY65" fmla="*/ 163830 h 316230"/>
                <a:gd name="connsiteX66" fmla="*/ 3166110 w 3268980"/>
                <a:gd name="connsiteY66" fmla="*/ 156210 h 316230"/>
                <a:gd name="connsiteX67" fmla="*/ 3188970 w 3268980"/>
                <a:gd name="connsiteY67" fmla="*/ 148590 h 316230"/>
                <a:gd name="connsiteX68" fmla="*/ 3200400 w 3268980"/>
                <a:gd name="connsiteY68" fmla="*/ 144780 h 316230"/>
                <a:gd name="connsiteX69" fmla="*/ 3223260 w 3268980"/>
                <a:gd name="connsiteY69" fmla="*/ 133350 h 316230"/>
                <a:gd name="connsiteX70" fmla="*/ 3246120 w 3268980"/>
                <a:gd name="connsiteY70" fmla="*/ 118110 h 316230"/>
                <a:gd name="connsiteX71" fmla="*/ 3257550 w 3268980"/>
                <a:gd name="connsiteY71" fmla="*/ 110490 h 316230"/>
                <a:gd name="connsiteX72" fmla="*/ 3268980 w 3268980"/>
                <a:gd name="connsiteY72" fmla="*/ 95250 h 31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3268980" h="316230">
                  <a:moveTo>
                    <a:pt x="0" y="0"/>
                  </a:moveTo>
                  <a:cubicBezTo>
                    <a:pt x="8890" y="12700"/>
                    <a:pt x="16656" y="26266"/>
                    <a:pt x="26670" y="38100"/>
                  </a:cubicBezTo>
                  <a:cubicBezTo>
                    <a:pt x="33235" y="45858"/>
                    <a:pt x="45524" y="50637"/>
                    <a:pt x="53340" y="57150"/>
                  </a:cubicBezTo>
                  <a:cubicBezTo>
                    <a:pt x="65979" y="67683"/>
                    <a:pt x="62011" y="69105"/>
                    <a:pt x="76200" y="76200"/>
                  </a:cubicBezTo>
                  <a:cubicBezTo>
                    <a:pt x="79792" y="77996"/>
                    <a:pt x="84119" y="78060"/>
                    <a:pt x="87630" y="80010"/>
                  </a:cubicBezTo>
                  <a:cubicBezTo>
                    <a:pt x="95636" y="84458"/>
                    <a:pt x="102870" y="90170"/>
                    <a:pt x="110490" y="95250"/>
                  </a:cubicBezTo>
                  <a:cubicBezTo>
                    <a:pt x="114300" y="97790"/>
                    <a:pt x="117576" y="101422"/>
                    <a:pt x="121920" y="102870"/>
                  </a:cubicBezTo>
                  <a:cubicBezTo>
                    <a:pt x="125730" y="104140"/>
                    <a:pt x="129758" y="104884"/>
                    <a:pt x="133350" y="106680"/>
                  </a:cubicBezTo>
                  <a:cubicBezTo>
                    <a:pt x="137446" y="108728"/>
                    <a:pt x="140596" y="112440"/>
                    <a:pt x="144780" y="114300"/>
                  </a:cubicBezTo>
                  <a:cubicBezTo>
                    <a:pt x="152120" y="117562"/>
                    <a:pt x="160957" y="117465"/>
                    <a:pt x="167640" y="121920"/>
                  </a:cubicBezTo>
                  <a:cubicBezTo>
                    <a:pt x="200397" y="143758"/>
                    <a:pt x="158952" y="117576"/>
                    <a:pt x="190500" y="133350"/>
                  </a:cubicBezTo>
                  <a:cubicBezTo>
                    <a:pt x="194596" y="135398"/>
                    <a:pt x="197834" y="138922"/>
                    <a:pt x="201930" y="140970"/>
                  </a:cubicBezTo>
                  <a:cubicBezTo>
                    <a:pt x="205522" y="142766"/>
                    <a:pt x="209849" y="142830"/>
                    <a:pt x="213360" y="144780"/>
                  </a:cubicBezTo>
                  <a:cubicBezTo>
                    <a:pt x="221366" y="149228"/>
                    <a:pt x="228600" y="154940"/>
                    <a:pt x="236220" y="160020"/>
                  </a:cubicBezTo>
                  <a:cubicBezTo>
                    <a:pt x="240030" y="162560"/>
                    <a:pt x="243306" y="166192"/>
                    <a:pt x="247650" y="167640"/>
                  </a:cubicBezTo>
                  <a:cubicBezTo>
                    <a:pt x="251460" y="168910"/>
                    <a:pt x="255488" y="169654"/>
                    <a:pt x="259080" y="171450"/>
                  </a:cubicBezTo>
                  <a:cubicBezTo>
                    <a:pt x="263176" y="173498"/>
                    <a:pt x="266326" y="177210"/>
                    <a:pt x="270510" y="179070"/>
                  </a:cubicBezTo>
                  <a:cubicBezTo>
                    <a:pt x="289161" y="187360"/>
                    <a:pt x="291560" y="185385"/>
                    <a:pt x="308610" y="190500"/>
                  </a:cubicBezTo>
                  <a:cubicBezTo>
                    <a:pt x="316303" y="192808"/>
                    <a:pt x="323850" y="195580"/>
                    <a:pt x="331470" y="198120"/>
                  </a:cubicBezTo>
                  <a:lnTo>
                    <a:pt x="365760" y="209550"/>
                  </a:lnTo>
                  <a:lnTo>
                    <a:pt x="377190" y="213360"/>
                  </a:lnTo>
                  <a:cubicBezTo>
                    <a:pt x="381000" y="214630"/>
                    <a:pt x="385278" y="214942"/>
                    <a:pt x="388620" y="217170"/>
                  </a:cubicBezTo>
                  <a:cubicBezTo>
                    <a:pt x="392430" y="219710"/>
                    <a:pt x="395866" y="222930"/>
                    <a:pt x="400050" y="224790"/>
                  </a:cubicBezTo>
                  <a:cubicBezTo>
                    <a:pt x="407390" y="228052"/>
                    <a:pt x="415290" y="229870"/>
                    <a:pt x="422910" y="232410"/>
                  </a:cubicBezTo>
                  <a:cubicBezTo>
                    <a:pt x="426720" y="233680"/>
                    <a:pt x="430998" y="233992"/>
                    <a:pt x="434340" y="236220"/>
                  </a:cubicBezTo>
                  <a:cubicBezTo>
                    <a:pt x="438150" y="238760"/>
                    <a:pt x="441586" y="241980"/>
                    <a:pt x="445770" y="243840"/>
                  </a:cubicBezTo>
                  <a:cubicBezTo>
                    <a:pt x="453110" y="247102"/>
                    <a:pt x="461010" y="248920"/>
                    <a:pt x="468630" y="251460"/>
                  </a:cubicBezTo>
                  <a:lnTo>
                    <a:pt x="480060" y="255270"/>
                  </a:lnTo>
                  <a:lnTo>
                    <a:pt x="491490" y="259080"/>
                  </a:lnTo>
                  <a:cubicBezTo>
                    <a:pt x="495300" y="260350"/>
                    <a:pt x="499578" y="260662"/>
                    <a:pt x="502920" y="262890"/>
                  </a:cubicBezTo>
                  <a:cubicBezTo>
                    <a:pt x="521033" y="274965"/>
                    <a:pt x="510006" y="269062"/>
                    <a:pt x="537210" y="278130"/>
                  </a:cubicBezTo>
                  <a:cubicBezTo>
                    <a:pt x="541020" y="279400"/>
                    <a:pt x="545298" y="279712"/>
                    <a:pt x="548640" y="281940"/>
                  </a:cubicBezTo>
                  <a:cubicBezTo>
                    <a:pt x="566753" y="294015"/>
                    <a:pt x="555726" y="288112"/>
                    <a:pt x="582930" y="297180"/>
                  </a:cubicBezTo>
                  <a:lnTo>
                    <a:pt x="605790" y="304800"/>
                  </a:lnTo>
                  <a:cubicBezTo>
                    <a:pt x="609600" y="306070"/>
                    <a:pt x="613228" y="308166"/>
                    <a:pt x="617220" y="308610"/>
                  </a:cubicBezTo>
                  <a:cubicBezTo>
                    <a:pt x="666709" y="314109"/>
                    <a:pt x="640049" y="311465"/>
                    <a:pt x="697230" y="316230"/>
                  </a:cubicBezTo>
                  <a:lnTo>
                    <a:pt x="792480" y="312420"/>
                  </a:lnTo>
                  <a:cubicBezTo>
                    <a:pt x="898783" y="309795"/>
                    <a:pt x="976645" y="312043"/>
                    <a:pt x="1074420" y="304800"/>
                  </a:cubicBezTo>
                  <a:cubicBezTo>
                    <a:pt x="1085889" y="303950"/>
                    <a:pt x="1097280" y="302260"/>
                    <a:pt x="1108710" y="300990"/>
                  </a:cubicBezTo>
                  <a:cubicBezTo>
                    <a:pt x="1280277" y="303589"/>
                    <a:pt x="1397843" y="308193"/>
                    <a:pt x="1565910" y="300990"/>
                  </a:cubicBezTo>
                  <a:cubicBezTo>
                    <a:pt x="1586369" y="300113"/>
                    <a:pt x="1606463" y="295071"/>
                    <a:pt x="1626870" y="293370"/>
                  </a:cubicBezTo>
                  <a:cubicBezTo>
                    <a:pt x="1739863" y="283954"/>
                    <a:pt x="1687777" y="287546"/>
                    <a:pt x="1783080" y="281940"/>
                  </a:cubicBezTo>
                  <a:lnTo>
                    <a:pt x="1912620" y="285750"/>
                  </a:lnTo>
                  <a:lnTo>
                    <a:pt x="2125980" y="293370"/>
                  </a:lnTo>
                  <a:cubicBezTo>
                    <a:pt x="2169160" y="292100"/>
                    <a:pt x="2212321" y="289560"/>
                    <a:pt x="2255520" y="289560"/>
                  </a:cubicBezTo>
                  <a:cubicBezTo>
                    <a:pt x="2269548" y="289560"/>
                    <a:pt x="2283433" y="292437"/>
                    <a:pt x="2297430" y="293370"/>
                  </a:cubicBezTo>
                  <a:cubicBezTo>
                    <a:pt x="2321540" y="294977"/>
                    <a:pt x="2345690" y="295910"/>
                    <a:pt x="2369820" y="297180"/>
                  </a:cubicBezTo>
                  <a:cubicBezTo>
                    <a:pt x="2473559" y="282360"/>
                    <a:pt x="2345862" y="297180"/>
                    <a:pt x="2411730" y="297180"/>
                  </a:cubicBezTo>
                  <a:cubicBezTo>
                    <a:pt x="2434625" y="297180"/>
                    <a:pt x="2457490" y="295220"/>
                    <a:pt x="2480310" y="293370"/>
                  </a:cubicBezTo>
                  <a:cubicBezTo>
                    <a:pt x="2504494" y="291409"/>
                    <a:pt x="2528557" y="288164"/>
                    <a:pt x="2552700" y="285750"/>
                  </a:cubicBezTo>
                  <a:cubicBezTo>
                    <a:pt x="2600904" y="280930"/>
                    <a:pt x="2649153" y="277542"/>
                    <a:pt x="2697480" y="274320"/>
                  </a:cubicBezTo>
                  <a:cubicBezTo>
                    <a:pt x="2712720" y="275590"/>
                    <a:pt x="2727907" y="278130"/>
                    <a:pt x="2743200" y="278130"/>
                  </a:cubicBezTo>
                  <a:cubicBezTo>
                    <a:pt x="2747216" y="278130"/>
                    <a:pt x="2750661" y="274931"/>
                    <a:pt x="2754630" y="274320"/>
                  </a:cubicBezTo>
                  <a:cubicBezTo>
                    <a:pt x="2767245" y="272379"/>
                    <a:pt x="2780019" y="271666"/>
                    <a:pt x="2792730" y="270510"/>
                  </a:cubicBezTo>
                  <a:cubicBezTo>
                    <a:pt x="2807960" y="269125"/>
                    <a:pt x="2823251" y="268389"/>
                    <a:pt x="2838450" y="266700"/>
                  </a:cubicBezTo>
                  <a:cubicBezTo>
                    <a:pt x="2845951" y="265867"/>
                    <a:pt x="2871964" y="261017"/>
                    <a:pt x="2880360" y="259080"/>
                  </a:cubicBezTo>
                  <a:cubicBezTo>
                    <a:pt x="2890564" y="256725"/>
                    <a:pt x="2900905" y="254772"/>
                    <a:pt x="2910840" y="251460"/>
                  </a:cubicBezTo>
                  <a:lnTo>
                    <a:pt x="2967990" y="232410"/>
                  </a:lnTo>
                  <a:lnTo>
                    <a:pt x="3025140" y="213360"/>
                  </a:lnTo>
                  <a:lnTo>
                    <a:pt x="3036570" y="209550"/>
                  </a:lnTo>
                  <a:cubicBezTo>
                    <a:pt x="3040380" y="208280"/>
                    <a:pt x="3044658" y="207968"/>
                    <a:pt x="3048000" y="205740"/>
                  </a:cubicBezTo>
                  <a:cubicBezTo>
                    <a:pt x="3066113" y="193665"/>
                    <a:pt x="3055086" y="199568"/>
                    <a:pt x="3082290" y="190500"/>
                  </a:cubicBezTo>
                  <a:cubicBezTo>
                    <a:pt x="3130453" y="174446"/>
                    <a:pt x="3053449" y="201227"/>
                    <a:pt x="3105150" y="179070"/>
                  </a:cubicBezTo>
                  <a:cubicBezTo>
                    <a:pt x="3109963" y="177007"/>
                    <a:pt x="3115374" y="176765"/>
                    <a:pt x="3120390" y="175260"/>
                  </a:cubicBezTo>
                  <a:cubicBezTo>
                    <a:pt x="3128083" y="172952"/>
                    <a:pt x="3135630" y="170180"/>
                    <a:pt x="3143250" y="167640"/>
                  </a:cubicBezTo>
                  <a:cubicBezTo>
                    <a:pt x="3147060" y="166370"/>
                    <a:pt x="3151338" y="166058"/>
                    <a:pt x="3154680" y="163830"/>
                  </a:cubicBezTo>
                  <a:cubicBezTo>
                    <a:pt x="3158490" y="161290"/>
                    <a:pt x="3161926" y="158070"/>
                    <a:pt x="3166110" y="156210"/>
                  </a:cubicBezTo>
                  <a:cubicBezTo>
                    <a:pt x="3173450" y="152948"/>
                    <a:pt x="3181350" y="151130"/>
                    <a:pt x="3188970" y="148590"/>
                  </a:cubicBezTo>
                  <a:cubicBezTo>
                    <a:pt x="3192780" y="147320"/>
                    <a:pt x="3197058" y="147008"/>
                    <a:pt x="3200400" y="144780"/>
                  </a:cubicBezTo>
                  <a:cubicBezTo>
                    <a:pt x="3251142" y="110952"/>
                    <a:pt x="3175938" y="159640"/>
                    <a:pt x="3223260" y="133350"/>
                  </a:cubicBezTo>
                  <a:cubicBezTo>
                    <a:pt x="3231266" y="128902"/>
                    <a:pt x="3238500" y="123190"/>
                    <a:pt x="3246120" y="118110"/>
                  </a:cubicBezTo>
                  <a:lnTo>
                    <a:pt x="3257550" y="110490"/>
                  </a:lnTo>
                  <a:cubicBezTo>
                    <a:pt x="3266166" y="97566"/>
                    <a:pt x="3261932" y="102298"/>
                    <a:pt x="3268980" y="9525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5" name="Freeform 54"/>
            <p:cNvSpPr/>
            <p:nvPr/>
          </p:nvSpPr>
          <p:spPr>
            <a:xfrm>
              <a:off x="4579620" y="3387090"/>
              <a:ext cx="3612054" cy="342900"/>
            </a:xfrm>
            <a:custGeom>
              <a:avLst/>
              <a:gdLst>
                <a:gd name="connsiteX0" fmla="*/ 0 w 3612054"/>
                <a:gd name="connsiteY0" fmla="*/ 102870 h 342900"/>
                <a:gd name="connsiteX1" fmla="*/ 22860 w 3612054"/>
                <a:gd name="connsiteY1" fmla="*/ 144780 h 342900"/>
                <a:gd name="connsiteX2" fmla="*/ 45720 w 3612054"/>
                <a:gd name="connsiteY2" fmla="*/ 167640 h 342900"/>
                <a:gd name="connsiteX3" fmla="*/ 57150 w 3612054"/>
                <a:gd name="connsiteY3" fmla="*/ 179070 h 342900"/>
                <a:gd name="connsiteX4" fmla="*/ 64770 w 3612054"/>
                <a:gd name="connsiteY4" fmla="*/ 190500 h 342900"/>
                <a:gd name="connsiteX5" fmla="*/ 87630 w 3612054"/>
                <a:gd name="connsiteY5" fmla="*/ 201930 h 342900"/>
                <a:gd name="connsiteX6" fmla="*/ 99060 w 3612054"/>
                <a:gd name="connsiteY6" fmla="*/ 209550 h 342900"/>
                <a:gd name="connsiteX7" fmla="*/ 110490 w 3612054"/>
                <a:gd name="connsiteY7" fmla="*/ 213360 h 342900"/>
                <a:gd name="connsiteX8" fmla="*/ 121920 w 3612054"/>
                <a:gd name="connsiteY8" fmla="*/ 220980 h 342900"/>
                <a:gd name="connsiteX9" fmla="*/ 133350 w 3612054"/>
                <a:gd name="connsiteY9" fmla="*/ 224790 h 342900"/>
                <a:gd name="connsiteX10" fmla="*/ 144780 w 3612054"/>
                <a:gd name="connsiteY10" fmla="*/ 232410 h 342900"/>
                <a:gd name="connsiteX11" fmla="*/ 171450 w 3612054"/>
                <a:gd name="connsiteY11" fmla="*/ 240030 h 342900"/>
                <a:gd name="connsiteX12" fmla="*/ 182880 w 3612054"/>
                <a:gd name="connsiteY12" fmla="*/ 247650 h 342900"/>
                <a:gd name="connsiteX13" fmla="*/ 205740 w 3612054"/>
                <a:gd name="connsiteY13" fmla="*/ 255270 h 342900"/>
                <a:gd name="connsiteX14" fmla="*/ 217170 w 3612054"/>
                <a:gd name="connsiteY14" fmla="*/ 259080 h 342900"/>
                <a:gd name="connsiteX15" fmla="*/ 228600 w 3612054"/>
                <a:gd name="connsiteY15" fmla="*/ 262890 h 342900"/>
                <a:gd name="connsiteX16" fmla="*/ 243840 w 3612054"/>
                <a:gd name="connsiteY16" fmla="*/ 266700 h 342900"/>
                <a:gd name="connsiteX17" fmla="*/ 259080 w 3612054"/>
                <a:gd name="connsiteY17" fmla="*/ 274320 h 342900"/>
                <a:gd name="connsiteX18" fmla="*/ 274320 w 3612054"/>
                <a:gd name="connsiteY18" fmla="*/ 278130 h 342900"/>
                <a:gd name="connsiteX19" fmla="*/ 297180 w 3612054"/>
                <a:gd name="connsiteY19" fmla="*/ 285750 h 342900"/>
                <a:gd name="connsiteX20" fmla="*/ 320040 w 3612054"/>
                <a:gd name="connsiteY20" fmla="*/ 293370 h 342900"/>
                <a:gd name="connsiteX21" fmla="*/ 331470 w 3612054"/>
                <a:gd name="connsiteY21" fmla="*/ 297180 h 342900"/>
                <a:gd name="connsiteX22" fmla="*/ 346710 w 3612054"/>
                <a:gd name="connsiteY22" fmla="*/ 300990 h 342900"/>
                <a:gd name="connsiteX23" fmla="*/ 358140 w 3612054"/>
                <a:gd name="connsiteY23" fmla="*/ 304800 h 342900"/>
                <a:gd name="connsiteX24" fmla="*/ 373380 w 3612054"/>
                <a:gd name="connsiteY24" fmla="*/ 308610 h 342900"/>
                <a:gd name="connsiteX25" fmla="*/ 384810 w 3612054"/>
                <a:gd name="connsiteY25" fmla="*/ 312420 h 342900"/>
                <a:gd name="connsiteX26" fmla="*/ 430530 w 3612054"/>
                <a:gd name="connsiteY26" fmla="*/ 323850 h 342900"/>
                <a:gd name="connsiteX27" fmla="*/ 445770 w 3612054"/>
                <a:gd name="connsiteY27" fmla="*/ 327660 h 342900"/>
                <a:gd name="connsiteX28" fmla="*/ 457200 w 3612054"/>
                <a:gd name="connsiteY28" fmla="*/ 331470 h 342900"/>
                <a:gd name="connsiteX29" fmla="*/ 529590 w 3612054"/>
                <a:gd name="connsiteY29" fmla="*/ 342900 h 342900"/>
                <a:gd name="connsiteX30" fmla="*/ 609600 w 3612054"/>
                <a:gd name="connsiteY30" fmla="*/ 342900 h 342900"/>
                <a:gd name="connsiteX31" fmla="*/ 689610 w 3612054"/>
                <a:gd name="connsiteY31" fmla="*/ 339090 h 342900"/>
                <a:gd name="connsiteX32" fmla="*/ 781050 w 3612054"/>
                <a:gd name="connsiteY32" fmla="*/ 342900 h 342900"/>
                <a:gd name="connsiteX33" fmla="*/ 941070 w 3612054"/>
                <a:gd name="connsiteY33" fmla="*/ 339090 h 342900"/>
                <a:gd name="connsiteX34" fmla="*/ 1005840 w 3612054"/>
                <a:gd name="connsiteY34" fmla="*/ 335280 h 342900"/>
                <a:gd name="connsiteX35" fmla="*/ 1085850 w 3612054"/>
                <a:gd name="connsiteY35" fmla="*/ 331470 h 342900"/>
                <a:gd name="connsiteX36" fmla="*/ 1120140 w 3612054"/>
                <a:gd name="connsiteY36" fmla="*/ 327660 h 342900"/>
                <a:gd name="connsiteX37" fmla="*/ 1146810 w 3612054"/>
                <a:gd name="connsiteY37" fmla="*/ 323850 h 342900"/>
                <a:gd name="connsiteX38" fmla="*/ 1249680 w 3612054"/>
                <a:gd name="connsiteY38" fmla="*/ 316230 h 342900"/>
                <a:gd name="connsiteX39" fmla="*/ 1329690 w 3612054"/>
                <a:gd name="connsiteY39" fmla="*/ 308610 h 342900"/>
                <a:gd name="connsiteX40" fmla="*/ 1565910 w 3612054"/>
                <a:gd name="connsiteY40" fmla="*/ 300990 h 342900"/>
                <a:gd name="connsiteX41" fmla="*/ 1756410 w 3612054"/>
                <a:gd name="connsiteY41" fmla="*/ 293370 h 342900"/>
                <a:gd name="connsiteX42" fmla="*/ 1882140 w 3612054"/>
                <a:gd name="connsiteY42" fmla="*/ 289560 h 342900"/>
                <a:gd name="connsiteX43" fmla="*/ 2084070 w 3612054"/>
                <a:gd name="connsiteY43" fmla="*/ 281940 h 342900"/>
                <a:gd name="connsiteX44" fmla="*/ 2145030 w 3612054"/>
                <a:gd name="connsiteY44" fmla="*/ 285750 h 342900"/>
                <a:gd name="connsiteX45" fmla="*/ 2255520 w 3612054"/>
                <a:gd name="connsiteY45" fmla="*/ 281940 h 342900"/>
                <a:gd name="connsiteX46" fmla="*/ 2369820 w 3612054"/>
                <a:gd name="connsiteY46" fmla="*/ 270510 h 342900"/>
                <a:gd name="connsiteX47" fmla="*/ 2468880 w 3612054"/>
                <a:gd name="connsiteY47" fmla="*/ 262890 h 342900"/>
                <a:gd name="connsiteX48" fmla="*/ 2575560 w 3612054"/>
                <a:gd name="connsiteY48" fmla="*/ 266700 h 342900"/>
                <a:gd name="connsiteX49" fmla="*/ 2617470 w 3612054"/>
                <a:gd name="connsiteY49" fmla="*/ 270510 h 342900"/>
                <a:gd name="connsiteX50" fmla="*/ 2747010 w 3612054"/>
                <a:gd name="connsiteY50" fmla="*/ 262890 h 342900"/>
                <a:gd name="connsiteX51" fmla="*/ 2811780 w 3612054"/>
                <a:gd name="connsiteY51" fmla="*/ 259080 h 342900"/>
                <a:gd name="connsiteX52" fmla="*/ 2846070 w 3612054"/>
                <a:gd name="connsiteY52" fmla="*/ 255270 h 342900"/>
                <a:gd name="connsiteX53" fmla="*/ 2910840 w 3612054"/>
                <a:gd name="connsiteY53" fmla="*/ 251460 h 342900"/>
                <a:gd name="connsiteX54" fmla="*/ 2990850 w 3612054"/>
                <a:gd name="connsiteY54" fmla="*/ 243840 h 342900"/>
                <a:gd name="connsiteX55" fmla="*/ 3074670 w 3612054"/>
                <a:gd name="connsiteY55" fmla="*/ 240030 h 342900"/>
                <a:gd name="connsiteX56" fmla="*/ 3150870 w 3612054"/>
                <a:gd name="connsiteY56" fmla="*/ 232410 h 342900"/>
                <a:gd name="connsiteX57" fmla="*/ 3192780 w 3612054"/>
                <a:gd name="connsiteY57" fmla="*/ 224790 h 342900"/>
                <a:gd name="connsiteX58" fmla="*/ 3215640 w 3612054"/>
                <a:gd name="connsiteY58" fmla="*/ 220980 h 342900"/>
                <a:gd name="connsiteX59" fmla="*/ 3234690 w 3612054"/>
                <a:gd name="connsiteY59" fmla="*/ 217170 h 342900"/>
                <a:gd name="connsiteX60" fmla="*/ 3257550 w 3612054"/>
                <a:gd name="connsiteY60" fmla="*/ 213360 h 342900"/>
                <a:gd name="connsiteX61" fmla="*/ 3299460 w 3612054"/>
                <a:gd name="connsiteY61" fmla="*/ 201930 h 342900"/>
                <a:gd name="connsiteX62" fmla="*/ 3337560 w 3612054"/>
                <a:gd name="connsiteY62" fmla="*/ 190500 h 342900"/>
                <a:gd name="connsiteX63" fmla="*/ 3348990 w 3612054"/>
                <a:gd name="connsiteY63" fmla="*/ 186690 h 342900"/>
                <a:gd name="connsiteX64" fmla="*/ 3360420 w 3612054"/>
                <a:gd name="connsiteY64" fmla="*/ 182880 h 342900"/>
                <a:gd name="connsiteX65" fmla="*/ 3383280 w 3612054"/>
                <a:gd name="connsiteY65" fmla="*/ 171450 h 342900"/>
                <a:gd name="connsiteX66" fmla="*/ 3394710 w 3612054"/>
                <a:gd name="connsiteY66" fmla="*/ 163830 h 342900"/>
                <a:gd name="connsiteX67" fmla="*/ 3406140 w 3612054"/>
                <a:gd name="connsiteY67" fmla="*/ 160020 h 342900"/>
                <a:gd name="connsiteX68" fmla="*/ 3429000 w 3612054"/>
                <a:gd name="connsiteY68" fmla="*/ 140970 h 342900"/>
                <a:gd name="connsiteX69" fmla="*/ 3463290 w 3612054"/>
                <a:gd name="connsiteY69" fmla="*/ 118110 h 342900"/>
                <a:gd name="connsiteX70" fmla="*/ 3474720 w 3612054"/>
                <a:gd name="connsiteY70" fmla="*/ 110490 h 342900"/>
                <a:gd name="connsiteX71" fmla="*/ 3509010 w 3612054"/>
                <a:gd name="connsiteY71" fmla="*/ 83820 h 342900"/>
                <a:gd name="connsiteX72" fmla="*/ 3520440 w 3612054"/>
                <a:gd name="connsiteY72" fmla="*/ 76200 h 342900"/>
                <a:gd name="connsiteX73" fmla="*/ 3531870 w 3612054"/>
                <a:gd name="connsiteY73" fmla="*/ 68580 h 342900"/>
                <a:gd name="connsiteX74" fmla="*/ 3566160 w 3612054"/>
                <a:gd name="connsiteY74" fmla="*/ 41910 h 342900"/>
                <a:gd name="connsiteX75" fmla="*/ 3577590 w 3612054"/>
                <a:gd name="connsiteY75" fmla="*/ 34290 h 342900"/>
                <a:gd name="connsiteX76" fmla="*/ 3600450 w 3612054"/>
                <a:gd name="connsiteY76" fmla="*/ 11430 h 342900"/>
                <a:gd name="connsiteX77" fmla="*/ 3611880 w 3612054"/>
                <a:gd name="connsiteY77" fmla="*/ 3810 h 342900"/>
                <a:gd name="connsiteX78" fmla="*/ 3608070 w 3612054"/>
                <a:gd name="connsiteY78" fmla="*/ 0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3612054" h="342900">
                  <a:moveTo>
                    <a:pt x="0" y="102870"/>
                  </a:moveTo>
                  <a:cubicBezTo>
                    <a:pt x="7620" y="116840"/>
                    <a:pt x="13683" y="131780"/>
                    <a:pt x="22860" y="144780"/>
                  </a:cubicBezTo>
                  <a:cubicBezTo>
                    <a:pt x="29075" y="153584"/>
                    <a:pt x="38100" y="160020"/>
                    <a:pt x="45720" y="167640"/>
                  </a:cubicBezTo>
                  <a:cubicBezTo>
                    <a:pt x="49530" y="171450"/>
                    <a:pt x="54161" y="174587"/>
                    <a:pt x="57150" y="179070"/>
                  </a:cubicBezTo>
                  <a:cubicBezTo>
                    <a:pt x="59690" y="182880"/>
                    <a:pt x="61532" y="187262"/>
                    <a:pt x="64770" y="190500"/>
                  </a:cubicBezTo>
                  <a:cubicBezTo>
                    <a:pt x="75689" y="201419"/>
                    <a:pt x="75235" y="195732"/>
                    <a:pt x="87630" y="201930"/>
                  </a:cubicBezTo>
                  <a:cubicBezTo>
                    <a:pt x="91726" y="203978"/>
                    <a:pt x="94964" y="207502"/>
                    <a:pt x="99060" y="209550"/>
                  </a:cubicBezTo>
                  <a:cubicBezTo>
                    <a:pt x="102652" y="211346"/>
                    <a:pt x="106898" y="211564"/>
                    <a:pt x="110490" y="213360"/>
                  </a:cubicBezTo>
                  <a:cubicBezTo>
                    <a:pt x="114586" y="215408"/>
                    <a:pt x="117824" y="218932"/>
                    <a:pt x="121920" y="220980"/>
                  </a:cubicBezTo>
                  <a:cubicBezTo>
                    <a:pt x="125512" y="222776"/>
                    <a:pt x="129758" y="222994"/>
                    <a:pt x="133350" y="224790"/>
                  </a:cubicBezTo>
                  <a:cubicBezTo>
                    <a:pt x="137446" y="226838"/>
                    <a:pt x="140571" y="230606"/>
                    <a:pt x="144780" y="232410"/>
                  </a:cubicBezTo>
                  <a:cubicBezTo>
                    <a:pt x="161870" y="239734"/>
                    <a:pt x="156622" y="232616"/>
                    <a:pt x="171450" y="240030"/>
                  </a:cubicBezTo>
                  <a:cubicBezTo>
                    <a:pt x="175546" y="242078"/>
                    <a:pt x="178696" y="245790"/>
                    <a:pt x="182880" y="247650"/>
                  </a:cubicBezTo>
                  <a:cubicBezTo>
                    <a:pt x="190220" y="250912"/>
                    <a:pt x="198120" y="252730"/>
                    <a:pt x="205740" y="255270"/>
                  </a:cubicBezTo>
                  <a:lnTo>
                    <a:pt x="217170" y="259080"/>
                  </a:lnTo>
                  <a:cubicBezTo>
                    <a:pt x="220980" y="260350"/>
                    <a:pt x="224704" y="261916"/>
                    <a:pt x="228600" y="262890"/>
                  </a:cubicBezTo>
                  <a:cubicBezTo>
                    <a:pt x="233680" y="264160"/>
                    <a:pt x="238937" y="264861"/>
                    <a:pt x="243840" y="266700"/>
                  </a:cubicBezTo>
                  <a:cubicBezTo>
                    <a:pt x="249158" y="268694"/>
                    <a:pt x="253762" y="272326"/>
                    <a:pt x="259080" y="274320"/>
                  </a:cubicBezTo>
                  <a:cubicBezTo>
                    <a:pt x="263983" y="276159"/>
                    <a:pt x="269304" y="276625"/>
                    <a:pt x="274320" y="278130"/>
                  </a:cubicBezTo>
                  <a:cubicBezTo>
                    <a:pt x="282013" y="280438"/>
                    <a:pt x="289560" y="283210"/>
                    <a:pt x="297180" y="285750"/>
                  </a:cubicBezTo>
                  <a:lnTo>
                    <a:pt x="320040" y="293370"/>
                  </a:lnTo>
                  <a:cubicBezTo>
                    <a:pt x="323850" y="294640"/>
                    <a:pt x="327574" y="296206"/>
                    <a:pt x="331470" y="297180"/>
                  </a:cubicBezTo>
                  <a:cubicBezTo>
                    <a:pt x="336550" y="298450"/>
                    <a:pt x="341675" y="299551"/>
                    <a:pt x="346710" y="300990"/>
                  </a:cubicBezTo>
                  <a:cubicBezTo>
                    <a:pt x="350572" y="302093"/>
                    <a:pt x="354278" y="303697"/>
                    <a:pt x="358140" y="304800"/>
                  </a:cubicBezTo>
                  <a:cubicBezTo>
                    <a:pt x="363175" y="306239"/>
                    <a:pt x="368345" y="307171"/>
                    <a:pt x="373380" y="308610"/>
                  </a:cubicBezTo>
                  <a:cubicBezTo>
                    <a:pt x="377242" y="309713"/>
                    <a:pt x="380935" y="311363"/>
                    <a:pt x="384810" y="312420"/>
                  </a:cubicBezTo>
                  <a:cubicBezTo>
                    <a:pt x="399966" y="316553"/>
                    <a:pt x="415290" y="320040"/>
                    <a:pt x="430530" y="323850"/>
                  </a:cubicBezTo>
                  <a:cubicBezTo>
                    <a:pt x="435610" y="325120"/>
                    <a:pt x="440802" y="326004"/>
                    <a:pt x="445770" y="327660"/>
                  </a:cubicBezTo>
                  <a:cubicBezTo>
                    <a:pt x="449580" y="328930"/>
                    <a:pt x="453262" y="330682"/>
                    <a:pt x="457200" y="331470"/>
                  </a:cubicBezTo>
                  <a:cubicBezTo>
                    <a:pt x="479941" y="336018"/>
                    <a:pt x="506130" y="339549"/>
                    <a:pt x="529590" y="342900"/>
                  </a:cubicBezTo>
                  <a:cubicBezTo>
                    <a:pt x="626828" y="333176"/>
                    <a:pt x="505324" y="342900"/>
                    <a:pt x="609600" y="342900"/>
                  </a:cubicBezTo>
                  <a:cubicBezTo>
                    <a:pt x="636300" y="342900"/>
                    <a:pt x="662940" y="340360"/>
                    <a:pt x="689610" y="339090"/>
                  </a:cubicBezTo>
                  <a:cubicBezTo>
                    <a:pt x="720090" y="340360"/>
                    <a:pt x="750544" y="342900"/>
                    <a:pt x="781050" y="342900"/>
                  </a:cubicBezTo>
                  <a:cubicBezTo>
                    <a:pt x="834405" y="342900"/>
                    <a:pt x="887746" y="340898"/>
                    <a:pt x="941070" y="339090"/>
                  </a:cubicBezTo>
                  <a:cubicBezTo>
                    <a:pt x="962685" y="338357"/>
                    <a:pt x="984243" y="336417"/>
                    <a:pt x="1005840" y="335280"/>
                  </a:cubicBezTo>
                  <a:lnTo>
                    <a:pt x="1085850" y="331470"/>
                  </a:lnTo>
                  <a:lnTo>
                    <a:pt x="1120140" y="327660"/>
                  </a:lnTo>
                  <a:cubicBezTo>
                    <a:pt x="1129051" y="326546"/>
                    <a:pt x="1137879" y="324790"/>
                    <a:pt x="1146810" y="323850"/>
                  </a:cubicBezTo>
                  <a:cubicBezTo>
                    <a:pt x="1190889" y="319210"/>
                    <a:pt x="1203073" y="320114"/>
                    <a:pt x="1249680" y="316230"/>
                  </a:cubicBezTo>
                  <a:cubicBezTo>
                    <a:pt x="1276378" y="314005"/>
                    <a:pt x="1302913" y="309474"/>
                    <a:pt x="1329690" y="308610"/>
                  </a:cubicBezTo>
                  <a:lnTo>
                    <a:pt x="1565910" y="300990"/>
                  </a:lnTo>
                  <a:cubicBezTo>
                    <a:pt x="1664081" y="293438"/>
                    <a:pt x="1593856" y="298014"/>
                    <a:pt x="1756410" y="293370"/>
                  </a:cubicBezTo>
                  <a:lnTo>
                    <a:pt x="1882140" y="289560"/>
                  </a:lnTo>
                  <a:cubicBezTo>
                    <a:pt x="1961879" y="284244"/>
                    <a:pt x="1984888" y="281940"/>
                    <a:pt x="2084070" y="281940"/>
                  </a:cubicBezTo>
                  <a:cubicBezTo>
                    <a:pt x="2104430" y="281940"/>
                    <a:pt x="2124710" y="284480"/>
                    <a:pt x="2145030" y="285750"/>
                  </a:cubicBezTo>
                  <a:lnTo>
                    <a:pt x="2255520" y="281940"/>
                  </a:lnTo>
                  <a:cubicBezTo>
                    <a:pt x="2273740" y="281029"/>
                    <a:pt x="2366251" y="270785"/>
                    <a:pt x="2369820" y="270510"/>
                  </a:cubicBezTo>
                  <a:lnTo>
                    <a:pt x="2468880" y="262890"/>
                  </a:lnTo>
                  <a:lnTo>
                    <a:pt x="2575560" y="266700"/>
                  </a:lnTo>
                  <a:cubicBezTo>
                    <a:pt x="2589569" y="267418"/>
                    <a:pt x="2603446" y="270822"/>
                    <a:pt x="2617470" y="270510"/>
                  </a:cubicBezTo>
                  <a:cubicBezTo>
                    <a:pt x="2660714" y="269549"/>
                    <a:pt x="2703830" y="265430"/>
                    <a:pt x="2747010" y="262890"/>
                  </a:cubicBezTo>
                  <a:cubicBezTo>
                    <a:pt x="2768600" y="261620"/>
                    <a:pt x="2790285" y="261468"/>
                    <a:pt x="2811780" y="259080"/>
                  </a:cubicBezTo>
                  <a:cubicBezTo>
                    <a:pt x="2823210" y="257810"/>
                    <a:pt x="2834604" y="256152"/>
                    <a:pt x="2846070" y="255270"/>
                  </a:cubicBezTo>
                  <a:cubicBezTo>
                    <a:pt x="2867634" y="253611"/>
                    <a:pt x="2889250" y="252730"/>
                    <a:pt x="2910840" y="251460"/>
                  </a:cubicBezTo>
                  <a:cubicBezTo>
                    <a:pt x="2948418" y="243944"/>
                    <a:pt x="2927942" y="247151"/>
                    <a:pt x="2990850" y="243840"/>
                  </a:cubicBezTo>
                  <a:lnTo>
                    <a:pt x="3074670" y="240030"/>
                  </a:lnTo>
                  <a:cubicBezTo>
                    <a:pt x="3087822" y="239233"/>
                    <a:pt x="3135604" y="234445"/>
                    <a:pt x="3150870" y="232410"/>
                  </a:cubicBezTo>
                  <a:cubicBezTo>
                    <a:pt x="3171921" y="229603"/>
                    <a:pt x="3173026" y="228382"/>
                    <a:pt x="3192780" y="224790"/>
                  </a:cubicBezTo>
                  <a:cubicBezTo>
                    <a:pt x="3200381" y="223408"/>
                    <a:pt x="3208039" y="222362"/>
                    <a:pt x="3215640" y="220980"/>
                  </a:cubicBezTo>
                  <a:cubicBezTo>
                    <a:pt x="3222011" y="219822"/>
                    <a:pt x="3228319" y="218328"/>
                    <a:pt x="3234690" y="217170"/>
                  </a:cubicBezTo>
                  <a:cubicBezTo>
                    <a:pt x="3242291" y="215788"/>
                    <a:pt x="3249996" y="214979"/>
                    <a:pt x="3257550" y="213360"/>
                  </a:cubicBezTo>
                  <a:cubicBezTo>
                    <a:pt x="3311881" y="201718"/>
                    <a:pt x="3270443" y="210221"/>
                    <a:pt x="3299460" y="201930"/>
                  </a:cubicBezTo>
                  <a:cubicBezTo>
                    <a:pt x="3339767" y="190414"/>
                    <a:pt x="3283235" y="208608"/>
                    <a:pt x="3337560" y="190500"/>
                  </a:cubicBezTo>
                  <a:lnTo>
                    <a:pt x="3348990" y="186690"/>
                  </a:lnTo>
                  <a:cubicBezTo>
                    <a:pt x="3352800" y="185420"/>
                    <a:pt x="3357078" y="185108"/>
                    <a:pt x="3360420" y="182880"/>
                  </a:cubicBezTo>
                  <a:cubicBezTo>
                    <a:pt x="3393177" y="161042"/>
                    <a:pt x="3351732" y="187224"/>
                    <a:pt x="3383280" y="171450"/>
                  </a:cubicBezTo>
                  <a:cubicBezTo>
                    <a:pt x="3387376" y="169402"/>
                    <a:pt x="3390614" y="165878"/>
                    <a:pt x="3394710" y="163830"/>
                  </a:cubicBezTo>
                  <a:cubicBezTo>
                    <a:pt x="3398302" y="162034"/>
                    <a:pt x="3402548" y="161816"/>
                    <a:pt x="3406140" y="160020"/>
                  </a:cubicBezTo>
                  <a:cubicBezTo>
                    <a:pt x="3422478" y="151851"/>
                    <a:pt x="3413833" y="152767"/>
                    <a:pt x="3429000" y="140970"/>
                  </a:cubicBezTo>
                  <a:lnTo>
                    <a:pt x="3463290" y="118110"/>
                  </a:lnTo>
                  <a:cubicBezTo>
                    <a:pt x="3467100" y="115570"/>
                    <a:pt x="3471482" y="113728"/>
                    <a:pt x="3474720" y="110490"/>
                  </a:cubicBezTo>
                  <a:cubicBezTo>
                    <a:pt x="3492626" y="92584"/>
                    <a:pt x="3481667" y="102049"/>
                    <a:pt x="3509010" y="83820"/>
                  </a:cubicBezTo>
                  <a:lnTo>
                    <a:pt x="3520440" y="76200"/>
                  </a:lnTo>
                  <a:cubicBezTo>
                    <a:pt x="3524250" y="73660"/>
                    <a:pt x="3528632" y="71818"/>
                    <a:pt x="3531870" y="68580"/>
                  </a:cubicBezTo>
                  <a:cubicBezTo>
                    <a:pt x="3549776" y="50674"/>
                    <a:pt x="3538817" y="60139"/>
                    <a:pt x="3566160" y="41910"/>
                  </a:cubicBezTo>
                  <a:cubicBezTo>
                    <a:pt x="3569970" y="39370"/>
                    <a:pt x="3574352" y="37528"/>
                    <a:pt x="3577590" y="34290"/>
                  </a:cubicBezTo>
                  <a:cubicBezTo>
                    <a:pt x="3585210" y="26670"/>
                    <a:pt x="3591484" y="17408"/>
                    <a:pt x="3600450" y="11430"/>
                  </a:cubicBezTo>
                  <a:cubicBezTo>
                    <a:pt x="3604260" y="8890"/>
                    <a:pt x="3609340" y="7620"/>
                    <a:pt x="3611880" y="3810"/>
                  </a:cubicBezTo>
                  <a:cubicBezTo>
                    <a:pt x="3612876" y="2316"/>
                    <a:pt x="3609340" y="1270"/>
                    <a:pt x="3608070" y="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sp>
        <p:nvSpPr>
          <p:cNvPr id="57" name="TextBox 56"/>
          <p:cNvSpPr txBox="1"/>
          <p:nvPr/>
        </p:nvSpPr>
        <p:spPr>
          <a:xfrm>
            <a:off x="2799845" y="3770888"/>
            <a:ext cx="4709564" cy="584775"/>
          </a:xfrm>
          <a:prstGeom prst="rect">
            <a:avLst/>
          </a:prstGeom>
          <a:noFill/>
        </p:spPr>
        <p:txBody>
          <a:bodyPr wrap="square" rtlCol="0">
            <a:spAutoFit/>
          </a:bodyPr>
          <a:lstStyle/>
          <a:p>
            <a:pPr algn="ctr"/>
            <a:r>
              <a:rPr lang="en-NZ" sz="1600" dirty="0" smtClean="0">
                <a:solidFill>
                  <a:srgbClr val="FF0000"/>
                </a:solidFill>
              </a:rPr>
              <a:t>Try to keep the waves smooth. Separation all the same &amp; the same as the incoming wavelength.</a:t>
            </a:r>
            <a:endParaRPr lang="en-NZ" sz="1600" dirty="0">
              <a:solidFill>
                <a:srgbClr val="FF0000"/>
              </a:solidFill>
            </a:endParaRPr>
          </a:p>
        </p:txBody>
      </p:sp>
      <p:sp>
        <p:nvSpPr>
          <p:cNvPr id="59" name="TextBox 58"/>
          <p:cNvSpPr txBox="1"/>
          <p:nvPr/>
        </p:nvSpPr>
        <p:spPr>
          <a:xfrm>
            <a:off x="4518229" y="4303259"/>
            <a:ext cx="3857104" cy="584775"/>
          </a:xfrm>
          <a:prstGeom prst="rect">
            <a:avLst/>
          </a:prstGeom>
          <a:noFill/>
        </p:spPr>
        <p:txBody>
          <a:bodyPr wrap="square" rtlCol="0">
            <a:spAutoFit/>
          </a:bodyPr>
          <a:lstStyle/>
          <a:p>
            <a:r>
              <a:rPr lang="en-NZ" sz="1600" dirty="0" smtClean="0"/>
              <a:t>Evidence statement from NZQA tells you what they looked for in the answer:</a:t>
            </a:r>
            <a:endParaRPr lang="en-NZ" sz="1600" dirty="0"/>
          </a:p>
        </p:txBody>
      </p:sp>
      <p:sp>
        <p:nvSpPr>
          <p:cNvPr id="60" name="TextBox 59"/>
          <p:cNvSpPr txBox="1"/>
          <p:nvPr/>
        </p:nvSpPr>
        <p:spPr>
          <a:xfrm>
            <a:off x="5494715" y="6508870"/>
            <a:ext cx="3407408" cy="338554"/>
          </a:xfrm>
          <a:prstGeom prst="rect">
            <a:avLst/>
          </a:prstGeom>
          <a:noFill/>
        </p:spPr>
        <p:txBody>
          <a:bodyPr wrap="none" rtlCol="0">
            <a:spAutoFit/>
          </a:bodyPr>
          <a:lstStyle/>
          <a:p>
            <a:r>
              <a:rPr lang="en-NZ" sz="1600" i="1" dirty="0" smtClean="0">
                <a:solidFill>
                  <a:srgbClr val="FF0000"/>
                </a:solidFill>
              </a:rPr>
              <a:t>Mark scheme on the next slide…………..</a:t>
            </a:r>
            <a:endParaRPr lang="en-NZ" sz="1600" i="1" dirty="0">
              <a:solidFill>
                <a:srgbClr val="FF0000"/>
              </a:solidFill>
            </a:endParaRPr>
          </a:p>
        </p:txBody>
      </p:sp>
    </p:spTree>
    <p:extLst>
      <p:ext uri="{BB962C8B-B14F-4D97-AF65-F5344CB8AC3E}">
        <p14:creationId xmlns:p14="http://schemas.microsoft.com/office/powerpoint/2010/main" val="504689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2000"/>
                                        <p:tgtEl>
                                          <p:spTgt spid="50"/>
                                        </p:tgtEl>
                                      </p:cBhvr>
                                    </p:animEffect>
                                  </p:childTnLst>
                                </p:cTn>
                              </p:par>
                              <p:par>
                                <p:cTn id="8" presetID="10" presetClass="entr" presetSubtype="0" fill="hold" nodeType="withEffect">
                                  <p:stCondLst>
                                    <p:cond delay="0"/>
                                  </p:stCondLst>
                                  <p:childTnLst>
                                    <p:set>
                                      <p:cBhvr>
                                        <p:cTn id="9" dur="1" fill="hold">
                                          <p:stCondLst>
                                            <p:cond delay="0"/>
                                          </p:stCondLst>
                                        </p:cTn>
                                        <p:tgtEl>
                                          <p:spTgt spid="56"/>
                                        </p:tgtEl>
                                        <p:attrNameLst>
                                          <p:attrName>style.visibility</p:attrName>
                                        </p:attrNameLst>
                                      </p:cBhvr>
                                      <p:to>
                                        <p:strVal val="visible"/>
                                      </p:to>
                                    </p:set>
                                    <p:animEffect transition="in" filter="fade">
                                      <p:cBhvr>
                                        <p:cTn id="10" dur="2000"/>
                                        <p:tgtEl>
                                          <p:spTgt spid="5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7"/>
                                        </p:tgtEl>
                                        <p:attrNameLst>
                                          <p:attrName>style.visibility</p:attrName>
                                        </p:attrNameLst>
                                      </p:cBhvr>
                                      <p:to>
                                        <p:strVal val="visible"/>
                                      </p:to>
                                    </p:set>
                                    <p:animEffect transition="in" filter="fade">
                                      <p:cBhvr>
                                        <p:cTn id="13" dur="2000"/>
                                        <p:tgtEl>
                                          <p:spTgt spid="5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9"/>
                                        </p:tgtEl>
                                        <p:attrNameLst>
                                          <p:attrName>style.visibility</p:attrName>
                                        </p:attrNameLst>
                                      </p:cBhvr>
                                      <p:to>
                                        <p:strVal val="visible"/>
                                      </p:to>
                                    </p:set>
                                    <p:animEffect transition="in" filter="fade">
                                      <p:cBhvr>
                                        <p:cTn id="18" dur="1000"/>
                                        <p:tgtEl>
                                          <p:spTgt spid="5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wipe(up)">
                                      <p:cBhvr>
                                        <p:cTn id="23" dur="5000"/>
                                        <p:tgtEl>
                                          <p:spTgt spid="44"/>
                                        </p:tgtEl>
                                      </p:cBhvr>
                                    </p:animEffect>
                                  </p:childTnLst>
                                </p:cTn>
                              </p:par>
                            </p:childTnLst>
                          </p:cTn>
                        </p:par>
                        <p:par>
                          <p:cTn id="24" fill="hold">
                            <p:stCondLst>
                              <p:cond delay="5000"/>
                            </p:stCondLst>
                            <p:childTnLst>
                              <p:par>
                                <p:cTn id="25" presetID="22" presetClass="entr" presetSubtype="8" fill="hold" grpId="0" nodeType="afterEffect">
                                  <p:stCondLst>
                                    <p:cond delay="0"/>
                                  </p:stCondLst>
                                  <p:childTnLst>
                                    <p:set>
                                      <p:cBhvr>
                                        <p:cTn id="26" dur="1" fill="hold">
                                          <p:stCondLst>
                                            <p:cond delay="0"/>
                                          </p:stCondLst>
                                        </p:cTn>
                                        <p:tgtEl>
                                          <p:spTgt spid="60"/>
                                        </p:tgtEl>
                                        <p:attrNameLst>
                                          <p:attrName>style.visibility</p:attrName>
                                        </p:attrNameLst>
                                      </p:cBhvr>
                                      <p:to>
                                        <p:strVal val="visible"/>
                                      </p:to>
                                    </p:set>
                                    <p:animEffect transition="in" filter="wipe(left)">
                                      <p:cBhvr>
                                        <p:cTn id="27" dur="2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57" grpId="0"/>
      <p:bldP spid="59" grpId="0"/>
      <p:bldP spid="6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1789" y="3042766"/>
            <a:ext cx="2016229" cy="584775"/>
          </a:xfrm>
          <a:prstGeom prst="rect">
            <a:avLst/>
          </a:prstGeom>
          <a:solidFill>
            <a:schemeClr val="bg1"/>
          </a:solidFill>
          <a:ln w="28575">
            <a:solidFill>
              <a:srgbClr val="FF0000"/>
            </a:solidFill>
          </a:ln>
        </p:spPr>
        <p:txBody>
          <a:bodyPr wrap="square">
            <a:spAutoFit/>
          </a:bodyPr>
          <a:lstStyle/>
          <a:p>
            <a:pPr lvl="0" algn="ctr"/>
            <a:r>
              <a:rPr lang="en-GB" sz="1600" b="1" i="1" dirty="0" smtClean="0">
                <a:solidFill>
                  <a:srgbClr val="FF0000"/>
                </a:solidFill>
              </a:rPr>
              <a:t>“ACHIEVE” for :</a:t>
            </a:r>
          </a:p>
          <a:p>
            <a:pPr algn="ctr"/>
            <a:r>
              <a:rPr lang="en-NZ" sz="1600" b="1" dirty="0"/>
              <a:t>TWO</a:t>
            </a:r>
            <a:r>
              <a:rPr lang="en-NZ" sz="1600" dirty="0"/>
              <a:t> correct points.</a:t>
            </a:r>
          </a:p>
        </p:txBody>
      </p:sp>
      <p:sp>
        <p:nvSpPr>
          <p:cNvPr id="3" name="Rectangle 2"/>
          <p:cNvSpPr/>
          <p:nvPr/>
        </p:nvSpPr>
        <p:spPr>
          <a:xfrm>
            <a:off x="3564874" y="3520379"/>
            <a:ext cx="1929839" cy="584775"/>
          </a:xfrm>
          <a:prstGeom prst="rect">
            <a:avLst/>
          </a:prstGeom>
          <a:ln w="28575">
            <a:solidFill>
              <a:srgbClr val="7030A0"/>
            </a:solidFill>
          </a:ln>
        </p:spPr>
        <p:txBody>
          <a:bodyPr wrap="square">
            <a:spAutoFit/>
          </a:bodyPr>
          <a:lstStyle/>
          <a:p>
            <a:pPr lvl="0" algn="ctr"/>
            <a:r>
              <a:rPr lang="en-GB" sz="1600" b="1" i="1" dirty="0" smtClean="0">
                <a:solidFill>
                  <a:srgbClr val="7030A0"/>
                </a:solidFill>
              </a:rPr>
              <a:t>“MERIT” for :</a:t>
            </a:r>
          </a:p>
          <a:p>
            <a:pPr algn="ctr"/>
            <a:r>
              <a:rPr lang="en-NZ" sz="1600" dirty="0"/>
              <a:t>Minor error(s).</a:t>
            </a:r>
          </a:p>
        </p:txBody>
      </p:sp>
      <p:sp>
        <p:nvSpPr>
          <p:cNvPr id="4" name="Rectangle 3"/>
          <p:cNvSpPr/>
          <p:nvPr/>
        </p:nvSpPr>
        <p:spPr>
          <a:xfrm>
            <a:off x="6217922" y="3942213"/>
            <a:ext cx="2227810" cy="584775"/>
          </a:xfrm>
          <a:prstGeom prst="rect">
            <a:avLst/>
          </a:prstGeom>
          <a:ln w="28575">
            <a:solidFill>
              <a:srgbClr val="009644"/>
            </a:solidFill>
          </a:ln>
        </p:spPr>
        <p:txBody>
          <a:bodyPr wrap="square">
            <a:spAutoFit/>
          </a:bodyPr>
          <a:lstStyle/>
          <a:p>
            <a:pPr algn="ctr"/>
            <a:r>
              <a:rPr lang="en-GB" sz="1600" b="1" i="1" dirty="0" smtClean="0">
                <a:solidFill>
                  <a:srgbClr val="009644"/>
                </a:solidFill>
              </a:rPr>
              <a:t>“EXCELLENCE”   for :</a:t>
            </a:r>
          </a:p>
          <a:p>
            <a:pPr algn="ctr"/>
            <a:r>
              <a:rPr lang="en-NZ" sz="1600" dirty="0"/>
              <a:t>Complete answer.</a:t>
            </a:r>
          </a:p>
        </p:txBody>
      </p:sp>
      <p:sp>
        <p:nvSpPr>
          <p:cNvPr id="5" name="Rectangle 4"/>
          <p:cNvSpPr/>
          <p:nvPr/>
        </p:nvSpPr>
        <p:spPr>
          <a:xfrm>
            <a:off x="217676" y="677189"/>
            <a:ext cx="8620297" cy="2062103"/>
          </a:xfrm>
          <a:prstGeom prst="rect">
            <a:avLst/>
          </a:prstGeom>
        </p:spPr>
        <p:txBody>
          <a:bodyPr wrap="square">
            <a:spAutoFit/>
          </a:bodyPr>
          <a:lstStyle/>
          <a:p>
            <a:pPr marL="285750" lvl="0" indent="-285750">
              <a:buFont typeface="Wingdings" panose="05000000000000000000" pitchFamily="2" charset="2"/>
              <a:buChar char="v"/>
            </a:pPr>
            <a:r>
              <a:rPr lang="en-NZ" sz="1600" dirty="0"/>
              <a:t>Diffraction.</a:t>
            </a:r>
          </a:p>
          <a:p>
            <a:pPr marL="285750" lvl="0" indent="-285750">
              <a:buFont typeface="Wingdings" panose="05000000000000000000" pitchFamily="2" charset="2"/>
              <a:buChar char="v"/>
            </a:pPr>
            <a:r>
              <a:rPr lang="en-NZ" sz="1600" dirty="0" smtClean="0"/>
              <a:t>B would be best.</a:t>
            </a:r>
            <a:endParaRPr lang="en-NZ" sz="1600" dirty="0"/>
          </a:p>
          <a:p>
            <a:pPr marL="285750" lvl="0" indent="-285750">
              <a:buFont typeface="Wingdings" panose="05000000000000000000" pitchFamily="2" charset="2"/>
              <a:buChar char="v"/>
            </a:pPr>
            <a:r>
              <a:rPr lang="en-NZ" sz="1600" dirty="0"/>
              <a:t>Correct diagram for A and B, showing semi-circular wave fronts for A.</a:t>
            </a:r>
          </a:p>
          <a:p>
            <a:pPr marL="285750" lvl="0" indent="-285750">
              <a:buFont typeface="Wingdings" panose="05000000000000000000" pitchFamily="2" charset="2"/>
              <a:buChar char="v"/>
            </a:pPr>
            <a:r>
              <a:rPr lang="en-NZ" sz="1600" dirty="0"/>
              <a:t>Diagram shows wavelength remains unchanged.</a:t>
            </a:r>
          </a:p>
          <a:p>
            <a:pPr marL="285750" lvl="0" indent="-285750">
              <a:buFont typeface="Wingdings" panose="05000000000000000000" pitchFamily="2" charset="2"/>
              <a:buChar char="v"/>
            </a:pPr>
            <a:r>
              <a:rPr lang="en-NZ" sz="1600" dirty="0"/>
              <a:t>Since semi-circular wave fronts are produced in the small gap that is similar in size to the wavelength of the incoming waves, a boat anchored at A would be affected by the waves.</a:t>
            </a:r>
          </a:p>
          <a:p>
            <a:pPr marL="285750" indent="-285750">
              <a:buFont typeface="Wingdings" panose="05000000000000000000" pitchFamily="2" charset="2"/>
              <a:buChar char="v"/>
            </a:pPr>
            <a:r>
              <a:rPr lang="en-NZ" sz="1600" dirty="0"/>
              <a:t>Wave </a:t>
            </a:r>
            <a:r>
              <a:rPr lang="en-NZ" sz="1600" dirty="0" smtClean="0"/>
              <a:t>approaching </a:t>
            </a:r>
            <a:r>
              <a:rPr lang="en-NZ" sz="1600" dirty="0"/>
              <a:t>the large gap do not diffract as much. Hence a boat at B would remain calm. So B is the better option for anchoring the boat.</a:t>
            </a:r>
          </a:p>
        </p:txBody>
      </p:sp>
      <p:sp>
        <p:nvSpPr>
          <p:cNvPr id="6" name="TextBox 5"/>
          <p:cNvSpPr txBox="1"/>
          <p:nvPr/>
        </p:nvSpPr>
        <p:spPr>
          <a:xfrm>
            <a:off x="4484979" y="288212"/>
            <a:ext cx="3857104" cy="584775"/>
          </a:xfrm>
          <a:prstGeom prst="rect">
            <a:avLst/>
          </a:prstGeom>
          <a:noFill/>
        </p:spPr>
        <p:txBody>
          <a:bodyPr wrap="square" rtlCol="0">
            <a:spAutoFit/>
          </a:bodyPr>
          <a:lstStyle/>
          <a:p>
            <a:r>
              <a:rPr lang="en-NZ" sz="1600" dirty="0" smtClean="0"/>
              <a:t>Evidence statement from NZQA tells you what they looked for in the answer:</a:t>
            </a:r>
            <a:endParaRPr lang="en-NZ" sz="1600" dirty="0"/>
          </a:p>
        </p:txBody>
      </p:sp>
      <p:sp>
        <p:nvSpPr>
          <p:cNvPr id="7" name="TextBox 6"/>
          <p:cNvSpPr txBox="1"/>
          <p:nvPr/>
        </p:nvSpPr>
        <p:spPr>
          <a:xfrm>
            <a:off x="2843847" y="6453557"/>
            <a:ext cx="6127896" cy="338554"/>
          </a:xfrm>
          <a:prstGeom prst="rect">
            <a:avLst/>
          </a:prstGeom>
          <a:noFill/>
        </p:spPr>
        <p:txBody>
          <a:bodyPr wrap="none" rtlCol="0">
            <a:spAutoFit/>
          </a:bodyPr>
          <a:lstStyle/>
          <a:p>
            <a:r>
              <a:rPr lang="en-NZ" sz="1600" i="1" dirty="0" smtClean="0">
                <a:solidFill>
                  <a:srgbClr val="FF0000"/>
                </a:solidFill>
              </a:rPr>
              <a:t>The overall judgement statement for the paper is on the next slide ……….</a:t>
            </a:r>
            <a:endParaRPr lang="en-NZ" sz="1600" i="1" dirty="0">
              <a:solidFill>
                <a:srgbClr val="FF0000"/>
              </a:solidFill>
            </a:endParaRPr>
          </a:p>
        </p:txBody>
      </p:sp>
    </p:spTree>
    <p:extLst>
      <p:ext uri="{BB962C8B-B14F-4D97-AF65-F5344CB8AC3E}">
        <p14:creationId xmlns:p14="http://schemas.microsoft.com/office/powerpoint/2010/main" val="3599048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up)">
                                      <p:cBhvr>
                                        <p:cTn id="10" dur="5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1750" fill="hold"/>
                                        <p:tgtEl>
                                          <p:spTgt spid="2"/>
                                        </p:tgtEl>
                                        <p:attrNameLst>
                                          <p:attrName>ppt_x</p:attrName>
                                        </p:attrNameLst>
                                      </p:cBhvr>
                                      <p:tavLst>
                                        <p:tav tm="0">
                                          <p:val>
                                            <p:strVal val="0-#ppt_w/2"/>
                                          </p:val>
                                        </p:tav>
                                        <p:tav tm="100000">
                                          <p:val>
                                            <p:strVal val="#ppt_x"/>
                                          </p:val>
                                        </p:tav>
                                      </p:tavLst>
                                    </p:anim>
                                    <p:anim calcmode="lin" valueType="num">
                                      <p:cBhvr additive="base">
                                        <p:cTn id="16" dur="175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1000" fill="hold"/>
                                        <p:tgtEl>
                                          <p:spTgt spid="3"/>
                                        </p:tgtEl>
                                        <p:attrNameLst>
                                          <p:attrName>ppt_w</p:attrName>
                                        </p:attrNameLst>
                                      </p:cBhvr>
                                      <p:tavLst>
                                        <p:tav tm="0">
                                          <p:val>
                                            <p:fltVal val="0"/>
                                          </p:val>
                                        </p:tav>
                                        <p:tav tm="100000">
                                          <p:val>
                                            <p:strVal val="#ppt_w"/>
                                          </p:val>
                                        </p:tav>
                                      </p:tavLst>
                                    </p:anim>
                                    <p:anim calcmode="lin" valueType="num">
                                      <p:cBhvr>
                                        <p:cTn id="22" dur="1000" fill="hold"/>
                                        <p:tgtEl>
                                          <p:spTgt spid="3"/>
                                        </p:tgtEl>
                                        <p:attrNameLst>
                                          <p:attrName>ppt_h</p:attrName>
                                        </p:attrNameLst>
                                      </p:cBhvr>
                                      <p:tavLst>
                                        <p:tav tm="0">
                                          <p:val>
                                            <p:fltVal val="0"/>
                                          </p:val>
                                        </p:tav>
                                        <p:tav tm="100000">
                                          <p:val>
                                            <p:strVal val="#ppt_h"/>
                                          </p:val>
                                        </p:tav>
                                      </p:tavLst>
                                    </p:anim>
                                    <p:anim calcmode="lin" valueType="num">
                                      <p:cBhvr>
                                        <p:cTn id="23" dur="1000" fill="hold"/>
                                        <p:tgtEl>
                                          <p:spTgt spid="3"/>
                                        </p:tgtEl>
                                        <p:attrNameLst>
                                          <p:attrName>style.rotation</p:attrName>
                                        </p:attrNameLst>
                                      </p:cBhvr>
                                      <p:tavLst>
                                        <p:tav tm="0">
                                          <p:val>
                                            <p:fltVal val="90"/>
                                          </p:val>
                                        </p:tav>
                                        <p:tav tm="100000">
                                          <p:val>
                                            <p:fltVal val="0"/>
                                          </p:val>
                                        </p:tav>
                                      </p:tavLst>
                                    </p:anim>
                                    <p:animEffect transition="in" filter="fade">
                                      <p:cBhvr>
                                        <p:cTn id="24" dur="10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grpId="0" nodeType="clickEffect">
                                  <p:stCondLst>
                                    <p:cond delay="0"/>
                                  </p:stCondLst>
                                  <p:iterate type="lt">
                                    <p:tmPct val="0"/>
                                  </p:iterate>
                                  <p:childTnLst>
                                    <p:set>
                                      <p:cBhvr>
                                        <p:cTn id="28" dur="1" fill="hold">
                                          <p:stCondLst>
                                            <p:cond delay="0"/>
                                          </p:stCondLst>
                                        </p:cTn>
                                        <p:tgtEl>
                                          <p:spTgt spid="4"/>
                                        </p:tgtEl>
                                        <p:attrNameLst>
                                          <p:attrName>style.visibility</p:attrName>
                                        </p:attrNameLst>
                                      </p:cBhvr>
                                      <p:to>
                                        <p:strVal val="visible"/>
                                      </p:to>
                                    </p:set>
                                    <p:animEffect transition="in" filter="wipe(down)">
                                      <p:cBhvr>
                                        <p:cTn id="29" dur="580">
                                          <p:stCondLst>
                                            <p:cond delay="0"/>
                                          </p:stCondLst>
                                        </p:cTn>
                                        <p:tgtEl>
                                          <p:spTgt spid="4"/>
                                        </p:tgtEl>
                                      </p:cBhvr>
                                    </p:animEffect>
                                    <p:anim calcmode="lin" valueType="num">
                                      <p:cBhvr>
                                        <p:cTn id="30"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5" dur="26">
                                          <p:stCondLst>
                                            <p:cond delay="650"/>
                                          </p:stCondLst>
                                        </p:cTn>
                                        <p:tgtEl>
                                          <p:spTgt spid="4"/>
                                        </p:tgtEl>
                                      </p:cBhvr>
                                      <p:to x="100000" y="60000"/>
                                    </p:animScale>
                                    <p:animScale>
                                      <p:cBhvr>
                                        <p:cTn id="36" dur="166" decel="50000">
                                          <p:stCondLst>
                                            <p:cond delay="676"/>
                                          </p:stCondLst>
                                        </p:cTn>
                                        <p:tgtEl>
                                          <p:spTgt spid="4"/>
                                        </p:tgtEl>
                                      </p:cBhvr>
                                      <p:to x="100000" y="100000"/>
                                    </p:animScale>
                                    <p:animScale>
                                      <p:cBhvr>
                                        <p:cTn id="37" dur="26">
                                          <p:stCondLst>
                                            <p:cond delay="1312"/>
                                          </p:stCondLst>
                                        </p:cTn>
                                        <p:tgtEl>
                                          <p:spTgt spid="4"/>
                                        </p:tgtEl>
                                      </p:cBhvr>
                                      <p:to x="100000" y="80000"/>
                                    </p:animScale>
                                    <p:animScale>
                                      <p:cBhvr>
                                        <p:cTn id="38" dur="166" decel="50000">
                                          <p:stCondLst>
                                            <p:cond delay="1338"/>
                                          </p:stCondLst>
                                        </p:cTn>
                                        <p:tgtEl>
                                          <p:spTgt spid="4"/>
                                        </p:tgtEl>
                                      </p:cBhvr>
                                      <p:to x="100000" y="100000"/>
                                    </p:animScale>
                                    <p:animScale>
                                      <p:cBhvr>
                                        <p:cTn id="39" dur="26">
                                          <p:stCondLst>
                                            <p:cond delay="1642"/>
                                          </p:stCondLst>
                                        </p:cTn>
                                        <p:tgtEl>
                                          <p:spTgt spid="4"/>
                                        </p:tgtEl>
                                      </p:cBhvr>
                                      <p:to x="100000" y="90000"/>
                                    </p:animScale>
                                    <p:animScale>
                                      <p:cBhvr>
                                        <p:cTn id="40" dur="166" decel="50000">
                                          <p:stCondLst>
                                            <p:cond delay="1668"/>
                                          </p:stCondLst>
                                        </p:cTn>
                                        <p:tgtEl>
                                          <p:spTgt spid="4"/>
                                        </p:tgtEl>
                                      </p:cBhvr>
                                      <p:to x="100000" y="100000"/>
                                    </p:animScale>
                                    <p:animScale>
                                      <p:cBhvr>
                                        <p:cTn id="41" dur="26">
                                          <p:stCondLst>
                                            <p:cond delay="1808"/>
                                          </p:stCondLst>
                                        </p:cTn>
                                        <p:tgtEl>
                                          <p:spTgt spid="4"/>
                                        </p:tgtEl>
                                      </p:cBhvr>
                                      <p:to x="100000" y="95000"/>
                                    </p:animScale>
                                    <p:animScale>
                                      <p:cBhvr>
                                        <p:cTn id="42" dur="166" decel="50000">
                                          <p:stCondLst>
                                            <p:cond delay="1834"/>
                                          </p:stCondLst>
                                        </p:cTn>
                                        <p:tgtEl>
                                          <p:spTgt spid="4"/>
                                        </p:tgtEl>
                                      </p:cBhvr>
                                      <p:to x="100000" y="100000"/>
                                    </p:animScale>
                                  </p:childTnLst>
                                </p:cTn>
                              </p:par>
                            </p:childTnLst>
                          </p:cTn>
                        </p:par>
                        <p:par>
                          <p:cTn id="43" fill="hold">
                            <p:stCondLst>
                              <p:cond delay="2000"/>
                            </p:stCondLst>
                            <p:childTnLst>
                              <p:par>
                                <p:cTn id="44" presetID="34" presetClass="emph" presetSubtype="0" fill="hold" grpId="1" nodeType="afterEffect">
                                  <p:stCondLst>
                                    <p:cond delay="0"/>
                                  </p:stCondLst>
                                  <p:iterate type="lt">
                                    <p:tmPct val="10000"/>
                                  </p:iterate>
                                  <p:childTnLst>
                                    <p:animMotion origin="layout" path="M 0.0 0.0 L 0.0 -0.07213" pathEditMode="relative" ptsTypes="">
                                      <p:cBhvr>
                                        <p:cTn id="45" dur="250" accel="50000" decel="50000" autoRev="1" fill="hold">
                                          <p:stCondLst>
                                            <p:cond delay="0"/>
                                          </p:stCondLst>
                                        </p:cTn>
                                        <p:tgtEl>
                                          <p:spTgt spid="4"/>
                                        </p:tgtEl>
                                        <p:attrNameLst>
                                          <p:attrName>ppt_x</p:attrName>
                                          <p:attrName>ppt_y</p:attrName>
                                        </p:attrNameLst>
                                      </p:cBhvr>
                                    </p:animMotion>
                                    <p:animRot by="1500000">
                                      <p:cBhvr>
                                        <p:cTn id="46" dur="125" fill="hold">
                                          <p:stCondLst>
                                            <p:cond delay="0"/>
                                          </p:stCondLst>
                                        </p:cTn>
                                        <p:tgtEl>
                                          <p:spTgt spid="4"/>
                                        </p:tgtEl>
                                        <p:attrNameLst>
                                          <p:attrName>r</p:attrName>
                                        </p:attrNameLst>
                                      </p:cBhvr>
                                    </p:animRot>
                                    <p:animRot by="-1500000">
                                      <p:cBhvr>
                                        <p:cTn id="47" dur="125" fill="hold">
                                          <p:stCondLst>
                                            <p:cond delay="125"/>
                                          </p:stCondLst>
                                        </p:cTn>
                                        <p:tgtEl>
                                          <p:spTgt spid="4"/>
                                        </p:tgtEl>
                                        <p:attrNameLst>
                                          <p:attrName>r</p:attrName>
                                        </p:attrNameLst>
                                      </p:cBhvr>
                                    </p:animRot>
                                    <p:animRot by="-1500000">
                                      <p:cBhvr>
                                        <p:cTn id="48" dur="125" fill="hold">
                                          <p:stCondLst>
                                            <p:cond delay="250"/>
                                          </p:stCondLst>
                                        </p:cTn>
                                        <p:tgtEl>
                                          <p:spTgt spid="4"/>
                                        </p:tgtEl>
                                        <p:attrNameLst>
                                          <p:attrName>r</p:attrName>
                                        </p:attrNameLst>
                                      </p:cBhvr>
                                    </p:animRot>
                                    <p:animRot by="1500000">
                                      <p:cBhvr>
                                        <p:cTn id="49" dur="125" fill="hold">
                                          <p:stCondLst>
                                            <p:cond delay="375"/>
                                          </p:stCondLst>
                                        </p:cTn>
                                        <p:tgtEl>
                                          <p:spTgt spid="4"/>
                                        </p:tgtEl>
                                        <p:attrNameLst>
                                          <p:attrName>r</p:attrName>
                                        </p:attrNameLst>
                                      </p:cBhvr>
                                    </p:animRo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wipe(left)">
                                      <p:cBhvr>
                                        <p:cTn id="53"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4" grpId="1" animBg="1"/>
      <p:bldP spid="5" grpId="0"/>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6709" y="6473064"/>
            <a:ext cx="7277954" cy="307777"/>
          </a:xfrm>
          <a:prstGeom prst="rect">
            <a:avLst/>
          </a:prstGeom>
          <a:noFill/>
        </p:spPr>
        <p:txBody>
          <a:bodyPr wrap="none" rtlCol="0">
            <a:spAutoFit/>
          </a:bodyPr>
          <a:lstStyle/>
          <a:p>
            <a:r>
              <a:rPr lang="en-NZ" sz="1400" i="1" dirty="0" smtClean="0">
                <a:solidFill>
                  <a:srgbClr val="0000CC"/>
                </a:solidFill>
                <a:latin typeface="Comic Sans MS" panose="030F0702030302020204" pitchFamily="66" charset="0"/>
              </a:rPr>
              <a:t>Compiled from NZQA resources by Jon Jaffrey May 2014. Not for commercial use.</a:t>
            </a:r>
            <a:endParaRPr lang="en-NZ" sz="1400" i="1" dirty="0">
              <a:solidFill>
                <a:srgbClr val="0000CC"/>
              </a:solidFill>
              <a:latin typeface="Comic Sans MS" panose="030F0702030302020204" pitchFamily="66" charset="0"/>
            </a:endParaRPr>
          </a:p>
        </p:txBody>
      </p:sp>
      <p:sp>
        <p:nvSpPr>
          <p:cNvPr id="3" name="Rectangle 2"/>
          <p:cNvSpPr/>
          <p:nvPr/>
        </p:nvSpPr>
        <p:spPr>
          <a:xfrm>
            <a:off x="267487" y="229866"/>
            <a:ext cx="7371804" cy="615553"/>
          </a:xfrm>
          <a:prstGeom prst="rect">
            <a:avLst/>
          </a:prstGeom>
        </p:spPr>
        <p:txBody>
          <a:bodyPr wrap="square">
            <a:spAutoFit/>
          </a:bodyPr>
          <a:lstStyle/>
          <a:p>
            <a:r>
              <a:rPr lang="en-US" b="1" dirty="0" smtClean="0">
                <a:latin typeface="+mj-lt"/>
              </a:rPr>
              <a:t>OVERALL JUDGEMENT STATEMENT: </a:t>
            </a:r>
            <a:r>
              <a:rPr lang="en-US" sz="1600" dirty="0" smtClean="0">
                <a:latin typeface="+mj-lt"/>
              </a:rPr>
              <a:t>Your final grade comes from adding  up your 			               marks from all three questions</a:t>
            </a:r>
            <a:endParaRPr lang="en-NZ" sz="1600" dirty="0">
              <a:latin typeface="+mj-lt"/>
            </a:endParaRPr>
          </a:p>
        </p:txBody>
      </p:sp>
      <p:graphicFrame>
        <p:nvGraphicFramePr>
          <p:cNvPr id="4" name="Table 3"/>
          <p:cNvGraphicFramePr>
            <a:graphicFrameLocks noGrp="1"/>
          </p:cNvGraphicFramePr>
          <p:nvPr>
            <p:extLst>
              <p:ext uri="{D42A27DB-BD31-4B8C-83A1-F6EECF244321}">
                <p14:modId xmlns:p14="http://schemas.microsoft.com/office/powerpoint/2010/main" val="1961920851"/>
              </p:ext>
            </p:extLst>
          </p:nvPr>
        </p:nvGraphicFramePr>
        <p:xfrm>
          <a:off x="521943" y="1157464"/>
          <a:ext cx="8229601" cy="1431652"/>
        </p:xfrm>
        <a:graphic>
          <a:graphicData uri="http://schemas.openxmlformats.org/drawingml/2006/table">
            <a:tbl>
              <a:tblPr firstRow="1" firstCol="1" bandRow="1">
                <a:tableStyleId>{5C22544A-7EE6-4342-B048-85BDC9FD1C3A}</a:tableStyleId>
              </a:tblPr>
              <a:tblGrid>
                <a:gridCol w="1117193"/>
                <a:gridCol w="1778102"/>
                <a:gridCol w="1778102"/>
                <a:gridCol w="1778102"/>
                <a:gridCol w="1778102"/>
              </a:tblGrid>
              <a:tr h="862867">
                <a:tc>
                  <a:txBody>
                    <a:bodyPr/>
                    <a:lstStyle/>
                    <a:p>
                      <a:pPr>
                        <a:lnSpc>
                          <a:spcPct val="150000"/>
                        </a:lnSpc>
                        <a:spcAft>
                          <a:spcPts val="0"/>
                        </a:spcAft>
                      </a:pPr>
                      <a:r>
                        <a:rPr lang="en-NZ" sz="1800" dirty="0">
                          <a:solidFill>
                            <a:schemeClr val="tx1"/>
                          </a:solidFill>
                          <a:effectLst/>
                        </a:rPr>
                        <a:t> </a:t>
                      </a:r>
                      <a:endParaRPr lang="en-NZ" sz="1800" dirty="0">
                        <a:solidFill>
                          <a:schemeClr val="tx1"/>
                        </a:solidFill>
                        <a:effectLst/>
                        <a:latin typeface="Times New Roman"/>
                        <a:ea typeface="Calibri"/>
                      </a:endParaRPr>
                    </a:p>
                  </a:txBody>
                  <a:tcPr marL="58046" marR="58046" marT="60733" marB="60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300"/>
                        </a:spcBef>
                        <a:spcAft>
                          <a:spcPts val="0"/>
                        </a:spcAft>
                      </a:pPr>
                      <a:r>
                        <a:rPr lang="x-none" sz="1800">
                          <a:solidFill>
                            <a:schemeClr val="tx1"/>
                          </a:solidFill>
                          <a:effectLst/>
                        </a:rPr>
                        <a:t>Not Achieved</a:t>
                      </a:r>
                      <a:endParaRPr lang="en-NZ" sz="1800" b="1" dirty="0">
                        <a:solidFill>
                          <a:schemeClr val="tx1"/>
                        </a:solidFill>
                        <a:effectLst/>
                        <a:latin typeface="Times New Roman"/>
                        <a:ea typeface="MS Gothic"/>
                        <a:cs typeface="Times New Roman"/>
                      </a:endParaRPr>
                    </a:p>
                  </a:txBody>
                  <a:tcPr marL="58046" marR="58046" marT="60733" marB="60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300"/>
                        </a:spcBef>
                        <a:spcAft>
                          <a:spcPts val="0"/>
                        </a:spcAft>
                      </a:pPr>
                      <a:r>
                        <a:rPr lang="x-none" sz="1800">
                          <a:solidFill>
                            <a:schemeClr val="tx1"/>
                          </a:solidFill>
                          <a:effectLst/>
                        </a:rPr>
                        <a:t>Achievement</a:t>
                      </a:r>
                      <a:endParaRPr lang="en-NZ" sz="1800" b="1" dirty="0">
                        <a:solidFill>
                          <a:schemeClr val="tx1"/>
                        </a:solidFill>
                        <a:effectLst/>
                        <a:latin typeface="Times New Roman"/>
                        <a:ea typeface="MS Gothic"/>
                        <a:cs typeface="Times New Roman"/>
                      </a:endParaRPr>
                    </a:p>
                  </a:txBody>
                  <a:tcPr marL="58046" marR="58046" marT="60733" marB="60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300"/>
                        </a:spcBef>
                        <a:spcAft>
                          <a:spcPts val="0"/>
                        </a:spcAft>
                      </a:pPr>
                      <a:r>
                        <a:rPr lang="x-none" sz="1800">
                          <a:solidFill>
                            <a:schemeClr val="tx1"/>
                          </a:solidFill>
                          <a:effectLst/>
                        </a:rPr>
                        <a:t>Achievement with Merit</a:t>
                      </a:r>
                      <a:endParaRPr lang="en-NZ" sz="1800" b="1">
                        <a:solidFill>
                          <a:schemeClr val="tx1"/>
                        </a:solidFill>
                        <a:effectLst/>
                        <a:latin typeface="Times New Roman"/>
                        <a:ea typeface="MS Gothic"/>
                        <a:cs typeface="Times New Roman"/>
                      </a:endParaRPr>
                    </a:p>
                  </a:txBody>
                  <a:tcPr marL="58046" marR="58046" marT="60733" marB="60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300"/>
                        </a:spcBef>
                        <a:spcAft>
                          <a:spcPts val="0"/>
                        </a:spcAft>
                      </a:pPr>
                      <a:r>
                        <a:rPr lang="x-none" sz="1800">
                          <a:solidFill>
                            <a:schemeClr val="tx1"/>
                          </a:solidFill>
                          <a:effectLst/>
                        </a:rPr>
                        <a:t>Achievement with Excellence</a:t>
                      </a:r>
                      <a:endParaRPr lang="en-NZ" sz="1800" b="1" dirty="0">
                        <a:solidFill>
                          <a:schemeClr val="tx1"/>
                        </a:solidFill>
                        <a:effectLst/>
                        <a:latin typeface="Times New Roman"/>
                        <a:ea typeface="MS Gothic"/>
                        <a:cs typeface="Times New Roman"/>
                      </a:endParaRPr>
                    </a:p>
                  </a:txBody>
                  <a:tcPr marL="58046" marR="58046" marT="60733" marB="60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66905">
                <a:tc>
                  <a:txBody>
                    <a:bodyPr/>
                    <a:lstStyle/>
                    <a:p>
                      <a:pPr algn="ctr">
                        <a:lnSpc>
                          <a:spcPts val="1200"/>
                        </a:lnSpc>
                        <a:spcBef>
                          <a:spcPts val="300"/>
                        </a:spcBef>
                        <a:spcAft>
                          <a:spcPts val="0"/>
                        </a:spcAft>
                      </a:pPr>
                      <a:r>
                        <a:rPr lang="x-none" sz="1800">
                          <a:solidFill>
                            <a:schemeClr val="tx1"/>
                          </a:solidFill>
                          <a:effectLst/>
                        </a:rPr>
                        <a:t>Score range</a:t>
                      </a:r>
                      <a:endParaRPr lang="en-NZ" sz="1800" b="1">
                        <a:solidFill>
                          <a:schemeClr val="tx1"/>
                        </a:solidFill>
                        <a:effectLst/>
                        <a:latin typeface="Times New Roman"/>
                        <a:ea typeface="MS Gothic"/>
                        <a:cs typeface="Times New Roman"/>
                      </a:endParaRPr>
                    </a:p>
                  </a:txBody>
                  <a:tcPr marL="58046" marR="58046" marT="60733" marB="60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NZ" sz="2400" b="1" dirty="0">
                          <a:solidFill>
                            <a:schemeClr val="tx1"/>
                          </a:solidFill>
                          <a:effectLst/>
                        </a:rPr>
                        <a:t>0 – </a:t>
                      </a:r>
                      <a:r>
                        <a:rPr lang="en-NZ" sz="2400" b="1" dirty="0" smtClean="0">
                          <a:solidFill>
                            <a:schemeClr val="tx1"/>
                          </a:solidFill>
                          <a:effectLst/>
                        </a:rPr>
                        <a:t>6</a:t>
                      </a:r>
                      <a:endParaRPr lang="en-NZ" sz="2400" b="1"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NZ" sz="2400" b="1" dirty="0" smtClean="0">
                          <a:solidFill>
                            <a:schemeClr val="tx1"/>
                          </a:solidFill>
                          <a:effectLst/>
                        </a:rPr>
                        <a:t>7 </a:t>
                      </a:r>
                      <a:r>
                        <a:rPr lang="en-NZ" sz="2400" b="1" dirty="0">
                          <a:solidFill>
                            <a:schemeClr val="tx1"/>
                          </a:solidFill>
                          <a:effectLst/>
                        </a:rPr>
                        <a:t>– </a:t>
                      </a:r>
                      <a:r>
                        <a:rPr lang="en-NZ" sz="2400" b="1" dirty="0" smtClean="0">
                          <a:solidFill>
                            <a:schemeClr val="tx1"/>
                          </a:solidFill>
                          <a:effectLst/>
                        </a:rPr>
                        <a:t>13</a:t>
                      </a:r>
                      <a:endParaRPr lang="en-NZ" sz="2400" b="1"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NZ" sz="2400" b="1" dirty="0" smtClean="0">
                          <a:solidFill>
                            <a:schemeClr val="tx1"/>
                          </a:solidFill>
                          <a:effectLst/>
                        </a:rPr>
                        <a:t>14 </a:t>
                      </a:r>
                      <a:r>
                        <a:rPr lang="en-NZ" sz="2400" b="1" dirty="0">
                          <a:solidFill>
                            <a:schemeClr val="tx1"/>
                          </a:solidFill>
                          <a:effectLst/>
                        </a:rPr>
                        <a:t>– </a:t>
                      </a:r>
                      <a:r>
                        <a:rPr lang="en-NZ" sz="2400" b="1" dirty="0" smtClean="0">
                          <a:solidFill>
                            <a:schemeClr val="tx1"/>
                          </a:solidFill>
                          <a:effectLst/>
                        </a:rPr>
                        <a:t>19</a:t>
                      </a:r>
                      <a:endParaRPr lang="en-NZ" sz="2400" b="1"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NZ" sz="2400" b="1" dirty="0" smtClean="0">
                          <a:solidFill>
                            <a:schemeClr val="tx1"/>
                          </a:solidFill>
                          <a:effectLst/>
                        </a:rPr>
                        <a:t>20 </a:t>
                      </a:r>
                      <a:r>
                        <a:rPr lang="en-NZ" sz="2400" b="1" dirty="0">
                          <a:solidFill>
                            <a:schemeClr val="tx1"/>
                          </a:solidFill>
                          <a:effectLst/>
                        </a:rPr>
                        <a:t>– </a:t>
                      </a:r>
                      <a:r>
                        <a:rPr lang="en-NZ" sz="2400" b="1" dirty="0" smtClean="0">
                          <a:solidFill>
                            <a:schemeClr val="tx1"/>
                          </a:solidFill>
                          <a:effectLst/>
                        </a:rPr>
                        <a:t>24</a:t>
                      </a:r>
                      <a:endParaRPr lang="en-NZ" sz="2400" b="1"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TextBox 4"/>
          <p:cNvSpPr txBox="1"/>
          <p:nvPr/>
        </p:nvSpPr>
        <p:spPr>
          <a:xfrm>
            <a:off x="612320" y="2857271"/>
            <a:ext cx="2726267" cy="584775"/>
          </a:xfrm>
          <a:prstGeom prst="rect">
            <a:avLst/>
          </a:prstGeom>
          <a:noFill/>
          <a:ln w="28575">
            <a:solidFill>
              <a:srgbClr val="FF0000"/>
            </a:solidFill>
          </a:ln>
        </p:spPr>
        <p:txBody>
          <a:bodyPr wrap="square" rtlCol="0">
            <a:spAutoFit/>
          </a:bodyPr>
          <a:lstStyle/>
          <a:p>
            <a:pPr algn="ctr"/>
            <a:r>
              <a:rPr lang="en-NZ" sz="1600" dirty="0" smtClean="0">
                <a:solidFill>
                  <a:srgbClr val="FF0000"/>
                </a:solidFill>
              </a:rPr>
              <a:t>One A3 plus two N2 would </a:t>
            </a:r>
            <a:r>
              <a:rPr lang="en-NZ" sz="1600" b="1" dirty="0" smtClean="0">
                <a:solidFill>
                  <a:srgbClr val="FF0000"/>
                </a:solidFill>
              </a:rPr>
              <a:t>just</a:t>
            </a:r>
            <a:r>
              <a:rPr lang="en-NZ" sz="1600" dirty="0" smtClean="0">
                <a:solidFill>
                  <a:srgbClr val="FF0000"/>
                </a:solidFill>
              </a:rPr>
              <a:t> get </a:t>
            </a:r>
            <a:r>
              <a:rPr lang="en-NZ" sz="1600" b="1" i="1" dirty="0" smtClean="0">
                <a:solidFill>
                  <a:srgbClr val="FF0000"/>
                </a:solidFill>
              </a:rPr>
              <a:t>“ACHIEVE”    </a:t>
            </a:r>
            <a:r>
              <a:rPr lang="en-NZ" sz="1600" b="1" dirty="0" smtClean="0">
                <a:solidFill>
                  <a:srgbClr val="FF0000"/>
                </a:solidFill>
              </a:rPr>
              <a:t>(= 7 )</a:t>
            </a:r>
            <a:endParaRPr lang="en-NZ" sz="1600" dirty="0">
              <a:solidFill>
                <a:srgbClr val="FF0000"/>
              </a:solidFill>
            </a:endParaRPr>
          </a:p>
        </p:txBody>
      </p:sp>
      <p:cxnSp>
        <p:nvCxnSpPr>
          <p:cNvPr id="6" name="Straight Arrow Connector 5"/>
          <p:cNvCxnSpPr/>
          <p:nvPr/>
        </p:nvCxnSpPr>
        <p:spPr>
          <a:xfrm flipV="1">
            <a:off x="2986269" y="2430685"/>
            <a:ext cx="798653" cy="439837"/>
          </a:xfrm>
          <a:prstGeom prst="straightConnector1">
            <a:avLst/>
          </a:prstGeom>
          <a:ln w="2857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333509" y="3610564"/>
            <a:ext cx="2403529" cy="584775"/>
          </a:xfrm>
          <a:prstGeom prst="rect">
            <a:avLst/>
          </a:prstGeom>
          <a:noFill/>
          <a:ln w="28575">
            <a:solidFill>
              <a:srgbClr val="CC0099"/>
            </a:solidFill>
          </a:ln>
        </p:spPr>
        <p:txBody>
          <a:bodyPr wrap="square" rtlCol="0">
            <a:spAutoFit/>
          </a:bodyPr>
          <a:lstStyle/>
          <a:p>
            <a:pPr algn="ctr"/>
            <a:r>
              <a:rPr lang="en-NZ" sz="1600" dirty="0" smtClean="0">
                <a:solidFill>
                  <a:srgbClr val="CC0099"/>
                </a:solidFill>
              </a:rPr>
              <a:t>One M6  </a:t>
            </a:r>
            <a:r>
              <a:rPr lang="en-NZ" sz="1600" b="1" dirty="0" smtClean="0">
                <a:solidFill>
                  <a:srgbClr val="CC0099"/>
                </a:solidFill>
              </a:rPr>
              <a:t>+</a:t>
            </a:r>
            <a:r>
              <a:rPr lang="en-NZ" sz="1600" dirty="0" smtClean="0">
                <a:solidFill>
                  <a:srgbClr val="CC0099"/>
                </a:solidFill>
              </a:rPr>
              <a:t> two A4 would </a:t>
            </a:r>
            <a:r>
              <a:rPr lang="en-NZ" sz="1600" b="1" dirty="0" smtClean="0">
                <a:solidFill>
                  <a:srgbClr val="CC0099"/>
                </a:solidFill>
              </a:rPr>
              <a:t>just </a:t>
            </a:r>
            <a:r>
              <a:rPr lang="en-NZ" sz="1600" dirty="0" smtClean="0">
                <a:solidFill>
                  <a:srgbClr val="CC0099"/>
                </a:solidFill>
              </a:rPr>
              <a:t>get </a:t>
            </a:r>
            <a:r>
              <a:rPr lang="en-NZ" sz="1600" b="1" i="1" dirty="0" smtClean="0">
                <a:solidFill>
                  <a:srgbClr val="CC0099"/>
                </a:solidFill>
              </a:rPr>
              <a:t>“MERIT”  </a:t>
            </a:r>
            <a:r>
              <a:rPr lang="en-NZ" sz="1600" b="1" dirty="0" smtClean="0">
                <a:solidFill>
                  <a:srgbClr val="CC0099"/>
                </a:solidFill>
              </a:rPr>
              <a:t>( = 14 )</a:t>
            </a:r>
            <a:endParaRPr lang="en-NZ" sz="1600" dirty="0">
              <a:solidFill>
                <a:srgbClr val="CC0099"/>
              </a:solidFill>
            </a:endParaRPr>
          </a:p>
        </p:txBody>
      </p:sp>
      <p:cxnSp>
        <p:nvCxnSpPr>
          <p:cNvPr id="8" name="Straight Arrow Connector 7"/>
          <p:cNvCxnSpPr/>
          <p:nvPr/>
        </p:nvCxnSpPr>
        <p:spPr>
          <a:xfrm flipV="1">
            <a:off x="4919241" y="2511707"/>
            <a:ext cx="706055" cy="1088020"/>
          </a:xfrm>
          <a:prstGeom prst="straightConnector1">
            <a:avLst/>
          </a:prstGeom>
          <a:ln w="28575">
            <a:solidFill>
              <a:srgbClr val="CC0099"/>
            </a:solidFill>
            <a:tailEnd type="stealth" w="lg" len="lg"/>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079068" y="4252369"/>
            <a:ext cx="2946400" cy="584775"/>
          </a:xfrm>
          <a:prstGeom prst="rect">
            <a:avLst/>
          </a:prstGeom>
          <a:noFill/>
          <a:ln w="28575">
            <a:solidFill>
              <a:srgbClr val="009644"/>
            </a:solidFill>
          </a:ln>
        </p:spPr>
        <p:txBody>
          <a:bodyPr wrap="square" rtlCol="0">
            <a:spAutoFit/>
          </a:bodyPr>
          <a:lstStyle/>
          <a:p>
            <a:pPr algn="ctr"/>
            <a:r>
              <a:rPr lang="en-NZ" sz="1600" dirty="0" smtClean="0">
                <a:solidFill>
                  <a:srgbClr val="009644"/>
                </a:solidFill>
              </a:rPr>
              <a:t>Two E7 </a:t>
            </a:r>
            <a:r>
              <a:rPr lang="en-NZ" sz="1600" b="1" dirty="0" smtClean="0">
                <a:solidFill>
                  <a:srgbClr val="009644"/>
                </a:solidFill>
              </a:rPr>
              <a:t>+</a:t>
            </a:r>
            <a:r>
              <a:rPr lang="en-NZ" sz="1600" dirty="0" smtClean="0">
                <a:solidFill>
                  <a:srgbClr val="009644"/>
                </a:solidFill>
              </a:rPr>
              <a:t> one M6 would </a:t>
            </a:r>
            <a:r>
              <a:rPr lang="en-NZ" sz="1600" b="1" dirty="0" smtClean="0">
                <a:solidFill>
                  <a:srgbClr val="009644"/>
                </a:solidFill>
              </a:rPr>
              <a:t>just</a:t>
            </a:r>
            <a:r>
              <a:rPr lang="en-NZ" sz="1600" dirty="0" smtClean="0">
                <a:solidFill>
                  <a:srgbClr val="009644"/>
                </a:solidFill>
              </a:rPr>
              <a:t> get </a:t>
            </a:r>
            <a:r>
              <a:rPr lang="en-NZ" sz="1600" b="1" i="1" dirty="0" smtClean="0">
                <a:solidFill>
                  <a:srgbClr val="009644"/>
                </a:solidFill>
              </a:rPr>
              <a:t>“EXCELLENCE”  </a:t>
            </a:r>
            <a:r>
              <a:rPr lang="en-NZ" sz="1600" b="1" dirty="0" smtClean="0">
                <a:solidFill>
                  <a:srgbClr val="009644"/>
                </a:solidFill>
              </a:rPr>
              <a:t>( = 20 )</a:t>
            </a:r>
            <a:endParaRPr lang="en-NZ" sz="1600" dirty="0">
              <a:solidFill>
                <a:srgbClr val="009644"/>
              </a:solidFill>
            </a:endParaRPr>
          </a:p>
        </p:txBody>
      </p:sp>
      <p:cxnSp>
        <p:nvCxnSpPr>
          <p:cNvPr id="10" name="Straight Arrow Connector 9"/>
          <p:cNvCxnSpPr>
            <a:stCxn id="9" idx="0"/>
          </p:cNvCxnSpPr>
          <p:nvPr/>
        </p:nvCxnSpPr>
        <p:spPr>
          <a:xfrm flipV="1">
            <a:off x="7552268" y="2581155"/>
            <a:ext cx="40725" cy="1671214"/>
          </a:xfrm>
          <a:prstGeom prst="straightConnector1">
            <a:avLst/>
          </a:prstGeom>
          <a:ln w="28575">
            <a:solidFill>
              <a:srgbClr val="009644"/>
            </a:solidFill>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139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par>
                          <p:cTn id="8" fill="hold">
                            <p:stCondLst>
                              <p:cond delay="2000"/>
                            </p:stCondLst>
                            <p:childTnLst>
                              <p:par>
                                <p:cTn id="9" presetID="10" presetClass="entr" presetSubtype="0" fill="hold"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childTnLst>
                                </p:cTn>
                              </p:par>
                            </p:childTnLst>
                          </p:cTn>
                        </p:par>
                        <p:par>
                          <p:cTn id="12" fill="hold">
                            <p:stCondLst>
                              <p:cond delay="50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500"/>
                                        <p:tgtEl>
                                          <p:spTgt spid="5"/>
                                        </p:tgtEl>
                                      </p:cBhvr>
                                    </p:animEffect>
                                  </p:childTnLst>
                                </p:cTn>
                              </p:par>
                            </p:childTnLst>
                          </p:cTn>
                        </p:par>
                        <p:par>
                          <p:cTn id="16" fill="hold">
                            <p:stCondLst>
                              <p:cond delay="6500"/>
                            </p:stCondLst>
                            <p:childTnLst>
                              <p:par>
                                <p:cTn id="17" presetID="10"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par>
                          <p:cTn id="20" fill="hold">
                            <p:stCondLst>
                              <p:cond delay="7000"/>
                            </p:stCondLst>
                            <p:childTnLst>
                              <p:par>
                                <p:cTn id="21" presetID="10" presetClass="entr" presetSubtype="0" fill="hold" grpId="0" nodeType="afterEffect">
                                  <p:stCondLst>
                                    <p:cond delay="100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500"/>
                                        <p:tgtEl>
                                          <p:spTgt spid="7"/>
                                        </p:tgtEl>
                                      </p:cBhvr>
                                    </p:animEffect>
                                  </p:childTnLst>
                                </p:cTn>
                              </p:par>
                            </p:childTnLst>
                          </p:cTn>
                        </p:par>
                        <p:par>
                          <p:cTn id="24" fill="hold">
                            <p:stCondLst>
                              <p:cond delay="9500"/>
                            </p:stCondLst>
                            <p:childTnLst>
                              <p:par>
                                <p:cTn id="25" presetID="10" presetClass="entr" presetSubtype="0"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par>
                          <p:cTn id="28" fill="hold">
                            <p:stCondLst>
                              <p:cond delay="10000"/>
                            </p:stCondLst>
                            <p:childTnLst>
                              <p:par>
                                <p:cTn id="29" presetID="10" presetClass="entr" presetSubtype="0" fill="hold" grpId="0" nodeType="afterEffect">
                                  <p:stCondLst>
                                    <p:cond delay="100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500"/>
                                        <p:tgtEl>
                                          <p:spTgt spid="9"/>
                                        </p:tgtEl>
                                      </p:cBhvr>
                                    </p:animEffect>
                                  </p:childTnLst>
                                </p:cTn>
                              </p:par>
                            </p:childTnLst>
                          </p:cTn>
                        </p:par>
                        <p:par>
                          <p:cTn id="32" fill="hold">
                            <p:stCondLst>
                              <p:cond delay="12500"/>
                            </p:stCondLst>
                            <p:childTnLst>
                              <p:par>
                                <p:cTn id="33" presetID="10" presetClass="entr" presetSubtype="0" fill="hold"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childTnLst>
                                </p:cTn>
                              </p:par>
                            </p:childTnLst>
                          </p:cTn>
                        </p:par>
                        <p:par>
                          <p:cTn id="36" fill="hold">
                            <p:stCondLst>
                              <p:cond delay="13500"/>
                            </p:stCondLst>
                            <p:childTnLst>
                              <p:par>
                                <p:cTn id="37" presetID="16" presetClass="entr" presetSubtype="37" fill="hold" grpId="0" nodeType="after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barn(outVertical)">
                                      <p:cBhvr>
                                        <p:cTn id="3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P spid="7"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21986" y="4206490"/>
            <a:ext cx="867635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NZ" altLang="en-US" sz="1600" b="0" i="0" u="none" strike="noStrike" cap="none" normalizeH="0" baseline="0" dirty="0" smtClean="0">
                <a:ln>
                  <a:noFill/>
                </a:ln>
                <a:solidFill>
                  <a:schemeClr val="tx1"/>
                </a:solidFill>
                <a:effectLst/>
                <a:latin typeface="Calibri" panose="020F0502020204030204" pitchFamily="34" charset="0"/>
                <a:ea typeface="MS Mincho" pitchFamily="49" charset="-128"/>
                <a:cs typeface="Times New Roman" pitchFamily="18" charset="0"/>
              </a:rPr>
              <a:t>Other combinations are also possible. However, in order to get M5 or M6, there should be at least one Merit question correct. To get E7 or E8, there should be at least one Excellence question correct.</a:t>
            </a:r>
            <a:endParaRPr kumimoji="0" lang="en-NZ" altLang="en-US" sz="1600" b="0" i="0" u="none" strike="noStrike" cap="none" normalizeH="0" baseline="0" dirty="0" smtClean="0">
              <a:ln>
                <a:noFill/>
              </a:ln>
              <a:solidFill>
                <a:schemeClr val="tx1"/>
              </a:solidFill>
              <a:effectLst/>
              <a:latin typeface="Calibri" panose="020F0502020204030204"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592936442"/>
              </p:ext>
            </p:extLst>
          </p:nvPr>
        </p:nvGraphicFramePr>
        <p:xfrm>
          <a:off x="228600" y="940821"/>
          <a:ext cx="8722559" cy="2833278"/>
        </p:xfrm>
        <a:graphic>
          <a:graphicData uri="http://schemas.openxmlformats.org/drawingml/2006/table">
            <a:tbl>
              <a:tblPr firstRow="1" firstCol="1" lastRow="1" lastCol="1" bandRow="1" bandCol="1">
                <a:tableStyleId>{5C22544A-7EE6-4342-B048-85BDC9FD1C3A}</a:tableStyleId>
              </a:tblPr>
              <a:tblGrid>
                <a:gridCol w="861060"/>
                <a:gridCol w="951415"/>
                <a:gridCol w="995423"/>
                <a:gridCol w="1076445"/>
                <a:gridCol w="1088020"/>
                <a:gridCol w="1203767"/>
                <a:gridCol w="1215270"/>
                <a:gridCol w="1331159"/>
              </a:tblGrid>
              <a:tr h="497138">
                <a:tc gridSpan="2">
                  <a:txBody>
                    <a:bodyPr/>
                    <a:lstStyle/>
                    <a:p>
                      <a:pPr algn="ctr">
                        <a:lnSpc>
                          <a:spcPct val="120000"/>
                        </a:lnSpc>
                        <a:spcBef>
                          <a:spcPts val="300"/>
                        </a:spcBef>
                        <a:spcAft>
                          <a:spcPts val="300"/>
                        </a:spcAft>
                      </a:pPr>
                      <a:r>
                        <a:rPr lang="en-GB" sz="1600" dirty="0">
                          <a:solidFill>
                            <a:schemeClr val="tx1"/>
                          </a:solidFill>
                          <a:effectLst/>
                          <a:latin typeface="+mj-lt"/>
                        </a:rPr>
                        <a:t>Not Achieved</a:t>
                      </a:r>
                      <a:endParaRPr lang="en-NZ" sz="1600" dirty="0">
                        <a:solidFill>
                          <a:schemeClr val="tx1"/>
                        </a:solidFill>
                        <a:effectLst/>
                        <a:latin typeface="+mj-lt"/>
                        <a:ea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NZ"/>
                    </a:p>
                  </a:txBody>
                  <a:tcPr/>
                </a:tc>
                <a:tc gridSpan="2">
                  <a:txBody>
                    <a:bodyPr/>
                    <a:lstStyle/>
                    <a:p>
                      <a:pPr marL="107950" indent="-234315" algn="ctr">
                        <a:spcBef>
                          <a:spcPts val="300"/>
                        </a:spcBef>
                        <a:spcAft>
                          <a:spcPts val="300"/>
                        </a:spcAft>
                        <a:tabLst>
                          <a:tab pos="107950" algn="l"/>
                          <a:tab pos="234315" algn="l"/>
                          <a:tab pos="107950" algn="l"/>
                        </a:tabLst>
                      </a:pPr>
                      <a:r>
                        <a:rPr lang="en-US" sz="1600" dirty="0">
                          <a:solidFill>
                            <a:schemeClr val="tx1"/>
                          </a:solidFill>
                          <a:effectLst/>
                          <a:latin typeface="+mj-lt"/>
                        </a:rPr>
                        <a:t>Achievement</a:t>
                      </a:r>
                      <a:endParaRPr lang="en-NZ" sz="1600" dirty="0">
                        <a:solidFill>
                          <a:schemeClr val="tx1"/>
                        </a:solidFill>
                        <a:effectLst/>
                        <a:latin typeface="+mj-lt"/>
                        <a:ea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NZ"/>
                    </a:p>
                  </a:txBody>
                  <a:tcPr/>
                </a:tc>
                <a:tc gridSpan="2">
                  <a:txBody>
                    <a:bodyPr/>
                    <a:lstStyle/>
                    <a:p>
                      <a:pPr marL="130175" indent="-89535" algn="ctr">
                        <a:spcBef>
                          <a:spcPts val="300"/>
                        </a:spcBef>
                        <a:spcAft>
                          <a:spcPts val="300"/>
                        </a:spcAft>
                        <a:tabLst>
                          <a:tab pos="107950" algn="l"/>
                          <a:tab pos="234315" algn="l"/>
                          <a:tab pos="107950" algn="l"/>
                        </a:tabLst>
                      </a:pPr>
                      <a:r>
                        <a:rPr lang="en-GB" sz="1600">
                          <a:solidFill>
                            <a:schemeClr val="tx1"/>
                          </a:solidFill>
                          <a:effectLst/>
                          <a:latin typeface="+mj-lt"/>
                        </a:rPr>
                        <a:t>Achievement with Merit</a:t>
                      </a:r>
                      <a:endParaRPr lang="en-NZ" sz="1600">
                        <a:solidFill>
                          <a:schemeClr val="tx1"/>
                        </a:solidFill>
                        <a:effectLst/>
                        <a:latin typeface="+mj-lt"/>
                        <a:ea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NZ"/>
                    </a:p>
                  </a:txBody>
                  <a:tcPr/>
                </a:tc>
                <a:tc gridSpan="2">
                  <a:txBody>
                    <a:bodyPr/>
                    <a:lstStyle/>
                    <a:p>
                      <a:pPr marL="107950" indent="-107950" algn="ctr">
                        <a:spcBef>
                          <a:spcPts val="300"/>
                        </a:spcBef>
                        <a:spcAft>
                          <a:spcPts val="300"/>
                        </a:spcAft>
                        <a:tabLst>
                          <a:tab pos="107950" algn="l"/>
                          <a:tab pos="234315" algn="l"/>
                          <a:tab pos="107950" algn="l"/>
                        </a:tabLst>
                      </a:pPr>
                      <a:r>
                        <a:rPr lang="en-AU" sz="1600" dirty="0">
                          <a:solidFill>
                            <a:schemeClr val="tx1"/>
                          </a:solidFill>
                          <a:effectLst/>
                          <a:latin typeface="+mj-lt"/>
                        </a:rPr>
                        <a:t>Achievement with Excellence</a:t>
                      </a:r>
                      <a:endParaRPr lang="en-NZ" sz="1600" dirty="0">
                        <a:solidFill>
                          <a:schemeClr val="tx1"/>
                        </a:solidFill>
                        <a:effectLst/>
                        <a:latin typeface="+mj-lt"/>
                        <a:ea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NZ"/>
                    </a:p>
                  </a:txBody>
                  <a:tcPr/>
                </a:tc>
              </a:tr>
              <a:tr h="323010">
                <a:tc>
                  <a:txBody>
                    <a:bodyPr/>
                    <a:lstStyle/>
                    <a:p>
                      <a:pPr algn="ctr">
                        <a:spcBef>
                          <a:spcPts val="300"/>
                        </a:spcBef>
                        <a:spcAft>
                          <a:spcPts val="300"/>
                        </a:spcAft>
                      </a:pPr>
                      <a:r>
                        <a:rPr lang="en-AU" sz="1800" b="1" dirty="0">
                          <a:solidFill>
                            <a:schemeClr val="tx1"/>
                          </a:solidFill>
                          <a:effectLst/>
                        </a:rPr>
                        <a:t>N1</a:t>
                      </a:r>
                      <a:endParaRPr lang="en-NZ" sz="1800" b="1" dirty="0">
                        <a:solidFill>
                          <a:schemeClr val="tx1"/>
                        </a:solidFill>
                        <a:effectLst/>
                        <a:latin typeface="Arial"/>
                        <a:ea typeface="Times New Roman"/>
                        <a:cs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en-AU" sz="1800" b="1" dirty="0">
                          <a:solidFill>
                            <a:schemeClr val="tx1"/>
                          </a:solidFill>
                          <a:effectLst/>
                        </a:rPr>
                        <a:t>N2</a:t>
                      </a:r>
                      <a:endParaRPr lang="en-NZ" sz="1800" b="1" dirty="0">
                        <a:solidFill>
                          <a:schemeClr val="tx1"/>
                        </a:solidFill>
                        <a:effectLst/>
                        <a:latin typeface="Arial"/>
                        <a:ea typeface="Times New Roman"/>
                        <a:cs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en-AU" sz="1800" b="1" dirty="0">
                          <a:solidFill>
                            <a:schemeClr val="tx1"/>
                          </a:solidFill>
                          <a:effectLst/>
                        </a:rPr>
                        <a:t>A3</a:t>
                      </a:r>
                      <a:endParaRPr lang="en-NZ" sz="1800" b="1" dirty="0">
                        <a:solidFill>
                          <a:schemeClr val="tx1"/>
                        </a:solidFill>
                        <a:effectLst/>
                        <a:latin typeface="Arial"/>
                        <a:ea typeface="Times New Roman"/>
                        <a:cs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en-AU" sz="1800" b="1" dirty="0">
                          <a:solidFill>
                            <a:schemeClr val="tx1"/>
                          </a:solidFill>
                          <a:effectLst/>
                        </a:rPr>
                        <a:t>A4</a:t>
                      </a:r>
                      <a:endParaRPr lang="en-NZ" sz="1800" b="1" dirty="0">
                        <a:solidFill>
                          <a:schemeClr val="tx1"/>
                        </a:solidFill>
                        <a:effectLst/>
                        <a:latin typeface="Arial"/>
                        <a:ea typeface="Times New Roman"/>
                        <a:cs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300"/>
                        </a:spcAft>
                      </a:pPr>
                      <a:r>
                        <a:rPr lang="en-NZ" sz="1800" b="1" dirty="0">
                          <a:solidFill>
                            <a:schemeClr val="tx1"/>
                          </a:solidFill>
                          <a:effectLst/>
                        </a:rPr>
                        <a:t>M5</a:t>
                      </a:r>
                      <a:endParaRPr lang="en-NZ" sz="1800" b="1"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300"/>
                        </a:spcAft>
                      </a:pPr>
                      <a:r>
                        <a:rPr lang="en-NZ" sz="1800" b="1" dirty="0">
                          <a:solidFill>
                            <a:schemeClr val="tx1"/>
                          </a:solidFill>
                          <a:effectLst/>
                        </a:rPr>
                        <a:t>M6</a:t>
                      </a:r>
                      <a:endParaRPr lang="en-NZ" sz="1800" b="1" dirty="0">
                        <a:solidFill>
                          <a:schemeClr val="tx1"/>
                        </a:solidFill>
                        <a:effectLst/>
                        <a:latin typeface="Times New Roman"/>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en-AU" sz="1800" b="1" dirty="0">
                          <a:solidFill>
                            <a:schemeClr val="tx1"/>
                          </a:solidFill>
                          <a:effectLst/>
                        </a:rPr>
                        <a:t>E7</a:t>
                      </a:r>
                      <a:endParaRPr lang="en-NZ" sz="1800" b="1" dirty="0">
                        <a:solidFill>
                          <a:schemeClr val="tx1"/>
                        </a:solidFill>
                        <a:effectLst/>
                        <a:latin typeface="Arial"/>
                        <a:ea typeface="Times New Roman"/>
                        <a:cs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en-AU" sz="1800" b="1" dirty="0">
                          <a:solidFill>
                            <a:schemeClr val="tx1"/>
                          </a:solidFill>
                          <a:effectLst/>
                        </a:rPr>
                        <a:t>E8</a:t>
                      </a:r>
                      <a:endParaRPr lang="en-NZ" sz="1800" b="1" dirty="0">
                        <a:solidFill>
                          <a:schemeClr val="tx1"/>
                        </a:solidFill>
                        <a:effectLst/>
                        <a:latin typeface="Arial"/>
                        <a:ea typeface="Times New Roman"/>
                        <a:cs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76872">
                <a:tc>
                  <a:txBody>
                    <a:bodyPr/>
                    <a:lstStyle/>
                    <a:p>
                      <a:pPr algn="ctr">
                        <a:spcAft>
                          <a:spcPts val="0"/>
                        </a:spcAft>
                      </a:pPr>
                      <a:r>
                        <a:rPr lang="en-NZ" sz="1600" dirty="0" smtClean="0">
                          <a:solidFill>
                            <a:schemeClr val="tx1"/>
                          </a:solidFill>
                          <a:effectLst/>
                          <a:latin typeface="+mn-lt"/>
                        </a:rPr>
                        <a:t>ONE correct Achieve point</a:t>
                      </a:r>
                    </a:p>
                    <a:p>
                      <a:pPr algn="ctr">
                        <a:spcAft>
                          <a:spcPts val="0"/>
                        </a:spcAft>
                      </a:pPr>
                      <a:endParaRPr lang="en-NZ" sz="1600" dirty="0" smtClean="0">
                        <a:solidFill>
                          <a:schemeClr val="tx1"/>
                        </a:solidFill>
                        <a:effectLst/>
                        <a:latin typeface="+mn-lt"/>
                        <a:ea typeface="Calibri"/>
                      </a:endParaRPr>
                    </a:p>
                    <a:p>
                      <a:pPr algn="ctr">
                        <a:spcAft>
                          <a:spcPts val="0"/>
                        </a:spcAft>
                      </a:pPr>
                      <a:r>
                        <a:rPr lang="en-NZ" sz="1600" dirty="0" smtClean="0">
                          <a:solidFill>
                            <a:schemeClr val="tx1"/>
                          </a:solidFill>
                          <a:effectLst/>
                          <a:latin typeface="+mn-lt"/>
                          <a:ea typeface="Calibri"/>
                        </a:rPr>
                        <a:t>1a</a:t>
                      </a:r>
                    </a:p>
                    <a:p>
                      <a:pPr algn="ctr">
                        <a:spcAft>
                          <a:spcPts val="0"/>
                        </a:spcAft>
                      </a:pPr>
                      <a:endParaRPr lang="en-NZ" sz="1600" dirty="0">
                        <a:solidFill>
                          <a:schemeClr val="tx1"/>
                        </a:solidFill>
                        <a:effectLst/>
                        <a:latin typeface="+mn-lt"/>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NZ" sz="1600" dirty="0" smtClean="0">
                          <a:solidFill>
                            <a:schemeClr val="tx1"/>
                          </a:solidFill>
                          <a:effectLst/>
                          <a:latin typeface="+mn-lt"/>
                        </a:rPr>
                        <a:t>TWO correct Achieve points</a:t>
                      </a:r>
                    </a:p>
                    <a:p>
                      <a:pPr algn="ctr">
                        <a:spcAft>
                          <a:spcPts val="0"/>
                        </a:spcAft>
                      </a:pPr>
                      <a:endParaRPr lang="en-NZ" sz="1600" dirty="0" smtClean="0">
                        <a:solidFill>
                          <a:schemeClr val="tx1"/>
                        </a:solidFill>
                        <a:effectLst/>
                        <a:latin typeface="+mn-lt"/>
                        <a:ea typeface="Calibri"/>
                      </a:endParaRPr>
                    </a:p>
                    <a:p>
                      <a:pPr algn="ctr">
                        <a:spcAft>
                          <a:spcPts val="0"/>
                        </a:spcAft>
                      </a:pPr>
                      <a:r>
                        <a:rPr lang="en-NZ" sz="1600" dirty="0" smtClean="0">
                          <a:solidFill>
                            <a:schemeClr val="tx1"/>
                          </a:solidFill>
                          <a:effectLst/>
                          <a:latin typeface="+mn-lt"/>
                          <a:ea typeface="Calibri"/>
                        </a:rPr>
                        <a:t>2a</a:t>
                      </a:r>
                      <a:endParaRPr lang="en-NZ" sz="1600" dirty="0">
                        <a:solidFill>
                          <a:schemeClr val="tx1"/>
                        </a:solidFill>
                        <a:effectLst/>
                        <a:latin typeface="+mn-lt"/>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NZ" sz="1600" dirty="0" smtClean="0">
                          <a:solidFill>
                            <a:schemeClr val="tx1"/>
                          </a:solidFill>
                          <a:effectLst/>
                          <a:latin typeface="+mn-lt"/>
                        </a:rPr>
                        <a:t>THREE correct Achieve points</a:t>
                      </a:r>
                    </a:p>
                    <a:p>
                      <a:pPr algn="ctr">
                        <a:spcAft>
                          <a:spcPts val="0"/>
                        </a:spcAft>
                      </a:pPr>
                      <a:endParaRPr lang="en-NZ" sz="1600" dirty="0" smtClean="0">
                        <a:solidFill>
                          <a:schemeClr val="tx1"/>
                        </a:solidFill>
                        <a:effectLst/>
                        <a:latin typeface="+mn-lt"/>
                        <a:ea typeface="Calibri"/>
                      </a:endParaRPr>
                    </a:p>
                    <a:p>
                      <a:pPr algn="ctr">
                        <a:spcAft>
                          <a:spcPts val="0"/>
                        </a:spcAft>
                      </a:pPr>
                      <a:r>
                        <a:rPr lang="en-NZ" sz="1600" dirty="0" smtClean="0">
                          <a:solidFill>
                            <a:schemeClr val="tx1"/>
                          </a:solidFill>
                          <a:effectLst/>
                          <a:latin typeface="+mn-lt"/>
                          <a:ea typeface="Calibri"/>
                        </a:rPr>
                        <a:t>3a</a:t>
                      </a:r>
                      <a:endParaRPr lang="en-NZ" sz="1600" dirty="0">
                        <a:solidFill>
                          <a:schemeClr val="tx1"/>
                        </a:solidFill>
                        <a:effectLst/>
                        <a:latin typeface="+mn-lt"/>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NZ" sz="1600" dirty="0" smtClean="0">
                          <a:solidFill>
                            <a:schemeClr val="tx1"/>
                          </a:solidFill>
                          <a:effectLst/>
                          <a:latin typeface="+mn-lt"/>
                        </a:rPr>
                        <a:t>FOUR correct Achieve points</a:t>
                      </a:r>
                    </a:p>
                    <a:p>
                      <a:pPr algn="ctr">
                        <a:spcAft>
                          <a:spcPts val="0"/>
                        </a:spcAft>
                      </a:pPr>
                      <a:endParaRPr lang="en-NZ" sz="1600" dirty="0" smtClean="0">
                        <a:solidFill>
                          <a:schemeClr val="tx1"/>
                        </a:solidFill>
                        <a:effectLst/>
                        <a:latin typeface="+mn-lt"/>
                        <a:ea typeface="Calibri"/>
                      </a:endParaRPr>
                    </a:p>
                    <a:p>
                      <a:pPr algn="ctr">
                        <a:spcAft>
                          <a:spcPts val="0"/>
                        </a:spcAft>
                      </a:pPr>
                      <a:r>
                        <a:rPr lang="en-NZ" sz="1600" dirty="0" smtClean="0">
                          <a:solidFill>
                            <a:schemeClr val="tx1"/>
                          </a:solidFill>
                          <a:effectLst/>
                          <a:latin typeface="+mn-lt"/>
                          <a:ea typeface="Calibri"/>
                        </a:rPr>
                        <a:t>4a</a:t>
                      </a:r>
                      <a:endParaRPr lang="en-NZ" sz="1600" dirty="0">
                        <a:solidFill>
                          <a:schemeClr val="tx1"/>
                        </a:solidFill>
                        <a:effectLst/>
                        <a:latin typeface="+mn-lt"/>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NZ" sz="1600" dirty="0" smtClean="0">
                          <a:solidFill>
                            <a:schemeClr val="tx1"/>
                          </a:solidFill>
                          <a:effectLst/>
                          <a:latin typeface="+mn-lt"/>
                        </a:rPr>
                        <a:t>ONE</a:t>
                      </a:r>
                      <a:endParaRPr lang="en-NZ" sz="1600" baseline="0" dirty="0" smtClean="0">
                        <a:solidFill>
                          <a:schemeClr val="tx1"/>
                        </a:solidFill>
                        <a:effectLst/>
                        <a:latin typeface="+mn-lt"/>
                      </a:endParaRPr>
                    </a:p>
                    <a:p>
                      <a:pPr algn="ctr">
                        <a:spcAft>
                          <a:spcPts val="0"/>
                        </a:spcAft>
                      </a:pPr>
                      <a:r>
                        <a:rPr lang="en-NZ" sz="1600" dirty="0" smtClean="0">
                          <a:solidFill>
                            <a:schemeClr val="tx1"/>
                          </a:solidFill>
                          <a:effectLst/>
                          <a:latin typeface="+mn-lt"/>
                        </a:rPr>
                        <a:t>Merit point and THREE Achieve</a:t>
                      </a:r>
                    </a:p>
                    <a:p>
                      <a:pPr algn="ctr">
                        <a:spcAft>
                          <a:spcPts val="0"/>
                        </a:spcAft>
                      </a:pPr>
                      <a:endParaRPr lang="en-NZ" sz="1600" dirty="0" smtClean="0">
                        <a:solidFill>
                          <a:schemeClr val="tx1"/>
                        </a:solidFill>
                        <a:effectLst/>
                        <a:latin typeface="+mn-lt"/>
                        <a:ea typeface="Calibri"/>
                      </a:endParaRPr>
                    </a:p>
                    <a:p>
                      <a:pPr algn="ctr">
                        <a:spcAft>
                          <a:spcPts val="0"/>
                        </a:spcAft>
                      </a:pPr>
                      <a:r>
                        <a:rPr lang="en-NZ" sz="1600" dirty="0" smtClean="0">
                          <a:solidFill>
                            <a:schemeClr val="tx1"/>
                          </a:solidFill>
                          <a:effectLst/>
                          <a:latin typeface="+mn-lt"/>
                          <a:ea typeface="Calibri"/>
                        </a:rPr>
                        <a:t>1m + 3a</a:t>
                      </a:r>
                      <a:endParaRPr lang="en-NZ" sz="1600" dirty="0">
                        <a:solidFill>
                          <a:schemeClr val="tx1"/>
                        </a:solidFill>
                        <a:effectLst/>
                        <a:latin typeface="+mn-lt"/>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NZ" sz="1600" dirty="0" smtClean="0">
                          <a:solidFill>
                            <a:schemeClr val="tx1"/>
                          </a:solidFill>
                          <a:effectLst/>
                          <a:latin typeface="+mn-lt"/>
                        </a:rPr>
                        <a:t>TWO</a:t>
                      </a:r>
                    </a:p>
                    <a:p>
                      <a:pPr algn="ctr">
                        <a:spcAft>
                          <a:spcPts val="0"/>
                        </a:spcAft>
                      </a:pPr>
                      <a:r>
                        <a:rPr lang="en-NZ" sz="1600" baseline="0" dirty="0" smtClean="0">
                          <a:solidFill>
                            <a:schemeClr val="tx1"/>
                          </a:solidFill>
                          <a:effectLst/>
                          <a:latin typeface="+mn-lt"/>
                        </a:rPr>
                        <a:t> Merit </a:t>
                      </a:r>
                    </a:p>
                    <a:p>
                      <a:pPr marL="0" marR="0" indent="0" algn="ctr" defTabSz="914400" rtl="0" eaLnBrk="1" fontAlgn="auto" latinLnBrk="0" hangingPunct="1">
                        <a:lnSpc>
                          <a:spcPct val="100000"/>
                        </a:lnSpc>
                        <a:spcBef>
                          <a:spcPts val="0"/>
                        </a:spcBef>
                        <a:spcAft>
                          <a:spcPts val="0"/>
                        </a:spcAft>
                        <a:buClrTx/>
                        <a:buSzTx/>
                        <a:buFontTx/>
                        <a:buNone/>
                        <a:tabLst/>
                        <a:defRPr/>
                      </a:pPr>
                      <a:r>
                        <a:rPr lang="en-NZ" sz="1600" baseline="0" dirty="0" smtClean="0">
                          <a:solidFill>
                            <a:schemeClr val="tx1"/>
                          </a:solidFill>
                          <a:effectLst/>
                          <a:latin typeface="+mn-lt"/>
                        </a:rPr>
                        <a:t> points </a:t>
                      </a:r>
                      <a:r>
                        <a:rPr lang="en-NZ" sz="1600" dirty="0" smtClean="0">
                          <a:solidFill>
                            <a:schemeClr val="tx1"/>
                          </a:solidFill>
                          <a:effectLst/>
                          <a:latin typeface="+mn-lt"/>
                        </a:rPr>
                        <a:t>and TWO Achieve</a:t>
                      </a:r>
                    </a:p>
                    <a:p>
                      <a:pPr marL="0" marR="0" indent="0" algn="ctr" defTabSz="914400" rtl="0" eaLnBrk="1" fontAlgn="auto" latinLnBrk="0" hangingPunct="1">
                        <a:lnSpc>
                          <a:spcPct val="100000"/>
                        </a:lnSpc>
                        <a:spcBef>
                          <a:spcPts val="0"/>
                        </a:spcBef>
                        <a:spcAft>
                          <a:spcPts val="0"/>
                        </a:spcAft>
                        <a:buClrTx/>
                        <a:buSzTx/>
                        <a:buFontTx/>
                        <a:buNone/>
                        <a:tabLst/>
                        <a:defRPr/>
                      </a:pPr>
                      <a:r>
                        <a:rPr lang="en-NZ" sz="1600" dirty="0" smtClean="0">
                          <a:solidFill>
                            <a:schemeClr val="tx1"/>
                          </a:solidFill>
                          <a:effectLst/>
                          <a:latin typeface="+mn-lt"/>
                          <a:ea typeface="Calibri"/>
                        </a:rPr>
                        <a:t>2m + 2a</a:t>
                      </a:r>
                    </a:p>
                    <a:p>
                      <a:pPr algn="ctr">
                        <a:spcAft>
                          <a:spcPts val="0"/>
                        </a:spcAft>
                      </a:pPr>
                      <a:endParaRPr lang="en-NZ" sz="1600" dirty="0">
                        <a:solidFill>
                          <a:schemeClr val="tx1"/>
                        </a:solidFill>
                        <a:effectLst/>
                        <a:latin typeface="+mn-lt"/>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NZ" sz="1600" dirty="0" smtClean="0">
                          <a:solidFill>
                            <a:schemeClr val="tx1"/>
                          </a:solidFill>
                          <a:effectLst/>
                          <a:latin typeface="+mn-lt"/>
                        </a:rPr>
                        <a:t>ONE Excellence point plus TWO Merit point</a:t>
                      </a:r>
                    </a:p>
                    <a:p>
                      <a:pPr algn="ctr">
                        <a:spcAft>
                          <a:spcPts val="0"/>
                        </a:spcAft>
                      </a:pPr>
                      <a:r>
                        <a:rPr lang="en-NZ" sz="1600" dirty="0" smtClean="0">
                          <a:solidFill>
                            <a:schemeClr val="tx1"/>
                          </a:solidFill>
                          <a:effectLst/>
                          <a:latin typeface="+mn-lt"/>
                          <a:ea typeface="Calibri"/>
                        </a:rPr>
                        <a:t>1e + 2m</a:t>
                      </a:r>
                      <a:endParaRPr lang="en-NZ" sz="1600" dirty="0">
                        <a:solidFill>
                          <a:schemeClr val="tx1"/>
                        </a:solidFill>
                        <a:effectLst/>
                        <a:latin typeface="+mn-lt"/>
                        <a:ea typeface="Calibri"/>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NZ" sz="1600" dirty="0" smtClean="0">
                          <a:solidFill>
                            <a:schemeClr val="tx1"/>
                          </a:solidFill>
                          <a:effectLst/>
                          <a:latin typeface="+mn-lt"/>
                        </a:rPr>
                        <a:t>TWO Excellence point</a:t>
                      </a:r>
                      <a:r>
                        <a:rPr lang="en-NZ" sz="1600" baseline="0" dirty="0" smtClean="0">
                          <a:solidFill>
                            <a:schemeClr val="tx1"/>
                          </a:solidFill>
                          <a:effectLst/>
                          <a:latin typeface="+mn-lt"/>
                        </a:rPr>
                        <a:t> plus ONE Merit</a:t>
                      </a:r>
                    </a:p>
                    <a:p>
                      <a:pPr algn="ctr">
                        <a:spcAft>
                          <a:spcPts val="0"/>
                        </a:spcAft>
                      </a:pPr>
                      <a:endParaRPr lang="en-NZ" sz="1600" baseline="0" dirty="0" smtClean="0">
                        <a:solidFill>
                          <a:schemeClr val="tx1"/>
                        </a:solidFill>
                        <a:effectLst/>
                        <a:latin typeface="+mn-lt"/>
                      </a:endParaRPr>
                    </a:p>
                    <a:p>
                      <a:pPr algn="ctr">
                        <a:spcAft>
                          <a:spcPts val="0"/>
                        </a:spcAft>
                      </a:pPr>
                      <a:r>
                        <a:rPr lang="en-NZ" sz="1600" baseline="0" dirty="0" smtClean="0">
                          <a:solidFill>
                            <a:schemeClr val="tx1"/>
                          </a:solidFill>
                          <a:effectLst/>
                          <a:latin typeface="+mn-lt"/>
                        </a:rPr>
                        <a:t>2e + 1 m</a:t>
                      </a:r>
                      <a:endParaRPr lang="en-NZ" sz="1600" dirty="0" smtClean="0">
                        <a:solidFill>
                          <a:schemeClr val="tx1"/>
                        </a:solidFill>
                        <a:effectLst/>
                        <a:latin typeface="+mn-lt"/>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TextBox 3"/>
          <p:cNvSpPr txBox="1"/>
          <p:nvPr/>
        </p:nvSpPr>
        <p:spPr>
          <a:xfrm>
            <a:off x="109176" y="368488"/>
            <a:ext cx="6095708" cy="338554"/>
          </a:xfrm>
          <a:prstGeom prst="rect">
            <a:avLst/>
          </a:prstGeom>
          <a:noFill/>
        </p:spPr>
        <p:txBody>
          <a:bodyPr wrap="none" rtlCol="0">
            <a:spAutoFit/>
          </a:bodyPr>
          <a:lstStyle/>
          <a:p>
            <a:r>
              <a:rPr lang="en-NZ" sz="1600" dirty="0" smtClean="0"/>
              <a:t>This is the evidence statement for ALL the questions on the 2013 paper:</a:t>
            </a:r>
            <a:endParaRPr lang="en-NZ" sz="1600" dirty="0"/>
          </a:p>
        </p:txBody>
      </p:sp>
      <p:sp>
        <p:nvSpPr>
          <p:cNvPr id="5" name="TextBox 4"/>
          <p:cNvSpPr txBox="1"/>
          <p:nvPr/>
        </p:nvSpPr>
        <p:spPr>
          <a:xfrm>
            <a:off x="1308100" y="5068615"/>
            <a:ext cx="6578600" cy="1200329"/>
          </a:xfrm>
          <a:prstGeom prst="rect">
            <a:avLst/>
          </a:prstGeom>
          <a:noFill/>
        </p:spPr>
        <p:txBody>
          <a:bodyPr wrap="square" rtlCol="0">
            <a:spAutoFit/>
          </a:bodyPr>
          <a:lstStyle/>
          <a:p>
            <a:pPr algn="ctr"/>
            <a:r>
              <a:rPr lang="en-NZ" dirty="0" smtClean="0"/>
              <a:t>For each question you get graded from 0 to 8 marks.</a:t>
            </a:r>
          </a:p>
          <a:p>
            <a:pPr algn="ctr"/>
            <a:r>
              <a:rPr lang="en-NZ" dirty="0" smtClean="0"/>
              <a:t>These marks are then added to give an overall score for the paper.</a:t>
            </a:r>
          </a:p>
          <a:p>
            <a:pPr algn="ctr"/>
            <a:r>
              <a:rPr lang="en-NZ" dirty="0" smtClean="0"/>
              <a:t>The last slide has the judgement statement which shows how </a:t>
            </a:r>
            <a:r>
              <a:rPr lang="en-NZ" dirty="0" smtClean="0"/>
              <a:t>this final score </a:t>
            </a:r>
            <a:r>
              <a:rPr lang="en-NZ" dirty="0" smtClean="0"/>
              <a:t>will give you your grade</a:t>
            </a:r>
            <a:endParaRPr lang="en-NZ" dirty="0"/>
          </a:p>
        </p:txBody>
      </p:sp>
    </p:spTree>
    <p:extLst>
      <p:ext uri="{BB962C8B-B14F-4D97-AF65-F5344CB8AC3E}">
        <p14:creationId xmlns:p14="http://schemas.microsoft.com/office/powerpoint/2010/main" val="1112755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3000"/>
                                        <p:tgtEl>
                                          <p:spTgt spid="3"/>
                                        </p:tgtEl>
                                      </p:cBhvr>
                                    </p:animEffect>
                                  </p:childTnLst>
                                </p:cTn>
                              </p:par>
                            </p:childTnLst>
                          </p:cTn>
                        </p:par>
                        <p:par>
                          <p:cTn id="8" fill="hold">
                            <p:stCondLst>
                              <p:cond delay="3500"/>
                            </p:stCondLst>
                            <p:childTnLst>
                              <p:par>
                                <p:cTn id="9" presetID="10" presetClass="entr" presetSubtype="0" fill="hold" grpId="0" nodeType="afterEffect">
                                  <p:stCondLst>
                                    <p:cond delay="50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500"/>
                                        <p:tgtEl>
                                          <p:spTgt spid="2"/>
                                        </p:tgtEl>
                                      </p:cBhvr>
                                    </p:animEffect>
                                  </p:childTnLst>
                                </p:cTn>
                              </p:par>
                            </p:childTnLst>
                          </p:cTn>
                        </p:par>
                        <p:par>
                          <p:cTn id="12" fill="hold">
                            <p:stCondLst>
                              <p:cond delay="55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244" y="168204"/>
            <a:ext cx="3486980" cy="338554"/>
          </a:xfrm>
          <a:prstGeom prst="rect">
            <a:avLst/>
          </a:prstGeom>
        </p:spPr>
        <p:txBody>
          <a:bodyPr wrap="none">
            <a:spAutoFit/>
          </a:bodyPr>
          <a:lstStyle/>
          <a:p>
            <a:r>
              <a:rPr lang="en-US" sz="1600" b="1" dirty="0"/>
              <a:t>QUESTION ONE : MOANA’S SPOTLIGHT</a:t>
            </a:r>
            <a:endParaRPr lang="en-NZ" sz="1600" b="1" dirty="0"/>
          </a:p>
        </p:txBody>
      </p:sp>
      <p:sp>
        <p:nvSpPr>
          <p:cNvPr id="3" name="Rectangle 2"/>
          <p:cNvSpPr/>
          <p:nvPr/>
        </p:nvSpPr>
        <p:spPr>
          <a:xfrm>
            <a:off x="198184" y="581647"/>
            <a:ext cx="4572000" cy="830997"/>
          </a:xfrm>
          <a:prstGeom prst="rect">
            <a:avLst/>
          </a:prstGeom>
        </p:spPr>
        <p:txBody>
          <a:bodyPr>
            <a:spAutoFit/>
          </a:bodyPr>
          <a:lstStyle/>
          <a:p>
            <a:r>
              <a:rPr lang="en-US" sz="1600" dirty="0" err="1"/>
              <a:t>Moana</a:t>
            </a:r>
            <a:r>
              <a:rPr lang="en-US" sz="1600" dirty="0"/>
              <a:t> is trying to design a spotlight for her school production. She experiments with a lamp in front of a mirror, as shown in the diagram </a:t>
            </a:r>
            <a:r>
              <a:rPr lang="en-US" sz="1600" dirty="0" smtClean="0"/>
              <a:t>here:</a:t>
            </a:r>
            <a:endParaRPr lang="en-NZ" sz="1600" dirty="0"/>
          </a:p>
        </p:txBody>
      </p:sp>
      <p:sp>
        <p:nvSpPr>
          <p:cNvPr id="4" name="Rectangle 4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5" name="Group 1"/>
          <p:cNvGrpSpPr>
            <a:grpSpLocks/>
          </p:cNvGrpSpPr>
          <p:nvPr/>
        </p:nvGrpSpPr>
        <p:grpSpPr bwMode="auto">
          <a:xfrm>
            <a:off x="5182218" y="385792"/>
            <a:ext cx="3608761" cy="2702858"/>
            <a:chOff x="0" y="0"/>
            <a:chExt cx="2613" cy="2056"/>
          </a:xfrm>
        </p:grpSpPr>
        <p:grpSp>
          <p:nvGrpSpPr>
            <p:cNvPr id="6" name="Group 45"/>
            <p:cNvGrpSpPr>
              <a:grpSpLocks/>
            </p:cNvGrpSpPr>
            <p:nvPr/>
          </p:nvGrpSpPr>
          <p:grpSpPr bwMode="auto">
            <a:xfrm>
              <a:off x="71" y="238"/>
              <a:ext cx="2309" cy="1525"/>
              <a:chOff x="71" y="238"/>
              <a:chExt cx="2309" cy="1525"/>
            </a:xfrm>
          </p:grpSpPr>
          <p:sp>
            <p:nvSpPr>
              <p:cNvPr id="50" name="Freeform 46"/>
              <p:cNvSpPr>
                <a:spLocks/>
              </p:cNvSpPr>
              <p:nvPr/>
            </p:nvSpPr>
            <p:spPr bwMode="auto">
              <a:xfrm>
                <a:off x="71" y="238"/>
                <a:ext cx="2309" cy="1525"/>
              </a:xfrm>
              <a:custGeom>
                <a:avLst/>
                <a:gdLst>
                  <a:gd name="T0" fmla="+- 0 71 71"/>
                  <a:gd name="T1" fmla="*/ T0 w 2309"/>
                  <a:gd name="T2" fmla="+- 0 238 238"/>
                  <a:gd name="T3" fmla="*/ 238 h 1525"/>
                  <a:gd name="T4" fmla="+- 0 2324 71"/>
                  <a:gd name="T5" fmla="*/ T4 w 2309"/>
                  <a:gd name="T6" fmla="+- 0 238 238"/>
                  <a:gd name="T7" fmla="*/ 238 h 1525"/>
                  <a:gd name="T8" fmla="+- 0 960 71"/>
                  <a:gd name="T9" fmla="*/ T8 w 2309"/>
                  <a:gd name="T10" fmla="+- 0 1029 238"/>
                  <a:gd name="T11" fmla="*/ 1029 h 1525"/>
                  <a:gd name="T12" fmla="+- 0 2380 71"/>
                  <a:gd name="T13" fmla="*/ T12 w 2309"/>
                  <a:gd name="T14" fmla="+- 0 1763 238"/>
                  <a:gd name="T15" fmla="*/ 1763 h 1525"/>
                  <a:gd name="T16" fmla="+- 0 71 71"/>
                  <a:gd name="T17" fmla="*/ T16 w 2309"/>
                  <a:gd name="T18" fmla="+- 0 1763 238"/>
                  <a:gd name="T19" fmla="*/ 1763 h 1525"/>
                </a:gdLst>
                <a:ahLst/>
                <a:cxnLst>
                  <a:cxn ang="0">
                    <a:pos x="T1" y="T3"/>
                  </a:cxn>
                  <a:cxn ang="0">
                    <a:pos x="T5" y="T7"/>
                  </a:cxn>
                  <a:cxn ang="0">
                    <a:pos x="T9" y="T11"/>
                  </a:cxn>
                  <a:cxn ang="0">
                    <a:pos x="T13" y="T15"/>
                  </a:cxn>
                  <a:cxn ang="0">
                    <a:pos x="T17" y="T19"/>
                  </a:cxn>
                </a:cxnLst>
                <a:rect l="0" t="0" r="r" b="b"/>
                <a:pathLst>
                  <a:path w="2309" h="1525">
                    <a:moveTo>
                      <a:pt x="0" y="0"/>
                    </a:moveTo>
                    <a:lnTo>
                      <a:pt x="2253" y="0"/>
                    </a:lnTo>
                    <a:lnTo>
                      <a:pt x="889" y="791"/>
                    </a:lnTo>
                    <a:lnTo>
                      <a:pt x="2309" y="1525"/>
                    </a:lnTo>
                    <a:lnTo>
                      <a:pt x="0" y="1525"/>
                    </a:lnTo>
                  </a:path>
                </a:pathLst>
              </a:custGeom>
              <a:noFill/>
              <a:ln w="632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 name="Group 43"/>
            <p:cNvGrpSpPr>
              <a:grpSpLocks/>
            </p:cNvGrpSpPr>
            <p:nvPr/>
          </p:nvGrpSpPr>
          <p:grpSpPr bwMode="auto">
            <a:xfrm>
              <a:off x="0" y="188"/>
              <a:ext cx="86" cy="100"/>
              <a:chOff x="0" y="188"/>
              <a:chExt cx="86" cy="100"/>
            </a:xfrm>
          </p:grpSpPr>
          <p:sp>
            <p:nvSpPr>
              <p:cNvPr id="49" name="Freeform 44"/>
              <p:cNvSpPr>
                <a:spLocks/>
              </p:cNvSpPr>
              <p:nvPr/>
            </p:nvSpPr>
            <p:spPr bwMode="auto">
              <a:xfrm>
                <a:off x="0" y="188"/>
                <a:ext cx="86" cy="100"/>
              </a:xfrm>
              <a:custGeom>
                <a:avLst/>
                <a:gdLst>
                  <a:gd name="T0" fmla="*/ 86 w 86"/>
                  <a:gd name="T1" fmla="+- 0 188 188"/>
                  <a:gd name="T2" fmla="*/ 188 h 100"/>
                  <a:gd name="T3" fmla="*/ 0 w 86"/>
                  <a:gd name="T4" fmla="+- 0 238 188"/>
                  <a:gd name="T5" fmla="*/ 238 h 100"/>
                  <a:gd name="T6" fmla="*/ 86 w 86"/>
                  <a:gd name="T7" fmla="+- 0 288 188"/>
                  <a:gd name="T8" fmla="*/ 288 h 100"/>
                  <a:gd name="T9" fmla="*/ 86 w 86"/>
                  <a:gd name="T10" fmla="+- 0 188 188"/>
                  <a:gd name="T11" fmla="*/ 188 h 100"/>
                </a:gdLst>
                <a:ahLst/>
                <a:cxnLst>
                  <a:cxn ang="0">
                    <a:pos x="T0" y="T2"/>
                  </a:cxn>
                  <a:cxn ang="0">
                    <a:pos x="T3" y="T5"/>
                  </a:cxn>
                  <a:cxn ang="0">
                    <a:pos x="T6" y="T8"/>
                  </a:cxn>
                  <a:cxn ang="0">
                    <a:pos x="T9" y="T11"/>
                  </a:cxn>
                </a:cxnLst>
                <a:rect l="0" t="0" r="r" b="b"/>
                <a:pathLst>
                  <a:path w="86" h="100">
                    <a:moveTo>
                      <a:pt x="86" y="0"/>
                    </a:moveTo>
                    <a:lnTo>
                      <a:pt x="0" y="50"/>
                    </a:lnTo>
                    <a:lnTo>
                      <a:pt x="86" y="100"/>
                    </a:lnTo>
                    <a:lnTo>
                      <a:pt x="86"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41"/>
            <p:cNvGrpSpPr>
              <a:grpSpLocks/>
            </p:cNvGrpSpPr>
            <p:nvPr/>
          </p:nvGrpSpPr>
          <p:grpSpPr bwMode="auto">
            <a:xfrm>
              <a:off x="0" y="1714"/>
              <a:ext cx="86" cy="100"/>
              <a:chOff x="0" y="1714"/>
              <a:chExt cx="86" cy="100"/>
            </a:xfrm>
          </p:grpSpPr>
          <p:sp>
            <p:nvSpPr>
              <p:cNvPr id="48" name="Freeform 42"/>
              <p:cNvSpPr>
                <a:spLocks/>
              </p:cNvSpPr>
              <p:nvPr/>
            </p:nvSpPr>
            <p:spPr bwMode="auto">
              <a:xfrm>
                <a:off x="0" y="1714"/>
                <a:ext cx="86" cy="100"/>
              </a:xfrm>
              <a:custGeom>
                <a:avLst/>
                <a:gdLst>
                  <a:gd name="T0" fmla="*/ 86 w 86"/>
                  <a:gd name="T1" fmla="+- 0 1714 1714"/>
                  <a:gd name="T2" fmla="*/ 1714 h 100"/>
                  <a:gd name="T3" fmla="*/ 0 w 86"/>
                  <a:gd name="T4" fmla="+- 0 1763 1714"/>
                  <a:gd name="T5" fmla="*/ 1763 h 100"/>
                  <a:gd name="T6" fmla="*/ 86 w 86"/>
                  <a:gd name="T7" fmla="+- 0 1813 1714"/>
                  <a:gd name="T8" fmla="*/ 1813 h 100"/>
                  <a:gd name="T9" fmla="*/ 86 w 86"/>
                  <a:gd name="T10" fmla="+- 0 1714 1714"/>
                  <a:gd name="T11" fmla="*/ 1714 h 100"/>
                </a:gdLst>
                <a:ahLst/>
                <a:cxnLst>
                  <a:cxn ang="0">
                    <a:pos x="T0" y="T2"/>
                  </a:cxn>
                  <a:cxn ang="0">
                    <a:pos x="T3" y="T5"/>
                  </a:cxn>
                  <a:cxn ang="0">
                    <a:pos x="T6" y="T8"/>
                  </a:cxn>
                  <a:cxn ang="0">
                    <a:pos x="T9" y="T11"/>
                  </a:cxn>
                </a:cxnLst>
                <a:rect l="0" t="0" r="r" b="b"/>
                <a:pathLst>
                  <a:path w="86" h="100">
                    <a:moveTo>
                      <a:pt x="86" y="0"/>
                    </a:moveTo>
                    <a:lnTo>
                      <a:pt x="0" y="49"/>
                    </a:lnTo>
                    <a:lnTo>
                      <a:pt x="86" y="99"/>
                    </a:lnTo>
                    <a:lnTo>
                      <a:pt x="86"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39"/>
            <p:cNvGrpSpPr>
              <a:grpSpLocks/>
            </p:cNvGrpSpPr>
            <p:nvPr/>
          </p:nvGrpSpPr>
          <p:grpSpPr bwMode="auto">
            <a:xfrm>
              <a:off x="906" y="974"/>
              <a:ext cx="111" cy="107"/>
              <a:chOff x="906" y="974"/>
              <a:chExt cx="111" cy="107"/>
            </a:xfrm>
          </p:grpSpPr>
          <p:sp>
            <p:nvSpPr>
              <p:cNvPr id="47" name="Freeform 40"/>
              <p:cNvSpPr>
                <a:spLocks/>
              </p:cNvSpPr>
              <p:nvPr/>
            </p:nvSpPr>
            <p:spPr bwMode="auto">
              <a:xfrm>
                <a:off x="906" y="974"/>
                <a:ext cx="111" cy="107"/>
              </a:xfrm>
              <a:custGeom>
                <a:avLst/>
                <a:gdLst>
                  <a:gd name="T0" fmla="+- 0 946 906"/>
                  <a:gd name="T1" fmla="*/ T0 w 111"/>
                  <a:gd name="T2" fmla="+- 0 974 974"/>
                  <a:gd name="T3" fmla="*/ 974 h 107"/>
                  <a:gd name="T4" fmla="+- 0 929 906"/>
                  <a:gd name="T5" fmla="*/ T4 w 111"/>
                  <a:gd name="T6" fmla="+- 0 982 974"/>
                  <a:gd name="T7" fmla="*/ 982 h 107"/>
                  <a:gd name="T8" fmla="+- 0 916 906"/>
                  <a:gd name="T9" fmla="*/ T8 w 111"/>
                  <a:gd name="T10" fmla="+- 0 997 974"/>
                  <a:gd name="T11" fmla="*/ 997 h 107"/>
                  <a:gd name="T12" fmla="+- 0 908 906"/>
                  <a:gd name="T13" fmla="*/ T12 w 111"/>
                  <a:gd name="T14" fmla="+- 0 1018 974"/>
                  <a:gd name="T15" fmla="*/ 1018 h 107"/>
                  <a:gd name="T16" fmla="+- 0 906 906"/>
                  <a:gd name="T17" fmla="*/ T16 w 111"/>
                  <a:gd name="T18" fmla="+- 0 1046 974"/>
                  <a:gd name="T19" fmla="*/ 1046 h 107"/>
                  <a:gd name="T20" fmla="+- 0 916 906"/>
                  <a:gd name="T21" fmla="*/ T20 w 111"/>
                  <a:gd name="T22" fmla="+- 0 1062 974"/>
                  <a:gd name="T23" fmla="*/ 1062 h 107"/>
                  <a:gd name="T24" fmla="+- 0 931 906"/>
                  <a:gd name="T25" fmla="*/ T24 w 111"/>
                  <a:gd name="T26" fmla="+- 0 1073 974"/>
                  <a:gd name="T27" fmla="*/ 1073 h 107"/>
                  <a:gd name="T28" fmla="+- 0 953 906"/>
                  <a:gd name="T29" fmla="*/ T28 w 111"/>
                  <a:gd name="T30" fmla="+- 0 1080 974"/>
                  <a:gd name="T31" fmla="*/ 1080 h 107"/>
                  <a:gd name="T32" fmla="+- 0 982 906"/>
                  <a:gd name="T33" fmla="*/ T32 w 111"/>
                  <a:gd name="T34" fmla="+- 0 1081 974"/>
                  <a:gd name="T35" fmla="*/ 1081 h 107"/>
                  <a:gd name="T36" fmla="+- 0 1000 906"/>
                  <a:gd name="T37" fmla="*/ T36 w 111"/>
                  <a:gd name="T38" fmla="+- 0 1069 974"/>
                  <a:gd name="T39" fmla="*/ 1069 h 107"/>
                  <a:gd name="T40" fmla="+- 0 1012 906"/>
                  <a:gd name="T41" fmla="*/ T40 w 111"/>
                  <a:gd name="T42" fmla="+- 0 1051 974"/>
                  <a:gd name="T43" fmla="*/ 1051 h 107"/>
                  <a:gd name="T44" fmla="+- 0 1017 906"/>
                  <a:gd name="T45" fmla="*/ T44 w 111"/>
                  <a:gd name="T46" fmla="+- 0 1029 974"/>
                  <a:gd name="T47" fmla="*/ 1029 h 107"/>
                  <a:gd name="T48" fmla="+- 0 1015 906"/>
                  <a:gd name="T49" fmla="*/ T48 w 111"/>
                  <a:gd name="T50" fmla="+- 0 1017 974"/>
                  <a:gd name="T51" fmla="*/ 1017 h 107"/>
                  <a:gd name="T52" fmla="+- 0 1008 906"/>
                  <a:gd name="T53" fmla="*/ T52 w 111"/>
                  <a:gd name="T54" fmla="+- 0 1000 974"/>
                  <a:gd name="T55" fmla="*/ 1000 h 107"/>
                  <a:gd name="T56" fmla="+- 0 993 906"/>
                  <a:gd name="T57" fmla="*/ T56 w 111"/>
                  <a:gd name="T58" fmla="+- 0 986 974"/>
                  <a:gd name="T59" fmla="*/ 986 h 107"/>
                  <a:gd name="T60" fmla="+- 0 973 906"/>
                  <a:gd name="T61" fmla="*/ T60 w 111"/>
                  <a:gd name="T62" fmla="+- 0 977 974"/>
                  <a:gd name="T63" fmla="*/ 977 h 107"/>
                  <a:gd name="T64" fmla="+- 0 946 906"/>
                  <a:gd name="T65" fmla="*/ T64 w 111"/>
                  <a:gd name="T66" fmla="+- 0 974 974"/>
                  <a:gd name="T67" fmla="*/ 974 h 10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11" h="107">
                    <a:moveTo>
                      <a:pt x="40" y="0"/>
                    </a:moveTo>
                    <a:lnTo>
                      <a:pt x="23" y="8"/>
                    </a:lnTo>
                    <a:lnTo>
                      <a:pt x="10" y="23"/>
                    </a:lnTo>
                    <a:lnTo>
                      <a:pt x="2" y="44"/>
                    </a:lnTo>
                    <a:lnTo>
                      <a:pt x="0" y="72"/>
                    </a:lnTo>
                    <a:lnTo>
                      <a:pt x="10" y="88"/>
                    </a:lnTo>
                    <a:lnTo>
                      <a:pt x="25" y="99"/>
                    </a:lnTo>
                    <a:lnTo>
                      <a:pt x="47" y="106"/>
                    </a:lnTo>
                    <a:lnTo>
                      <a:pt x="76" y="107"/>
                    </a:lnTo>
                    <a:lnTo>
                      <a:pt x="94" y="95"/>
                    </a:lnTo>
                    <a:lnTo>
                      <a:pt x="106" y="77"/>
                    </a:lnTo>
                    <a:lnTo>
                      <a:pt x="111" y="55"/>
                    </a:lnTo>
                    <a:lnTo>
                      <a:pt x="109" y="43"/>
                    </a:lnTo>
                    <a:lnTo>
                      <a:pt x="102" y="26"/>
                    </a:lnTo>
                    <a:lnTo>
                      <a:pt x="87" y="12"/>
                    </a:lnTo>
                    <a:lnTo>
                      <a:pt x="67" y="3"/>
                    </a:lnTo>
                    <a:lnTo>
                      <a:pt x="4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0" name="Group 37"/>
            <p:cNvGrpSpPr>
              <a:grpSpLocks/>
            </p:cNvGrpSpPr>
            <p:nvPr/>
          </p:nvGrpSpPr>
          <p:grpSpPr bwMode="auto">
            <a:xfrm>
              <a:off x="906" y="974"/>
              <a:ext cx="111" cy="107"/>
              <a:chOff x="906" y="974"/>
              <a:chExt cx="111" cy="107"/>
            </a:xfrm>
          </p:grpSpPr>
          <p:sp>
            <p:nvSpPr>
              <p:cNvPr id="46" name="Freeform 38"/>
              <p:cNvSpPr>
                <a:spLocks/>
              </p:cNvSpPr>
              <p:nvPr/>
            </p:nvSpPr>
            <p:spPr bwMode="auto">
              <a:xfrm>
                <a:off x="906" y="974"/>
                <a:ext cx="111" cy="107"/>
              </a:xfrm>
              <a:custGeom>
                <a:avLst/>
                <a:gdLst>
                  <a:gd name="T0" fmla="+- 0 1017 906"/>
                  <a:gd name="T1" fmla="*/ T0 w 111"/>
                  <a:gd name="T2" fmla="+- 0 1029 974"/>
                  <a:gd name="T3" fmla="*/ 1029 h 107"/>
                  <a:gd name="T4" fmla="+- 0 1012 906"/>
                  <a:gd name="T5" fmla="*/ T4 w 111"/>
                  <a:gd name="T6" fmla="+- 0 1051 974"/>
                  <a:gd name="T7" fmla="*/ 1051 h 107"/>
                  <a:gd name="T8" fmla="+- 0 1000 906"/>
                  <a:gd name="T9" fmla="*/ T8 w 111"/>
                  <a:gd name="T10" fmla="+- 0 1069 974"/>
                  <a:gd name="T11" fmla="*/ 1069 h 107"/>
                  <a:gd name="T12" fmla="+- 0 982 906"/>
                  <a:gd name="T13" fmla="*/ T12 w 111"/>
                  <a:gd name="T14" fmla="+- 0 1081 974"/>
                  <a:gd name="T15" fmla="*/ 1081 h 107"/>
                  <a:gd name="T16" fmla="+- 0 953 906"/>
                  <a:gd name="T17" fmla="*/ T16 w 111"/>
                  <a:gd name="T18" fmla="+- 0 1080 974"/>
                  <a:gd name="T19" fmla="*/ 1080 h 107"/>
                  <a:gd name="T20" fmla="+- 0 931 906"/>
                  <a:gd name="T21" fmla="*/ T20 w 111"/>
                  <a:gd name="T22" fmla="+- 0 1073 974"/>
                  <a:gd name="T23" fmla="*/ 1073 h 107"/>
                  <a:gd name="T24" fmla="+- 0 916 906"/>
                  <a:gd name="T25" fmla="*/ T24 w 111"/>
                  <a:gd name="T26" fmla="+- 0 1062 974"/>
                  <a:gd name="T27" fmla="*/ 1062 h 107"/>
                  <a:gd name="T28" fmla="+- 0 906 906"/>
                  <a:gd name="T29" fmla="*/ T28 w 111"/>
                  <a:gd name="T30" fmla="+- 0 1046 974"/>
                  <a:gd name="T31" fmla="*/ 1046 h 107"/>
                  <a:gd name="T32" fmla="+- 0 908 906"/>
                  <a:gd name="T33" fmla="*/ T32 w 111"/>
                  <a:gd name="T34" fmla="+- 0 1018 974"/>
                  <a:gd name="T35" fmla="*/ 1018 h 107"/>
                  <a:gd name="T36" fmla="+- 0 916 906"/>
                  <a:gd name="T37" fmla="*/ T36 w 111"/>
                  <a:gd name="T38" fmla="+- 0 997 974"/>
                  <a:gd name="T39" fmla="*/ 997 h 107"/>
                  <a:gd name="T40" fmla="+- 0 929 906"/>
                  <a:gd name="T41" fmla="*/ T40 w 111"/>
                  <a:gd name="T42" fmla="+- 0 982 974"/>
                  <a:gd name="T43" fmla="*/ 982 h 107"/>
                  <a:gd name="T44" fmla="+- 0 946 906"/>
                  <a:gd name="T45" fmla="*/ T44 w 111"/>
                  <a:gd name="T46" fmla="+- 0 974 974"/>
                  <a:gd name="T47" fmla="*/ 974 h 107"/>
                  <a:gd name="T48" fmla="+- 0 973 906"/>
                  <a:gd name="T49" fmla="*/ T48 w 111"/>
                  <a:gd name="T50" fmla="+- 0 977 974"/>
                  <a:gd name="T51" fmla="*/ 977 h 107"/>
                  <a:gd name="T52" fmla="+- 0 993 906"/>
                  <a:gd name="T53" fmla="*/ T52 w 111"/>
                  <a:gd name="T54" fmla="+- 0 986 974"/>
                  <a:gd name="T55" fmla="*/ 986 h 107"/>
                  <a:gd name="T56" fmla="+- 0 1008 906"/>
                  <a:gd name="T57" fmla="*/ T56 w 111"/>
                  <a:gd name="T58" fmla="+- 0 1000 974"/>
                  <a:gd name="T59" fmla="*/ 1000 h 107"/>
                  <a:gd name="T60" fmla="+- 0 1015 906"/>
                  <a:gd name="T61" fmla="*/ T60 w 111"/>
                  <a:gd name="T62" fmla="+- 0 1017 974"/>
                  <a:gd name="T63" fmla="*/ 1017 h 107"/>
                  <a:gd name="T64" fmla="+- 0 1017 906"/>
                  <a:gd name="T65" fmla="*/ T64 w 111"/>
                  <a:gd name="T66" fmla="+- 0 1029 974"/>
                  <a:gd name="T67" fmla="*/ 1029 h 10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11" h="107">
                    <a:moveTo>
                      <a:pt x="111" y="55"/>
                    </a:moveTo>
                    <a:lnTo>
                      <a:pt x="106" y="77"/>
                    </a:lnTo>
                    <a:lnTo>
                      <a:pt x="94" y="95"/>
                    </a:lnTo>
                    <a:lnTo>
                      <a:pt x="76" y="107"/>
                    </a:lnTo>
                    <a:lnTo>
                      <a:pt x="47" y="106"/>
                    </a:lnTo>
                    <a:lnTo>
                      <a:pt x="25" y="99"/>
                    </a:lnTo>
                    <a:lnTo>
                      <a:pt x="10" y="88"/>
                    </a:lnTo>
                    <a:lnTo>
                      <a:pt x="0" y="72"/>
                    </a:lnTo>
                    <a:lnTo>
                      <a:pt x="2" y="44"/>
                    </a:lnTo>
                    <a:lnTo>
                      <a:pt x="10" y="23"/>
                    </a:lnTo>
                    <a:lnTo>
                      <a:pt x="23" y="8"/>
                    </a:lnTo>
                    <a:lnTo>
                      <a:pt x="40" y="0"/>
                    </a:lnTo>
                    <a:lnTo>
                      <a:pt x="67" y="3"/>
                    </a:lnTo>
                    <a:lnTo>
                      <a:pt x="87" y="12"/>
                    </a:lnTo>
                    <a:lnTo>
                      <a:pt x="102" y="26"/>
                    </a:lnTo>
                    <a:lnTo>
                      <a:pt x="109" y="43"/>
                    </a:lnTo>
                    <a:lnTo>
                      <a:pt x="111" y="55"/>
                    </a:lnTo>
                    <a:close/>
                  </a:path>
                </a:pathLst>
              </a:custGeom>
              <a:noFill/>
              <a:ln w="632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35"/>
            <p:cNvGrpSpPr>
              <a:grpSpLocks/>
            </p:cNvGrpSpPr>
            <p:nvPr/>
          </p:nvGrpSpPr>
          <p:grpSpPr bwMode="auto">
            <a:xfrm>
              <a:off x="926" y="989"/>
              <a:ext cx="80" cy="80"/>
              <a:chOff x="926" y="989"/>
              <a:chExt cx="80" cy="80"/>
            </a:xfrm>
          </p:grpSpPr>
          <p:sp>
            <p:nvSpPr>
              <p:cNvPr id="45" name="Freeform 36"/>
              <p:cNvSpPr>
                <a:spLocks/>
              </p:cNvSpPr>
              <p:nvPr/>
            </p:nvSpPr>
            <p:spPr bwMode="auto">
              <a:xfrm>
                <a:off x="926" y="989"/>
                <a:ext cx="80" cy="80"/>
              </a:xfrm>
              <a:custGeom>
                <a:avLst/>
                <a:gdLst>
                  <a:gd name="T0" fmla="+- 0 926 926"/>
                  <a:gd name="T1" fmla="*/ T0 w 80"/>
                  <a:gd name="T2" fmla="+- 0 1069 989"/>
                  <a:gd name="T3" fmla="*/ 1069 h 80"/>
                  <a:gd name="T4" fmla="+- 0 1006 926"/>
                  <a:gd name="T5" fmla="*/ T4 w 80"/>
                  <a:gd name="T6" fmla="+- 0 989 989"/>
                  <a:gd name="T7" fmla="*/ 989 h 80"/>
                </a:gdLst>
                <a:ahLst/>
                <a:cxnLst>
                  <a:cxn ang="0">
                    <a:pos x="T1" y="T3"/>
                  </a:cxn>
                  <a:cxn ang="0">
                    <a:pos x="T5" y="T7"/>
                  </a:cxn>
                </a:cxnLst>
                <a:rect l="0" t="0" r="r" b="b"/>
                <a:pathLst>
                  <a:path w="80" h="80">
                    <a:moveTo>
                      <a:pt x="0" y="80"/>
                    </a:moveTo>
                    <a:lnTo>
                      <a:pt x="80" y="0"/>
                    </a:lnTo>
                  </a:path>
                </a:pathLst>
              </a:custGeom>
              <a:noFill/>
              <a:ln w="632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2" name="Group 33"/>
            <p:cNvGrpSpPr>
              <a:grpSpLocks/>
            </p:cNvGrpSpPr>
            <p:nvPr/>
          </p:nvGrpSpPr>
          <p:grpSpPr bwMode="auto">
            <a:xfrm>
              <a:off x="926" y="989"/>
              <a:ext cx="80" cy="80"/>
              <a:chOff x="926" y="989"/>
              <a:chExt cx="80" cy="80"/>
            </a:xfrm>
          </p:grpSpPr>
          <p:sp>
            <p:nvSpPr>
              <p:cNvPr id="44" name="Freeform 34"/>
              <p:cNvSpPr>
                <a:spLocks/>
              </p:cNvSpPr>
              <p:nvPr/>
            </p:nvSpPr>
            <p:spPr bwMode="auto">
              <a:xfrm>
                <a:off x="926" y="989"/>
                <a:ext cx="80" cy="80"/>
              </a:xfrm>
              <a:custGeom>
                <a:avLst/>
                <a:gdLst>
                  <a:gd name="T0" fmla="+- 0 1006 926"/>
                  <a:gd name="T1" fmla="*/ T0 w 80"/>
                  <a:gd name="T2" fmla="+- 0 1069 989"/>
                  <a:gd name="T3" fmla="*/ 1069 h 80"/>
                  <a:gd name="T4" fmla="+- 0 926 926"/>
                  <a:gd name="T5" fmla="*/ T4 w 80"/>
                  <a:gd name="T6" fmla="+- 0 989 989"/>
                  <a:gd name="T7" fmla="*/ 989 h 80"/>
                </a:gdLst>
                <a:ahLst/>
                <a:cxnLst>
                  <a:cxn ang="0">
                    <a:pos x="T1" y="T3"/>
                  </a:cxn>
                  <a:cxn ang="0">
                    <a:pos x="T5" y="T7"/>
                  </a:cxn>
                </a:cxnLst>
                <a:rect l="0" t="0" r="r" b="b"/>
                <a:pathLst>
                  <a:path w="80" h="80">
                    <a:moveTo>
                      <a:pt x="80" y="80"/>
                    </a:moveTo>
                    <a:lnTo>
                      <a:pt x="0" y="0"/>
                    </a:lnTo>
                  </a:path>
                </a:pathLst>
              </a:custGeom>
              <a:noFill/>
              <a:ln w="632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3" name="Group 31"/>
            <p:cNvGrpSpPr>
              <a:grpSpLocks/>
            </p:cNvGrpSpPr>
            <p:nvPr/>
          </p:nvGrpSpPr>
          <p:grpSpPr bwMode="auto">
            <a:xfrm>
              <a:off x="1581" y="645"/>
              <a:ext cx="41" cy="24"/>
              <a:chOff x="1581" y="645"/>
              <a:chExt cx="41" cy="24"/>
            </a:xfrm>
          </p:grpSpPr>
          <p:sp>
            <p:nvSpPr>
              <p:cNvPr id="43" name="Freeform 32"/>
              <p:cNvSpPr>
                <a:spLocks/>
              </p:cNvSpPr>
              <p:nvPr/>
            </p:nvSpPr>
            <p:spPr bwMode="auto">
              <a:xfrm>
                <a:off x="1581" y="645"/>
                <a:ext cx="41" cy="24"/>
              </a:xfrm>
              <a:custGeom>
                <a:avLst/>
                <a:gdLst>
                  <a:gd name="T0" fmla="+- 0 1622 1581"/>
                  <a:gd name="T1" fmla="*/ T0 w 41"/>
                  <a:gd name="T2" fmla="+- 0 645 645"/>
                  <a:gd name="T3" fmla="*/ 645 h 24"/>
                  <a:gd name="T4" fmla="+- 0 1581 1581"/>
                  <a:gd name="T5" fmla="*/ T4 w 41"/>
                  <a:gd name="T6" fmla="+- 0 668 645"/>
                  <a:gd name="T7" fmla="*/ 668 h 24"/>
                </a:gdLst>
                <a:ahLst/>
                <a:cxnLst>
                  <a:cxn ang="0">
                    <a:pos x="T1" y="T3"/>
                  </a:cxn>
                  <a:cxn ang="0">
                    <a:pos x="T5" y="T7"/>
                  </a:cxn>
                </a:cxnLst>
                <a:rect l="0" t="0" r="r" b="b"/>
                <a:pathLst>
                  <a:path w="41" h="24">
                    <a:moveTo>
                      <a:pt x="41" y="0"/>
                    </a:moveTo>
                    <a:lnTo>
                      <a:pt x="0" y="23"/>
                    </a:lnTo>
                  </a:path>
                </a:pathLst>
              </a:custGeom>
              <a:noFill/>
              <a:ln w="316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4" name="Group 29"/>
            <p:cNvGrpSpPr>
              <a:grpSpLocks/>
            </p:cNvGrpSpPr>
            <p:nvPr/>
          </p:nvGrpSpPr>
          <p:grpSpPr bwMode="auto">
            <a:xfrm>
              <a:off x="1585" y="609"/>
              <a:ext cx="100" cy="87"/>
              <a:chOff x="1585" y="609"/>
              <a:chExt cx="100" cy="87"/>
            </a:xfrm>
          </p:grpSpPr>
          <p:sp>
            <p:nvSpPr>
              <p:cNvPr id="42" name="Freeform 30"/>
              <p:cNvSpPr>
                <a:spLocks/>
              </p:cNvSpPr>
              <p:nvPr/>
            </p:nvSpPr>
            <p:spPr bwMode="auto">
              <a:xfrm>
                <a:off x="1585" y="609"/>
                <a:ext cx="100" cy="87"/>
              </a:xfrm>
              <a:custGeom>
                <a:avLst/>
                <a:gdLst>
                  <a:gd name="T0" fmla="+- 0 1585 1585"/>
                  <a:gd name="T1" fmla="*/ T0 w 100"/>
                  <a:gd name="T2" fmla="+- 0 609 609"/>
                  <a:gd name="T3" fmla="*/ 609 h 87"/>
                  <a:gd name="T4" fmla="+- 0 1635 1585"/>
                  <a:gd name="T5" fmla="*/ T4 w 100"/>
                  <a:gd name="T6" fmla="+- 0 695 609"/>
                  <a:gd name="T7" fmla="*/ 695 h 87"/>
                  <a:gd name="T8" fmla="+- 0 1684 1585"/>
                  <a:gd name="T9" fmla="*/ T8 w 100"/>
                  <a:gd name="T10" fmla="+- 0 609 609"/>
                  <a:gd name="T11" fmla="*/ 609 h 87"/>
                  <a:gd name="T12" fmla="+- 0 1585 1585"/>
                  <a:gd name="T13" fmla="*/ T12 w 100"/>
                  <a:gd name="T14" fmla="+- 0 609 609"/>
                  <a:gd name="T15" fmla="*/ 609 h 87"/>
                </a:gdLst>
                <a:ahLst/>
                <a:cxnLst>
                  <a:cxn ang="0">
                    <a:pos x="T1" y="T3"/>
                  </a:cxn>
                  <a:cxn ang="0">
                    <a:pos x="T5" y="T7"/>
                  </a:cxn>
                  <a:cxn ang="0">
                    <a:pos x="T9" y="T11"/>
                  </a:cxn>
                  <a:cxn ang="0">
                    <a:pos x="T13" y="T15"/>
                  </a:cxn>
                </a:cxnLst>
                <a:rect l="0" t="0" r="r" b="b"/>
                <a:pathLst>
                  <a:path w="100" h="87">
                    <a:moveTo>
                      <a:pt x="0" y="0"/>
                    </a:moveTo>
                    <a:lnTo>
                      <a:pt x="50" y="86"/>
                    </a:lnTo>
                    <a:lnTo>
                      <a:pt x="99" y="0"/>
                    </a:lnTo>
                    <a:lnTo>
                      <a:pt x="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5" name="Group 27"/>
            <p:cNvGrpSpPr>
              <a:grpSpLocks/>
            </p:cNvGrpSpPr>
            <p:nvPr/>
          </p:nvGrpSpPr>
          <p:grpSpPr bwMode="auto">
            <a:xfrm>
              <a:off x="1582" y="1350"/>
              <a:ext cx="30" cy="16"/>
              <a:chOff x="1582" y="1350"/>
              <a:chExt cx="30" cy="16"/>
            </a:xfrm>
          </p:grpSpPr>
          <p:sp>
            <p:nvSpPr>
              <p:cNvPr id="41" name="Freeform 28"/>
              <p:cNvSpPr>
                <a:spLocks/>
              </p:cNvSpPr>
              <p:nvPr/>
            </p:nvSpPr>
            <p:spPr bwMode="auto">
              <a:xfrm>
                <a:off x="1582" y="1350"/>
                <a:ext cx="30" cy="16"/>
              </a:xfrm>
              <a:custGeom>
                <a:avLst/>
                <a:gdLst>
                  <a:gd name="T0" fmla="+- 0 1612 1582"/>
                  <a:gd name="T1" fmla="*/ T0 w 30"/>
                  <a:gd name="T2" fmla="+- 0 1366 1350"/>
                  <a:gd name="T3" fmla="*/ 1366 h 16"/>
                  <a:gd name="T4" fmla="+- 0 1582 1582"/>
                  <a:gd name="T5" fmla="*/ T4 w 30"/>
                  <a:gd name="T6" fmla="+- 0 1350 1350"/>
                  <a:gd name="T7" fmla="*/ 1350 h 16"/>
                </a:gdLst>
                <a:ahLst/>
                <a:cxnLst>
                  <a:cxn ang="0">
                    <a:pos x="T1" y="T3"/>
                  </a:cxn>
                  <a:cxn ang="0">
                    <a:pos x="T5" y="T7"/>
                  </a:cxn>
                </a:cxnLst>
                <a:rect l="0" t="0" r="r" b="b"/>
                <a:pathLst>
                  <a:path w="30" h="16">
                    <a:moveTo>
                      <a:pt x="30" y="16"/>
                    </a:moveTo>
                    <a:lnTo>
                      <a:pt x="0" y="0"/>
                    </a:lnTo>
                  </a:path>
                </a:pathLst>
              </a:custGeom>
              <a:noFill/>
              <a:ln w="316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6" name="Group 25"/>
            <p:cNvGrpSpPr>
              <a:grpSpLocks/>
            </p:cNvGrpSpPr>
            <p:nvPr/>
          </p:nvGrpSpPr>
          <p:grpSpPr bwMode="auto">
            <a:xfrm>
              <a:off x="1576" y="1315"/>
              <a:ext cx="100" cy="89"/>
              <a:chOff x="1576" y="1315"/>
              <a:chExt cx="100" cy="89"/>
            </a:xfrm>
          </p:grpSpPr>
          <p:sp>
            <p:nvSpPr>
              <p:cNvPr id="40" name="Freeform 26"/>
              <p:cNvSpPr>
                <a:spLocks/>
              </p:cNvSpPr>
              <p:nvPr/>
            </p:nvSpPr>
            <p:spPr bwMode="auto">
              <a:xfrm>
                <a:off x="1576" y="1315"/>
                <a:ext cx="100" cy="89"/>
              </a:xfrm>
              <a:custGeom>
                <a:avLst/>
                <a:gdLst>
                  <a:gd name="T0" fmla="+- 0 1621 1576"/>
                  <a:gd name="T1" fmla="*/ T0 w 100"/>
                  <a:gd name="T2" fmla="+- 0 1315 1315"/>
                  <a:gd name="T3" fmla="*/ 1315 h 89"/>
                  <a:gd name="T4" fmla="+- 0 1576 1576"/>
                  <a:gd name="T5" fmla="*/ T4 w 100"/>
                  <a:gd name="T6" fmla="+- 0 1403 1315"/>
                  <a:gd name="T7" fmla="*/ 1403 h 89"/>
                  <a:gd name="T8" fmla="+- 0 1675 1576"/>
                  <a:gd name="T9" fmla="*/ T8 w 100"/>
                  <a:gd name="T10" fmla="+- 0 1399 1315"/>
                  <a:gd name="T11" fmla="*/ 1399 h 89"/>
                  <a:gd name="T12" fmla="+- 0 1621 1576"/>
                  <a:gd name="T13" fmla="*/ T12 w 100"/>
                  <a:gd name="T14" fmla="+- 0 1315 1315"/>
                  <a:gd name="T15" fmla="*/ 1315 h 89"/>
                </a:gdLst>
                <a:ahLst/>
                <a:cxnLst>
                  <a:cxn ang="0">
                    <a:pos x="T1" y="T3"/>
                  </a:cxn>
                  <a:cxn ang="0">
                    <a:pos x="T5" y="T7"/>
                  </a:cxn>
                  <a:cxn ang="0">
                    <a:pos x="T9" y="T11"/>
                  </a:cxn>
                  <a:cxn ang="0">
                    <a:pos x="T13" y="T15"/>
                  </a:cxn>
                </a:cxnLst>
                <a:rect l="0" t="0" r="r" b="b"/>
                <a:pathLst>
                  <a:path w="100" h="89">
                    <a:moveTo>
                      <a:pt x="45" y="0"/>
                    </a:moveTo>
                    <a:lnTo>
                      <a:pt x="0" y="88"/>
                    </a:lnTo>
                    <a:lnTo>
                      <a:pt x="99" y="84"/>
                    </a:lnTo>
                    <a:lnTo>
                      <a:pt x="45"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7" name="Group 23"/>
            <p:cNvGrpSpPr>
              <a:grpSpLocks/>
            </p:cNvGrpSpPr>
            <p:nvPr/>
          </p:nvGrpSpPr>
          <p:grpSpPr bwMode="auto">
            <a:xfrm>
              <a:off x="2318" y="127"/>
              <a:ext cx="112" cy="89"/>
              <a:chOff x="2318" y="127"/>
              <a:chExt cx="112" cy="89"/>
            </a:xfrm>
          </p:grpSpPr>
          <p:sp>
            <p:nvSpPr>
              <p:cNvPr id="39" name="Freeform 24"/>
              <p:cNvSpPr>
                <a:spLocks/>
              </p:cNvSpPr>
              <p:nvPr/>
            </p:nvSpPr>
            <p:spPr bwMode="auto">
              <a:xfrm>
                <a:off x="2318" y="127"/>
                <a:ext cx="112" cy="89"/>
              </a:xfrm>
              <a:custGeom>
                <a:avLst/>
                <a:gdLst>
                  <a:gd name="T0" fmla="+- 0 2318 2318"/>
                  <a:gd name="T1" fmla="*/ T0 w 112"/>
                  <a:gd name="T2" fmla="+- 0 127 127"/>
                  <a:gd name="T3" fmla="*/ 127 h 89"/>
                  <a:gd name="T4" fmla="+- 0 2429 2318"/>
                  <a:gd name="T5" fmla="*/ T4 w 112"/>
                  <a:gd name="T6" fmla="+- 0 215 127"/>
                  <a:gd name="T7" fmla="*/ 215 h 89"/>
                </a:gdLst>
                <a:ahLst/>
                <a:cxnLst>
                  <a:cxn ang="0">
                    <a:pos x="T1" y="T3"/>
                  </a:cxn>
                  <a:cxn ang="0">
                    <a:pos x="T5" y="T7"/>
                  </a:cxn>
                </a:cxnLst>
                <a:rect l="0" t="0" r="r" b="b"/>
                <a:pathLst>
                  <a:path w="112" h="89">
                    <a:moveTo>
                      <a:pt x="0" y="0"/>
                    </a:moveTo>
                    <a:lnTo>
                      <a:pt x="111" y="88"/>
                    </a:lnTo>
                  </a:path>
                </a:pathLst>
              </a:custGeom>
              <a:noFill/>
              <a:ln w="632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8" name="Group 21"/>
            <p:cNvGrpSpPr>
              <a:grpSpLocks/>
            </p:cNvGrpSpPr>
            <p:nvPr/>
          </p:nvGrpSpPr>
          <p:grpSpPr bwMode="auto">
            <a:xfrm>
              <a:off x="2399" y="352"/>
              <a:ext cx="112" cy="89"/>
              <a:chOff x="2399" y="352"/>
              <a:chExt cx="112" cy="89"/>
            </a:xfrm>
          </p:grpSpPr>
          <p:sp>
            <p:nvSpPr>
              <p:cNvPr id="38" name="Freeform 22"/>
              <p:cNvSpPr>
                <a:spLocks/>
              </p:cNvSpPr>
              <p:nvPr/>
            </p:nvSpPr>
            <p:spPr bwMode="auto">
              <a:xfrm>
                <a:off x="2399" y="352"/>
                <a:ext cx="112" cy="89"/>
              </a:xfrm>
              <a:custGeom>
                <a:avLst/>
                <a:gdLst>
                  <a:gd name="T0" fmla="+- 0 2399 2399"/>
                  <a:gd name="T1" fmla="*/ T0 w 112"/>
                  <a:gd name="T2" fmla="+- 0 352 352"/>
                  <a:gd name="T3" fmla="*/ 352 h 89"/>
                  <a:gd name="T4" fmla="+- 0 2511 2399"/>
                  <a:gd name="T5" fmla="*/ T4 w 112"/>
                  <a:gd name="T6" fmla="+- 0 441 352"/>
                  <a:gd name="T7" fmla="*/ 441 h 89"/>
                </a:gdLst>
                <a:ahLst/>
                <a:cxnLst>
                  <a:cxn ang="0">
                    <a:pos x="T1" y="T3"/>
                  </a:cxn>
                  <a:cxn ang="0">
                    <a:pos x="T5" y="T7"/>
                  </a:cxn>
                </a:cxnLst>
                <a:rect l="0" t="0" r="r" b="b"/>
                <a:pathLst>
                  <a:path w="112" h="89">
                    <a:moveTo>
                      <a:pt x="0" y="0"/>
                    </a:moveTo>
                    <a:lnTo>
                      <a:pt x="112" y="89"/>
                    </a:lnTo>
                  </a:path>
                </a:pathLst>
              </a:custGeom>
              <a:noFill/>
              <a:ln w="632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9" name="Group 19"/>
            <p:cNvGrpSpPr>
              <a:grpSpLocks/>
            </p:cNvGrpSpPr>
            <p:nvPr/>
          </p:nvGrpSpPr>
          <p:grpSpPr bwMode="auto">
            <a:xfrm>
              <a:off x="2455" y="578"/>
              <a:ext cx="112" cy="89"/>
              <a:chOff x="2455" y="578"/>
              <a:chExt cx="112" cy="89"/>
            </a:xfrm>
          </p:grpSpPr>
          <p:sp>
            <p:nvSpPr>
              <p:cNvPr id="37" name="Freeform 20"/>
              <p:cNvSpPr>
                <a:spLocks/>
              </p:cNvSpPr>
              <p:nvPr/>
            </p:nvSpPr>
            <p:spPr bwMode="auto">
              <a:xfrm>
                <a:off x="2455" y="578"/>
                <a:ext cx="112" cy="89"/>
              </a:xfrm>
              <a:custGeom>
                <a:avLst/>
                <a:gdLst>
                  <a:gd name="T0" fmla="+- 0 2455 2455"/>
                  <a:gd name="T1" fmla="*/ T0 w 112"/>
                  <a:gd name="T2" fmla="+- 0 578 578"/>
                  <a:gd name="T3" fmla="*/ 578 h 89"/>
                  <a:gd name="T4" fmla="+- 0 2567 2455"/>
                  <a:gd name="T5" fmla="*/ T4 w 112"/>
                  <a:gd name="T6" fmla="+- 0 667 578"/>
                  <a:gd name="T7" fmla="*/ 667 h 89"/>
                </a:gdLst>
                <a:ahLst/>
                <a:cxnLst>
                  <a:cxn ang="0">
                    <a:pos x="T1" y="T3"/>
                  </a:cxn>
                  <a:cxn ang="0">
                    <a:pos x="T5" y="T7"/>
                  </a:cxn>
                </a:cxnLst>
                <a:rect l="0" t="0" r="r" b="b"/>
                <a:pathLst>
                  <a:path w="112" h="89">
                    <a:moveTo>
                      <a:pt x="0" y="0"/>
                    </a:moveTo>
                    <a:lnTo>
                      <a:pt x="112" y="89"/>
                    </a:lnTo>
                  </a:path>
                </a:pathLst>
              </a:custGeom>
              <a:noFill/>
              <a:ln w="632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0" name="Group 17"/>
            <p:cNvGrpSpPr>
              <a:grpSpLocks/>
            </p:cNvGrpSpPr>
            <p:nvPr/>
          </p:nvGrpSpPr>
          <p:grpSpPr bwMode="auto">
            <a:xfrm>
              <a:off x="2491" y="804"/>
              <a:ext cx="112" cy="89"/>
              <a:chOff x="2491" y="804"/>
              <a:chExt cx="112" cy="89"/>
            </a:xfrm>
          </p:grpSpPr>
          <p:sp>
            <p:nvSpPr>
              <p:cNvPr id="36" name="Freeform 18"/>
              <p:cNvSpPr>
                <a:spLocks/>
              </p:cNvSpPr>
              <p:nvPr/>
            </p:nvSpPr>
            <p:spPr bwMode="auto">
              <a:xfrm>
                <a:off x="2491" y="804"/>
                <a:ext cx="112" cy="89"/>
              </a:xfrm>
              <a:custGeom>
                <a:avLst/>
                <a:gdLst>
                  <a:gd name="T0" fmla="+- 0 2491 2491"/>
                  <a:gd name="T1" fmla="*/ T0 w 112"/>
                  <a:gd name="T2" fmla="+- 0 804 804"/>
                  <a:gd name="T3" fmla="*/ 804 h 89"/>
                  <a:gd name="T4" fmla="+- 0 2603 2491"/>
                  <a:gd name="T5" fmla="*/ T4 w 112"/>
                  <a:gd name="T6" fmla="+- 0 892 804"/>
                  <a:gd name="T7" fmla="*/ 892 h 89"/>
                </a:gdLst>
                <a:ahLst/>
                <a:cxnLst>
                  <a:cxn ang="0">
                    <a:pos x="T1" y="T3"/>
                  </a:cxn>
                  <a:cxn ang="0">
                    <a:pos x="T5" y="T7"/>
                  </a:cxn>
                </a:cxnLst>
                <a:rect l="0" t="0" r="r" b="b"/>
                <a:pathLst>
                  <a:path w="112" h="89">
                    <a:moveTo>
                      <a:pt x="0" y="0"/>
                    </a:moveTo>
                    <a:lnTo>
                      <a:pt x="112" y="88"/>
                    </a:lnTo>
                  </a:path>
                </a:pathLst>
              </a:custGeom>
              <a:noFill/>
              <a:ln w="632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1" name="Group 15"/>
            <p:cNvGrpSpPr>
              <a:grpSpLocks/>
            </p:cNvGrpSpPr>
            <p:nvPr/>
          </p:nvGrpSpPr>
          <p:grpSpPr bwMode="auto">
            <a:xfrm>
              <a:off x="2484" y="804"/>
              <a:ext cx="112" cy="89"/>
              <a:chOff x="2484" y="804"/>
              <a:chExt cx="112" cy="89"/>
            </a:xfrm>
          </p:grpSpPr>
          <p:sp>
            <p:nvSpPr>
              <p:cNvPr id="35" name="Freeform 16"/>
              <p:cNvSpPr>
                <a:spLocks/>
              </p:cNvSpPr>
              <p:nvPr/>
            </p:nvSpPr>
            <p:spPr bwMode="auto">
              <a:xfrm>
                <a:off x="2484" y="804"/>
                <a:ext cx="112" cy="89"/>
              </a:xfrm>
              <a:custGeom>
                <a:avLst/>
                <a:gdLst>
                  <a:gd name="T0" fmla="+- 0 2484 2484"/>
                  <a:gd name="T1" fmla="*/ T0 w 112"/>
                  <a:gd name="T2" fmla="+- 0 804 804"/>
                  <a:gd name="T3" fmla="*/ 804 h 89"/>
                  <a:gd name="T4" fmla="+- 0 2596 2484"/>
                  <a:gd name="T5" fmla="*/ T4 w 112"/>
                  <a:gd name="T6" fmla="+- 0 892 804"/>
                  <a:gd name="T7" fmla="*/ 892 h 89"/>
                </a:gdLst>
                <a:ahLst/>
                <a:cxnLst>
                  <a:cxn ang="0">
                    <a:pos x="T1" y="T3"/>
                  </a:cxn>
                  <a:cxn ang="0">
                    <a:pos x="T5" y="T7"/>
                  </a:cxn>
                </a:cxnLst>
                <a:rect l="0" t="0" r="r" b="b"/>
                <a:pathLst>
                  <a:path w="112" h="89">
                    <a:moveTo>
                      <a:pt x="0" y="0"/>
                    </a:moveTo>
                    <a:lnTo>
                      <a:pt x="112" y="88"/>
                    </a:lnTo>
                  </a:path>
                </a:pathLst>
              </a:custGeom>
              <a:noFill/>
              <a:ln w="632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2" name="Group 13"/>
            <p:cNvGrpSpPr>
              <a:grpSpLocks/>
            </p:cNvGrpSpPr>
            <p:nvPr/>
          </p:nvGrpSpPr>
          <p:grpSpPr bwMode="auto">
            <a:xfrm>
              <a:off x="2496" y="1029"/>
              <a:ext cx="112" cy="89"/>
              <a:chOff x="2496" y="1029"/>
              <a:chExt cx="112" cy="89"/>
            </a:xfrm>
          </p:grpSpPr>
          <p:sp>
            <p:nvSpPr>
              <p:cNvPr id="34" name="Freeform 14"/>
              <p:cNvSpPr>
                <a:spLocks/>
              </p:cNvSpPr>
              <p:nvPr/>
            </p:nvSpPr>
            <p:spPr bwMode="auto">
              <a:xfrm>
                <a:off x="2496" y="1029"/>
                <a:ext cx="112" cy="89"/>
              </a:xfrm>
              <a:custGeom>
                <a:avLst/>
                <a:gdLst>
                  <a:gd name="T0" fmla="+- 0 2496 2496"/>
                  <a:gd name="T1" fmla="*/ T0 w 112"/>
                  <a:gd name="T2" fmla="+- 0 1029 1029"/>
                  <a:gd name="T3" fmla="*/ 1029 h 89"/>
                  <a:gd name="T4" fmla="+- 0 2608 2496"/>
                  <a:gd name="T5" fmla="*/ T4 w 112"/>
                  <a:gd name="T6" fmla="+- 0 1118 1029"/>
                  <a:gd name="T7" fmla="*/ 1118 h 89"/>
                </a:gdLst>
                <a:ahLst/>
                <a:cxnLst>
                  <a:cxn ang="0">
                    <a:pos x="T1" y="T3"/>
                  </a:cxn>
                  <a:cxn ang="0">
                    <a:pos x="T5" y="T7"/>
                  </a:cxn>
                </a:cxnLst>
                <a:rect l="0" t="0" r="r" b="b"/>
                <a:pathLst>
                  <a:path w="112" h="89">
                    <a:moveTo>
                      <a:pt x="0" y="0"/>
                    </a:moveTo>
                    <a:lnTo>
                      <a:pt x="112" y="89"/>
                    </a:lnTo>
                  </a:path>
                </a:pathLst>
              </a:custGeom>
              <a:noFill/>
              <a:ln w="632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3" name="Group 11"/>
            <p:cNvGrpSpPr>
              <a:grpSpLocks/>
            </p:cNvGrpSpPr>
            <p:nvPr/>
          </p:nvGrpSpPr>
          <p:grpSpPr bwMode="auto">
            <a:xfrm>
              <a:off x="2455" y="1482"/>
              <a:ext cx="112" cy="89"/>
              <a:chOff x="2455" y="1482"/>
              <a:chExt cx="112" cy="89"/>
            </a:xfrm>
          </p:grpSpPr>
          <p:sp>
            <p:nvSpPr>
              <p:cNvPr id="33" name="Freeform 12"/>
              <p:cNvSpPr>
                <a:spLocks/>
              </p:cNvSpPr>
              <p:nvPr/>
            </p:nvSpPr>
            <p:spPr bwMode="auto">
              <a:xfrm>
                <a:off x="2455" y="1482"/>
                <a:ext cx="112" cy="89"/>
              </a:xfrm>
              <a:custGeom>
                <a:avLst/>
                <a:gdLst>
                  <a:gd name="T0" fmla="+- 0 2455 2455"/>
                  <a:gd name="T1" fmla="*/ T0 w 112"/>
                  <a:gd name="T2" fmla="+- 0 1482 1482"/>
                  <a:gd name="T3" fmla="*/ 1482 h 89"/>
                  <a:gd name="T4" fmla="+- 0 2567 2455"/>
                  <a:gd name="T5" fmla="*/ T4 w 112"/>
                  <a:gd name="T6" fmla="+- 0 1571 1482"/>
                  <a:gd name="T7" fmla="*/ 1571 h 89"/>
                </a:gdLst>
                <a:ahLst/>
                <a:cxnLst>
                  <a:cxn ang="0">
                    <a:pos x="T1" y="T3"/>
                  </a:cxn>
                  <a:cxn ang="0">
                    <a:pos x="T5" y="T7"/>
                  </a:cxn>
                </a:cxnLst>
                <a:rect l="0" t="0" r="r" b="b"/>
                <a:pathLst>
                  <a:path w="112" h="89">
                    <a:moveTo>
                      <a:pt x="0" y="0"/>
                    </a:moveTo>
                    <a:lnTo>
                      <a:pt x="112" y="89"/>
                    </a:lnTo>
                  </a:path>
                </a:pathLst>
              </a:custGeom>
              <a:noFill/>
              <a:ln w="632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4" name="Group 9"/>
            <p:cNvGrpSpPr>
              <a:grpSpLocks/>
            </p:cNvGrpSpPr>
            <p:nvPr/>
          </p:nvGrpSpPr>
          <p:grpSpPr bwMode="auto">
            <a:xfrm>
              <a:off x="2395" y="1708"/>
              <a:ext cx="112" cy="89"/>
              <a:chOff x="2395" y="1708"/>
              <a:chExt cx="112" cy="89"/>
            </a:xfrm>
          </p:grpSpPr>
          <p:sp>
            <p:nvSpPr>
              <p:cNvPr id="32" name="Freeform 10"/>
              <p:cNvSpPr>
                <a:spLocks/>
              </p:cNvSpPr>
              <p:nvPr/>
            </p:nvSpPr>
            <p:spPr bwMode="auto">
              <a:xfrm>
                <a:off x="2395" y="1708"/>
                <a:ext cx="112" cy="89"/>
              </a:xfrm>
              <a:custGeom>
                <a:avLst/>
                <a:gdLst>
                  <a:gd name="T0" fmla="+- 0 2395 2395"/>
                  <a:gd name="T1" fmla="*/ T0 w 112"/>
                  <a:gd name="T2" fmla="+- 0 1708 1708"/>
                  <a:gd name="T3" fmla="*/ 1708 h 89"/>
                  <a:gd name="T4" fmla="+- 0 2507 2395"/>
                  <a:gd name="T5" fmla="*/ T4 w 112"/>
                  <a:gd name="T6" fmla="+- 0 1797 1708"/>
                  <a:gd name="T7" fmla="*/ 1797 h 89"/>
                </a:gdLst>
                <a:ahLst/>
                <a:cxnLst>
                  <a:cxn ang="0">
                    <a:pos x="T1" y="T3"/>
                  </a:cxn>
                  <a:cxn ang="0">
                    <a:pos x="T5" y="T7"/>
                  </a:cxn>
                </a:cxnLst>
                <a:rect l="0" t="0" r="r" b="b"/>
                <a:pathLst>
                  <a:path w="112" h="89">
                    <a:moveTo>
                      <a:pt x="0" y="0"/>
                    </a:moveTo>
                    <a:lnTo>
                      <a:pt x="112" y="89"/>
                    </a:lnTo>
                  </a:path>
                </a:pathLst>
              </a:custGeom>
              <a:noFill/>
              <a:ln w="632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5" name="Group 7"/>
            <p:cNvGrpSpPr>
              <a:grpSpLocks/>
            </p:cNvGrpSpPr>
            <p:nvPr/>
          </p:nvGrpSpPr>
          <p:grpSpPr bwMode="auto">
            <a:xfrm>
              <a:off x="2484" y="1256"/>
              <a:ext cx="112" cy="89"/>
              <a:chOff x="2484" y="1256"/>
              <a:chExt cx="112" cy="89"/>
            </a:xfrm>
          </p:grpSpPr>
          <p:sp>
            <p:nvSpPr>
              <p:cNvPr id="31" name="Freeform 8"/>
              <p:cNvSpPr>
                <a:spLocks/>
              </p:cNvSpPr>
              <p:nvPr/>
            </p:nvSpPr>
            <p:spPr bwMode="auto">
              <a:xfrm>
                <a:off x="2484" y="1256"/>
                <a:ext cx="112" cy="89"/>
              </a:xfrm>
              <a:custGeom>
                <a:avLst/>
                <a:gdLst>
                  <a:gd name="T0" fmla="+- 0 2484 2484"/>
                  <a:gd name="T1" fmla="*/ T0 w 112"/>
                  <a:gd name="T2" fmla="+- 0 1256 1256"/>
                  <a:gd name="T3" fmla="*/ 1256 h 89"/>
                  <a:gd name="T4" fmla="+- 0 2596 2484"/>
                  <a:gd name="T5" fmla="*/ T4 w 112"/>
                  <a:gd name="T6" fmla="+- 0 1344 1256"/>
                  <a:gd name="T7" fmla="*/ 1344 h 89"/>
                </a:gdLst>
                <a:ahLst/>
                <a:cxnLst>
                  <a:cxn ang="0">
                    <a:pos x="T1" y="T3"/>
                  </a:cxn>
                  <a:cxn ang="0">
                    <a:pos x="T5" y="T7"/>
                  </a:cxn>
                </a:cxnLst>
                <a:rect l="0" t="0" r="r" b="b"/>
                <a:pathLst>
                  <a:path w="112" h="89">
                    <a:moveTo>
                      <a:pt x="0" y="0"/>
                    </a:moveTo>
                    <a:lnTo>
                      <a:pt x="112" y="88"/>
                    </a:lnTo>
                  </a:path>
                </a:pathLst>
              </a:custGeom>
              <a:noFill/>
              <a:ln w="632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6" name="Group 5"/>
            <p:cNvGrpSpPr>
              <a:grpSpLocks/>
            </p:cNvGrpSpPr>
            <p:nvPr/>
          </p:nvGrpSpPr>
          <p:grpSpPr bwMode="auto">
            <a:xfrm>
              <a:off x="2317" y="1934"/>
              <a:ext cx="112" cy="89"/>
              <a:chOff x="2317" y="1934"/>
              <a:chExt cx="112" cy="89"/>
            </a:xfrm>
          </p:grpSpPr>
          <p:sp>
            <p:nvSpPr>
              <p:cNvPr id="30" name="Freeform 6"/>
              <p:cNvSpPr>
                <a:spLocks/>
              </p:cNvSpPr>
              <p:nvPr/>
            </p:nvSpPr>
            <p:spPr bwMode="auto">
              <a:xfrm>
                <a:off x="2317" y="1934"/>
                <a:ext cx="112" cy="89"/>
              </a:xfrm>
              <a:custGeom>
                <a:avLst/>
                <a:gdLst>
                  <a:gd name="T0" fmla="+- 0 2317 2317"/>
                  <a:gd name="T1" fmla="*/ T0 w 112"/>
                  <a:gd name="T2" fmla="+- 0 1934 1934"/>
                  <a:gd name="T3" fmla="*/ 1934 h 89"/>
                  <a:gd name="T4" fmla="+- 0 2429 2317"/>
                  <a:gd name="T5" fmla="*/ T4 w 112"/>
                  <a:gd name="T6" fmla="+- 0 2023 1934"/>
                  <a:gd name="T7" fmla="*/ 2023 h 89"/>
                </a:gdLst>
                <a:ahLst/>
                <a:cxnLst>
                  <a:cxn ang="0">
                    <a:pos x="T1" y="T3"/>
                  </a:cxn>
                  <a:cxn ang="0">
                    <a:pos x="T5" y="T7"/>
                  </a:cxn>
                </a:cxnLst>
                <a:rect l="0" t="0" r="r" b="b"/>
                <a:pathLst>
                  <a:path w="112" h="89">
                    <a:moveTo>
                      <a:pt x="0" y="0"/>
                    </a:moveTo>
                    <a:lnTo>
                      <a:pt x="112" y="89"/>
                    </a:lnTo>
                  </a:path>
                </a:pathLst>
              </a:custGeom>
              <a:noFill/>
              <a:ln w="632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7" name="Group 2"/>
            <p:cNvGrpSpPr>
              <a:grpSpLocks/>
            </p:cNvGrpSpPr>
            <p:nvPr/>
          </p:nvGrpSpPr>
          <p:grpSpPr bwMode="auto">
            <a:xfrm>
              <a:off x="2265" y="10"/>
              <a:ext cx="230" cy="2036"/>
              <a:chOff x="2265" y="10"/>
              <a:chExt cx="230" cy="2036"/>
            </a:xfrm>
          </p:grpSpPr>
          <p:sp>
            <p:nvSpPr>
              <p:cNvPr id="28" name="Freeform 4"/>
              <p:cNvSpPr>
                <a:spLocks/>
              </p:cNvSpPr>
              <p:nvPr/>
            </p:nvSpPr>
            <p:spPr bwMode="auto">
              <a:xfrm>
                <a:off x="2265" y="10"/>
                <a:ext cx="230" cy="2036"/>
              </a:xfrm>
              <a:custGeom>
                <a:avLst/>
                <a:gdLst>
                  <a:gd name="T0" fmla="+- 0 2265 2265"/>
                  <a:gd name="T1" fmla="*/ T0 w 230"/>
                  <a:gd name="T2" fmla="+- 0 10 10"/>
                  <a:gd name="T3" fmla="*/ 10 h 2036"/>
                  <a:gd name="T4" fmla="+- 0 2307 2265"/>
                  <a:gd name="T5" fmla="*/ T4 w 230"/>
                  <a:gd name="T6" fmla="+- 0 104 10"/>
                  <a:gd name="T7" fmla="*/ 104 h 2036"/>
                  <a:gd name="T8" fmla="+- 0 2346 2265"/>
                  <a:gd name="T9" fmla="*/ T8 w 230"/>
                  <a:gd name="T10" fmla="+- 0 200 10"/>
                  <a:gd name="T11" fmla="*/ 200 h 2036"/>
                  <a:gd name="T12" fmla="+- 0 2380 2265"/>
                  <a:gd name="T13" fmla="*/ T12 w 230"/>
                  <a:gd name="T14" fmla="+- 0 297 10"/>
                  <a:gd name="T15" fmla="*/ 297 h 2036"/>
                  <a:gd name="T16" fmla="+- 0 2410 2265"/>
                  <a:gd name="T17" fmla="*/ T16 w 230"/>
                  <a:gd name="T18" fmla="+- 0 397 10"/>
                  <a:gd name="T19" fmla="*/ 397 h 2036"/>
                  <a:gd name="T20" fmla="+- 0 2435 2265"/>
                  <a:gd name="T21" fmla="*/ T20 w 230"/>
                  <a:gd name="T22" fmla="+- 0 499 10"/>
                  <a:gd name="T23" fmla="*/ 499 h 2036"/>
                  <a:gd name="T24" fmla="+- 0 2456 2265"/>
                  <a:gd name="T25" fmla="*/ T24 w 230"/>
                  <a:gd name="T26" fmla="+- 0 602 10"/>
                  <a:gd name="T27" fmla="*/ 602 h 2036"/>
                  <a:gd name="T28" fmla="+- 0 2473 2265"/>
                  <a:gd name="T29" fmla="*/ T28 w 230"/>
                  <a:gd name="T30" fmla="+- 0 707 10"/>
                  <a:gd name="T31" fmla="*/ 707 h 2036"/>
                  <a:gd name="T32" fmla="+- 0 2485 2265"/>
                  <a:gd name="T33" fmla="*/ T32 w 230"/>
                  <a:gd name="T34" fmla="+- 0 813 10"/>
                  <a:gd name="T35" fmla="*/ 813 h 2036"/>
                  <a:gd name="T36" fmla="+- 0 2492 2265"/>
                  <a:gd name="T37" fmla="*/ T36 w 230"/>
                  <a:gd name="T38" fmla="+- 0 921 10"/>
                  <a:gd name="T39" fmla="*/ 921 h 2036"/>
                  <a:gd name="T40" fmla="+- 0 2495 2265"/>
                  <a:gd name="T41" fmla="*/ T40 w 230"/>
                  <a:gd name="T42" fmla="+- 0 1030 10"/>
                  <a:gd name="T43" fmla="*/ 1030 h 2036"/>
                  <a:gd name="T44" fmla="+- 0 2494 2265"/>
                  <a:gd name="T45" fmla="*/ T44 w 230"/>
                  <a:gd name="T46" fmla="+- 0 1084 10"/>
                  <a:gd name="T47" fmla="*/ 1084 h 2036"/>
                  <a:gd name="T48" fmla="+- 0 2489 2265"/>
                  <a:gd name="T49" fmla="*/ T48 w 230"/>
                  <a:gd name="T50" fmla="+- 0 1192 10"/>
                  <a:gd name="T51" fmla="*/ 1192 h 2036"/>
                  <a:gd name="T52" fmla="+- 0 2480 2265"/>
                  <a:gd name="T53" fmla="*/ T52 w 230"/>
                  <a:gd name="T54" fmla="+- 0 1299 10"/>
                  <a:gd name="T55" fmla="*/ 1299 h 2036"/>
                  <a:gd name="T56" fmla="+- 0 2466 2265"/>
                  <a:gd name="T57" fmla="*/ T56 w 230"/>
                  <a:gd name="T58" fmla="+- 0 1404 10"/>
                  <a:gd name="T59" fmla="*/ 1404 h 2036"/>
                  <a:gd name="T60" fmla="+- 0 2447 2265"/>
                  <a:gd name="T61" fmla="*/ T60 w 230"/>
                  <a:gd name="T62" fmla="+- 0 1507 10"/>
                  <a:gd name="T63" fmla="*/ 1507 h 2036"/>
                  <a:gd name="T64" fmla="+- 0 2424 2265"/>
                  <a:gd name="T65" fmla="*/ T64 w 230"/>
                  <a:gd name="T66" fmla="+- 0 1609 10"/>
                  <a:gd name="T67" fmla="*/ 1609 h 2036"/>
                  <a:gd name="T68" fmla="+- 0 2396 2265"/>
                  <a:gd name="T69" fmla="*/ T68 w 230"/>
                  <a:gd name="T70" fmla="+- 0 1710 10"/>
                  <a:gd name="T71" fmla="*/ 1710 h 2036"/>
                  <a:gd name="T72" fmla="+- 0 2364 2265"/>
                  <a:gd name="T73" fmla="*/ T72 w 230"/>
                  <a:gd name="T74" fmla="+- 0 1808 10"/>
                  <a:gd name="T75" fmla="*/ 1808 h 2036"/>
                  <a:gd name="T76" fmla="+- 0 2328 2265"/>
                  <a:gd name="T77" fmla="*/ T76 w 230"/>
                  <a:gd name="T78" fmla="+- 0 1905 10"/>
                  <a:gd name="T79" fmla="*/ 1905 h 2036"/>
                  <a:gd name="T80" fmla="+- 0 2288 2265"/>
                  <a:gd name="T81" fmla="*/ T80 w 230"/>
                  <a:gd name="T82" fmla="+- 0 1999 10"/>
                  <a:gd name="T83" fmla="*/ 1999 h 2036"/>
                  <a:gd name="T84" fmla="+- 0 2267 2265"/>
                  <a:gd name="T85" fmla="*/ T84 w 230"/>
                  <a:gd name="T86" fmla="+- 0 2045 10"/>
                  <a:gd name="T87" fmla="*/ 2045 h 203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Lst>
                <a:rect l="0" t="0" r="r" b="b"/>
                <a:pathLst>
                  <a:path w="230" h="2036">
                    <a:moveTo>
                      <a:pt x="0" y="0"/>
                    </a:moveTo>
                    <a:lnTo>
                      <a:pt x="42" y="94"/>
                    </a:lnTo>
                    <a:lnTo>
                      <a:pt x="81" y="190"/>
                    </a:lnTo>
                    <a:lnTo>
                      <a:pt x="115" y="287"/>
                    </a:lnTo>
                    <a:lnTo>
                      <a:pt x="145" y="387"/>
                    </a:lnTo>
                    <a:lnTo>
                      <a:pt x="170" y="489"/>
                    </a:lnTo>
                    <a:lnTo>
                      <a:pt x="191" y="592"/>
                    </a:lnTo>
                    <a:lnTo>
                      <a:pt x="208" y="697"/>
                    </a:lnTo>
                    <a:lnTo>
                      <a:pt x="220" y="803"/>
                    </a:lnTo>
                    <a:lnTo>
                      <a:pt x="227" y="911"/>
                    </a:lnTo>
                    <a:lnTo>
                      <a:pt x="230" y="1020"/>
                    </a:lnTo>
                    <a:lnTo>
                      <a:pt x="229" y="1074"/>
                    </a:lnTo>
                    <a:lnTo>
                      <a:pt x="224" y="1182"/>
                    </a:lnTo>
                    <a:lnTo>
                      <a:pt x="215" y="1289"/>
                    </a:lnTo>
                    <a:lnTo>
                      <a:pt x="201" y="1394"/>
                    </a:lnTo>
                    <a:lnTo>
                      <a:pt x="182" y="1497"/>
                    </a:lnTo>
                    <a:lnTo>
                      <a:pt x="159" y="1599"/>
                    </a:lnTo>
                    <a:lnTo>
                      <a:pt x="131" y="1700"/>
                    </a:lnTo>
                    <a:lnTo>
                      <a:pt x="99" y="1798"/>
                    </a:lnTo>
                    <a:lnTo>
                      <a:pt x="63" y="1895"/>
                    </a:lnTo>
                    <a:lnTo>
                      <a:pt x="23" y="1989"/>
                    </a:lnTo>
                    <a:lnTo>
                      <a:pt x="2" y="2035"/>
                    </a:lnTo>
                  </a:path>
                </a:pathLst>
              </a:custGeom>
              <a:noFill/>
              <a:ln w="12649">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29" name="Text Box 3"/>
              <p:cNvSpPr txBox="1">
                <a:spLocks noChangeArrowheads="1"/>
              </p:cNvSpPr>
              <p:nvPr/>
            </p:nvSpPr>
            <p:spPr bwMode="auto">
              <a:xfrm>
                <a:off x="678" y="577"/>
                <a:ext cx="399"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231F20"/>
                    </a:solidFill>
                    <a:effectLst/>
                    <a:latin typeface="Calibri" pitchFamily="34" charset="0"/>
                    <a:ea typeface="Calibri" pitchFamily="34" charset="0"/>
                    <a:cs typeface="Times New Roman" pitchFamily="18" charset="0"/>
                  </a:rPr>
                  <a:t>lamp</a:t>
                </a:r>
                <a:endParaRPr kumimoji="0" lang="en-US" altLang="en-US" sz="1600" b="0" i="0" u="none" strike="noStrike" cap="none" normalizeH="0" baseline="0" dirty="0" smtClean="0">
                  <a:ln>
                    <a:noFill/>
                  </a:ln>
                  <a:solidFill>
                    <a:schemeClr val="tx1"/>
                  </a:solidFill>
                  <a:effectLst/>
                  <a:latin typeface="Arial" pitchFamily="34" charset="0"/>
                  <a:cs typeface="Arial" pitchFamily="34" charset="0"/>
                </a:endParaRPr>
              </a:p>
            </p:txBody>
          </p:sp>
        </p:grpSp>
      </p:grpSp>
      <p:sp>
        <p:nvSpPr>
          <p:cNvPr id="51" name="Rectangle 49"/>
          <p:cNvSpPr>
            <a:spLocks noChangeArrowheads="1"/>
          </p:cNvSpPr>
          <p:nvPr/>
        </p:nvSpPr>
        <p:spPr bwMode="auto">
          <a:xfrm>
            <a:off x="2300288" y="17621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Rectangle 51"/>
          <p:cNvSpPr/>
          <p:nvPr/>
        </p:nvSpPr>
        <p:spPr>
          <a:xfrm>
            <a:off x="165534" y="1878906"/>
            <a:ext cx="3846786" cy="584775"/>
          </a:xfrm>
          <a:prstGeom prst="rect">
            <a:avLst/>
          </a:prstGeom>
        </p:spPr>
        <p:txBody>
          <a:bodyPr wrap="square">
            <a:spAutoFit/>
          </a:bodyPr>
          <a:lstStyle/>
          <a:p>
            <a:pPr marL="342900" lvl="0" indent="-342900">
              <a:buAutoNum type="alphaLcParenBoth"/>
            </a:pPr>
            <a:r>
              <a:rPr lang="en-US" sz="1600" dirty="0" smtClean="0"/>
              <a:t>State </a:t>
            </a:r>
            <a:r>
              <a:rPr lang="en-US" sz="1600" dirty="0"/>
              <a:t>the name of the position where </a:t>
            </a:r>
            <a:endParaRPr lang="en-US" sz="1600" dirty="0" smtClean="0"/>
          </a:p>
          <a:p>
            <a:pPr lvl="0"/>
            <a:r>
              <a:rPr lang="en-US" sz="1600" dirty="0" smtClean="0"/>
              <a:t>        she </a:t>
            </a:r>
            <a:r>
              <a:rPr lang="en-US" sz="1600" dirty="0"/>
              <a:t>has placed the lamp.</a:t>
            </a:r>
            <a:endParaRPr lang="en-NZ" sz="1600" dirty="0"/>
          </a:p>
        </p:txBody>
      </p:sp>
      <p:sp>
        <p:nvSpPr>
          <p:cNvPr id="53" name="Rectangle 52"/>
          <p:cNvSpPr/>
          <p:nvPr/>
        </p:nvSpPr>
        <p:spPr>
          <a:xfrm>
            <a:off x="165999" y="3203499"/>
            <a:ext cx="5060269" cy="830997"/>
          </a:xfrm>
          <a:prstGeom prst="rect">
            <a:avLst/>
          </a:prstGeom>
        </p:spPr>
        <p:txBody>
          <a:bodyPr wrap="square">
            <a:spAutoFit/>
          </a:bodyPr>
          <a:lstStyle/>
          <a:p>
            <a:pPr marL="342900" lvl="0" indent="-342900">
              <a:buAutoNum type="alphaLcParenBoth" startAt="2"/>
            </a:pPr>
            <a:r>
              <a:rPr lang="en-US" sz="1600" dirty="0" smtClean="0"/>
              <a:t>She </a:t>
            </a:r>
            <a:r>
              <a:rPr lang="en-US" sz="1600" dirty="0"/>
              <a:t>then places the lamp further from the mirror and </a:t>
            </a:r>
            <a:endParaRPr lang="en-US" sz="1600" dirty="0" smtClean="0"/>
          </a:p>
          <a:p>
            <a:pPr lvl="0"/>
            <a:r>
              <a:rPr lang="en-US" sz="1600" dirty="0"/>
              <a:t> </a:t>
            </a:r>
            <a:r>
              <a:rPr lang="en-US" sz="1600" dirty="0" smtClean="0"/>
              <a:t>       notices </a:t>
            </a:r>
            <a:r>
              <a:rPr lang="en-US" sz="1600" dirty="0"/>
              <a:t>that a light ray from the lamp reflects straight </a:t>
            </a:r>
            <a:endParaRPr lang="en-US" sz="1600" dirty="0" smtClean="0"/>
          </a:p>
          <a:p>
            <a:pPr lvl="0"/>
            <a:r>
              <a:rPr lang="en-US" sz="1600" dirty="0"/>
              <a:t> </a:t>
            </a:r>
            <a:r>
              <a:rPr lang="en-US" sz="1600" dirty="0" smtClean="0"/>
              <a:t>       back </a:t>
            </a:r>
            <a:r>
              <a:rPr lang="en-US" sz="1600" dirty="0"/>
              <a:t>to the lamp, as shown in the diagram below.</a:t>
            </a:r>
            <a:endParaRPr lang="en-NZ" sz="1600" dirty="0"/>
          </a:p>
        </p:txBody>
      </p:sp>
      <p:sp>
        <p:nvSpPr>
          <p:cNvPr id="54" name="Rectangle 89"/>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55" name="Group 50"/>
          <p:cNvGrpSpPr>
            <a:grpSpLocks/>
          </p:cNvGrpSpPr>
          <p:nvPr/>
        </p:nvGrpSpPr>
        <p:grpSpPr bwMode="auto">
          <a:xfrm>
            <a:off x="5573110" y="3697013"/>
            <a:ext cx="2995449" cy="2278117"/>
            <a:chOff x="0" y="0"/>
            <a:chExt cx="2613" cy="2063"/>
          </a:xfrm>
        </p:grpSpPr>
        <p:grpSp>
          <p:nvGrpSpPr>
            <p:cNvPr id="56" name="Group 87"/>
            <p:cNvGrpSpPr>
              <a:grpSpLocks/>
            </p:cNvGrpSpPr>
            <p:nvPr/>
          </p:nvGrpSpPr>
          <p:grpSpPr bwMode="auto">
            <a:xfrm>
              <a:off x="63" y="270"/>
              <a:ext cx="2299" cy="785"/>
              <a:chOff x="63" y="270"/>
              <a:chExt cx="2299" cy="785"/>
            </a:xfrm>
          </p:grpSpPr>
          <p:sp>
            <p:nvSpPr>
              <p:cNvPr id="93" name="Freeform 88"/>
              <p:cNvSpPr>
                <a:spLocks/>
              </p:cNvSpPr>
              <p:nvPr/>
            </p:nvSpPr>
            <p:spPr bwMode="auto">
              <a:xfrm>
                <a:off x="63" y="270"/>
                <a:ext cx="2299" cy="785"/>
              </a:xfrm>
              <a:custGeom>
                <a:avLst/>
                <a:gdLst>
                  <a:gd name="T0" fmla="+- 0 2362 63"/>
                  <a:gd name="T1" fmla="*/ T0 w 2299"/>
                  <a:gd name="T2" fmla="+- 0 270 270"/>
                  <a:gd name="T3" fmla="*/ 270 h 785"/>
                  <a:gd name="T4" fmla="+- 0 63 63"/>
                  <a:gd name="T5" fmla="*/ T4 w 2299"/>
                  <a:gd name="T6" fmla="+- 0 1055 270"/>
                  <a:gd name="T7" fmla="*/ 1055 h 785"/>
                </a:gdLst>
                <a:ahLst/>
                <a:cxnLst>
                  <a:cxn ang="0">
                    <a:pos x="T1" y="T3"/>
                  </a:cxn>
                  <a:cxn ang="0">
                    <a:pos x="T5" y="T7"/>
                  </a:cxn>
                </a:cxnLst>
                <a:rect l="0" t="0" r="r" b="b"/>
                <a:pathLst>
                  <a:path w="2299" h="785">
                    <a:moveTo>
                      <a:pt x="2299" y="0"/>
                    </a:moveTo>
                    <a:lnTo>
                      <a:pt x="0" y="785"/>
                    </a:lnTo>
                  </a:path>
                </a:pathLst>
              </a:custGeom>
              <a:noFill/>
              <a:ln w="6477">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57" name="Group 85"/>
            <p:cNvGrpSpPr>
              <a:grpSpLocks/>
            </p:cNvGrpSpPr>
            <p:nvPr/>
          </p:nvGrpSpPr>
          <p:grpSpPr bwMode="auto">
            <a:xfrm>
              <a:off x="439" y="906"/>
              <a:ext cx="58" cy="20"/>
              <a:chOff x="439" y="906"/>
              <a:chExt cx="58" cy="20"/>
            </a:xfrm>
          </p:grpSpPr>
          <p:sp>
            <p:nvSpPr>
              <p:cNvPr id="92" name="Freeform 86"/>
              <p:cNvSpPr>
                <a:spLocks/>
              </p:cNvSpPr>
              <p:nvPr/>
            </p:nvSpPr>
            <p:spPr bwMode="auto">
              <a:xfrm>
                <a:off x="439" y="906"/>
                <a:ext cx="58" cy="20"/>
              </a:xfrm>
              <a:custGeom>
                <a:avLst/>
                <a:gdLst>
                  <a:gd name="T0" fmla="+- 0 497 439"/>
                  <a:gd name="T1" fmla="*/ T0 w 58"/>
                  <a:gd name="T2" fmla="+- 0 906 906"/>
                  <a:gd name="T3" fmla="*/ 906 h 20"/>
                  <a:gd name="T4" fmla="+- 0 439 439"/>
                  <a:gd name="T5" fmla="*/ T4 w 58"/>
                  <a:gd name="T6" fmla="+- 0 926 906"/>
                  <a:gd name="T7" fmla="*/ 926 h 20"/>
                </a:gdLst>
                <a:ahLst/>
                <a:cxnLst>
                  <a:cxn ang="0">
                    <a:pos x="T1" y="T3"/>
                  </a:cxn>
                  <a:cxn ang="0">
                    <a:pos x="T5" y="T7"/>
                  </a:cxn>
                </a:cxnLst>
                <a:rect l="0" t="0" r="r" b="b"/>
                <a:pathLst>
                  <a:path w="58" h="20">
                    <a:moveTo>
                      <a:pt x="58" y="0"/>
                    </a:moveTo>
                    <a:lnTo>
                      <a:pt x="0" y="20"/>
                    </a:lnTo>
                  </a:path>
                </a:pathLst>
              </a:custGeom>
              <a:noFill/>
              <a:ln w="3238">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58" name="Group 83"/>
            <p:cNvGrpSpPr>
              <a:grpSpLocks/>
            </p:cNvGrpSpPr>
            <p:nvPr/>
          </p:nvGrpSpPr>
          <p:grpSpPr bwMode="auto">
            <a:xfrm>
              <a:off x="466" y="863"/>
              <a:ext cx="100" cy="97"/>
              <a:chOff x="466" y="863"/>
              <a:chExt cx="100" cy="97"/>
            </a:xfrm>
          </p:grpSpPr>
          <p:sp>
            <p:nvSpPr>
              <p:cNvPr id="91" name="Freeform 84"/>
              <p:cNvSpPr>
                <a:spLocks/>
              </p:cNvSpPr>
              <p:nvPr/>
            </p:nvSpPr>
            <p:spPr bwMode="auto">
              <a:xfrm>
                <a:off x="466" y="863"/>
                <a:ext cx="100" cy="97"/>
              </a:xfrm>
              <a:custGeom>
                <a:avLst/>
                <a:gdLst>
                  <a:gd name="T0" fmla="+- 0 466 466"/>
                  <a:gd name="T1" fmla="*/ T0 w 100"/>
                  <a:gd name="T2" fmla="+- 0 863 863"/>
                  <a:gd name="T3" fmla="*/ 863 h 97"/>
                  <a:gd name="T4" fmla="+- 0 499 466"/>
                  <a:gd name="T5" fmla="*/ T4 w 100"/>
                  <a:gd name="T6" fmla="+- 0 960 863"/>
                  <a:gd name="T7" fmla="*/ 960 h 97"/>
                  <a:gd name="T8" fmla="+- 0 566 466"/>
                  <a:gd name="T9" fmla="*/ T8 w 100"/>
                  <a:gd name="T10" fmla="+- 0 883 863"/>
                  <a:gd name="T11" fmla="*/ 883 h 97"/>
                  <a:gd name="T12" fmla="+- 0 466 466"/>
                  <a:gd name="T13" fmla="*/ T12 w 100"/>
                  <a:gd name="T14" fmla="+- 0 863 863"/>
                  <a:gd name="T15" fmla="*/ 863 h 97"/>
                </a:gdLst>
                <a:ahLst/>
                <a:cxnLst>
                  <a:cxn ang="0">
                    <a:pos x="T1" y="T3"/>
                  </a:cxn>
                  <a:cxn ang="0">
                    <a:pos x="T5" y="T7"/>
                  </a:cxn>
                  <a:cxn ang="0">
                    <a:pos x="T9" y="T11"/>
                  </a:cxn>
                  <a:cxn ang="0">
                    <a:pos x="T13" y="T15"/>
                  </a:cxn>
                </a:cxnLst>
                <a:rect l="0" t="0" r="r" b="b"/>
                <a:pathLst>
                  <a:path w="100" h="97">
                    <a:moveTo>
                      <a:pt x="0" y="0"/>
                    </a:moveTo>
                    <a:lnTo>
                      <a:pt x="33" y="97"/>
                    </a:lnTo>
                    <a:lnTo>
                      <a:pt x="100" y="20"/>
                    </a:lnTo>
                    <a:lnTo>
                      <a:pt x="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59" name="Group 81"/>
            <p:cNvGrpSpPr>
              <a:grpSpLocks/>
            </p:cNvGrpSpPr>
            <p:nvPr/>
          </p:nvGrpSpPr>
          <p:grpSpPr bwMode="auto">
            <a:xfrm>
              <a:off x="1782" y="448"/>
              <a:ext cx="58" cy="20"/>
              <a:chOff x="1782" y="448"/>
              <a:chExt cx="58" cy="20"/>
            </a:xfrm>
          </p:grpSpPr>
          <p:sp>
            <p:nvSpPr>
              <p:cNvPr id="90" name="Freeform 82"/>
              <p:cNvSpPr>
                <a:spLocks/>
              </p:cNvSpPr>
              <p:nvPr/>
            </p:nvSpPr>
            <p:spPr bwMode="auto">
              <a:xfrm>
                <a:off x="1782" y="448"/>
                <a:ext cx="58" cy="20"/>
              </a:xfrm>
              <a:custGeom>
                <a:avLst/>
                <a:gdLst>
                  <a:gd name="T0" fmla="+- 0 1782 1782"/>
                  <a:gd name="T1" fmla="*/ T0 w 58"/>
                  <a:gd name="T2" fmla="+- 0 468 448"/>
                  <a:gd name="T3" fmla="*/ 468 h 20"/>
                  <a:gd name="T4" fmla="+- 0 1840 1782"/>
                  <a:gd name="T5" fmla="*/ T4 w 58"/>
                  <a:gd name="T6" fmla="+- 0 448 448"/>
                  <a:gd name="T7" fmla="*/ 448 h 20"/>
                </a:gdLst>
                <a:ahLst/>
                <a:cxnLst>
                  <a:cxn ang="0">
                    <a:pos x="T1" y="T3"/>
                  </a:cxn>
                  <a:cxn ang="0">
                    <a:pos x="T5" y="T7"/>
                  </a:cxn>
                </a:cxnLst>
                <a:rect l="0" t="0" r="r" b="b"/>
                <a:pathLst>
                  <a:path w="58" h="20">
                    <a:moveTo>
                      <a:pt x="0" y="20"/>
                    </a:moveTo>
                    <a:lnTo>
                      <a:pt x="58" y="0"/>
                    </a:lnTo>
                  </a:path>
                </a:pathLst>
              </a:custGeom>
              <a:noFill/>
              <a:ln w="3238">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60" name="Group 79"/>
            <p:cNvGrpSpPr>
              <a:grpSpLocks/>
            </p:cNvGrpSpPr>
            <p:nvPr/>
          </p:nvGrpSpPr>
          <p:grpSpPr bwMode="auto">
            <a:xfrm>
              <a:off x="1713" y="414"/>
              <a:ext cx="100" cy="97"/>
              <a:chOff x="1713" y="414"/>
              <a:chExt cx="100" cy="97"/>
            </a:xfrm>
          </p:grpSpPr>
          <p:sp>
            <p:nvSpPr>
              <p:cNvPr id="89" name="Freeform 80"/>
              <p:cNvSpPr>
                <a:spLocks/>
              </p:cNvSpPr>
              <p:nvPr/>
            </p:nvSpPr>
            <p:spPr bwMode="auto">
              <a:xfrm>
                <a:off x="1713" y="414"/>
                <a:ext cx="100" cy="97"/>
              </a:xfrm>
              <a:custGeom>
                <a:avLst/>
                <a:gdLst>
                  <a:gd name="T0" fmla="+- 0 1780 1713"/>
                  <a:gd name="T1" fmla="*/ T0 w 100"/>
                  <a:gd name="T2" fmla="+- 0 414 414"/>
                  <a:gd name="T3" fmla="*/ 414 h 97"/>
                  <a:gd name="T4" fmla="+- 0 1713 1713"/>
                  <a:gd name="T5" fmla="*/ T4 w 100"/>
                  <a:gd name="T6" fmla="+- 0 491 414"/>
                  <a:gd name="T7" fmla="*/ 491 h 97"/>
                  <a:gd name="T8" fmla="+- 0 1813 1713"/>
                  <a:gd name="T9" fmla="*/ T8 w 100"/>
                  <a:gd name="T10" fmla="+- 0 511 414"/>
                  <a:gd name="T11" fmla="*/ 511 h 97"/>
                  <a:gd name="T12" fmla="+- 0 1780 1713"/>
                  <a:gd name="T13" fmla="*/ T12 w 100"/>
                  <a:gd name="T14" fmla="+- 0 414 414"/>
                  <a:gd name="T15" fmla="*/ 414 h 97"/>
                </a:gdLst>
                <a:ahLst/>
                <a:cxnLst>
                  <a:cxn ang="0">
                    <a:pos x="T1" y="T3"/>
                  </a:cxn>
                  <a:cxn ang="0">
                    <a:pos x="T5" y="T7"/>
                  </a:cxn>
                  <a:cxn ang="0">
                    <a:pos x="T9" y="T11"/>
                  </a:cxn>
                  <a:cxn ang="0">
                    <a:pos x="T13" y="T15"/>
                  </a:cxn>
                </a:cxnLst>
                <a:rect l="0" t="0" r="r" b="b"/>
                <a:pathLst>
                  <a:path w="100" h="97">
                    <a:moveTo>
                      <a:pt x="67" y="0"/>
                    </a:moveTo>
                    <a:lnTo>
                      <a:pt x="0" y="77"/>
                    </a:lnTo>
                    <a:lnTo>
                      <a:pt x="100" y="97"/>
                    </a:lnTo>
                    <a:lnTo>
                      <a:pt x="67"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61" name="Group 77"/>
            <p:cNvGrpSpPr>
              <a:grpSpLocks/>
            </p:cNvGrpSpPr>
            <p:nvPr/>
          </p:nvGrpSpPr>
          <p:grpSpPr bwMode="auto">
            <a:xfrm>
              <a:off x="2311" y="130"/>
              <a:ext cx="115" cy="91"/>
              <a:chOff x="2311" y="130"/>
              <a:chExt cx="115" cy="91"/>
            </a:xfrm>
          </p:grpSpPr>
          <p:sp>
            <p:nvSpPr>
              <p:cNvPr id="88" name="Freeform 78"/>
              <p:cNvSpPr>
                <a:spLocks/>
              </p:cNvSpPr>
              <p:nvPr/>
            </p:nvSpPr>
            <p:spPr bwMode="auto">
              <a:xfrm>
                <a:off x="2311" y="130"/>
                <a:ext cx="115" cy="91"/>
              </a:xfrm>
              <a:custGeom>
                <a:avLst/>
                <a:gdLst>
                  <a:gd name="T0" fmla="+- 0 2311 2311"/>
                  <a:gd name="T1" fmla="*/ T0 w 115"/>
                  <a:gd name="T2" fmla="+- 0 130 130"/>
                  <a:gd name="T3" fmla="*/ 130 h 91"/>
                  <a:gd name="T4" fmla="+- 0 2426 2311"/>
                  <a:gd name="T5" fmla="*/ T4 w 115"/>
                  <a:gd name="T6" fmla="+- 0 221 130"/>
                  <a:gd name="T7" fmla="*/ 221 h 91"/>
                </a:gdLst>
                <a:ahLst/>
                <a:cxnLst>
                  <a:cxn ang="0">
                    <a:pos x="T1" y="T3"/>
                  </a:cxn>
                  <a:cxn ang="0">
                    <a:pos x="T5" y="T7"/>
                  </a:cxn>
                </a:cxnLst>
                <a:rect l="0" t="0" r="r" b="b"/>
                <a:pathLst>
                  <a:path w="115" h="91">
                    <a:moveTo>
                      <a:pt x="0" y="0"/>
                    </a:moveTo>
                    <a:lnTo>
                      <a:pt x="115" y="91"/>
                    </a:lnTo>
                  </a:path>
                </a:pathLst>
              </a:custGeom>
              <a:noFill/>
              <a:ln w="6477">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62" name="Group 75"/>
            <p:cNvGrpSpPr>
              <a:grpSpLocks/>
            </p:cNvGrpSpPr>
            <p:nvPr/>
          </p:nvGrpSpPr>
          <p:grpSpPr bwMode="auto">
            <a:xfrm>
              <a:off x="2393" y="360"/>
              <a:ext cx="115" cy="91"/>
              <a:chOff x="2393" y="360"/>
              <a:chExt cx="115" cy="91"/>
            </a:xfrm>
          </p:grpSpPr>
          <p:sp>
            <p:nvSpPr>
              <p:cNvPr id="87" name="Freeform 76"/>
              <p:cNvSpPr>
                <a:spLocks/>
              </p:cNvSpPr>
              <p:nvPr/>
            </p:nvSpPr>
            <p:spPr bwMode="auto">
              <a:xfrm>
                <a:off x="2393" y="360"/>
                <a:ext cx="115" cy="91"/>
              </a:xfrm>
              <a:custGeom>
                <a:avLst/>
                <a:gdLst>
                  <a:gd name="T0" fmla="+- 0 2393 2393"/>
                  <a:gd name="T1" fmla="*/ T0 w 115"/>
                  <a:gd name="T2" fmla="+- 0 360 360"/>
                  <a:gd name="T3" fmla="*/ 360 h 91"/>
                  <a:gd name="T4" fmla="+- 0 2508 2393"/>
                  <a:gd name="T5" fmla="*/ T4 w 115"/>
                  <a:gd name="T6" fmla="+- 0 451 360"/>
                  <a:gd name="T7" fmla="*/ 451 h 91"/>
                </a:gdLst>
                <a:ahLst/>
                <a:cxnLst>
                  <a:cxn ang="0">
                    <a:pos x="T1" y="T3"/>
                  </a:cxn>
                  <a:cxn ang="0">
                    <a:pos x="T5" y="T7"/>
                  </a:cxn>
                </a:cxnLst>
                <a:rect l="0" t="0" r="r" b="b"/>
                <a:pathLst>
                  <a:path w="115" h="91">
                    <a:moveTo>
                      <a:pt x="0" y="0"/>
                    </a:moveTo>
                    <a:lnTo>
                      <a:pt x="115" y="91"/>
                    </a:lnTo>
                  </a:path>
                </a:pathLst>
              </a:custGeom>
              <a:noFill/>
              <a:ln w="6477">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63" name="Group 73"/>
            <p:cNvGrpSpPr>
              <a:grpSpLocks/>
            </p:cNvGrpSpPr>
            <p:nvPr/>
          </p:nvGrpSpPr>
          <p:grpSpPr bwMode="auto">
            <a:xfrm>
              <a:off x="2451" y="592"/>
              <a:ext cx="115" cy="91"/>
              <a:chOff x="2451" y="592"/>
              <a:chExt cx="115" cy="91"/>
            </a:xfrm>
          </p:grpSpPr>
          <p:sp>
            <p:nvSpPr>
              <p:cNvPr id="86" name="Freeform 74"/>
              <p:cNvSpPr>
                <a:spLocks/>
              </p:cNvSpPr>
              <p:nvPr/>
            </p:nvSpPr>
            <p:spPr bwMode="auto">
              <a:xfrm>
                <a:off x="2451" y="592"/>
                <a:ext cx="115" cy="91"/>
              </a:xfrm>
              <a:custGeom>
                <a:avLst/>
                <a:gdLst>
                  <a:gd name="T0" fmla="+- 0 2451 2451"/>
                  <a:gd name="T1" fmla="*/ T0 w 115"/>
                  <a:gd name="T2" fmla="+- 0 592 592"/>
                  <a:gd name="T3" fmla="*/ 592 h 91"/>
                  <a:gd name="T4" fmla="+- 0 2565 2451"/>
                  <a:gd name="T5" fmla="*/ T4 w 115"/>
                  <a:gd name="T6" fmla="+- 0 683 592"/>
                  <a:gd name="T7" fmla="*/ 683 h 91"/>
                </a:gdLst>
                <a:ahLst/>
                <a:cxnLst>
                  <a:cxn ang="0">
                    <a:pos x="T1" y="T3"/>
                  </a:cxn>
                  <a:cxn ang="0">
                    <a:pos x="T5" y="T7"/>
                  </a:cxn>
                </a:cxnLst>
                <a:rect l="0" t="0" r="r" b="b"/>
                <a:pathLst>
                  <a:path w="115" h="91">
                    <a:moveTo>
                      <a:pt x="0" y="0"/>
                    </a:moveTo>
                    <a:lnTo>
                      <a:pt x="114" y="91"/>
                    </a:lnTo>
                  </a:path>
                </a:pathLst>
              </a:custGeom>
              <a:noFill/>
              <a:ln w="6477">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64" name="Group 71"/>
            <p:cNvGrpSpPr>
              <a:grpSpLocks/>
            </p:cNvGrpSpPr>
            <p:nvPr/>
          </p:nvGrpSpPr>
          <p:grpSpPr bwMode="auto">
            <a:xfrm>
              <a:off x="2480" y="823"/>
              <a:ext cx="115" cy="91"/>
              <a:chOff x="2480" y="823"/>
              <a:chExt cx="115" cy="91"/>
            </a:xfrm>
          </p:grpSpPr>
          <p:sp>
            <p:nvSpPr>
              <p:cNvPr id="85" name="Freeform 72"/>
              <p:cNvSpPr>
                <a:spLocks/>
              </p:cNvSpPr>
              <p:nvPr/>
            </p:nvSpPr>
            <p:spPr bwMode="auto">
              <a:xfrm>
                <a:off x="2480" y="823"/>
                <a:ext cx="115" cy="91"/>
              </a:xfrm>
              <a:custGeom>
                <a:avLst/>
                <a:gdLst>
                  <a:gd name="T0" fmla="+- 0 2480 2480"/>
                  <a:gd name="T1" fmla="*/ T0 w 115"/>
                  <a:gd name="T2" fmla="+- 0 823 823"/>
                  <a:gd name="T3" fmla="*/ 823 h 91"/>
                  <a:gd name="T4" fmla="+- 0 2594 2480"/>
                  <a:gd name="T5" fmla="*/ T4 w 115"/>
                  <a:gd name="T6" fmla="+- 0 914 823"/>
                  <a:gd name="T7" fmla="*/ 914 h 91"/>
                </a:gdLst>
                <a:ahLst/>
                <a:cxnLst>
                  <a:cxn ang="0">
                    <a:pos x="T1" y="T3"/>
                  </a:cxn>
                  <a:cxn ang="0">
                    <a:pos x="T5" y="T7"/>
                  </a:cxn>
                </a:cxnLst>
                <a:rect l="0" t="0" r="r" b="b"/>
                <a:pathLst>
                  <a:path w="115" h="91">
                    <a:moveTo>
                      <a:pt x="0" y="0"/>
                    </a:moveTo>
                    <a:lnTo>
                      <a:pt x="114" y="91"/>
                    </a:lnTo>
                  </a:path>
                </a:pathLst>
              </a:custGeom>
              <a:noFill/>
              <a:ln w="6477">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65" name="Group 69"/>
            <p:cNvGrpSpPr>
              <a:grpSpLocks/>
            </p:cNvGrpSpPr>
            <p:nvPr/>
          </p:nvGrpSpPr>
          <p:grpSpPr bwMode="auto">
            <a:xfrm>
              <a:off x="2493" y="1054"/>
              <a:ext cx="115" cy="91"/>
              <a:chOff x="2493" y="1054"/>
              <a:chExt cx="115" cy="91"/>
            </a:xfrm>
          </p:grpSpPr>
          <p:sp>
            <p:nvSpPr>
              <p:cNvPr id="84" name="Freeform 70"/>
              <p:cNvSpPr>
                <a:spLocks/>
              </p:cNvSpPr>
              <p:nvPr/>
            </p:nvSpPr>
            <p:spPr bwMode="auto">
              <a:xfrm>
                <a:off x="2493" y="1054"/>
                <a:ext cx="115" cy="91"/>
              </a:xfrm>
              <a:custGeom>
                <a:avLst/>
                <a:gdLst>
                  <a:gd name="T0" fmla="+- 0 2493 2493"/>
                  <a:gd name="T1" fmla="*/ T0 w 115"/>
                  <a:gd name="T2" fmla="+- 0 1054 1054"/>
                  <a:gd name="T3" fmla="*/ 1054 h 91"/>
                  <a:gd name="T4" fmla="+- 0 2608 2493"/>
                  <a:gd name="T5" fmla="*/ T4 w 115"/>
                  <a:gd name="T6" fmla="+- 0 1145 1054"/>
                  <a:gd name="T7" fmla="*/ 1145 h 91"/>
                </a:gdLst>
                <a:ahLst/>
                <a:cxnLst>
                  <a:cxn ang="0">
                    <a:pos x="T1" y="T3"/>
                  </a:cxn>
                  <a:cxn ang="0">
                    <a:pos x="T5" y="T7"/>
                  </a:cxn>
                </a:cxnLst>
                <a:rect l="0" t="0" r="r" b="b"/>
                <a:pathLst>
                  <a:path w="115" h="91">
                    <a:moveTo>
                      <a:pt x="0" y="0"/>
                    </a:moveTo>
                    <a:lnTo>
                      <a:pt x="115" y="91"/>
                    </a:lnTo>
                  </a:path>
                </a:pathLst>
              </a:custGeom>
              <a:noFill/>
              <a:ln w="6477">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66" name="Group 67"/>
            <p:cNvGrpSpPr>
              <a:grpSpLocks/>
            </p:cNvGrpSpPr>
            <p:nvPr/>
          </p:nvGrpSpPr>
          <p:grpSpPr bwMode="auto">
            <a:xfrm>
              <a:off x="5" y="997"/>
              <a:ext cx="116" cy="116"/>
              <a:chOff x="5" y="997"/>
              <a:chExt cx="116" cy="116"/>
            </a:xfrm>
          </p:grpSpPr>
          <p:sp>
            <p:nvSpPr>
              <p:cNvPr id="83" name="Freeform 68"/>
              <p:cNvSpPr>
                <a:spLocks/>
              </p:cNvSpPr>
              <p:nvPr/>
            </p:nvSpPr>
            <p:spPr bwMode="auto">
              <a:xfrm>
                <a:off x="5" y="997"/>
                <a:ext cx="116" cy="116"/>
              </a:xfrm>
              <a:custGeom>
                <a:avLst/>
                <a:gdLst>
                  <a:gd name="T0" fmla="+- 0 58 5"/>
                  <a:gd name="T1" fmla="*/ T0 w 116"/>
                  <a:gd name="T2" fmla="+- 0 997 997"/>
                  <a:gd name="T3" fmla="*/ 997 h 116"/>
                  <a:gd name="T4" fmla="+- 0 37 5"/>
                  <a:gd name="T5" fmla="*/ T4 w 116"/>
                  <a:gd name="T6" fmla="+- 0 1003 997"/>
                  <a:gd name="T7" fmla="*/ 1003 h 116"/>
                  <a:gd name="T8" fmla="+- 0 20 5"/>
                  <a:gd name="T9" fmla="*/ T8 w 116"/>
                  <a:gd name="T10" fmla="+- 0 1016 997"/>
                  <a:gd name="T11" fmla="*/ 1016 h 116"/>
                  <a:gd name="T12" fmla="+- 0 9 5"/>
                  <a:gd name="T13" fmla="*/ T12 w 116"/>
                  <a:gd name="T14" fmla="+- 0 1035 997"/>
                  <a:gd name="T15" fmla="*/ 1035 h 116"/>
                  <a:gd name="T16" fmla="+- 0 5 5"/>
                  <a:gd name="T17" fmla="*/ T16 w 116"/>
                  <a:gd name="T18" fmla="+- 0 1058 997"/>
                  <a:gd name="T19" fmla="*/ 1058 h 116"/>
                  <a:gd name="T20" fmla="+- 0 11 5"/>
                  <a:gd name="T21" fmla="*/ T20 w 116"/>
                  <a:gd name="T22" fmla="+- 0 1080 997"/>
                  <a:gd name="T23" fmla="*/ 1080 h 116"/>
                  <a:gd name="T24" fmla="+- 0 23 5"/>
                  <a:gd name="T25" fmla="*/ T24 w 116"/>
                  <a:gd name="T26" fmla="+- 0 1097 997"/>
                  <a:gd name="T27" fmla="*/ 1097 h 116"/>
                  <a:gd name="T28" fmla="+- 0 42 5"/>
                  <a:gd name="T29" fmla="*/ T28 w 116"/>
                  <a:gd name="T30" fmla="+- 0 1108 997"/>
                  <a:gd name="T31" fmla="*/ 1108 h 116"/>
                  <a:gd name="T32" fmla="+- 0 65 5"/>
                  <a:gd name="T33" fmla="*/ T32 w 116"/>
                  <a:gd name="T34" fmla="+- 0 1112 997"/>
                  <a:gd name="T35" fmla="*/ 1112 h 116"/>
                  <a:gd name="T36" fmla="+- 0 87 5"/>
                  <a:gd name="T37" fmla="*/ T36 w 116"/>
                  <a:gd name="T38" fmla="+- 0 1107 997"/>
                  <a:gd name="T39" fmla="*/ 1107 h 116"/>
                  <a:gd name="T40" fmla="+- 0 104 5"/>
                  <a:gd name="T41" fmla="*/ T40 w 116"/>
                  <a:gd name="T42" fmla="+- 0 1095 997"/>
                  <a:gd name="T43" fmla="*/ 1095 h 116"/>
                  <a:gd name="T44" fmla="+- 0 116 5"/>
                  <a:gd name="T45" fmla="*/ T44 w 116"/>
                  <a:gd name="T46" fmla="+- 0 1077 997"/>
                  <a:gd name="T47" fmla="*/ 1077 h 116"/>
                  <a:gd name="T48" fmla="+- 0 121 5"/>
                  <a:gd name="T49" fmla="*/ T48 w 116"/>
                  <a:gd name="T50" fmla="+- 0 1055 997"/>
                  <a:gd name="T51" fmla="*/ 1055 h 116"/>
                  <a:gd name="T52" fmla="+- 0 120 5"/>
                  <a:gd name="T53" fmla="*/ T52 w 116"/>
                  <a:gd name="T54" fmla="+- 0 1048 997"/>
                  <a:gd name="T55" fmla="*/ 1048 h 116"/>
                  <a:gd name="T56" fmla="+- 0 114 5"/>
                  <a:gd name="T57" fmla="*/ T56 w 116"/>
                  <a:gd name="T58" fmla="+- 0 1028 997"/>
                  <a:gd name="T59" fmla="*/ 1028 h 116"/>
                  <a:gd name="T60" fmla="+- 0 101 5"/>
                  <a:gd name="T61" fmla="*/ T60 w 116"/>
                  <a:gd name="T62" fmla="+- 0 1012 997"/>
                  <a:gd name="T63" fmla="*/ 1012 h 116"/>
                  <a:gd name="T64" fmla="+- 0 82 5"/>
                  <a:gd name="T65" fmla="*/ T64 w 116"/>
                  <a:gd name="T66" fmla="+- 0 1001 997"/>
                  <a:gd name="T67" fmla="*/ 1001 h 116"/>
                  <a:gd name="T68" fmla="+- 0 58 5"/>
                  <a:gd name="T69" fmla="*/ T68 w 116"/>
                  <a:gd name="T70" fmla="+- 0 997 997"/>
                  <a:gd name="T71" fmla="*/ 997 h 11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16" h="116">
                    <a:moveTo>
                      <a:pt x="53" y="0"/>
                    </a:moveTo>
                    <a:lnTo>
                      <a:pt x="32" y="6"/>
                    </a:lnTo>
                    <a:lnTo>
                      <a:pt x="15" y="19"/>
                    </a:lnTo>
                    <a:lnTo>
                      <a:pt x="4" y="38"/>
                    </a:lnTo>
                    <a:lnTo>
                      <a:pt x="0" y="61"/>
                    </a:lnTo>
                    <a:lnTo>
                      <a:pt x="6" y="83"/>
                    </a:lnTo>
                    <a:lnTo>
                      <a:pt x="18" y="100"/>
                    </a:lnTo>
                    <a:lnTo>
                      <a:pt x="37" y="111"/>
                    </a:lnTo>
                    <a:lnTo>
                      <a:pt x="60" y="115"/>
                    </a:lnTo>
                    <a:lnTo>
                      <a:pt x="82" y="110"/>
                    </a:lnTo>
                    <a:lnTo>
                      <a:pt x="99" y="98"/>
                    </a:lnTo>
                    <a:lnTo>
                      <a:pt x="111" y="80"/>
                    </a:lnTo>
                    <a:lnTo>
                      <a:pt x="116" y="58"/>
                    </a:lnTo>
                    <a:lnTo>
                      <a:pt x="115" y="51"/>
                    </a:lnTo>
                    <a:lnTo>
                      <a:pt x="109" y="31"/>
                    </a:lnTo>
                    <a:lnTo>
                      <a:pt x="96" y="15"/>
                    </a:lnTo>
                    <a:lnTo>
                      <a:pt x="77" y="4"/>
                    </a:lnTo>
                    <a:lnTo>
                      <a:pt x="5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67" name="Group 65"/>
            <p:cNvGrpSpPr>
              <a:grpSpLocks/>
            </p:cNvGrpSpPr>
            <p:nvPr/>
          </p:nvGrpSpPr>
          <p:grpSpPr bwMode="auto">
            <a:xfrm>
              <a:off x="5" y="997"/>
              <a:ext cx="116" cy="116"/>
              <a:chOff x="5" y="997"/>
              <a:chExt cx="116" cy="116"/>
            </a:xfrm>
          </p:grpSpPr>
          <p:sp>
            <p:nvSpPr>
              <p:cNvPr id="82" name="Freeform 66"/>
              <p:cNvSpPr>
                <a:spLocks/>
              </p:cNvSpPr>
              <p:nvPr/>
            </p:nvSpPr>
            <p:spPr bwMode="auto">
              <a:xfrm>
                <a:off x="5" y="997"/>
                <a:ext cx="116" cy="116"/>
              </a:xfrm>
              <a:custGeom>
                <a:avLst/>
                <a:gdLst>
                  <a:gd name="T0" fmla="+- 0 121 5"/>
                  <a:gd name="T1" fmla="*/ T0 w 116"/>
                  <a:gd name="T2" fmla="+- 0 1055 997"/>
                  <a:gd name="T3" fmla="*/ 1055 h 116"/>
                  <a:gd name="T4" fmla="+- 0 116 5"/>
                  <a:gd name="T5" fmla="*/ T4 w 116"/>
                  <a:gd name="T6" fmla="+- 0 1077 997"/>
                  <a:gd name="T7" fmla="*/ 1077 h 116"/>
                  <a:gd name="T8" fmla="+- 0 104 5"/>
                  <a:gd name="T9" fmla="*/ T8 w 116"/>
                  <a:gd name="T10" fmla="+- 0 1095 997"/>
                  <a:gd name="T11" fmla="*/ 1095 h 116"/>
                  <a:gd name="T12" fmla="+- 0 87 5"/>
                  <a:gd name="T13" fmla="*/ T12 w 116"/>
                  <a:gd name="T14" fmla="+- 0 1107 997"/>
                  <a:gd name="T15" fmla="*/ 1107 h 116"/>
                  <a:gd name="T16" fmla="+- 0 65 5"/>
                  <a:gd name="T17" fmla="*/ T16 w 116"/>
                  <a:gd name="T18" fmla="+- 0 1112 997"/>
                  <a:gd name="T19" fmla="*/ 1112 h 116"/>
                  <a:gd name="T20" fmla="+- 0 42 5"/>
                  <a:gd name="T21" fmla="*/ T20 w 116"/>
                  <a:gd name="T22" fmla="+- 0 1108 997"/>
                  <a:gd name="T23" fmla="*/ 1108 h 116"/>
                  <a:gd name="T24" fmla="+- 0 23 5"/>
                  <a:gd name="T25" fmla="*/ T24 w 116"/>
                  <a:gd name="T26" fmla="+- 0 1097 997"/>
                  <a:gd name="T27" fmla="*/ 1097 h 116"/>
                  <a:gd name="T28" fmla="+- 0 11 5"/>
                  <a:gd name="T29" fmla="*/ T28 w 116"/>
                  <a:gd name="T30" fmla="+- 0 1080 997"/>
                  <a:gd name="T31" fmla="*/ 1080 h 116"/>
                  <a:gd name="T32" fmla="+- 0 5 5"/>
                  <a:gd name="T33" fmla="*/ T32 w 116"/>
                  <a:gd name="T34" fmla="+- 0 1058 997"/>
                  <a:gd name="T35" fmla="*/ 1058 h 116"/>
                  <a:gd name="T36" fmla="+- 0 9 5"/>
                  <a:gd name="T37" fmla="*/ T36 w 116"/>
                  <a:gd name="T38" fmla="+- 0 1035 997"/>
                  <a:gd name="T39" fmla="*/ 1035 h 116"/>
                  <a:gd name="T40" fmla="+- 0 20 5"/>
                  <a:gd name="T41" fmla="*/ T40 w 116"/>
                  <a:gd name="T42" fmla="+- 0 1016 997"/>
                  <a:gd name="T43" fmla="*/ 1016 h 116"/>
                  <a:gd name="T44" fmla="+- 0 37 5"/>
                  <a:gd name="T45" fmla="*/ T44 w 116"/>
                  <a:gd name="T46" fmla="+- 0 1003 997"/>
                  <a:gd name="T47" fmla="*/ 1003 h 116"/>
                  <a:gd name="T48" fmla="+- 0 58 5"/>
                  <a:gd name="T49" fmla="*/ T48 w 116"/>
                  <a:gd name="T50" fmla="+- 0 997 997"/>
                  <a:gd name="T51" fmla="*/ 997 h 116"/>
                  <a:gd name="T52" fmla="+- 0 82 5"/>
                  <a:gd name="T53" fmla="*/ T52 w 116"/>
                  <a:gd name="T54" fmla="+- 0 1001 997"/>
                  <a:gd name="T55" fmla="*/ 1001 h 116"/>
                  <a:gd name="T56" fmla="+- 0 101 5"/>
                  <a:gd name="T57" fmla="*/ T56 w 116"/>
                  <a:gd name="T58" fmla="+- 0 1012 997"/>
                  <a:gd name="T59" fmla="*/ 1012 h 116"/>
                  <a:gd name="T60" fmla="+- 0 114 5"/>
                  <a:gd name="T61" fmla="*/ T60 w 116"/>
                  <a:gd name="T62" fmla="+- 0 1028 997"/>
                  <a:gd name="T63" fmla="*/ 1028 h 116"/>
                  <a:gd name="T64" fmla="+- 0 120 5"/>
                  <a:gd name="T65" fmla="*/ T64 w 116"/>
                  <a:gd name="T66" fmla="+- 0 1048 997"/>
                  <a:gd name="T67" fmla="*/ 1048 h 116"/>
                  <a:gd name="T68" fmla="+- 0 121 5"/>
                  <a:gd name="T69" fmla="*/ T68 w 116"/>
                  <a:gd name="T70" fmla="+- 0 1055 997"/>
                  <a:gd name="T71" fmla="*/ 1055 h 11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16" h="116">
                    <a:moveTo>
                      <a:pt x="116" y="58"/>
                    </a:moveTo>
                    <a:lnTo>
                      <a:pt x="111" y="80"/>
                    </a:lnTo>
                    <a:lnTo>
                      <a:pt x="99" y="98"/>
                    </a:lnTo>
                    <a:lnTo>
                      <a:pt x="82" y="110"/>
                    </a:lnTo>
                    <a:lnTo>
                      <a:pt x="60" y="115"/>
                    </a:lnTo>
                    <a:lnTo>
                      <a:pt x="37" y="111"/>
                    </a:lnTo>
                    <a:lnTo>
                      <a:pt x="18" y="100"/>
                    </a:lnTo>
                    <a:lnTo>
                      <a:pt x="6" y="83"/>
                    </a:lnTo>
                    <a:lnTo>
                      <a:pt x="0" y="61"/>
                    </a:lnTo>
                    <a:lnTo>
                      <a:pt x="4" y="38"/>
                    </a:lnTo>
                    <a:lnTo>
                      <a:pt x="15" y="19"/>
                    </a:lnTo>
                    <a:lnTo>
                      <a:pt x="32" y="6"/>
                    </a:lnTo>
                    <a:lnTo>
                      <a:pt x="53" y="0"/>
                    </a:lnTo>
                    <a:lnTo>
                      <a:pt x="77" y="4"/>
                    </a:lnTo>
                    <a:lnTo>
                      <a:pt x="96" y="15"/>
                    </a:lnTo>
                    <a:lnTo>
                      <a:pt x="109" y="31"/>
                    </a:lnTo>
                    <a:lnTo>
                      <a:pt x="115" y="51"/>
                    </a:lnTo>
                    <a:lnTo>
                      <a:pt x="116" y="58"/>
                    </a:lnTo>
                    <a:close/>
                  </a:path>
                </a:pathLst>
              </a:custGeom>
              <a:noFill/>
              <a:ln w="6477">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68" name="Group 63"/>
            <p:cNvGrpSpPr>
              <a:grpSpLocks/>
            </p:cNvGrpSpPr>
            <p:nvPr/>
          </p:nvGrpSpPr>
          <p:grpSpPr bwMode="auto">
            <a:xfrm>
              <a:off x="28" y="1014"/>
              <a:ext cx="82" cy="82"/>
              <a:chOff x="28" y="1014"/>
              <a:chExt cx="82" cy="82"/>
            </a:xfrm>
          </p:grpSpPr>
          <p:sp>
            <p:nvSpPr>
              <p:cNvPr id="81" name="Freeform 64"/>
              <p:cNvSpPr>
                <a:spLocks/>
              </p:cNvSpPr>
              <p:nvPr/>
            </p:nvSpPr>
            <p:spPr bwMode="auto">
              <a:xfrm>
                <a:off x="28" y="1014"/>
                <a:ext cx="82" cy="82"/>
              </a:xfrm>
              <a:custGeom>
                <a:avLst/>
                <a:gdLst>
                  <a:gd name="T0" fmla="+- 0 28 28"/>
                  <a:gd name="T1" fmla="*/ T0 w 82"/>
                  <a:gd name="T2" fmla="+- 0 1096 1014"/>
                  <a:gd name="T3" fmla="*/ 1096 h 82"/>
                  <a:gd name="T4" fmla="+- 0 109 28"/>
                  <a:gd name="T5" fmla="*/ T4 w 82"/>
                  <a:gd name="T6" fmla="+- 0 1014 1014"/>
                  <a:gd name="T7" fmla="*/ 1014 h 82"/>
                </a:gdLst>
                <a:ahLst/>
                <a:cxnLst>
                  <a:cxn ang="0">
                    <a:pos x="T1" y="T3"/>
                  </a:cxn>
                  <a:cxn ang="0">
                    <a:pos x="T5" y="T7"/>
                  </a:cxn>
                </a:cxnLst>
                <a:rect l="0" t="0" r="r" b="b"/>
                <a:pathLst>
                  <a:path w="82" h="82">
                    <a:moveTo>
                      <a:pt x="0" y="82"/>
                    </a:moveTo>
                    <a:lnTo>
                      <a:pt x="81" y="0"/>
                    </a:lnTo>
                  </a:path>
                </a:pathLst>
              </a:custGeom>
              <a:noFill/>
              <a:ln w="6477">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69" name="Group 61"/>
            <p:cNvGrpSpPr>
              <a:grpSpLocks/>
            </p:cNvGrpSpPr>
            <p:nvPr/>
          </p:nvGrpSpPr>
          <p:grpSpPr bwMode="auto">
            <a:xfrm>
              <a:off x="28" y="1014"/>
              <a:ext cx="82" cy="82"/>
              <a:chOff x="28" y="1014"/>
              <a:chExt cx="82" cy="82"/>
            </a:xfrm>
          </p:grpSpPr>
          <p:sp>
            <p:nvSpPr>
              <p:cNvPr id="80" name="Freeform 62"/>
              <p:cNvSpPr>
                <a:spLocks/>
              </p:cNvSpPr>
              <p:nvPr/>
            </p:nvSpPr>
            <p:spPr bwMode="auto">
              <a:xfrm>
                <a:off x="28" y="1014"/>
                <a:ext cx="82" cy="82"/>
              </a:xfrm>
              <a:custGeom>
                <a:avLst/>
                <a:gdLst>
                  <a:gd name="T0" fmla="+- 0 109 28"/>
                  <a:gd name="T1" fmla="*/ T0 w 82"/>
                  <a:gd name="T2" fmla="+- 0 1096 1014"/>
                  <a:gd name="T3" fmla="*/ 1096 h 82"/>
                  <a:gd name="T4" fmla="+- 0 28 28"/>
                  <a:gd name="T5" fmla="*/ T4 w 82"/>
                  <a:gd name="T6" fmla="+- 0 1014 1014"/>
                  <a:gd name="T7" fmla="*/ 1014 h 82"/>
                </a:gdLst>
                <a:ahLst/>
                <a:cxnLst>
                  <a:cxn ang="0">
                    <a:pos x="T1" y="T3"/>
                  </a:cxn>
                  <a:cxn ang="0">
                    <a:pos x="T5" y="T7"/>
                  </a:cxn>
                </a:cxnLst>
                <a:rect l="0" t="0" r="r" b="b"/>
                <a:pathLst>
                  <a:path w="82" h="82">
                    <a:moveTo>
                      <a:pt x="81" y="82"/>
                    </a:moveTo>
                    <a:lnTo>
                      <a:pt x="0" y="0"/>
                    </a:lnTo>
                  </a:path>
                </a:pathLst>
              </a:custGeom>
              <a:noFill/>
              <a:ln w="6477">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0" name="Group 59"/>
            <p:cNvGrpSpPr>
              <a:grpSpLocks/>
            </p:cNvGrpSpPr>
            <p:nvPr/>
          </p:nvGrpSpPr>
          <p:grpSpPr bwMode="auto">
            <a:xfrm>
              <a:off x="2451" y="1518"/>
              <a:ext cx="115" cy="91"/>
              <a:chOff x="2451" y="1518"/>
              <a:chExt cx="115" cy="91"/>
            </a:xfrm>
          </p:grpSpPr>
          <p:sp>
            <p:nvSpPr>
              <p:cNvPr id="79" name="Freeform 60"/>
              <p:cNvSpPr>
                <a:spLocks/>
              </p:cNvSpPr>
              <p:nvPr/>
            </p:nvSpPr>
            <p:spPr bwMode="auto">
              <a:xfrm>
                <a:off x="2451" y="1518"/>
                <a:ext cx="115" cy="91"/>
              </a:xfrm>
              <a:custGeom>
                <a:avLst/>
                <a:gdLst>
                  <a:gd name="T0" fmla="+- 0 2451 2451"/>
                  <a:gd name="T1" fmla="*/ T0 w 115"/>
                  <a:gd name="T2" fmla="+- 0 1518 1518"/>
                  <a:gd name="T3" fmla="*/ 1518 h 91"/>
                  <a:gd name="T4" fmla="+- 0 2565 2451"/>
                  <a:gd name="T5" fmla="*/ T4 w 115"/>
                  <a:gd name="T6" fmla="+- 0 1609 1518"/>
                  <a:gd name="T7" fmla="*/ 1609 h 91"/>
                </a:gdLst>
                <a:ahLst/>
                <a:cxnLst>
                  <a:cxn ang="0">
                    <a:pos x="T1" y="T3"/>
                  </a:cxn>
                  <a:cxn ang="0">
                    <a:pos x="T5" y="T7"/>
                  </a:cxn>
                </a:cxnLst>
                <a:rect l="0" t="0" r="r" b="b"/>
                <a:pathLst>
                  <a:path w="115" h="91">
                    <a:moveTo>
                      <a:pt x="0" y="0"/>
                    </a:moveTo>
                    <a:lnTo>
                      <a:pt x="114" y="91"/>
                    </a:lnTo>
                  </a:path>
                </a:pathLst>
              </a:custGeom>
              <a:noFill/>
              <a:ln w="6477">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1" name="Group 57"/>
            <p:cNvGrpSpPr>
              <a:grpSpLocks/>
            </p:cNvGrpSpPr>
            <p:nvPr/>
          </p:nvGrpSpPr>
          <p:grpSpPr bwMode="auto">
            <a:xfrm>
              <a:off x="2390" y="1749"/>
              <a:ext cx="115" cy="91"/>
              <a:chOff x="2390" y="1749"/>
              <a:chExt cx="115" cy="91"/>
            </a:xfrm>
          </p:grpSpPr>
          <p:sp>
            <p:nvSpPr>
              <p:cNvPr id="78" name="Freeform 58"/>
              <p:cNvSpPr>
                <a:spLocks/>
              </p:cNvSpPr>
              <p:nvPr/>
            </p:nvSpPr>
            <p:spPr bwMode="auto">
              <a:xfrm>
                <a:off x="2390" y="1749"/>
                <a:ext cx="115" cy="91"/>
              </a:xfrm>
              <a:custGeom>
                <a:avLst/>
                <a:gdLst>
                  <a:gd name="T0" fmla="+- 0 2390 2390"/>
                  <a:gd name="T1" fmla="*/ T0 w 115"/>
                  <a:gd name="T2" fmla="+- 0 1749 1749"/>
                  <a:gd name="T3" fmla="*/ 1749 h 91"/>
                  <a:gd name="T4" fmla="+- 0 2505 2390"/>
                  <a:gd name="T5" fmla="*/ T4 w 115"/>
                  <a:gd name="T6" fmla="+- 0 1840 1749"/>
                  <a:gd name="T7" fmla="*/ 1840 h 91"/>
                </a:gdLst>
                <a:ahLst/>
                <a:cxnLst>
                  <a:cxn ang="0">
                    <a:pos x="T1" y="T3"/>
                  </a:cxn>
                  <a:cxn ang="0">
                    <a:pos x="T5" y="T7"/>
                  </a:cxn>
                </a:cxnLst>
                <a:rect l="0" t="0" r="r" b="b"/>
                <a:pathLst>
                  <a:path w="115" h="91">
                    <a:moveTo>
                      <a:pt x="0" y="0"/>
                    </a:moveTo>
                    <a:lnTo>
                      <a:pt x="115" y="91"/>
                    </a:lnTo>
                  </a:path>
                </a:pathLst>
              </a:custGeom>
              <a:noFill/>
              <a:ln w="6477">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2" name="Group 55"/>
            <p:cNvGrpSpPr>
              <a:grpSpLocks/>
            </p:cNvGrpSpPr>
            <p:nvPr/>
          </p:nvGrpSpPr>
          <p:grpSpPr bwMode="auto">
            <a:xfrm>
              <a:off x="2320" y="1980"/>
              <a:ext cx="91" cy="72"/>
              <a:chOff x="2320" y="1980"/>
              <a:chExt cx="91" cy="72"/>
            </a:xfrm>
          </p:grpSpPr>
          <p:sp>
            <p:nvSpPr>
              <p:cNvPr id="77" name="Freeform 56"/>
              <p:cNvSpPr>
                <a:spLocks/>
              </p:cNvSpPr>
              <p:nvPr/>
            </p:nvSpPr>
            <p:spPr bwMode="auto">
              <a:xfrm>
                <a:off x="2320" y="1980"/>
                <a:ext cx="91" cy="72"/>
              </a:xfrm>
              <a:custGeom>
                <a:avLst/>
                <a:gdLst>
                  <a:gd name="T0" fmla="+- 0 2320 2320"/>
                  <a:gd name="T1" fmla="*/ T0 w 91"/>
                  <a:gd name="T2" fmla="+- 0 1980 1980"/>
                  <a:gd name="T3" fmla="*/ 1980 h 72"/>
                  <a:gd name="T4" fmla="+- 0 2411 2320"/>
                  <a:gd name="T5" fmla="*/ T4 w 91"/>
                  <a:gd name="T6" fmla="+- 0 2052 1980"/>
                  <a:gd name="T7" fmla="*/ 2052 h 72"/>
                </a:gdLst>
                <a:ahLst/>
                <a:cxnLst>
                  <a:cxn ang="0">
                    <a:pos x="T1" y="T3"/>
                  </a:cxn>
                  <a:cxn ang="0">
                    <a:pos x="T5" y="T7"/>
                  </a:cxn>
                </a:cxnLst>
                <a:rect l="0" t="0" r="r" b="b"/>
                <a:pathLst>
                  <a:path w="91" h="72">
                    <a:moveTo>
                      <a:pt x="0" y="0"/>
                    </a:moveTo>
                    <a:lnTo>
                      <a:pt x="91" y="72"/>
                    </a:lnTo>
                  </a:path>
                </a:pathLst>
              </a:custGeom>
              <a:noFill/>
              <a:ln w="6477">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3" name="Group 53"/>
            <p:cNvGrpSpPr>
              <a:grpSpLocks/>
            </p:cNvGrpSpPr>
            <p:nvPr/>
          </p:nvGrpSpPr>
          <p:grpSpPr bwMode="auto">
            <a:xfrm>
              <a:off x="2480" y="1286"/>
              <a:ext cx="115" cy="91"/>
              <a:chOff x="2480" y="1286"/>
              <a:chExt cx="115" cy="91"/>
            </a:xfrm>
          </p:grpSpPr>
          <p:sp>
            <p:nvSpPr>
              <p:cNvPr id="76" name="Freeform 54"/>
              <p:cNvSpPr>
                <a:spLocks/>
              </p:cNvSpPr>
              <p:nvPr/>
            </p:nvSpPr>
            <p:spPr bwMode="auto">
              <a:xfrm>
                <a:off x="2480" y="1286"/>
                <a:ext cx="115" cy="91"/>
              </a:xfrm>
              <a:custGeom>
                <a:avLst/>
                <a:gdLst>
                  <a:gd name="T0" fmla="+- 0 2480 2480"/>
                  <a:gd name="T1" fmla="*/ T0 w 115"/>
                  <a:gd name="T2" fmla="+- 0 1286 1286"/>
                  <a:gd name="T3" fmla="*/ 1286 h 91"/>
                  <a:gd name="T4" fmla="+- 0 2594 2480"/>
                  <a:gd name="T5" fmla="*/ T4 w 115"/>
                  <a:gd name="T6" fmla="+- 0 1377 1286"/>
                  <a:gd name="T7" fmla="*/ 1377 h 91"/>
                </a:gdLst>
                <a:ahLst/>
                <a:cxnLst>
                  <a:cxn ang="0">
                    <a:pos x="T1" y="T3"/>
                  </a:cxn>
                  <a:cxn ang="0">
                    <a:pos x="T5" y="T7"/>
                  </a:cxn>
                </a:cxnLst>
                <a:rect l="0" t="0" r="r" b="b"/>
                <a:pathLst>
                  <a:path w="115" h="91">
                    <a:moveTo>
                      <a:pt x="0" y="0"/>
                    </a:moveTo>
                    <a:lnTo>
                      <a:pt x="114" y="91"/>
                    </a:lnTo>
                  </a:path>
                </a:pathLst>
              </a:custGeom>
              <a:noFill/>
              <a:ln w="6477">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4" name="Group 51"/>
            <p:cNvGrpSpPr>
              <a:grpSpLocks/>
            </p:cNvGrpSpPr>
            <p:nvPr/>
          </p:nvGrpSpPr>
          <p:grpSpPr bwMode="auto">
            <a:xfrm>
              <a:off x="2257" y="10"/>
              <a:ext cx="236" cy="2043"/>
              <a:chOff x="2257" y="10"/>
              <a:chExt cx="236" cy="2043"/>
            </a:xfrm>
          </p:grpSpPr>
          <p:sp>
            <p:nvSpPr>
              <p:cNvPr id="75" name="Freeform 52"/>
              <p:cNvSpPr>
                <a:spLocks/>
              </p:cNvSpPr>
              <p:nvPr/>
            </p:nvSpPr>
            <p:spPr bwMode="auto">
              <a:xfrm>
                <a:off x="2257" y="10"/>
                <a:ext cx="236" cy="2043"/>
              </a:xfrm>
              <a:custGeom>
                <a:avLst/>
                <a:gdLst>
                  <a:gd name="T0" fmla="+- 0 2257 2257"/>
                  <a:gd name="T1" fmla="*/ T0 w 236"/>
                  <a:gd name="T2" fmla="+- 0 10 10"/>
                  <a:gd name="T3" fmla="*/ 10 h 2043"/>
                  <a:gd name="T4" fmla="+- 0 2300 2257"/>
                  <a:gd name="T5" fmla="*/ T4 w 236"/>
                  <a:gd name="T6" fmla="+- 0 106 10"/>
                  <a:gd name="T7" fmla="*/ 106 h 2043"/>
                  <a:gd name="T8" fmla="+- 0 2339 2257"/>
                  <a:gd name="T9" fmla="*/ T8 w 236"/>
                  <a:gd name="T10" fmla="+- 0 204 10"/>
                  <a:gd name="T11" fmla="*/ 204 h 2043"/>
                  <a:gd name="T12" fmla="+- 0 2374 2257"/>
                  <a:gd name="T13" fmla="*/ T12 w 236"/>
                  <a:gd name="T14" fmla="+- 0 305 10"/>
                  <a:gd name="T15" fmla="*/ 305 h 2043"/>
                  <a:gd name="T16" fmla="+- 0 2405 2257"/>
                  <a:gd name="T17" fmla="*/ T16 w 236"/>
                  <a:gd name="T18" fmla="+- 0 407 10"/>
                  <a:gd name="T19" fmla="*/ 407 h 2043"/>
                  <a:gd name="T20" fmla="+- 0 2431 2257"/>
                  <a:gd name="T21" fmla="*/ T20 w 236"/>
                  <a:gd name="T22" fmla="+- 0 511 10"/>
                  <a:gd name="T23" fmla="*/ 511 h 2043"/>
                  <a:gd name="T24" fmla="+- 0 2453 2257"/>
                  <a:gd name="T25" fmla="*/ T24 w 236"/>
                  <a:gd name="T26" fmla="+- 0 617 10"/>
                  <a:gd name="T27" fmla="*/ 617 h 2043"/>
                  <a:gd name="T28" fmla="+- 0 2470 2257"/>
                  <a:gd name="T29" fmla="*/ T28 w 236"/>
                  <a:gd name="T30" fmla="+- 0 724 10"/>
                  <a:gd name="T31" fmla="*/ 724 h 2043"/>
                  <a:gd name="T32" fmla="+- 0 2482 2257"/>
                  <a:gd name="T33" fmla="*/ T32 w 236"/>
                  <a:gd name="T34" fmla="+- 0 833 10"/>
                  <a:gd name="T35" fmla="*/ 833 h 2043"/>
                  <a:gd name="T36" fmla="+- 0 2489 2257"/>
                  <a:gd name="T37" fmla="*/ T36 w 236"/>
                  <a:gd name="T38" fmla="+- 0 943 10"/>
                  <a:gd name="T39" fmla="*/ 943 h 2043"/>
                  <a:gd name="T40" fmla="+- 0 2492 2257"/>
                  <a:gd name="T41" fmla="*/ T40 w 236"/>
                  <a:gd name="T42" fmla="+- 0 1055 10"/>
                  <a:gd name="T43" fmla="*/ 1055 h 2043"/>
                  <a:gd name="T44" fmla="+- 0 2491 2257"/>
                  <a:gd name="T45" fmla="*/ T44 w 236"/>
                  <a:gd name="T46" fmla="+- 0 1110 10"/>
                  <a:gd name="T47" fmla="*/ 1110 h 2043"/>
                  <a:gd name="T48" fmla="+- 0 2486 2257"/>
                  <a:gd name="T49" fmla="*/ T48 w 236"/>
                  <a:gd name="T50" fmla="+- 0 1221 10"/>
                  <a:gd name="T51" fmla="*/ 1221 h 2043"/>
                  <a:gd name="T52" fmla="+- 0 2477 2257"/>
                  <a:gd name="T53" fmla="*/ T52 w 236"/>
                  <a:gd name="T54" fmla="+- 0 1330 10"/>
                  <a:gd name="T55" fmla="*/ 1330 h 2043"/>
                  <a:gd name="T56" fmla="+- 0 2462 2257"/>
                  <a:gd name="T57" fmla="*/ T56 w 236"/>
                  <a:gd name="T58" fmla="+- 0 1438 10"/>
                  <a:gd name="T59" fmla="*/ 1438 h 2043"/>
                  <a:gd name="T60" fmla="+- 0 2443 2257"/>
                  <a:gd name="T61" fmla="*/ T60 w 236"/>
                  <a:gd name="T62" fmla="+- 0 1544 10"/>
                  <a:gd name="T63" fmla="*/ 1544 h 2043"/>
                  <a:gd name="T64" fmla="+- 0 2419 2257"/>
                  <a:gd name="T65" fmla="*/ T64 w 236"/>
                  <a:gd name="T66" fmla="+- 0 1648 10"/>
                  <a:gd name="T67" fmla="*/ 1648 h 2043"/>
                  <a:gd name="T68" fmla="+- 0 2391 2257"/>
                  <a:gd name="T69" fmla="*/ T68 w 236"/>
                  <a:gd name="T70" fmla="+- 0 1751 10"/>
                  <a:gd name="T71" fmla="*/ 1751 h 2043"/>
                  <a:gd name="T72" fmla="+- 0 2358 2257"/>
                  <a:gd name="T73" fmla="*/ T72 w 236"/>
                  <a:gd name="T74" fmla="+- 0 1852 10"/>
                  <a:gd name="T75" fmla="*/ 1852 h 2043"/>
                  <a:gd name="T76" fmla="+- 0 2321 2257"/>
                  <a:gd name="T77" fmla="*/ T76 w 236"/>
                  <a:gd name="T78" fmla="+- 0 1950 10"/>
                  <a:gd name="T79" fmla="*/ 1950 h 2043"/>
                  <a:gd name="T80" fmla="+- 0 2281 2257"/>
                  <a:gd name="T81" fmla="*/ T80 w 236"/>
                  <a:gd name="T82" fmla="+- 0 2047 10"/>
                  <a:gd name="T83" fmla="*/ 2047 h 2043"/>
                  <a:gd name="T84" fmla="+- 0 2278 2257"/>
                  <a:gd name="T85" fmla="*/ T84 w 236"/>
                  <a:gd name="T86" fmla="+- 0 2052 10"/>
                  <a:gd name="T87" fmla="*/ 2052 h 204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Lst>
                <a:rect l="0" t="0" r="r" b="b"/>
                <a:pathLst>
                  <a:path w="236" h="2043">
                    <a:moveTo>
                      <a:pt x="0" y="0"/>
                    </a:moveTo>
                    <a:lnTo>
                      <a:pt x="43" y="96"/>
                    </a:lnTo>
                    <a:lnTo>
                      <a:pt x="82" y="194"/>
                    </a:lnTo>
                    <a:lnTo>
                      <a:pt x="117" y="295"/>
                    </a:lnTo>
                    <a:lnTo>
                      <a:pt x="148" y="397"/>
                    </a:lnTo>
                    <a:lnTo>
                      <a:pt x="174" y="501"/>
                    </a:lnTo>
                    <a:lnTo>
                      <a:pt x="196" y="607"/>
                    </a:lnTo>
                    <a:lnTo>
                      <a:pt x="213" y="714"/>
                    </a:lnTo>
                    <a:lnTo>
                      <a:pt x="225" y="823"/>
                    </a:lnTo>
                    <a:lnTo>
                      <a:pt x="232" y="933"/>
                    </a:lnTo>
                    <a:lnTo>
                      <a:pt x="235" y="1045"/>
                    </a:lnTo>
                    <a:lnTo>
                      <a:pt x="234" y="1100"/>
                    </a:lnTo>
                    <a:lnTo>
                      <a:pt x="229" y="1211"/>
                    </a:lnTo>
                    <a:lnTo>
                      <a:pt x="220" y="1320"/>
                    </a:lnTo>
                    <a:lnTo>
                      <a:pt x="205" y="1428"/>
                    </a:lnTo>
                    <a:lnTo>
                      <a:pt x="186" y="1534"/>
                    </a:lnTo>
                    <a:lnTo>
                      <a:pt x="162" y="1638"/>
                    </a:lnTo>
                    <a:lnTo>
                      <a:pt x="134" y="1741"/>
                    </a:lnTo>
                    <a:lnTo>
                      <a:pt x="101" y="1842"/>
                    </a:lnTo>
                    <a:lnTo>
                      <a:pt x="64" y="1940"/>
                    </a:lnTo>
                    <a:lnTo>
                      <a:pt x="24" y="2037"/>
                    </a:lnTo>
                    <a:lnTo>
                      <a:pt x="21" y="2042"/>
                    </a:lnTo>
                  </a:path>
                </a:pathLst>
              </a:custGeom>
              <a:noFill/>
              <a:ln w="12954">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sp>
        <p:nvSpPr>
          <p:cNvPr id="94" name="Rectangle 90"/>
          <p:cNvSpPr>
            <a:spLocks noChangeArrowheads="1"/>
          </p:cNvSpPr>
          <p:nvPr/>
        </p:nvSpPr>
        <p:spPr bwMode="auto">
          <a:xfrm>
            <a:off x="2452688" y="19192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5" name="Rectangle 94"/>
          <p:cNvSpPr/>
          <p:nvPr/>
        </p:nvSpPr>
        <p:spPr>
          <a:xfrm>
            <a:off x="158116" y="4624244"/>
            <a:ext cx="4572000" cy="338554"/>
          </a:xfrm>
          <a:prstGeom prst="rect">
            <a:avLst/>
          </a:prstGeom>
        </p:spPr>
        <p:txBody>
          <a:bodyPr>
            <a:spAutoFit/>
          </a:bodyPr>
          <a:lstStyle/>
          <a:p>
            <a:r>
              <a:rPr lang="en-US" sz="1600" dirty="0" smtClean="0"/>
              <a:t>(</a:t>
            </a:r>
            <a:r>
              <a:rPr lang="en-US" sz="1600" dirty="0" err="1" smtClean="0"/>
              <a:t>i</a:t>
            </a:r>
            <a:r>
              <a:rPr lang="en-US" sz="1600" dirty="0" smtClean="0"/>
              <a:t>)  State </a:t>
            </a:r>
            <a:r>
              <a:rPr lang="en-US" sz="1600" dirty="0"/>
              <a:t>the name of the position of the lamp.</a:t>
            </a:r>
            <a:endParaRPr lang="en-NZ" sz="1600" dirty="0"/>
          </a:p>
        </p:txBody>
      </p:sp>
      <p:sp>
        <p:nvSpPr>
          <p:cNvPr id="96" name="Rectangle 95"/>
          <p:cNvSpPr/>
          <p:nvPr/>
        </p:nvSpPr>
        <p:spPr>
          <a:xfrm>
            <a:off x="-299550" y="5335950"/>
            <a:ext cx="4676828" cy="338554"/>
          </a:xfrm>
          <a:prstGeom prst="rect">
            <a:avLst/>
          </a:prstGeom>
        </p:spPr>
        <p:txBody>
          <a:bodyPr wrap="square">
            <a:spAutoFit/>
          </a:bodyPr>
          <a:lstStyle/>
          <a:p>
            <a:pPr lvl="1"/>
            <a:r>
              <a:rPr lang="en-US" sz="1600" dirty="0" smtClean="0"/>
              <a:t>(ii)  Explain </a:t>
            </a:r>
            <a:r>
              <a:rPr lang="en-US" sz="1600" dirty="0"/>
              <a:t>why the light ray reflects as shown.</a:t>
            </a:r>
            <a:endParaRPr lang="en-NZ" sz="1600" dirty="0"/>
          </a:p>
        </p:txBody>
      </p:sp>
    </p:spTree>
    <p:extLst>
      <p:ext uri="{BB962C8B-B14F-4D97-AF65-F5344CB8AC3E}">
        <p14:creationId xmlns:p14="http://schemas.microsoft.com/office/powerpoint/2010/main" val="1357356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1500"/>
                                        <p:tgtEl>
                                          <p:spTgt spid="53"/>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1500"/>
                                        <p:tgtEl>
                                          <p:spTgt spid="55"/>
                                        </p:tgtEl>
                                      </p:cBhvr>
                                    </p:animEffect>
                                  </p:childTnLst>
                                </p:cTn>
                              </p:par>
                            </p:childTnLst>
                          </p:cTn>
                        </p:par>
                        <p:par>
                          <p:cTn id="12" fill="hold">
                            <p:stCondLst>
                              <p:cond delay="3000"/>
                            </p:stCondLst>
                            <p:childTnLst>
                              <p:par>
                                <p:cTn id="13" presetID="22" presetClass="entr" presetSubtype="8" fill="hold" grpId="0" nodeType="afterEffect">
                                  <p:stCondLst>
                                    <p:cond delay="0"/>
                                  </p:stCondLst>
                                  <p:childTnLst>
                                    <p:set>
                                      <p:cBhvr>
                                        <p:cTn id="14" dur="1" fill="hold">
                                          <p:stCondLst>
                                            <p:cond delay="0"/>
                                          </p:stCondLst>
                                        </p:cTn>
                                        <p:tgtEl>
                                          <p:spTgt spid="95"/>
                                        </p:tgtEl>
                                        <p:attrNameLst>
                                          <p:attrName>style.visibility</p:attrName>
                                        </p:attrNameLst>
                                      </p:cBhvr>
                                      <p:to>
                                        <p:strVal val="visible"/>
                                      </p:to>
                                    </p:set>
                                    <p:animEffect transition="in" filter="wipe(left)">
                                      <p:cBhvr>
                                        <p:cTn id="15" dur="1500"/>
                                        <p:tgtEl>
                                          <p:spTgt spid="95"/>
                                        </p:tgtEl>
                                      </p:cBhvr>
                                    </p:animEffect>
                                  </p:childTnLst>
                                </p:cTn>
                              </p:par>
                            </p:childTnLst>
                          </p:cTn>
                        </p:par>
                        <p:par>
                          <p:cTn id="16" fill="hold">
                            <p:stCondLst>
                              <p:cond delay="4500"/>
                            </p:stCondLst>
                            <p:childTnLst>
                              <p:par>
                                <p:cTn id="17" presetID="22" presetClass="entr" presetSubtype="8" fill="hold" grpId="0" nodeType="afterEffect">
                                  <p:stCondLst>
                                    <p:cond delay="0"/>
                                  </p:stCondLst>
                                  <p:childTnLst>
                                    <p:set>
                                      <p:cBhvr>
                                        <p:cTn id="18" dur="1" fill="hold">
                                          <p:stCondLst>
                                            <p:cond delay="0"/>
                                          </p:stCondLst>
                                        </p:cTn>
                                        <p:tgtEl>
                                          <p:spTgt spid="96"/>
                                        </p:tgtEl>
                                        <p:attrNameLst>
                                          <p:attrName>style.visibility</p:attrName>
                                        </p:attrNameLst>
                                      </p:cBhvr>
                                      <p:to>
                                        <p:strVal val="visible"/>
                                      </p:to>
                                    </p:set>
                                    <p:animEffect transition="in" filter="wipe(left)">
                                      <p:cBhvr>
                                        <p:cTn id="19" dur="20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95" grpId="0"/>
      <p:bldP spid="9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5339911" y="413187"/>
            <a:ext cx="3236530" cy="2219654"/>
            <a:chOff x="30" y="30"/>
            <a:chExt cx="2550" cy="2300"/>
          </a:xfrm>
        </p:grpSpPr>
        <p:grpSp>
          <p:nvGrpSpPr>
            <p:cNvPr id="3" name="Group 33"/>
            <p:cNvGrpSpPr>
              <a:grpSpLocks/>
            </p:cNvGrpSpPr>
            <p:nvPr/>
          </p:nvGrpSpPr>
          <p:grpSpPr bwMode="auto">
            <a:xfrm>
              <a:off x="30" y="1180"/>
              <a:ext cx="2435" cy="2"/>
              <a:chOff x="30" y="1180"/>
              <a:chExt cx="2435" cy="2"/>
            </a:xfrm>
          </p:grpSpPr>
          <p:sp>
            <p:nvSpPr>
              <p:cNvPr id="34" name="Freeform 34"/>
              <p:cNvSpPr>
                <a:spLocks/>
              </p:cNvSpPr>
              <p:nvPr/>
            </p:nvSpPr>
            <p:spPr bwMode="auto">
              <a:xfrm>
                <a:off x="30" y="1180"/>
                <a:ext cx="2435" cy="2"/>
              </a:xfrm>
              <a:custGeom>
                <a:avLst/>
                <a:gdLst>
                  <a:gd name="T0" fmla="+- 0 30 30"/>
                  <a:gd name="T1" fmla="*/ T0 w 2435"/>
                  <a:gd name="T2" fmla="+- 0 2465 30"/>
                  <a:gd name="T3" fmla="*/ T2 w 2435"/>
                </a:gdLst>
                <a:ahLst/>
                <a:cxnLst>
                  <a:cxn ang="0">
                    <a:pos x="T1" y="0"/>
                  </a:cxn>
                  <a:cxn ang="0">
                    <a:pos x="T3" y="0"/>
                  </a:cxn>
                </a:cxnLst>
                <a:rect l="0" t="0" r="r" b="b"/>
                <a:pathLst>
                  <a:path w="2435">
                    <a:moveTo>
                      <a:pt x="0" y="0"/>
                    </a:moveTo>
                    <a:lnTo>
                      <a:pt x="2435" y="0"/>
                    </a:lnTo>
                  </a:path>
                </a:pathLst>
              </a:custGeom>
              <a:noFill/>
              <a:ln w="317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4" name="Group 31"/>
            <p:cNvGrpSpPr>
              <a:grpSpLocks/>
            </p:cNvGrpSpPr>
            <p:nvPr/>
          </p:nvGrpSpPr>
          <p:grpSpPr bwMode="auto">
            <a:xfrm>
              <a:off x="933" y="1066"/>
              <a:ext cx="114" cy="114"/>
              <a:chOff x="933" y="1066"/>
              <a:chExt cx="114" cy="114"/>
            </a:xfrm>
          </p:grpSpPr>
          <p:sp>
            <p:nvSpPr>
              <p:cNvPr id="33" name="Freeform 32"/>
              <p:cNvSpPr>
                <a:spLocks/>
              </p:cNvSpPr>
              <p:nvPr/>
            </p:nvSpPr>
            <p:spPr bwMode="auto">
              <a:xfrm>
                <a:off x="933" y="1066"/>
                <a:ext cx="114" cy="114"/>
              </a:xfrm>
              <a:custGeom>
                <a:avLst/>
                <a:gdLst>
                  <a:gd name="T0" fmla="+- 0 1046 933"/>
                  <a:gd name="T1" fmla="*/ T0 w 114"/>
                  <a:gd name="T2" fmla="+- 0 1123 1066"/>
                  <a:gd name="T3" fmla="*/ 1123 h 114"/>
                  <a:gd name="T4" fmla="+- 0 1042 933"/>
                  <a:gd name="T5" fmla="*/ T4 w 114"/>
                  <a:gd name="T6" fmla="+- 0 1145 1066"/>
                  <a:gd name="T7" fmla="*/ 1145 h 114"/>
                  <a:gd name="T8" fmla="+- 0 1030 933"/>
                  <a:gd name="T9" fmla="*/ T8 w 114"/>
                  <a:gd name="T10" fmla="+- 0 1163 1066"/>
                  <a:gd name="T11" fmla="*/ 1163 h 114"/>
                  <a:gd name="T12" fmla="+- 0 1012 933"/>
                  <a:gd name="T13" fmla="*/ T12 w 114"/>
                  <a:gd name="T14" fmla="+- 0 1175 1066"/>
                  <a:gd name="T15" fmla="*/ 1175 h 114"/>
                  <a:gd name="T16" fmla="+- 0 990 933"/>
                  <a:gd name="T17" fmla="*/ T16 w 114"/>
                  <a:gd name="T18" fmla="+- 0 1180 1066"/>
                  <a:gd name="T19" fmla="*/ 1180 h 114"/>
                  <a:gd name="T20" fmla="+- 0 968 933"/>
                  <a:gd name="T21" fmla="*/ T20 w 114"/>
                  <a:gd name="T22" fmla="+- 0 1175 1066"/>
                  <a:gd name="T23" fmla="*/ 1175 h 114"/>
                  <a:gd name="T24" fmla="+- 0 950 933"/>
                  <a:gd name="T25" fmla="*/ T24 w 114"/>
                  <a:gd name="T26" fmla="+- 0 1163 1066"/>
                  <a:gd name="T27" fmla="*/ 1163 h 114"/>
                  <a:gd name="T28" fmla="+- 0 937 933"/>
                  <a:gd name="T29" fmla="*/ T28 w 114"/>
                  <a:gd name="T30" fmla="+- 0 1145 1066"/>
                  <a:gd name="T31" fmla="*/ 1145 h 114"/>
                  <a:gd name="T32" fmla="+- 0 933 933"/>
                  <a:gd name="T33" fmla="*/ T32 w 114"/>
                  <a:gd name="T34" fmla="+- 0 1123 1066"/>
                  <a:gd name="T35" fmla="*/ 1123 h 114"/>
                  <a:gd name="T36" fmla="+- 0 937 933"/>
                  <a:gd name="T37" fmla="*/ T36 w 114"/>
                  <a:gd name="T38" fmla="+- 0 1101 1066"/>
                  <a:gd name="T39" fmla="*/ 1101 h 114"/>
                  <a:gd name="T40" fmla="+- 0 949 933"/>
                  <a:gd name="T41" fmla="*/ T40 w 114"/>
                  <a:gd name="T42" fmla="+- 0 1083 1066"/>
                  <a:gd name="T43" fmla="*/ 1083 h 114"/>
                  <a:gd name="T44" fmla="+- 0 967 933"/>
                  <a:gd name="T45" fmla="*/ T44 w 114"/>
                  <a:gd name="T46" fmla="+- 0 1071 1066"/>
                  <a:gd name="T47" fmla="*/ 1071 h 114"/>
                  <a:gd name="T48" fmla="+- 0 989 933"/>
                  <a:gd name="T49" fmla="*/ T48 w 114"/>
                  <a:gd name="T50" fmla="+- 0 1066 1066"/>
                  <a:gd name="T51" fmla="*/ 1066 h 114"/>
                  <a:gd name="T52" fmla="+- 0 1011 933"/>
                  <a:gd name="T53" fmla="*/ T52 w 114"/>
                  <a:gd name="T54" fmla="+- 0 1071 1066"/>
                  <a:gd name="T55" fmla="*/ 1071 h 114"/>
                  <a:gd name="T56" fmla="+- 0 1029 933"/>
                  <a:gd name="T57" fmla="*/ T56 w 114"/>
                  <a:gd name="T58" fmla="+- 0 1083 1066"/>
                  <a:gd name="T59" fmla="*/ 1083 h 114"/>
                  <a:gd name="T60" fmla="+- 0 1042 933"/>
                  <a:gd name="T61" fmla="*/ T60 w 114"/>
                  <a:gd name="T62" fmla="+- 0 1100 1066"/>
                  <a:gd name="T63" fmla="*/ 1100 h 114"/>
                  <a:gd name="T64" fmla="+- 0 1046 933"/>
                  <a:gd name="T65" fmla="*/ T64 w 114"/>
                  <a:gd name="T66" fmla="+- 0 1122 1066"/>
                  <a:gd name="T67" fmla="*/ 1122 h 114"/>
                  <a:gd name="T68" fmla="+- 0 1046 933"/>
                  <a:gd name="T69" fmla="*/ T68 w 114"/>
                  <a:gd name="T70" fmla="+- 0 1123 1066"/>
                  <a:gd name="T71" fmla="*/ 1123 h 11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14" h="114">
                    <a:moveTo>
                      <a:pt x="113" y="57"/>
                    </a:moveTo>
                    <a:lnTo>
                      <a:pt x="109" y="79"/>
                    </a:lnTo>
                    <a:lnTo>
                      <a:pt x="97" y="97"/>
                    </a:lnTo>
                    <a:lnTo>
                      <a:pt x="79" y="109"/>
                    </a:lnTo>
                    <a:lnTo>
                      <a:pt x="57" y="114"/>
                    </a:lnTo>
                    <a:lnTo>
                      <a:pt x="35" y="109"/>
                    </a:lnTo>
                    <a:lnTo>
                      <a:pt x="17" y="97"/>
                    </a:lnTo>
                    <a:lnTo>
                      <a:pt x="4" y="79"/>
                    </a:lnTo>
                    <a:lnTo>
                      <a:pt x="0" y="57"/>
                    </a:lnTo>
                    <a:lnTo>
                      <a:pt x="4" y="35"/>
                    </a:lnTo>
                    <a:lnTo>
                      <a:pt x="16" y="17"/>
                    </a:lnTo>
                    <a:lnTo>
                      <a:pt x="34" y="5"/>
                    </a:lnTo>
                    <a:lnTo>
                      <a:pt x="56" y="0"/>
                    </a:lnTo>
                    <a:lnTo>
                      <a:pt x="78" y="5"/>
                    </a:lnTo>
                    <a:lnTo>
                      <a:pt x="96" y="17"/>
                    </a:lnTo>
                    <a:lnTo>
                      <a:pt x="109" y="34"/>
                    </a:lnTo>
                    <a:lnTo>
                      <a:pt x="113" y="56"/>
                    </a:lnTo>
                    <a:lnTo>
                      <a:pt x="113" y="57"/>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5" name="Group 29"/>
            <p:cNvGrpSpPr>
              <a:grpSpLocks/>
            </p:cNvGrpSpPr>
            <p:nvPr/>
          </p:nvGrpSpPr>
          <p:grpSpPr bwMode="auto">
            <a:xfrm>
              <a:off x="949" y="1083"/>
              <a:ext cx="81" cy="81"/>
              <a:chOff x="949" y="1083"/>
              <a:chExt cx="81" cy="81"/>
            </a:xfrm>
          </p:grpSpPr>
          <p:sp>
            <p:nvSpPr>
              <p:cNvPr id="32" name="Freeform 30"/>
              <p:cNvSpPr>
                <a:spLocks/>
              </p:cNvSpPr>
              <p:nvPr/>
            </p:nvSpPr>
            <p:spPr bwMode="auto">
              <a:xfrm>
                <a:off x="949" y="1083"/>
                <a:ext cx="81" cy="81"/>
              </a:xfrm>
              <a:custGeom>
                <a:avLst/>
                <a:gdLst>
                  <a:gd name="T0" fmla="+- 0 949 949"/>
                  <a:gd name="T1" fmla="*/ T0 w 81"/>
                  <a:gd name="T2" fmla="+- 0 1163 1083"/>
                  <a:gd name="T3" fmla="*/ 1163 h 81"/>
                  <a:gd name="T4" fmla="+- 0 1030 949"/>
                  <a:gd name="T5" fmla="*/ T4 w 81"/>
                  <a:gd name="T6" fmla="+- 0 1083 1083"/>
                  <a:gd name="T7" fmla="*/ 1083 h 81"/>
                </a:gdLst>
                <a:ahLst/>
                <a:cxnLst>
                  <a:cxn ang="0">
                    <a:pos x="T1" y="T3"/>
                  </a:cxn>
                  <a:cxn ang="0">
                    <a:pos x="T5" y="T7"/>
                  </a:cxn>
                </a:cxnLst>
                <a:rect l="0" t="0" r="r" b="b"/>
                <a:pathLst>
                  <a:path w="81" h="81">
                    <a:moveTo>
                      <a:pt x="0" y="80"/>
                    </a:moveTo>
                    <a:lnTo>
                      <a:pt x="81"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6" name="Group 27"/>
            <p:cNvGrpSpPr>
              <a:grpSpLocks/>
            </p:cNvGrpSpPr>
            <p:nvPr/>
          </p:nvGrpSpPr>
          <p:grpSpPr bwMode="auto">
            <a:xfrm>
              <a:off x="949" y="1083"/>
              <a:ext cx="81" cy="81"/>
              <a:chOff x="949" y="1083"/>
              <a:chExt cx="81" cy="81"/>
            </a:xfrm>
          </p:grpSpPr>
          <p:sp>
            <p:nvSpPr>
              <p:cNvPr id="31" name="Freeform 28"/>
              <p:cNvSpPr>
                <a:spLocks/>
              </p:cNvSpPr>
              <p:nvPr/>
            </p:nvSpPr>
            <p:spPr bwMode="auto">
              <a:xfrm>
                <a:off x="949" y="1083"/>
                <a:ext cx="81" cy="81"/>
              </a:xfrm>
              <a:custGeom>
                <a:avLst/>
                <a:gdLst>
                  <a:gd name="T0" fmla="+- 0 1030 949"/>
                  <a:gd name="T1" fmla="*/ T0 w 81"/>
                  <a:gd name="T2" fmla="+- 0 1163 1083"/>
                  <a:gd name="T3" fmla="*/ 1163 h 81"/>
                  <a:gd name="T4" fmla="+- 0 949 949"/>
                  <a:gd name="T5" fmla="*/ T4 w 81"/>
                  <a:gd name="T6" fmla="+- 0 1083 1083"/>
                  <a:gd name="T7" fmla="*/ 1083 h 81"/>
                </a:gdLst>
                <a:ahLst/>
                <a:cxnLst>
                  <a:cxn ang="0">
                    <a:pos x="T1" y="T3"/>
                  </a:cxn>
                  <a:cxn ang="0">
                    <a:pos x="T5" y="T7"/>
                  </a:cxn>
                </a:cxnLst>
                <a:rect l="0" t="0" r="r" b="b"/>
                <a:pathLst>
                  <a:path w="81" h="81">
                    <a:moveTo>
                      <a:pt x="81" y="80"/>
                    </a:moveTo>
                    <a:lnTo>
                      <a:pt x="0"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 name="Group 25"/>
            <p:cNvGrpSpPr>
              <a:grpSpLocks/>
            </p:cNvGrpSpPr>
            <p:nvPr/>
          </p:nvGrpSpPr>
          <p:grpSpPr bwMode="auto">
            <a:xfrm>
              <a:off x="30" y="30"/>
              <a:ext cx="2" cy="2300"/>
              <a:chOff x="30" y="30"/>
              <a:chExt cx="2" cy="2300"/>
            </a:xfrm>
          </p:grpSpPr>
          <p:sp>
            <p:nvSpPr>
              <p:cNvPr id="30" name="Freeform 26"/>
              <p:cNvSpPr>
                <a:spLocks/>
              </p:cNvSpPr>
              <p:nvPr/>
            </p:nvSpPr>
            <p:spPr bwMode="auto">
              <a:xfrm>
                <a:off x="30" y="30"/>
                <a:ext cx="2" cy="2300"/>
              </a:xfrm>
              <a:custGeom>
                <a:avLst/>
                <a:gdLst>
                  <a:gd name="T0" fmla="+- 0 30 30"/>
                  <a:gd name="T1" fmla="*/ 30 h 2300"/>
                  <a:gd name="T2" fmla="+- 0 2329 30"/>
                  <a:gd name="T3" fmla="*/ 2329 h 2300"/>
                </a:gdLst>
                <a:ahLst/>
                <a:cxnLst>
                  <a:cxn ang="0">
                    <a:pos x="0" y="T1"/>
                  </a:cxn>
                  <a:cxn ang="0">
                    <a:pos x="0" y="T3"/>
                  </a:cxn>
                </a:cxnLst>
                <a:rect l="0" t="0" r="r" b="b"/>
                <a:pathLst>
                  <a:path h="2300">
                    <a:moveTo>
                      <a:pt x="0" y="0"/>
                    </a:moveTo>
                    <a:lnTo>
                      <a:pt x="0" y="2299"/>
                    </a:lnTo>
                  </a:path>
                </a:pathLst>
              </a:custGeom>
              <a:noFill/>
              <a:ln w="381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23"/>
            <p:cNvGrpSpPr>
              <a:grpSpLocks/>
            </p:cNvGrpSpPr>
            <p:nvPr/>
          </p:nvGrpSpPr>
          <p:grpSpPr bwMode="auto">
            <a:xfrm>
              <a:off x="2286" y="275"/>
              <a:ext cx="113" cy="90"/>
              <a:chOff x="2286" y="275"/>
              <a:chExt cx="113" cy="90"/>
            </a:xfrm>
          </p:grpSpPr>
          <p:sp>
            <p:nvSpPr>
              <p:cNvPr id="29" name="Freeform 24"/>
              <p:cNvSpPr>
                <a:spLocks/>
              </p:cNvSpPr>
              <p:nvPr/>
            </p:nvSpPr>
            <p:spPr bwMode="auto">
              <a:xfrm>
                <a:off x="2286" y="275"/>
                <a:ext cx="113" cy="90"/>
              </a:xfrm>
              <a:custGeom>
                <a:avLst/>
                <a:gdLst>
                  <a:gd name="T0" fmla="+- 0 2286 2286"/>
                  <a:gd name="T1" fmla="*/ T0 w 113"/>
                  <a:gd name="T2" fmla="+- 0 275 275"/>
                  <a:gd name="T3" fmla="*/ 275 h 90"/>
                  <a:gd name="T4" fmla="+- 0 2399 2286"/>
                  <a:gd name="T5" fmla="*/ T4 w 113"/>
                  <a:gd name="T6" fmla="+- 0 364 275"/>
                  <a:gd name="T7" fmla="*/ 364 h 90"/>
                </a:gdLst>
                <a:ahLst/>
                <a:cxnLst>
                  <a:cxn ang="0">
                    <a:pos x="T1" y="T3"/>
                  </a:cxn>
                  <a:cxn ang="0">
                    <a:pos x="T5" y="T7"/>
                  </a:cxn>
                </a:cxnLst>
                <a:rect l="0" t="0" r="r" b="b"/>
                <a:pathLst>
                  <a:path w="113" h="90">
                    <a:moveTo>
                      <a:pt x="0" y="0"/>
                    </a:moveTo>
                    <a:lnTo>
                      <a:pt x="113" y="89"/>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21"/>
            <p:cNvGrpSpPr>
              <a:grpSpLocks/>
            </p:cNvGrpSpPr>
            <p:nvPr/>
          </p:nvGrpSpPr>
          <p:grpSpPr bwMode="auto">
            <a:xfrm>
              <a:off x="2370" y="501"/>
              <a:ext cx="113" cy="90"/>
              <a:chOff x="2370" y="501"/>
              <a:chExt cx="113" cy="90"/>
            </a:xfrm>
          </p:grpSpPr>
          <p:sp>
            <p:nvSpPr>
              <p:cNvPr id="28" name="Freeform 22"/>
              <p:cNvSpPr>
                <a:spLocks/>
              </p:cNvSpPr>
              <p:nvPr/>
            </p:nvSpPr>
            <p:spPr bwMode="auto">
              <a:xfrm>
                <a:off x="2370" y="501"/>
                <a:ext cx="113" cy="90"/>
              </a:xfrm>
              <a:custGeom>
                <a:avLst/>
                <a:gdLst>
                  <a:gd name="T0" fmla="+- 0 2370 2370"/>
                  <a:gd name="T1" fmla="*/ T0 w 113"/>
                  <a:gd name="T2" fmla="+- 0 501 501"/>
                  <a:gd name="T3" fmla="*/ 501 h 90"/>
                  <a:gd name="T4" fmla="+- 0 2482 2370"/>
                  <a:gd name="T5" fmla="*/ T4 w 113"/>
                  <a:gd name="T6" fmla="+- 0 590 501"/>
                  <a:gd name="T7" fmla="*/ 590 h 90"/>
                </a:gdLst>
                <a:ahLst/>
                <a:cxnLst>
                  <a:cxn ang="0">
                    <a:pos x="T1" y="T3"/>
                  </a:cxn>
                  <a:cxn ang="0">
                    <a:pos x="T5" y="T7"/>
                  </a:cxn>
                </a:cxnLst>
                <a:rect l="0" t="0" r="r" b="b"/>
                <a:pathLst>
                  <a:path w="113" h="90">
                    <a:moveTo>
                      <a:pt x="0" y="0"/>
                    </a:moveTo>
                    <a:lnTo>
                      <a:pt x="112" y="89"/>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0" name="Group 19"/>
            <p:cNvGrpSpPr>
              <a:grpSpLocks/>
            </p:cNvGrpSpPr>
            <p:nvPr/>
          </p:nvGrpSpPr>
          <p:grpSpPr bwMode="auto">
            <a:xfrm>
              <a:off x="2426" y="729"/>
              <a:ext cx="113" cy="90"/>
              <a:chOff x="2426" y="729"/>
              <a:chExt cx="113" cy="90"/>
            </a:xfrm>
          </p:grpSpPr>
          <p:sp>
            <p:nvSpPr>
              <p:cNvPr id="27" name="Freeform 20"/>
              <p:cNvSpPr>
                <a:spLocks/>
              </p:cNvSpPr>
              <p:nvPr/>
            </p:nvSpPr>
            <p:spPr bwMode="auto">
              <a:xfrm>
                <a:off x="2426" y="729"/>
                <a:ext cx="113" cy="90"/>
              </a:xfrm>
              <a:custGeom>
                <a:avLst/>
                <a:gdLst>
                  <a:gd name="T0" fmla="+- 0 2426 2426"/>
                  <a:gd name="T1" fmla="*/ T0 w 113"/>
                  <a:gd name="T2" fmla="+- 0 729 729"/>
                  <a:gd name="T3" fmla="*/ 729 h 90"/>
                  <a:gd name="T4" fmla="+- 0 2538 2426"/>
                  <a:gd name="T5" fmla="*/ T4 w 113"/>
                  <a:gd name="T6" fmla="+- 0 818 729"/>
                  <a:gd name="T7" fmla="*/ 818 h 90"/>
                </a:gdLst>
                <a:ahLst/>
                <a:cxnLst>
                  <a:cxn ang="0">
                    <a:pos x="T1" y="T3"/>
                  </a:cxn>
                  <a:cxn ang="0">
                    <a:pos x="T5" y="T7"/>
                  </a:cxn>
                </a:cxnLst>
                <a:rect l="0" t="0" r="r" b="b"/>
                <a:pathLst>
                  <a:path w="113" h="90">
                    <a:moveTo>
                      <a:pt x="0" y="0"/>
                    </a:moveTo>
                    <a:lnTo>
                      <a:pt x="112" y="89"/>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17"/>
            <p:cNvGrpSpPr>
              <a:grpSpLocks/>
            </p:cNvGrpSpPr>
            <p:nvPr/>
          </p:nvGrpSpPr>
          <p:grpSpPr bwMode="auto">
            <a:xfrm>
              <a:off x="2456" y="955"/>
              <a:ext cx="113" cy="90"/>
              <a:chOff x="2456" y="955"/>
              <a:chExt cx="113" cy="90"/>
            </a:xfrm>
          </p:grpSpPr>
          <p:sp>
            <p:nvSpPr>
              <p:cNvPr id="26" name="Freeform 18"/>
              <p:cNvSpPr>
                <a:spLocks/>
              </p:cNvSpPr>
              <p:nvPr/>
            </p:nvSpPr>
            <p:spPr bwMode="auto">
              <a:xfrm>
                <a:off x="2456" y="955"/>
                <a:ext cx="113" cy="90"/>
              </a:xfrm>
              <a:custGeom>
                <a:avLst/>
                <a:gdLst>
                  <a:gd name="T0" fmla="+- 0 2456 2456"/>
                  <a:gd name="T1" fmla="*/ T0 w 113"/>
                  <a:gd name="T2" fmla="+- 0 955 955"/>
                  <a:gd name="T3" fmla="*/ 955 h 90"/>
                  <a:gd name="T4" fmla="+- 0 2568 2456"/>
                  <a:gd name="T5" fmla="*/ T4 w 113"/>
                  <a:gd name="T6" fmla="+- 0 1044 955"/>
                  <a:gd name="T7" fmla="*/ 1044 h 90"/>
                </a:gdLst>
                <a:ahLst/>
                <a:cxnLst>
                  <a:cxn ang="0">
                    <a:pos x="T1" y="T3"/>
                  </a:cxn>
                  <a:cxn ang="0">
                    <a:pos x="T5" y="T7"/>
                  </a:cxn>
                </a:cxnLst>
                <a:rect l="0" t="0" r="r" b="b"/>
                <a:pathLst>
                  <a:path w="113" h="90">
                    <a:moveTo>
                      <a:pt x="0" y="0"/>
                    </a:moveTo>
                    <a:lnTo>
                      <a:pt x="112" y="89"/>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2" name="Group 15"/>
            <p:cNvGrpSpPr>
              <a:grpSpLocks/>
            </p:cNvGrpSpPr>
            <p:nvPr/>
          </p:nvGrpSpPr>
          <p:grpSpPr bwMode="auto">
            <a:xfrm>
              <a:off x="2467" y="1181"/>
              <a:ext cx="113" cy="90"/>
              <a:chOff x="2467" y="1181"/>
              <a:chExt cx="113" cy="90"/>
            </a:xfrm>
          </p:grpSpPr>
          <p:sp>
            <p:nvSpPr>
              <p:cNvPr id="25" name="Freeform 16"/>
              <p:cNvSpPr>
                <a:spLocks/>
              </p:cNvSpPr>
              <p:nvPr/>
            </p:nvSpPr>
            <p:spPr bwMode="auto">
              <a:xfrm>
                <a:off x="2467" y="1181"/>
                <a:ext cx="113" cy="90"/>
              </a:xfrm>
              <a:custGeom>
                <a:avLst/>
                <a:gdLst>
                  <a:gd name="T0" fmla="+- 0 2467 2467"/>
                  <a:gd name="T1" fmla="*/ T0 w 113"/>
                  <a:gd name="T2" fmla="+- 0 1181 1181"/>
                  <a:gd name="T3" fmla="*/ 1181 h 90"/>
                  <a:gd name="T4" fmla="+- 0 2580 2467"/>
                  <a:gd name="T5" fmla="*/ T4 w 113"/>
                  <a:gd name="T6" fmla="+- 0 1270 1181"/>
                  <a:gd name="T7" fmla="*/ 1270 h 90"/>
                </a:gdLst>
                <a:ahLst/>
                <a:cxnLst>
                  <a:cxn ang="0">
                    <a:pos x="T1" y="T3"/>
                  </a:cxn>
                  <a:cxn ang="0">
                    <a:pos x="T5" y="T7"/>
                  </a:cxn>
                </a:cxnLst>
                <a:rect l="0" t="0" r="r" b="b"/>
                <a:pathLst>
                  <a:path w="113" h="90">
                    <a:moveTo>
                      <a:pt x="0" y="0"/>
                    </a:moveTo>
                    <a:lnTo>
                      <a:pt x="113" y="89"/>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3" name="Group 13"/>
            <p:cNvGrpSpPr>
              <a:grpSpLocks/>
            </p:cNvGrpSpPr>
            <p:nvPr/>
          </p:nvGrpSpPr>
          <p:grpSpPr bwMode="auto">
            <a:xfrm>
              <a:off x="2426" y="1636"/>
              <a:ext cx="113" cy="90"/>
              <a:chOff x="2426" y="1636"/>
              <a:chExt cx="113" cy="90"/>
            </a:xfrm>
          </p:grpSpPr>
          <p:sp>
            <p:nvSpPr>
              <p:cNvPr id="24" name="Freeform 14"/>
              <p:cNvSpPr>
                <a:spLocks/>
              </p:cNvSpPr>
              <p:nvPr/>
            </p:nvSpPr>
            <p:spPr bwMode="auto">
              <a:xfrm>
                <a:off x="2426" y="1636"/>
                <a:ext cx="113" cy="90"/>
              </a:xfrm>
              <a:custGeom>
                <a:avLst/>
                <a:gdLst>
                  <a:gd name="T0" fmla="+- 0 2426 2426"/>
                  <a:gd name="T1" fmla="*/ T0 w 113"/>
                  <a:gd name="T2" fmla="+- 0 1636 1636"/>
                  <a:gd name="T3" fmla="*/ 1636 h 90"/>
                  <a:gd name="T4" fmla="+- 0 2538 2426"/>
                  <a:gd name="T5" fmla="*/ T4 w 113"/>
                  <a:gd name="T6" fmla="+- 0 1725 1636"/>
                  <a:gd name="T7" fmla="*/ 1725 h 90"/>
                </a:gdLst>
                <a:ahLst/>
                <a:cxnLst>
                  <a:cxn ang="0">
                    <a:pos x="T1" y="T3"/>
                  </a:cxn>
                  <a:cxn ang="0">
                    <a:pos x="T5" y="T7"/>
                  </a:cxn>
                </a:cxnLst>
                <a:rect l="0" t="0" r="r" b="b"/>
                <a:pathLst>
                  <a:path w="113" h="90">
                    <a:moveTo>
                      <a:pt x="0" y="0"/>
                    </a:moveTo>
                    <a:lnTo>
                      <a:pt x="112" y="89"/>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4" name="Group 11"/>
            <p:cNvGrpSpPr>
              <a:grpSpLocks/>
            </p:cNvGrpSpPr>
            <p:nvPr/>
          </p:nvGrpSpPr>
          <p:grpSpPr bwMode="auto">
            <a:xfrm>
              <a:off x="2366" y="1862"/>
              <a:ext cx="113" cy="90"/>
              <a:chOff x="2366" y="1862"/>
              <a:chExt cx="113" cy="90"/>
            </a:xfrm>
          </p:grpSpPr>
          <p:sp>
            <p:nvSpPr>
              <p:cNvPr id="23" name="Freeform 12"/>
              <p:cNvSpPr>
                <a:spLocks/>
              </p:cNvSpPr>
              <p:nvPr/>
            </p:nvSpPr>
            <p:spPr bwMode="auto">
              <a:xfrm>
                <a:off x="2366" y="1862"/>
                <a:ext cx="113" cy="90"/>
              </a:xfrm>
              <a:custGeom>
                <a:avLst/>
                <a:gdLst>
                  <a:gd name="T0" fmla="+- 0 2366 2366"/>
                  <a:gd name="T1" fmla="*/ T0 w 113"/>
                  <a:gd name="T2" fmla="+- 0 1862 1862"/>
                  <a:gd name="T3" fmla="*/ 1862 h 90"/>
                  <a:gd name="T4" fmla="+- 0 2478 2366"/>
                  <a:gd name="T5" fmla="*/ T4 w 113"/>
                  <a:gd name="T6" fmla="+- 0 1951 1862"/>
                  <a:gd name="T7" fmla="*/ 1951 h 90"/>
                </a:gdLst>
                <a:ahLst/>
                <a:cxnLst>
                  <a:cxn ang="0">
                    <a:pos x="T1" y="T3"/>
                  </a:cxn>
                  <a:cxn ang="0">
                    <a:pos x="T5" y="T7"/>
                  </a:cxn>
                </a:cxnLst>
                <a:rect l="0" t="0" r="r" b="b"/>
                <a:pathLst>
                  <a:path w="113" h="90">
                    <a:moveTo>
                      <a:pt x="0" y="0"/>
                    </a:moveTo>
                    <a:lnTo>
                      <a:pt x="112" y="89"/>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5" name="Group 9"/>
            <p:cNvGrpSpPr>
              <a:grpSpLocks/>
            </p:cNvGrpSpPr>
            <p:nvPr/>
          </p:nvGrpSpPr>
          <p:grpSpPr bwMode="auto">
            <a:xfrm>
              <a:off x="2289" y="2089"/>
              <a:ext cx="113" cy="90"/>
              <a:chOff x="2289" y="2089"/>
              <a:chExt cx="113" cy="90"/>
            </a:xfrm>
          </p:grpSpPr>
          <p:sp>
            <p:nvSpPr>
              <p:cNvPr id="22" name="Freeform 10"/>
              <p:cNvSpPr>
                <a:spLocks/>
              </p:cNvSpPr>
              <p:nvPr/>
            </p:nvSpPr>
            <p:spPr bwMode="auto">
              <a:xfrm>
                <a:off x="2289" y="2089"/>
                <a:ext cx="113" cy="90"/>
              </a:xfrm>
              <a:custGeom>
                <a:avLst/>
                <a:gdLst>
                  <a:gd name="T0" fmla="+- 0 2289 2289"/>
                  <a:gd name="T1" fmla="*/ T0 w 113"/>
                  <a:gd name="T2" fmla="+- 0 2089 2089"/>
                  <a:gd name="T3" fmla="*/ 2089 h 90"/>
                  <a:gd name="T4" fmla="+- 0 2401 2289"/>
                  <a:gd name="T5" fmla="*/ T4 w 113"/>
                  <a:gd name="T6" fmla="+- 0 2178 2089"/>
                  <a:gd name="T7" fmla="*/ 2178 h 90"/>
                </a:gdLst>
                <a:ahLst/>
                <a:cxnLst>
                  <a:cxn ang="0">
                    <a:pos x="T1" y="T3"/>
                  </a:cxn>
                  <a:cxn ang="0">
                    <a:pos x="T5" y="T7"/>
                  </a:cxn>
                </a:cxnLst>
                <a:rect l="0" t="0" r="r" b="b"/>
                <a:pathLst>
                  <a:path w="113" h="90">
                    <a:moveTo>
                      <a:pt x="0" y="0"/>
                    </a:moveTo>
                    <a:lnTo>
                      <a:pt x="112" y="89"/>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6" name="Group 7"/>
            <p:cNvGrpSpPr>
              <a:grpSpLocks/>
            </p:cNvGrpSpPr>
            <p:nvPr/>
          </p:nvGrpSpPr>
          <p:grpSpPr bwMode="auto">
            <a:xfrm>
              <a:off x="2457" y="1408"/>
              <a:ext cx="113" cy="90"/>
              <a:chOff x="2457" y="1408"/>
              <a:chExt cx="113" cy="90"/>
            </a:xfrm>
          </p:grpSpPr>
          <p:sp>
            <p:nvSpPr>
              <p:cNvPr id="21" name="Freeform 8"/>
              <p:cNvSpPr>
                <a:spLocks/>
              </p:cNvSpPr>
              <p:nvPr/>
            </p:nvSpPr>
            <p:spPr bwMode="auto">
              <a:xfrm>
                <a:off x="2457" y="1408"/>
                <a:ext cx="113" cy="90"/>
              </a:xfrm>
              <a:custGeom>
                <a:avLst/>
                <a:gdLst>
                  <a:gd name="T0" fmla="+- 0 2457 2457"/>
                  <a:gd name="T1" fmla="*/ T0 w 113"/>
                  <a:gd name="T2" fmla="+- 0 1408 1408"/>
                  <a:gd name="T3" fmla="*/ 1408 h 90"/>
                  <a:gd name="T4" fmla="+- 0 2570 2457"/>
                  <a:gd name="T5" fmla="*/ T4 w 113"/>
                  <a:gd name="T6" fmla="+- 0 1498 1408"/>
                  <a:gd name="T7" fmla="*/ 1498 h 90"/>
                </a:gdLst>
                <a:ahLst/>
                <a:cxnLst>
                  <a:cxn ang="0">
                    <a:pos x="T1" y="T3"/>
                  </a:cxn>
                  <a:cxn ang="0">
                    <a:pos x="T5" y="T7"/>
                  </a:cxn>
                </a:cxnLst>
                <a:rect l="0" t="0" r="r" b="b"/>
                <a:pathLst>
                  <a:path w="113" h="90">
                    <a:moveTo>
                      <a:pt x="0" y="0"/>
                    </a:moveTo>
                    <a:lnTo>
                      <a:pt x="113" y="9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7" name="Group 3"/>
            <p:cNvGrpSpPr>
              <a:grpSpLocks/>
            </p:cNvGrpSpPr>
            <p:nvPr/>
          </p:nvGrpSpPr>
          <p:grpSpPr bwMode="auto">
            <a:xfrm>
              <a:off x="180" y="48"/>
              <a:ext cx="2287" cy="2154"/>
              <a:chOff x="180" y="48"/>
              <a:chExt cx="2287" cy="2154"/>
            </a:xfrm>
          </p:grpSpPr>
          <p:sp>
            <p:nvSpPr>
              <p:cNvPr id="18" name="Freeform 6"/>
              <p:cNvSpPr>
                <a:spLocks/>
              </p:cNvSpPr>
              <p:nvPr/>
            </p:nvSpPr>
            <p:spPr bwMode="auto">
              <a:xfrm>
                <a:off x="2236" y="158"/>
                <a:ext cx="231" cy="2044"/>
              </a:xfrm>
              <a:custGeom>
                <a:avLst/>
                <a:gdLst>
                  <a:gd name="T0" fmla="+- 0 2236 2236"/>
                  <a:gd name="T1" fmla="*/ T0 w 231"/>
                  <a:gd name="T2" fmla="+- 0 158 158"/>
                  <a:gd name="T3" fmla="*/ 158 h 2044"/>
                  <a:gd name="T4" fmla="+- 0 2278 2236"/>
                  <a:gd name="T5" fmla="*/ T4 w 231"/>
                  <a:gd name="T6" fmla="+- 0 252 158"/>
                  <a:gd name="T7" fmla="*/ 252 h 2044"/>
                  <a:gd name="T8" fmla="+- 0 2316 2236"/>
                  <a:gd name="T9" fmla="*/ T8 w 231"/>
                  <a:gd name="T10" fmla="+- 0 348 158"/>
                  <a:gd name="T11" fmla="*/ 348 h 2044"/>
                  <a:gd name="T12" fmla="+- 0 2351 2236"/>
                  <a:gd name="T13" fmla="*/ T12 w 231"/>
                  <a:gd name="T14" fmla="+- 0 447 158"/>
                  <a:gd name="T15" fmla="*/ 447 h 2044"/>
                  <a:gd name="T16" fmla="+- 0 2381 2236"/>
                  <a:gd name="T17" fmla="*/ T16 w 231"/>
                  <a:gd name="T18" fmla="+- 0 547 158"/>
                  <a:gd name="T19" fmla="*/ 547 h 2044"/>
                  <a:gd name="T20" fmla="+- 0 2406 2236"/>
                  <a:gd name="T21" fmla="*/ T20 w 231"/>
                  <a:gd name="T22" fmla="+- 0 649 158"/>
                  <a:gd name="T23" fmla="*/ 649 h 2044"/>
                  <a:gd name="T24" fmla="+- 0 2428 2236"/>
                  <a:gd name="T25" fmla="*/ T24 w 231"/>
                  <a:gd name="T26" fmla="+- 0 752 158"/>
                  <a:gd name="T27" fmla="*/ 752 h 2044"/>
                  <a:gd name="T28" fmla="+- 0 2444 2236"/>
                  <a:gd name="T29" fmla="*/ T28 w 231"/>
                  <a:gd name="T30" fmla="+- 0 858 158"/>
                  <a:gd name="T31" fmla="*/ 858 h 2044"/>
                  <a:gd name="T32" fmla="+- 0 2456 2236"/>
                  <a:gd name="T33" fmla="*/ T32 w 231"/>
                  <a:gd name="T34" fmla="+- 0 964 158"/>
                  <a:gd name="T35" fmla="*/ 964 h 2044"/>
                  <a:gd name="T36" fmla="+- 0 2464 2236"/>
                  <a:gd name="T37" fmla="*/ T36 w 231"/>
                  <a:gd name="T38" fmla="+- 0 1072 158"/>
                  <a:gd name="T39" fmla="*/ 1072 h 2044"/>
                  <a:gd name="T40" fmla="+- 0 2466 2236"/>
                  <a:gd name="T41" fmla="*/ T40 w 231"/>
                  <a:gd name="T42" fmla="+- 0 1182 158"/>
                  <a:gd name="T43" fmla="*/ 1182 h 2044"/>
                  <a:gd name="T44" fmla="+- 0 2466 2236"/>
                  <a:gd name="T45" fmla="*/ T44 w 231"/>
                  <a:gd name="T46" fmla="+- 0 1236 158"/>
                  <a:gd name="T47" fmla="*/ 1236 h 2044"/>
                  <a:gd name="T48" fmla="+- 0 2461 2236"/>
                  <a:gd name="T49" fmla="*/ T48 w 231"/>
                  <a:gd name="T50" fmla="+- 0 1345 158"/>
                  <a:gd name="T51" fmla="*/ 1345 h 2044"/>
                  <a:gd name="T52" fmla="+- 0 2451 2236"/>
                  <a:gd name="T53" fmla="*/ T52 w 231"/>
                  <a:gd name="T54" fmla="+- 0 1451 158"/>
                  <a:gd name="T55" fmla="*/ 1451 h 2044"/>
                  <a:gd name="T56" fmla="+- 0 2437 2236"/>
                  <a:gd name="T57" fmla="*/ T56 w 231"/>
                  <a:gd name="T58" fmla="+- 0 1557 158"/>
                  <a:gd name="T59" fmla="*/ 1557 h 2044"/>
                  <a:gd name="T60" fmla="+- 0 2418 2236"/>
                  <a:gd name="T61" fmla="*/ T60 w 231"/>
                  <a:gd name="T62" fmla="+- 0 1661 158"/>
                  <a:gd name="T63" fmla="*/ 1661 h 2044"/>
                  <a:gd name="T64" fmla="+- 0 2395 2236"/>
                  <a:gd name="T65" fmla="*/ T64 w 231"/>
                  <a:gd name="T66" fmla="+- 0 1763 158"/>
                  <a:gd name="T67" fmla="*/ 1763 h 2044"/>
                  <a:gd name="T68" fmla="+- 0 2367 2236"/>
                  <a:gd name="T69" fmla="*/ T68 w 231"/>
                  <a:gd name="T70" fmla="+- 0 1864 158"/>
                  <a:gd name="T71" fmla="*/ 1864 h 2044"/>
                  <a:gd name="T72" fmla="+- 0 2335 2236"/>
                  <a:gd name="T73" fmla="*/ T72 w 231"/>
                  <a:gd name="T74" fmla="+- 0 1963 158"/>
                  <a:gd name="T75" fmla="*/ 1963 h 2044"/>
                  <a:gd name="T76" fmla="+- 0 2299 2236"/>
                  <a:gd name="T77" fmla="*/ T76 w 231"/>
                  <a:gd name="T78" fmla="+- 0 2060 158"/>
                  <a:gd name="T79" fmla="*/ 2060 h 2044"/>
                  <a:gd name="T80" fmla="+- 0 2259 2236"/>
                  <a:gd name="T81" fmla="*/ T80 w 231"/>
                  <a:gd name="T82" fmla="+- 0 2155 158"/>
                  <a:gd name="T83" fmla="*/ 2155 h 2044"/>
                  <a:gd name="T84" fmla="+- 0 2238 2236"/>
                  <a:gd name="T85" fmla="*/ T84 w 231"/>
                  <a:gd name="T86" fmla="+- 0 2201 158"/>
                  <a:gd name="T87" fmla="*/ 2201 h 204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Lst>
                <a:rect l="0" t="0" r="r" b="b"/>
                <a:pathLst>
                  <a:path w="231" h="2044">
                    <a:moveTo>
                      <a:pt x="0" y="0"/>
                    </a:moveTo>
                    <a:lnTo>
                      <a:pt x="42" y="94"/>
                    </a:lnTo>
                    <a:lnTo>
                      <a:pt x="80" y="190"/>
                    </a:lnTo>
                    <a:lnTo>
                      <a:pt x="115" y="289"/>
                    </a:lnTo>
                    <a:lnTo>
                      <a:pt x="145" y="389"/>
                    </a:lnTo>
                    <a:lnTo>
                      <a:pt x="170" y="491"/>
                    </a:lnTo>
                    <a:lnTo>
                      <a:pt x="192" y="594"/>
                    </a:lnTo>
                    <a:lnTo>
                      <a:pt x="208" y="700"/>
                    </a:lnTo>
                    <a:lnTo>
                      <a:pt x="220" y="806"/>
                    </a:lnTo>
                    <a:lnTo>
                      <a:pt x="228" y="914"/>
                    </a:lnTo>
                    <a:lnTo>
                      <a:pt x="230" y="1024"/>
                    </a:lnTo>
                    <a:lnTo>
                      <a:pt x="230" y="1078"/>
                    </a:lnTo>
                    <a:lnTo>
                      <a:pt x="225" y="1187"/>
                    </a:lnTo>
                    <a:lnTo>
                      <a:pt x="215" y="1293"/>
                    </a:lnTo>
                    <a:lnTo>
                      <a:pt x="201" y="1399"/>
                    </a:lnTo>
                    <a:lnTo>
                      <a:pt x="182" y="1503"/>
                    </a:lnTo>
                    <a:lnTo>
                      <a:pt x="159" y="1605"/>
                    </a:lnTo>
                    <a:lnTo>
                      <a:pt x="131" y="1706"/>
                    </a:lnTo>
                    <a:lnTo>
                      <a:pt x="99" y="1805"/>
                    </a:lnTo>
                    <a:lnTo>
                      <a:pt x="63" y="1902"/>
                    </a:lnTo>
                    <a:lnTo>
                      <a:pt x="23" y="1997"/>
                    </a:lnTo>
                    <a:lnTo>
                      <a:pt x="2" y="2043"/>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19" name="Text Box 5"/>
              <p:cNvSpPr txBox="1">
                <a:spLocks noChangeArrowheads="1"/>
              </p:cNvSpPr>
              <p:nvPr/>
            </p:nvSpPr>
            <p:spPr bwMode="auto">
              <a:xfrm>
                <a:off x="180" y="48"/>
                <a:ext cx="689"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231F20"/>
                    </a:solidFill>
                    <a:effectLst/>
                    <a:latin typeface="Calibri" pitchFamily="34" charset="0"/>
                    <a:ea typeface="Calibri" pitchFamily="34" charset="0"/>
                    <a:cs typeface="Times New Roman" pitchFamily="18" charset="0"/>
                  </a:rPr>
                  <a:t>wall</a:t>
                </a:r>
                <a:endParaRPr kumimoji="0" lang="en-US" alt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Text Box 4"/>
              <p:cNvSpPr txBox="1">
                <a:spLocks noChangeArrowheads="1"/>
              </p:cNvSpPr>
              <p:nvPr/>
            </p:nvSpPr>
            <p:spPr bwMode="auto">
              <a:xfrm>
                <a:off x="821" y="1207"/>
                <a:ext cx="905"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231F20"/>
                    </a:solidFill>
                    <a:effectLst/>
                    <a:latin typeface="Calibri" pitchFamily="34" charset="0"/>
                    <a:ea typeface="Calibri" pitchFamily="34" charset="0"/>
                    <a:cs typeface="Times New Roman" pitchFamily="18" charset="0"/>
                  </a:rPr>
                  <a:t>lamp</a:t>
                </a:r>
                <a:endParaRPr kumimoji="0" lang="en-US" altLang="en-US" sz="1600" b="0" i="0" u="none" strike="noStrike" cap="none" normalizeH="0" baseline="0" dirty="0" smtClean="0">
                  <a:ln>
                    <a:noFill/>
                  </a:ln>
                  <a:solidFill>
                    <a:schemeClr val="tx1"/>
                  </a:solidFill>
                  <a:effectLst/>
                  <a:latin typeface="Arial" pitchFamily="34" charset="0"/>
                  <a:cs typeface="Arial" pitchFamily="34" charset="0"/>
                </a:endParaRPr>
              </a:p>
            </p:txBody>
          </p:sp>
        </p:grpSp>
      </p:grpSp>
      <p:sp>
        <p:nvSpPr>
          <p:cNvPr id="35" name="Text Box 1"/>
          <p:cNvSpPr txBox="1">
            <a:spLocks noChangeArrowheads="1"/>
          </p:cNvSpPr>
          <p:nvPr/>
        </p:nvSpPr>
        <p:spPr bwMode="auto">
          <a:xfrm>
            <a:off x="7772400" y="71820"/>
            <a:ext cx="1150883" cy="396875"/>
          </a:xfrm>
          <a:prstGeom prst="rect">
            <a:avLst/>
          </a:prstGeom>
          <a:noFill/>
          <a:ln w="6350">
            <a:solidFill>
              <a:srgbClr val="231F2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marL="0" marR="0" lvl="0" indent="46038" algn="ctr" defTabSz="914400" rtl="0" eaLnBrk="1" fontAlgn="base" latinLnBrk="0" hangingPunct="1">
              <a:lnSpc>
                <a:spcPct val="100000"/>
              </a:lnSpc>
              <a:spcBef>
                <a:spcPct val="0"/>
              </a:spcBef>
              <a:spcAft>
                <a:spcPct val="0"/>
              </a:spcAft>
              <a:buClrTx/>
              <a:buSzTx/>
              <a:buFontTx/>
              <a:buNone/>
              <a:tabLst/>
            </a:pPr>
            <a:r>
              <a:rPr kumimoji="0" lang="en-US" altLang="en-US" sz="1400" b="0" i="1" u="none" strike="noStrike" cap="none" normalizeH="0" baseline="0" dirty="0" smtClean="0">
                <a:ln>
                  <a:noFill/>
                </a:ln>
                <a:solidFill>
                  <a:srgbClr val="231F20"/>
                </a:solidFill>
                <a:effectLst/>
                <a:latin typeface="Calibri" pitchFamily="34" charset="0"/>
                <a:ea typeface="Calibri" pitchFamily="34" charset="0"/>
                <a:cs typeface="Times New Roman" pitchFamily="18" charset="0"/>
              </a:rPr>
              <a:t>Diagram is NOT to scale</a:t>
            </a:r>
            <a:endParaRPr kumimoji="0" lang="en-US" alt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6" name="Rectangle 3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 name="Rectangle 38"/>
          <p:cNvSpPr>
            <a:spLocks noChangeArrowheads="1"/>
          </p:cNvSpPr>
          <p:nvPr/>
        </p:nvSpPr>
        <p:spPr bwMode="auto">
          <a:xfrm>
            <a:off x="1685925" y="1955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Rectangle 40"/>
          <p:cNvSpPr>
            <a:spLocks noChangeArrowheads="1"/>
          </p:cNvSpPr>
          <p:nvPr/>
        </p:nvSpPr>
        <p:spPr bwMode="auto">
          <a:xfrm>
            <a:off x="1685925" y="23526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756025" algn="l"/>
              </a:tabLst>
              <a:defRPr>
                <a:solidFill>
                  <a:schemeClr val="tx1"/>
                </a:solidFill>
                <a:latin typeface="Arial" pitchFamily="34" charset="0"/>
                <a:cs typeface="Arial" pitchFamily="34" charset="0"/>
              </a:defRPr>
            </a:lvl1pPr>
            <a:lvl2pPr fontAlgn="base">
              <a:spcBef>
                <a:spcPct val="0"/>
              </a:spcBef>
              <a:spcAft>
                <a:spcPct val="0"/>
              </a:spcAft>
              <a:tabLst>
                <a:tab pos="3756025" algn="l"/>
              </a:tabLst>
              <a:defRPr>
                <a:solidFill>
                  <a:schemeClr val="tx1"/>
                </a:solidFill>
                <a:latin typeface="Arial" pitchFamily="34" charset="0"/>
                <a:cs typeface="Arial" pitchFamily="34" charset="0"/>
              </a:defRPr>
            </a:lvl2pPr>
            <a:lvl3pPr fontAlgn="base">
              <a:spcBef>
                <a:spcPct val="0"/>
              </a:spcBef>
              <a:spcAft>
                <a:spcPct val="0"/>
              </a:spcAft>
              <a:tabLst>
                <a:tab pos="3756025" algn="l"/>
              </a:tabLst>
              <a:defRPr>
                <a:solidFill>
                  <a:schemeClr val="tx1"/>
                </a:solidFill>
                <a:latin typeface="Arial" pitchFamily="34" charset="0"/>
                <a:cs typeface="Arial" pitchFamily="34" charset="0"/>
              </a:defRPr>
            </a:lvl3pPr>
            <a:lvl4pPr fontAlgn="base">
              <a:spcBef>
                <a:spcPct val="0"/>
              </a:spcBef>
              <a:spcAft>
                <a:spcPct val="0"/>
              </a:spcAft>
              <a:tabLst>
                <a:tab pos="3756025" algn="l"/>
              </a:tabLst>
              <a:defRPr>
                <a:solidFill>
                  <a:schemeClr val="tx1"/>
                </a:solidFill>
                <a:latin typeface="Arial" pitchFamily="34" charset="0"/>
                <a:cs typeface="Arial" pitchFamily="34" charset="0"/>
              </a:defRPr>
            </a:lvl4pPr>
            <a:lvl5pPr fontAlgn="base">
              <a:spcBef>
                <a:spcPct val="0"/>
              </a:spcBef>
              <a:spcAft>
                <a:spcPct val="0"/>
              </a:spcAft>
              <a:tabLst>
                <a:tab pos="3756025" algn="l"/>
              </a:tabLst>
              <a:defRPr>
                <a:solidFill>
                  <a:schemeClr val="tx1"/>
                </a:solidFill>
                <a:latin typeface="Arial" pitchFamily="34" charset="0"/>
                <a:cs typeface="Arial" pitchFamily="34" charset="0"/>
              </a:defRPr>
            </a:lvl5pPr>
            <a:lvl6pPr fontAlgn="base">
              <a:spcBef>
                <a:spcPct val="0"/>
              </a:spcBef>
              <a:spcAft>
                <a:spcPct val="0"/>
              </a:spcAft>
              <a:tabLst>
                <a:tab pos="3756025" algn="l"/>
              </a:tabLst>
              <a:defRPr>
                <a:solidFill>
                  <a:schemeClr val="tx1"/>
                </a:solidFill>
                <a:latin typeface="Arial" pitchFamily="34" charset="0"/>
                <a:cs typeface="Arial" pitchFamily="34" charset="0"/>
              </a:defRPr>
            </a:lvl6pPr>
            <a:lvl7pPr fontAlgn="base">
              <a:spcBef>
                <a:spcPct val="0"/>
              </a:spcBef>
              <a:spcAft>
                <a:spcPct val="0"/>
              </a:spcAft>
              <a:tabLst>
                <a:tab pos="3756025" algn="l"/>
              </a:tabLst>
              <a:defRPr>
                <a:solidFill>
                  <a:schemeClr val="tx1"/>
                </a:solidFill>
                <a:latin typeface="Arial" pitchFamily="34" charset="0"/>
                <a:cs typeface="Arial" pitchFamily="34" charset="0"/>
              </a:defRPr>
            </a:lvl7pPr>
            <a:lvl8pPr fontAlgn="base">
              <a:spcBef>
                <a:spcPct val="0"/>
              </a:spcBef>
              <a:spcAft>
                <a:spcPct val="0"/>
              </a:spcAft>
              <a:tabLst>
                <a:tab pos="3756025" algn="l"/>
              </a:tabLst>
              <a:defRPr>
                <a:solidFill>
                  <a:schemeClr val="tx1"/>
                </a:solidFill>
                <a:latin typeface="Arial" pitchFamily="34" charset="0"/>
                <a:cs typeface="Arial" pitchFamily="34" charset="0"/>
              </a:defRPr>
            </a:lvl8pPr>
            <a:lvl9pPr fontAlgn="base">
              <a:spcBef>
                <a:spcPct val="0"/>
              </a:spcBef>
              <a:spcAft>
                <a:spcPct val="0"/>
              </a:spcAft>
              <a:tabLst>
                <a:tab pos="3756025"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756025" algn="l"/>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 name="Rectangle 38"/>
          <p:cNvSpPr/>
          <p:nvPr/>
        </p:nvSpPr>
        <p:spPr>
          <a:xfrm>
            <a:off x="172164" y="242077"/>
            <a:ext cx="4572000" cy="1323439"/>
          </a:xfrm>
          <a:prstGeom prst="rect">
            <a:avLst/>
          </a:prstGeom>
        </p:spPr>
        <p:txBody>
          <a:bodyPr>
            <a:spAutoFit/>
          </a:bodyPr>
          <a:lstStyle/>
          <a:p>
            <a:pPr lvl="0"/>
            <a:r>
              <a:rPr lang="en-US" sz="1600" dirty="0" err="1" smtClean="0"/>
              <a:t>Moana</a:t>
            </a:r>
            <a:r>
              <a:rPr lang="en-US" sz="1600" dirty="0" smtClean="0"/>
              <a:t> </a:t>
            </a:r>
            <a:r>
              <a:rPr lang="en-US" sz="1600" dirty="0"/>
              <a:t>now moves the lamp closer to the mirror, as shown in the diagram </a:t>
            </a:r>
            <a:r>
              <a:rPr lang="en-US" sz="1600" dirty="0" smtClean="0"/>
              <a:t>here. </a:t>
            </a:r>
            <a:r>
              <a:rPr lang="en-US" sz="1600" dirty="0"/>
              <a:t>She sees a clear image of the lamp on the wall. The height of the image is twice the height of the lamp. The focal length of the mirror is 25 cm.</a:t>
            </a:r>
            <a:endParaRPr lang="en-NZ" sz="1600" dirty="0"/>
          </a:p>
        </p:txBody>
      </p:sp>
      <p:sp>
        <p:nvSpPr>
          <p:cNvPr id="40" name="Rectangle 39"/>
          <p:cNvSpPr/>
          <p:nvPr/>
        </p:nvSpPr>
        <p:spPr>
          <a:xfrm>
            <a:off x="118244" y="1706961"/>
            <a:ext cx="5383924" cy="338554"/>
          </a:xfrm>
          <a:prstGeom prst="rect">
            <a:avLst/>
          </a:prstGeom>
        </p:spPr>
        <p:txBody>
          <a:bodyPr wrap="square">
            <a:spAutoFit/>
          </a:bodyPr>
          <a:lstStyle/>
          <a:p>
            <a:r>
              <a:rPr lang="en-US" sz="1600" dirty="0" smtClean="0"/>
              <a:t>(c)  Calculate </a:t>
            </a:r>
            <a:r>
              <a:rPr lang="en-US" sz="1600" dirty="0"/>
              <a:t>the distance from the mirror to the lamp.</a:t>
            </a:r>
            <a:endParaRPr lang="en-NZ" sz="1600" dirty="0"/>
          </a:p>
        </p:txBody>
      </p:sp>
      <p:sp>
        <p:nvSpPr>
          <p:cNvPr id="41" name="Rectangle 40"/>
          <p:cNvSpPr/>
          <p:nvPr/>
        </p:nvSpPr>
        <p:spPr>
          <a:xfrm>
            <a:off x="181095" y="2153711"/>
            <a:ext cx="4721772" cy="1077218"/>
          </a:xfrm>
          <a:prstGeom prst="rect">
            <a:avLst/>
          </a:prstGeom>
        </p:spPr>
        <p:txBody>
          <a:bodyPr wrap="square">
            <a:spAutoFit/>
          </a:bodyPr>
          <a:lstStyle/>
          <a:p>
            <a:pPr lvl="0"/>
            <a:r>
              <a:rPr lang="en-US" sz="1600" dirty="0" err="1"/>
              <a:t>Moana</a:t>
            </a:r>
            <a:r>
              <a:rPr lang="en-US" sz="1600" dirty="0"/>
              <a:t> attaches her mirror to the wall beside another, different mirror. When she looks at the mirrors, she sees two different images of herself as shown in the diagram below.</a:t>
            </a:r>
            <a:endParaRPr lang="en-NZ" sz="1600" dirty="0"/>
          </a:p>
        </p:txBody>
      </p:sp>
      <p:sp>
        <p:nvSpPr>
          <p:cNvPr id="42" name="Rectangle 41"/>
          <p:cNvSpPr/>
          <p:nvPr/>
        </p:nvSpPr>
        <p:spPr>
          <a:xfrm>
            <a:off x="59573" y="3233270"/>
            <a:ext cx="4572000" cy="830997"/>
          </a:xfrm>
          <a:prstGeom prst="rect">
            <a:avLst/>
          </a:prstGeom>
        </p:spPr>
        <p:txBody>
          <a:bodyPr>
            <a:spAutoFit/>
          </a:bodyPr>
          <a:lstStyle/>
          <a:p>
            <a:pPr lvl="1"/>
            <a:r>
              <a:rPr lang="en-US" sz="1600" dirty="0" smtClean="0"/>
              <a:t>(d)  (</a:t>
            </a:r>
            <a:r>
              <a:rPr lang="en-US" sz="1600" dirty="0" err="1" smtClean="0"/>
              <a:t>i</a:t>
            </a:r>
            <a:r>
              <a:rPr lang="en-US" sz="1600" dirty="0" smtClean="0"/>
              <a:t>)   What </a:t>
            </a:r>
            <a:r>
              <a:rPr lang="en-US" sz="1600" dirty="0"/>
              <a:t>type of mirror is</a:t>
            </a:r>
            <a:r>
              <a:rPr lang="en-US" sz="1600" dirty="0" smtClean="0"/>
              <a:t>:</a:t>
            </a:r>
            <a:r>
              <a:rPr lang="en-US" sz="1600" dirty="0"/>
              <a:t> </a:t>
            </a:r>
            <a:endParaRPr lang="en-NZ" sz="1600" dirty="0"/>
          </a:p>
          <a:p>
            <a:r>
              <a:rPr lang="en-US" sz="1600" dirty="0" smtClean="0"/>
              <a:t>                        Mirror 1  </a:t>
            </a:r>
            <a:r>
              <a:rPr lang="en-US" sz="1600" u="sng" dirty="0" smtClean="0"/>
              <a:t>           </a:t>
            </a:r>
            <a:r>
              <a:rPr lang="en-US" sz="1600" dirty="0" smtClean="0"/>
              <a:t>  ?</a:t>
            </a:r>
          </a:p>
          <a:p>
            <a:r>
              <a:rPr lang="en-US" sz="1600" dirty="0"/>
              <a:t> </a:t>
            </a:r>
            <a:r>
              <a:rPr lang="en-US" sz="1600" dirty="0" smtClean="0"/>
              <a:t>                       Mirror </a:t>
            </a:r>
            <a:r>
              <a:rPr lang="en-US" sz="1600" dirty="0"/>
              <a:t>2 </a:t>
            </a:r>
            <a:r>
              <a:rPr lang="en-US" sz="1600" dirty="0" smtClean="0"/>
              <a:t> </a:t>
            </a:r>
            <a:r>
              <a:rPr lang="en-US" sz="1600" u="sng" dirty="0" smtClean="0"/>
              <a:t>           </a:t>
            </a:r>
            <a:r>
              <a:rPr lang="en-US" sz="1600" dirty="0" smtClean="0"/>
              <a:t>  ?</a:t>
            </a:r>
            <a:endParaRPr lang="en-NZ" sz="1600" dirty="0"/>
          </a:p>
        </p:txBody>
      </p:sp>
      <p:sp>
        <p:nvSpPr>
          <p:cNvPr id="43" name="Rectangle 42"/>
          <p:cNvSpPr/>
          <p:nvPr/>
        </p:nvSpPr>
        <p:spPr>
          <a:xfrm>
            <a:off x="-258945" y="4247425"/>
            <a:ext cx="6206591" cy="830997"/>
          </a:xfrm>
          <a:prstGeom prst="rect">
            <a:avLst/>
          </a:prstGeom>
        </p:spPr>
        <p:txBody>
          <a:bodyPr wrap="square">
            <a:spAutoFit/>
          </a:bodyPr>
          <a:lstStyle/>
          <a:p>
            <a:pPr lvl="1"/>
            <a:r>
              <a:rPr lang="en-US" sz="1600" dirty="0" smtClean="0"/>
              <a:t>(ii)  Draw </a:t>
            </a:r>
            <a:r>
              <a:rPr lang="en-US" sz="1600" dirty="0"/>
              <a:t>ray diagrams to justify your answers to part (</a:t>
            </a:r>
            <a:r>
              <a:rPr lang="en-US" sz="1600" dirty="0" err="1"/>
              <a:t>i</a:t>
            </a:r>
            <a:r>
              <a:rPr lang="en-US" sz="1600" dirty="0"/>
              <a:t>).</a:t>
            </a:r>
            <a:endParaRPr lang="en-NZ" sz="1600" dirty="0"/>
          </a:p>
          <a:p>
            <a:r>
              <a:rPr lang="en-US" sz="1600" dirty="0" smtClean="0"/>
              <a:t>                 You </a:t>
            </a:r>
            <a:r>
              <a:rPr lang="en-US" sz="1600" dirty="0"/>
              <a:t>will need to draw the appropriate mirror for each diagram.</a:t>
            </a:r>
            <a:endParaRPr lang="en-NZ" sz="1600" dirty="0"/>
          </a:p>
          <a:p>
            <a:r>
              <a:rPr lang="en-US" sz="1600" dirty="0"/>
              <a:t> </a:t>
            </a:r>
            <a:endParaRPr lang="en-NZ" sz="1600" dirty="0"/>
          </a:p>
        </p:txBody>
      </p:sp>
      <p:sp>
        <p:nvSpPr>
          <p:cNvPr id="44" name="Rectangle 4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p:grpSp>
        <p:nvGrpSpPr>
          <p:cNvPr id="45" name="Group 43"/>
          <p:cNvGrpSpPr>
            <a:grpSpLocks/>
          </p:cNvGrpSpPr>
          <p:nvPr/>
        </p:nvGrpSpPr>
        <p:grpSpPr bwMode="auto">
          <a:xfrm>
            <a:off x="253858" y="4818714"/>
            <a:ext cx="4258493" cy="1742974"/>
            <a:chOff x="5" y="0"/>
            <a:chExt cx="7087" cy="3076"/>
          </a:xfrm>
        </p:grpSpPr>
        <p:grpSp>
          <p:nvGrpSpPr>
            <p:cNvPr id="46" name="Group 47"/>
            <p:cNvGrpSpPr>
              <a:grpSpLocks/>
            </p:cNvGrpSpPr>
            <p:nvPr/>
          </p:nvGrpSpPr>
          <p:grpSpPr bwMode="auto">
            <a:xfrm>
              <a:off x="5" y="1658"/>
              <a:ext cx="7087" cy="2"/>
              <a:chOff x="5" y="1658"/>
              <a:chExt cx="7087" cy="2"/>
            </a:xfrm>
          </p:grpSpPr>
          <p:sp>
            <p:nvSpPr>
              <p:cNvPr id="50" name="Freeform 48"/>
              <p:cNvSpPr>
                <a:spLocks/>
              </p:cNvSpPr>
              <p:nvPr/>
            </p:nvSpPr>
            <p:spPr bwMode="auto">
              <a:xfrm>
                <a:off x="5" y="1658"/>
                <a:ext cx="7087" cy="2"/>
              </a:xfrm>
              <a:custGeom>
                <a:avLst/>
                <a:gdLst>
                  <a:gd name="T0" fmla="+- 0 5 5"/>
                  <a:gd name="T1" fmla="*/ T0 w 7087"/>
                  <a:gd name="T2" fmla="+- 0 7092 5"/>
                  <a:gd name="T3" fmla="*/ T2 w 7087"/>
                </a:gdLst>
                <a:ahLst/>
                <a:cxnLst>
                  <a:cxn ang="0">
                    <a:pos x="T1" y="0"/>
                  </a:cxn>
                  <a:cxn ang="0">
                    <a:pos x="T3" y="0"/>
                  </a:cxn>
                </a:cxnLst>
                <a:rect l="0" t="0" r="r" b="b"/>
                <a:pathLst>
                  <a:path w="7087">
                    <a:moveTo>
                      <a:pt x="0" y="0"/>
                    </a:moveTo>
                    <a:lnTo>
                      <a:pt x="7087"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47" name="Group 44"/>
            <p:cNvGrpSpPr>
              <a:grpSpLocks/>
            </p:cNvGrpSpPr>
            <p:nvPr/>
          </p:nvGrpSpPr>
          <p:grpSpPr bwMode="auto">
            <a:xfrm>
              <a:off x="5" y="0"/>
              <a:ext cx="3971" cy="3076"/>
              <a:chOff x="5" y="0"/>
              <a:chExt cx="3971" cy="3076"/>
            </a:xfrm>
          </p:grpSpPr>
          <p:sp>
            <p:nvSpPr>
              <p:cNvPr id="48" name="Freeform 46"/>
              <p:cNvSpPr>
                <a:spLocks/>
              </p:cNvSpPr>
              <p:nvPr/>
            </p:nvSpPr>
            <p:spPr bwMode="auto">
              <a:xfrm>
                <a:off x="3974" y="241"/>
                <a:ext cx="2" cy="2835"/>
              </a:xfrm>
              <a:custGeom>
                <a:avLst/>
                <a:gdLst>
                  <a:gd name="T0" fmla="+- 0 241 241"/>
                  <a:gd name="T1" fmla="*/ 241 h 2835"/>
                  <a:gd name="T2" fmla="+- 0 3076 241"/>
                  <a:gd name="T3" fmla="*/ 3076 h 2835"/>
                </a:gdLst>
                <a:ahLst/>
                <a:cxnLst>
                  <a:cxn ang="0">
                    <a:pos x="0" y="T1"/>
                  </a:cxn>
                  <a:cxn ang="0">
                    <a:pos x="0" y="T3"/>
                  </a:cxn>
                </a:cxnLst>
                <a:rect l="0" t="0" r="r" b="b"/>
                <a:pathLst>
                  <a:path h="2835">
                    <a:moveTo>
                      <a:pt x="0" y="0"/>
                    </a:moveTo>
                    <a:lnTo>
                      <a:pt x="0" y="2835"/>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49" name="Text Box 45"/>
              <p:cNvSpPr txBox="1">
                <a:spLocks noChangeArrowheads="1"/>
              </p:cNvSpPr>
              <p:nvPr/>
            </p:nvSpPr>
            <p:spPr bwMode="auto">
              <a:xfrm>
                <a:off x="5" y="0"/>
                <a:ext cx="1396" cy="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231F20"/>
                    </a:solidFill>
                    <a:effectLst/>
                    <a:latin typeface="Calibri" pitchFamily="34" charset="0"/>
                    <a:ea typeface="Calibri" pitchFamily="34" charset="0"/>
                    <a:cs typeface="Times New Roman" pitchFamily="18" charset="0"/>
                  </a:rPr>
                  <a:t>Mirror 1</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pSp>
      </p:grpSp>
      <p:grpSp>
        <p:nvGrpSpPr>
          <p:cNvPr id="52" name="Group 51"/>
          <p:cNvGrpSpPr/>
          <p:nvPr/>
        </p:nvGrpSpPr>
        <p:grpSpPr>
          <a:xfrm>
            <a:off x="5567320" y="2938211"/>
            <a:ext cx="2500438" cy="1438269"/>
            <a:chOff x="5567320" y="2938211"/>
            <a:chExt cx="2500438" cy="1438269"/>
          </a:xfrm>
        </p:grpSpPr>
        <p:pic>
          <p:nvPicPr>
            <p:cNvPr id="3113" name="Picture 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7320" y="2966087"/>
              <a:ext cx="1084333" cy="10947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14" name="Picture 4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94257" y="2938211"/>
              <a:ext cx="1073501" cy="1073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 name="TextBox 50"/>
            <p:cNvSpPr txBox="1"/>
            <p:nvPr/>
          </p:nvSpPr>
          <p:spPr>
            <a:xfrm>
              <a:off x="5737253" y="4037926"/>
              <a:ext cx="878638" cy="338554"/>
            </a:xfrm>
            <a:prstGeom prst="rect">
              <a:avLst/>
            </a:prstGeom>
            <a:noFill/>
          </p:spPr>
          <p:txBody>
            <a:bodyPr wrap="none" rtlCol="0">
              <a:spAutoFit/>
            </a:bodyPr>
            <a:lstStyle/>
            <a:p>
              <a:r>
                <a:rPr lang="en-NZ" sz="1600" dirty="0" smtClean="0"/>
                <a:t>Mirror 1</a:t>
              </a:r>
              <a:endParaRPr lang="en-NZ" sz="1600" dirty="0"/>
            </a:p>
          </p:txBody>
        </p:sp>
        <p:sp>
          <p:nvSpPr>
            <p:cNvPr id="54" name="TextBox 53"/>
            <p:cNvSpPr txBox="1"/>
            <p:nvPr/>
          </p:nvSpPr>
          <p:spPr>
            <a:xfrm>
              <a:off x="7152010" y="4036577"/>
              <a:ext cx="878638" cy="338554"/>
            </a:xfrm>
            <a:prstGeom prst="rect">
              <a:avLst/>
            </a:prstGeom>
            <a:noFill/>
          </p:spPr>
          <p:txBody>
            <a:bodyPr wrap="none" rtlCol="0">
              <a:spAutoFit/>
            </a:bodyPr>
            <a:lstStyle/>
            <a:p>
              <a:r>
                <a:rPr lang="en-NZ" sz="1600" dirty="0" smtClean="0"/>
                <a:t>Mirror 2</a:t>
              </a:r>
              <a:endParaRPr lang="en-NZ" sz="1600" dirty="0"/>
            </a:p>
          </p:txBody>
        </p:sp>
      </p:grpSp>
      <p:grpSp>
        <p:nvGrpSpPr>
          <p:cNvPr id="55" name="Group 43"/>
          <p:cNvGrpSpPr>
            <a:grpSpLocks/>
          </p:cNvGrpSpPr>
          <p:nvPr/>
        </p:nvGrpSpPr>
        <p:grpSpPr bwMode="auto">
          <a:xfrm>
            <a:off x="4784049" y="4825457"/>
            <a:ext cx="4258493" cy="1742974"/>
            <a:chOff x="5" y="0"/>
            <a:chExt cx="7087" cy="3076"/>
          </a:xfrm>
        </p:grpSpPr>
        <p:grpSp>
          <p:nvGrpSpPr>
            <p:cNvPr id="56" name="Group 47"/>
            <p:cNvGrpSpPr>
              <a:grpSpLocks/>
            </p:cNvGrpSpPr>
            <p:nvPr/>
          </p:nvGrpSpPr>
          <p:grpSpPr bwMode="auto">
            <a:xfrm>
              <a:off x="5" y="1658"/>
              <a:ext cx="7087" cy="2"/>
              <a:chOff x="5" y="1658"/>
              <a:chExt cx="7087" cy="2"/>
            </a:xfrm>
          </p:grpSpPr>
          <p:sp>
            <p:nvSpPr>
              <p:cNvPr id="60" name="Freeform 48"/>
              <p:cNvSpPr>
                <a:spLocks/>
              </p:cNvSpPr>
              <p:nvPr/>
            </p:nvSpPr>
            <p:spPr bwMode="auto">
              <a:xfrm>
                <a:off x="5" y="1658"/>
                <a:ext cx="7087" cy="2"/>
              </a:xfrm>
              <a:custGeom>
                <a:avLst/>
                <a:gdLst>
                  <a:gd name="T0" fmla="+- 0 5 5"/>
                  <a:gd name="T1" fmla="*/ T0 w 7087"/>
                  <a:gd name="T2" fmla="+- 0 7092 5"/>
                  <a:gd name="T3" fmla="*/ T2 w 7087"/>
                </a:gdLst>
                <a:ahLst/>
                <a:cxnLst>
                  <a:cxn ang="0">
                    <a:pos x="T1" y="0"/>
                  </a:cxn>
                  <a:cxn ang="0">
                    <a:pos x="T3" y="0"/>
                  </a:cxn>
                </a:cxnLst>
                <a:rect l="0" t="0" r="r" b="b"/>
                <a:pathLst>
                  <a:path w="7087">
                    <a:moveTo>
                      <a:pt x="0" y="0"/>
                    </a:moveTo>
                    <a:lnTo>
                      <a:pt x="7087"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57" name="Group 44"/>
            <p:cNvGrpSpPr>
              <a:grpSpLocks/>
            </p:cNvGrpSpPr>
            <p:nvPr/>
          </p:nvGrpSpPr>
          <p:grpSpPr bwMode="auto">
            <a:xfrm>
              <a:off x="5" y="0"/>
              <a:ext cx="3971" cy="3076"/>
              <a:chOff x="5" y="0"/>
              <a:chExt cx="3971" cy="3076"/>
            </a:xfrm>
          </p:grpSpPr>
          <p:sp>
            <p:nvSpPr>
              <p:cNvPr id="58" name="Freeform 46"/>
              <p:cNvSpPr>
                <a:spLocks/>
              </p:cNvSpPr>
              <p:nvPr/>
            </p:nvSpPr>
            <p:spPr bwMode="auto">
              <a:xfrm>
                <a:off x="3974" y="241"/>
                <a:ext cx="2" cy="2835"/>
              </a:xfrm>
              <a:custGeom>
                <a:avLst/>
                <a:gdLst>
                  <a:gd name="T0" fmla="+- 0 241 241"/>
                  <a:gd name="T1" fmla="*/ 241 h 2835"/>
                  <a:gd name="T2" fmla="+- 0 3076 241"/>
                  <a:gd name="T3" fmla="*/ 3076 h 2835"/>
                </a:gdLst>
                <a:ahLst/>
                <a:cxnLst>
                  <a:cxn ang="0">
                    <a:pos x="0" y="T1"/>
                  </a:cxn>
                  <a:cxn ang="0">
                    <a:pos x="0" y="T3"/>
                  </a:cxn>
                </a:cxnLst>
                <a:rect l="0" t="0" r="r" b="b"/>
                <a:pathLst>
                  <a:path h="2835">
                    <a:moveTo>
                      <a:pt x="0" y="0"/>
                    </a:moveTo>
                    <a:lnTo>
                      <a:pt x="0" y="2835"/>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59" name="Text Box 45"/>
              <p:cNvSpPr txBox="1">
                <a:spLocks noChangeArrowheads="1"/>
              </p:cNvSpPr>
              <p:nvPr/>
            </p:nvSpPr>
            <p:spPr bwMode="auto">
              <a:xfrm>
                <a:off x="5" y="0"/>
                <a:ext cx="1396" cy="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231F20"/>
                    </a:solidFill>
                    <a:effectLst/>
                    <a:latin typeface="Calibri" pitchFamily="34" charset="0"/>
                    <a:ea typeface="Calibri" pitchFamily="34" charset="0"/>
                    <a:cs typeface="Times New Roman" pitchFamily="18" charset="0"/>
                  </a:rPr>
                  <a:t>Mirror 2</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pSp>
      </p:grpSp>
      <p:sp>
        <p:nvSpPr>
          <p:cNvPr id="62" name="TextBox 61"/>
          <p:cNvSpPr txBox="1"/>
          <p:nvPr/>
        </p:nvSpPr>
        <p:spPr>
          <a:xfrm>
            <a:off x="4729672" y="6550223"/>
            <a:ext cx="4339393" cy="307777"/>
          </a:xfrm>
          <a:prstGeom prst="rect">
            <a:avLst/>
          </a:prstGeom>
          <a:noFill/>
        </p:spPr>
        <p:txBody>
          <a:bodyPr wrap="none" rtlCol="0">
            <a:spAutoFit/>
          </a:bodyPr>
          <a:lstStyle/>
          <a:p>
            <a:r>
              <a:rPr lang="en-NZ" sz="1400" i="1" dirty="0" smtClean="0">
                <a:solidFill>
                  <a:srgbClr val="FF0000"/>
                </a:solidFill>
              </a:rPr>
              <a:t>Solutions to QUESTION ONE are on the next slide …………..</a:t>
            </a:r>
            <a:endParaRPr lang="en-NZ" sz="1400" i="1" dirty="0">
              <a:solidFill>
                <a:srgbClr val="FF0000"/>
              </a:solidFill>
            </a:endParaRPr>
          </a:p>
        </p:txBody>
      </p:sp>
    </p:spTree>
    <p:extLst>
      <p:ext uri="{BB962C8B-B14F-4D97-AF65-F5344CB8AC3E}">
        <p14:creationId xmlns:p14="http://schemas.microsoft.com/office/powerpoint/2010/main" val="773639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500"/>
                                        <p:tgtEl>
                                          <p:spTgt spid="41"/>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52"/>
                                        </p:tgtEl>
                                        <p:attrNameLst>
                                          <p:attrName>style.visibility</p:attrName>
                                        </p:attrNameLst>
                                      </p:cBhvr>
                                      <p:to>
                                        <p:strVal val="visible"/>
                                      </p:to>
                                    </p:set>
                                    <p:animEffect transition="in" filter="fade">
                                      <p:cBhvr>
                                        <p:cTn id="11" dur="1500"/>
                                        <p:tgtEl>
                                          <p:spTgt spid="5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wipe(up)">
                                      <p:cBhvr>
                                        <p:cTn id="16" dur="2000"/>
                                        <p:tgtEl>
                                          <p:spTgt spid="42"/>
                                        </p:tgtEl>
                                      </p:cBhvr>
                                    </p:animEffect>
                                  </p:childTnLst>
                                </p:cTn>
                              </p:par>
                            </p:childTnLst>
                          </p:cTn>
                        </p:par>
                        <p:par>
                          <p:cTn id="17" fill="hold">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43"/>
                                        </p:tgtEl>
                                        <p:attrNameLst>
                                          <p:attrName>style.visibility</p:attrName>
                                        </p:attrNameLst>
                                      </p:cBhvr>
                                      <p:to>
                                        <p:strVal val="visible"/>
                                      </p:to>
                                    </p:set>
                                    <p:animEffect transition="in" filter="fade">
                                      <p:cBhvr>
                                        <p:cTn id="20" dur="1500"/>
                                        <p:tgtEl>
                                          <p:spTgt spid="43"/>
                                        </p:tgtEl>
                                      </p:cBhvr>
                                    </p:animEffect>
                                  </p:childTnLst>
                                </p:cTn>
                              </p:par>
                            </p:childTnLst>
                          </p:cTn>
                        </p:par>
                        <p:par>
                          <p:cTn id="21" fill="hold">
                            <p:stCondLst>
                              <p:cond delay="3500"/>
                            </p:stCondLst>
                            <p:childTnLst>
                              <p:par>
                                <p:cTn id="22" presetID="10" presetClass="entr" presetSubtype="0" fill="hold" nodeType="afterEffect">
                                  <p:stCondLst>
                                    <p:cond delay="0"/>
                                  </p:stCondLst>
                                  <p:childTnLst>
                                    <p:set>
                                      <p:cBhvr>
                                        <p:cTn id="23" dur="1" fill="hold">
                                          <p:stCondLst>
                                            <p:cond delay="0"/>
                                          </p:stCondLst>
                                        </p:cTn>
                                        <p:tgtEl>
                                          <p:spTgt spid="45"/>
                                        </p:tgtEl>
                                        <p:attrNameLst>
                                          <p:attrName>style.visibility</p:attrName>
                                        </p:attrNameLst>
                                      </p:cBhvr>
                                      <p:to>
                                        <p:strVal val="visible"/>
                                      </p:to>
                                    </p:set>
                                    <p:animEffect transition="in" filter="fade">
                                      <p:cBhvr>
                                        <p:cTn id="24" dur="1500"/>
                                        <p:tgtEl>
                                          <p:spTgt spid="45"/>
                                        </p:tgtEl>
                                      </p:cBhvr>
                                    </p:animEffect>
                                  </p:childTnLst>
                                </p:cTn>
                              </p:par>
                              <p:par>
                                <p:cTn id="25" presetID="10" presetClass="entr" presetSubtype="0" fill="hold" nodeType="withEffect">
                                  <p:stCondLst>
                                    <p:cond delay="0"/>
                                  </p:stCondLst>
                                  <p:childTnLst>
                                    <p:set>
                                      <p:cBhvr>
                                        <p:cTn id="26" dur="1" fill="hold">
                                          <p:stCondLst>
                                            <p:cond delay="0"/>
                                          </p:stCondLst>
                                        </p:cTn>
                                        <p:tgtEl>
                                          <p:spTgt spid="55"/>
                                        </p:tgtEl>
                                        <p:attrNameLst>
                                          <p:attrName>style.visibility</p:attrName>
                                        </p:attrNameLst>
                                      </p:cBhvr>
                                      <p:to>
                                        <p:strVal val="visible"/>
                                      </p:to>
                                    </p:set>
                                    <p:animEffect transition="in" filter="fade">
                                      <p:cBhvr>
                                        <p:cTn id="27" dur="1500"/>
                                        <p:tgtEl>
                                          <p:spTgt spid="55"/>
                                        </p:tgtEl>
                                      </p:cBhvr>
                                    </p:animEffect>
                                  </p:childTnLst>
                                </p:cTn>
                              </p:par>
                            </p:childTnLst>
                          </p:cTn>
                        </p:par>
                        <p:par>
                          <p:cTn id="28" fill="hold">
                            <p:stCondLst>
                              <p:cond delay="5000"/>
                            </p:stCondLst>
                            <p:childTnLst>
                              <p:par>
                                <p:cTn id="29" presetID="22" presetClass="entr" presetSubtype="8" fill="hold" grpId="0" nodeType="afterEffect">
                                  <p:stCondLst>
                                    <p:cond delay="0"/>
                                  </p:stCondLst>
                                  <p:childTnLst>
                                    <p:set>
                                      <p:cBhvr>
                                        <p:cTn id="30" dur="1" fill="hold">
                                          <p:stCondLst>
                                            <p:cond delay="0"/>
                                          </p:stCondLst>
                                        </p:cTn>
                                        <p:tgtEl>
                                          <p:spTgt spid="62"/>
                                        </p:tgtEl>
                                        <p:attrNameLst>
                                          <p:attrName>style.visibility</p:attrName>
                                        </p:attrNameLst>
                                      </p:cBhvr>
                                      <p:to>
                                        <p:strVal val="visible"/>
                                      </p:to>
                                    </p:set>
                                    <p:animEffect transition="in" filter="wipe(left)">
                                      <p:cBhvr>
                                        <p:cTn id="31" dur="20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P spid="43" grpId="0"/>
      <p:bldP spid="6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6064624" y="385792"/>
            <a:ext cx="2726355" cy="2155702"/>
            <a:chOff x="0" y="0"/>
            <a:chExt cx="2613" cy="2056"/>
          </a:xfrm>
        </p:grpSpPr>
        <p:grpSp>
          <p:nvGrpSpPr>
            <p:cNvPr id="3" name="Group 45"/>
            <p:cNvGrpSpPr>
              <a:grpSpLocks/>
            </p:cNvGrpSpPr>
            <p:nvPr/>
          </p:nvGrpSpPr>
          <p:grpSpPr bwMode="auto">
            <a:xfrm>
              <a:off x="71" y="238"/>
              <a:ext cx="2309" cy="1525"/>
              <a:chOff x="71" y="238"/>
              <a:chExt cx="2309" cy="1525"/>
            </a:xfrm>
          </p:grpSpPr>
          <p:sp>
            <p:nvSpPr>
              <p:cNvPr id="47" name="Freeform 46"/>
              <p:cNvSpPr>
                <a:spLocks/>
              </p:cNvSpPr>
              <p:nvPr/>
            </p:nvSpPr>
            <p:spPr bwMode="auto">
              <a:xfrm>
                <a:off x="71" y="238"/>
                <a:ext cx="2309" cy="1525"/>
              </a:xfrm>
              <a:custGeom>
                <a:avLst/>
                <a:gdLst>
                  <a:gd name="T0" fmla="+- 0 71 71"/>
                  <a:gd name="T1" fmla="*/ T0 w 2309"/>
                  <a:gd name="T2" fmla="+- 0 238 238"/>
                  <a:gd name="T3" fmla="*/ 238 h 1525"/>
                  <a:gd name="T4" fmla="+- 0 2324 71"/>
                  <a:gd name="T5" fmla="*/ T4 w 2309"/>
                  <a:gd name="T6" fmla="+- 0 238 238"/>
                  <a:gd name="T7" fmla="*/ 238 h 1525"/>
                  <a:gd name="T8" fmla="+- 0 960 71"/>
                  <a:gd name="T9" fmla="*/ T8 w 2309"/>
                  <a:gd name="T10" fmla="+- 0 1029 238"/>
                  <a:gd name="T11" fmla="*/ 1029 h 1525"/>
                  <a:gd name="T12" fmla="+- 0 2380 71"/>
                  <a:gd name="T13" fmla="*/ T12 w 2309"/>
                  <a:gd name="T14" fmla="+- 0 1763 238"/>
                  <a:gd name="T15" fmla="*/ 1763 h 1525"/>
                  <a:gd name="T16" fmla="+- 0 71 71"/>
                  <a:gd name="T17" fmla="*/ T16 w 2309"/>
                  <a:gd name="T18" fmla="+- 0 1763 238"/>
                  <a:gd name="T19" fmla="*/ 1763 h 1525"/>
                </a:gdLst>
                <a:ahLst/>
                <a:cxnLst>
                  <a:cxn ang="0">
                    <a:pos x="T1" y="T3"/>
                  </a:cxn>
                  <a:cxn ang="0">
                    <a:pos x="T5" y="T7"/>
                  </a:cxn>
                  <a:cxn ang="0">
                    <a:pos x="T9" y="T11"/>
                  </a:cxn>
                  <a:cxn ang="0">
                    <a:pos x="T13" y="T15"/>
                  </a:cxn>
                  <a:cxn ang="0">
                    <a:pos x="T17" y="T19"/>
                  </a:cxn>
                </a:cxnLst>
                <a:rect l="0" t="0" r="r" b="b"/>
                <a:pathLst>
                  <a:path w="2309" h="1525">
                    <a:moveTo>
                      <a:pt x="0" y="0"/>
                    </a:moveTo>
                    <a:lnTo>
                      <a:pt x="2253" y="0"/>
                    </a:lnTo>
                    <a:lnTo>
                      <a:pt x="889" y="791"/>
                    </a:lnTo>
                    <a:lnTo>
                      <a:pt x="2309" y="1525"/>
                    </a:lnTo>
                    <a:lnTo>
                      <a:pt x="0" y="1525"/>
                    </a:lnTo>
                  </a:path>
                </a:pathLst>
              </a:custGeom>
              <a:noFill/>
              <a:ln w="632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4" name="Group 43"/>
            <p:cNvGrpSpPr>
              <a:grpSpLocks/>
            </p:cNvGrpSpPr>
            <p:nvPr/>
          </p:nvGrpSpPr>
          <p:grpSpPr bwMode="auto">
            <a:xfrm>
              <a:off x="0" y="188"/>
              <a:ext cx="86" cy="100"/>
              <a:chOff x="0" y="188"/>
              <a:chExt cx="86" cy="100"/>
            </a:xfrm>
          </p:grpSpPr>
          <p:sp>
            <p:nvSpPr>
              <p:cNvPr id="46" name="Freeform 44"/>
              <p:cNvSpPr>
                <a:spLocks/>
              </p:cNvSpPr>
              <p:nvPr/>
            </p:nvSpPr>
            <p:spPr bwMode="auto">
              <a:xfrm>
                <a:off x="0" y="188"/>
                <a:ext cx="86" cy="100"/>
              </a:xfrm>
              <a:custGeom>
                <a:avLst/>
                <a:gdLst>
                  <a:gd name="T0" fmla="*/ 86 w 86"/>
                  <a:gd name="T1" fmla="+- 0 188 188"/>
                  <a:gd name="T2" fmla="*/ 188 h 100"/>
                  <a:gd name="T3" fmla="*/ 0 w 86"/>
                  <a:gd name="T4" fmla="+- 0 238 188"/>
                  <a:gd name="T5" fmla="*/ 238 h 100"/>
                  <a:gd name="T6" fmla="*/ 86 w 86"/>
                  <a:gd name="T7" fmla="+- 0 288 188"/>
                  <a:gd name="T8" fmla="*/ 288 h 100"/>
                  <a:gd name="T9" fmla="*/ 86 w 86"/>
                  <a:gd name="T10" fmla="+- 0 188 188"/>
                  <a:gd name="T11" fmla="*/ 188 h 100"/>
                </a:gdLst>
                <a:ahLst/>
                <a:cxnLst>
                  <a:cxn ang="0">
                    <a:pos x="T0" y="T2"/>
                  </a:cxn>
                  <a:cxn ang="0">
                    <a:pos x="T3" y="T5"/>
                  </a:cxn>
                  <a:cxn ang="0">
                    <a:pos x="T6" y="T8"/>
                  </a:cxn>
                  <a:cxn ang="0">
                    <a:pos x="T9" y="T11"/>
                  </a:cxn>
                </a:cxnLst>
                <a:rect l="0" t="0" r="r" b="b"/>
                <a:pathLst>
                  <a:path w="86" h="100">
                    <a:moveTo>
                      <a:pt x="86" y="0"/>
                    </a:moveTo>
                    <a:lnTo>
                      <a:pt x="0" y="50"/>
                    </a:lnTo>
                    <a:lnTo>
                      <a:pt x="86" y="100"/>
                    </a:lnTo>
                    <a:lnTo>
                      <a:pt x="86"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5" name="Group 41"/>
            <p:cNvGrpSpPr>
              <a:grpSpLocks/>
            </p:cNvGrpSpPr>
            <p:nvPr/>
          </p:nvGrpSpPr>
          <p:grpSpPr bwMode="auto">
            <a:xfrm>
              <a:off x="0" y="1714"/>
              <a:ext cx="86" cy="100"/>
              <a:chOff x="0" y="1714"/>
              <a:chExt cx="86" cy="100"/>
            </a:xfrm>
          </p:grpSpPr>
          <p:sp>
            <p:nvSpPr>
              <p:cNvPr id="45" name="Freeform 42"/>
              <p:cNvSpPr>
                <a:spLocks/>
              </p:cNvSpPr>
              <p:nvPr/>
            </p:nvSpPr>
            <p:spPr bwMode="auto">
              <a:xfrm>
                <a:off x="0" y="1714"/>
                <a:ext cx="86" cy="100"/>
              </a:xfrm>
              <a:custGeom>
                <a:avLst/>
                <a:gdLst>
                  <a:gd name="T0" fmla="*/ 86 w 86"/>
                  <a:gd name="T1" fmla="+- 0 1714 1714"/>
                  <a:gd name="T2" fmla="*/ 1714 h 100"/>
                  <a:gd name="T3" fmla="*/ 0 w 86"/>
                  <a:gd name="T4" fmla="+- 0 1763 1714"/>
                  <a:gd name="T5" fmla="*/ 1763 h 100"/>
                  <a:gd name="T6" fmla="*/ 86 w 86"/>
                  <a:gd name="T7" fmla="+- 0 1813 1714"/>
                  <a:gd name="T8" fmla="*/ 1813 h 100"/>
                  <a:gd name="T9" fmla="*/ 86 w 86"/>
                  <a:gd name="T10" fmla="+- 0 1714 1714"/>
                  <a:gd name="T11" fmla="*/ 1714 h 100"/>
                </a:gdLst>
                <a:ahLst/>
                <a:cxnLst>
                  <a:cxn ang="0">
                    <a:pos x="T0" y="T2"/>
                  </a:cxn>
                  <a:cxn ang="0">
                    <a:pos x="T3" y="T5"/>
                  </a:cxn>
                  <a:cxn ang="0">
                    <a:pos x="T6" y="T8"/>
                  </a:cxn>
                  <a:cxn ang="0">
                    <a:pos x="T9" y="T11"/>
                  </a:cxn>
                </a:cxnLst>
                <a:rect l="0" t="0" r="r" b="b"/>
                <a:pathLst>
                  <a:path w="86" h="100">
                    <a:moveTo>
                      <a:pt x="86" y="0"/>
                    </a:moveTo>
                    <a:lnTo>
                      <a:pt x="0" y="49"/>
                    </a:lnTo>
                    <a:lnTo>
                      <a:pt x="86" y="99"/>
                    </a:lnTo>
                    <a:lnTo>
                      <a:pt x="86"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6" name="Group 39"/>
            <p:cNvGrpSpPr>
              <a:grpSpLocks/>
            </p:cNvGrpSpPr>
            <p:nvPr/>
          </p:nvGrpSpPr>
          <p:grpSpPr bwMode="auto">
            <a:xfrm>
              <a:off x="906" y="974"/>
              <a:ext cx="111" cy="107"/>
              <a:chOff x="906" y="974"/>
              <a:chExt cx="111" cy="107"/>
            </a:xfrm>
          </p:grpSpPr>
          <p:sp>
            <p:nvSpPr>
              <p:cNvPr id="44" name="Freeform 40"/>
              <p:cNvSpPr>
                <a:spLocks/>
              </p:cNvSpPr>
              <p:nvPr/>
            </p:nvSpPr>
            <p:spPr bwMode="auto">
              <a:xfrm>
                <a:off x="906" y="974"/>
                <a:ext cx="111" cy="107"/>
              </a:xfrm>
              <a:custGeom>
                <a:avLst/>
                <a:gdLst>
                  <a:gd name="T0" fmla="+- 0 946 906"/>
                  <a:gd name="T1" fmla="*/ T0 w 111"/>
                  <a:gd name="T2" fmla="+- 0 974 974"/>
                  <a:gd name="T3" fmla="*/ 974 h 107"/>
                  <a:gd name="T4" fmla="+- 0 929 906"/>
                  <a:gd name="T5" fmla="*/ T4 w 111"/>
                  <a:gd name="T6" fmla="+- 0 982 974"/>
                  <a:gd name="T7" fmla="*/ 982 h 107"/>
                  <a:gd name="T8" fmla="+- 0 916 906"/>
                  <a:gd name="T9" fmla="*/ T8 w 111"/>
                  <a:gd name="T10" fmla="+- 0 997 974"/>
                  <a:gd name="T11" fmla="*/ 997 h 107"/>
                  <a:gd name="T12" fmla="+- 0 908 906"/>
                  <a:gd name="T13" fmla="*/ T12 w 111"/>
                  <a:gd name="T14" fmla="+- 0 1018 974"/>
                  <a:gd name="T15" fmla="*/ 1018 h 107"/>
                  <a:gd name="T16" fmla="+- 0 906 906"/>
                  <a:gd name="T17" fmla="*/ T16 w 111"/>
                  <a:gd name="T18" fmla="+- 0 1046 974"/>
                  <a:gd name="T19" fmla="*/ 1046 h 107"/>
                  <a:gd name="T20" fmla="+- 0 916 906"/>
                  <a:gd name="T21" fmla="*/ T20 w 111"/>
                  <a:gd name="T22" fmla="+- 0 1062 974"/>
                  <a:gd name="T23" fmla="*/ 1062 h 107"/>
                  <a:gd name="T24" fmla="+- 0 931 906"/>
                  <a:gd name="T25" fmla="*/ T24 w 111"/>
                  <a:gd name="T26" fmla="+- 0 1073 974"/>
                  <a:gd name="T27" fmla="*/ 1073 h 107"/>
                  <a:gd name="T28" fmla="+- 0 953 906"/>
                  <a:gd name="T29" fmla="*/ T28 w 111"/>
                  <a:gd name="T30" fmla="+- 0 1080 974"/>
                  <a:gd name="T31" fmla="*/ 1080 h 107"/>
                  <a:gd name="T32" fmla="+- 0 982 906"/>
                  <a:gd name="T33" fmla="*/ T32 w 111"/>
                  <a:gd name="T34" fmla="+- 0 1081 974"/>
                  <a:gd name="T35" fmla="*/ 1081 h 107"/>
                  <a:gd name="T36" fmla="+- 0 1000 906"/>
                  <a:gd name="T37" fmla="*/ T36 w 111"/>
                  <a:gd name="T38" fmla="+- 0 1069 974"/>
                  <a:gd name="T39" fmla="*/ 1069 h 107"/>
                  <a:gd name="T40" fmla="+- 0 1012 906"/>
                  <a:gd name="T41" fmla="*/ T40 w 111"/>
                  <a:gd name="T42" fmla="+- 0 1051 974"/>
                  <a:gd name="T43" fmla="*/ 1051 h 107"/>
                  <a:gd name="T44" fmla="+- 0 1017 906"/>
                  <a:gd name="T45" fmla="*/ T44 w 111"/>
                  <a:gd name="T46" fmla="+- 0 1029 974"/>
                  <a:gd name="T47" fmla="*/ 1029 h 107"/>
                  <a:gd name="T48" fmla="+- 0 1015 906"/>
                  <a:gd name="T49" fmla="*/ T48 w 111"/>
                  <a:gd name="T50" fmla="+- 0 1017 974"/>
                  <a:gd name="T51" fmla="*/ 1017 h 107"/>
                  <a:gd name="T52" fmla="+- 0 1008 906"/>
                  <a:gd name="T53" fmla="*/ T52 w 111"/>
                  <a:gd name="T54" fmla="+- 0 1000 974"/>
                  <a:gd name="T55" fmla="*/ 1000 h 107"/>
                  <a:gd name="T56" fmla="+- 0 993 906"/>
                  <a:gd name="T57" fmla="*/ T56 w 111"/>
                  <a:gd name="T58" fmla="+- 0 986 974"/>
                  <a:gd name="T59" fmla="*/ 986 h 107"/>
                  <a:gd name="T60" fmla="+- 0 973 906"/>
                  <a:gd name="T61" fmla="*/ T60 w 111"/>
                  <a:gd name="T62" fmla="+- 0 977 974"/>
                  <a:gd name="T63" fmla="*/ 977 h 107"/>
                  <a:gd name="T64" fmla="+- 0 946 906"/>
                  <a:gd name="T65" fmla="*/ T64 w 111"/>
                  <a:gd name="T66" fmla="+- 0 974 974"/>
                  <a:gd name="T67" fmla="*/ 974 h 10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11" h="107">
                    <a:moveTo>
                      <a:pt x="40" y="0"/>
                    </a:moveTo>
                    <a:lnTo>
                      <a:pt x="23" y="8"/>
                    </a:lnTo>
                    <a:lnTo>
                      <a:pt x="10" y="23"/>
                    </a:lnTo>
                    <a:lnTo>
                      <a:pt x="2" y="44"/>
                    </a:lnTo>
                    <a:lnTo>
                      <a:pt x="0" y="72"/>
                    </a:lnTo>
                    <a:lnTo>
                      <a:pt x="10" y="88"/>
                    </a:lnTo>
                    <a:lnTo>
                      <a:pt x="25" y="99"/>
                    </a:lnTo>
                    <a:lnTo>
                      <a:pt x="47" y="106"/>
                    </a:lnTo>
                    <a:lnTo>
                      <a:pt x="76" y="107"/>
                    </a:lnTo>
                    <a:lnTo>
                      <a:pt x="94" y="95"/>
                    </a:lnTo>
                    <a:lnTo>
                      <a:pt x="106" y="77"/>
                    </a:lnTo>
                    <a:lnTo>
                      <a:pt x="111" y="55"/>
                    </a:lnTo>
                    <a:lnTo>
                      <a:pt x="109" y="43"/>
                    </a:lnTo>
                    <a:lnTo>
                      <a:pt x="102" y="26"/>
                    </a:lnTo>
                    <a:lnTo>
                      <a:pt x="87" y="12"/>
                    </a:lnTo>
                    <a:lnTo>
                      <a:pt x="67" y="3"/>
                    </a:lnTo>
                    <a:lnTo>
                      <a:pt x="4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7" name="Group 37"/>
            <p:cNvGrpSpPr>
              <a:grpSpLocks/>
            </p:cNvGrpSpPr>
            <p:nvPr/>
          </p:nvGrpSpPr>
          <p:grpSpPr bwMode="auto">
            <a:xfrm>
              <a:off x="906" y="974"/>
              <a:ext cx="111" cy="107"/>
              <a:chOff x="906" y="974"/>
              <a:chExt cx="111" cy="107"/>
            </a:xfrm>
          </p:grpSpPr>
          <p:sp>
            <p:nvSpPr>
              <p:cNvPr id="43" name="Freeform 38"/>
              <p:cNvSpPr>
                <a:spLocks/>
              </p:cNvSpPr>
              <p:nvPr/>
            </p:nvSpPr>
            <p:spPr bwMode="auto">
              <a:xfrm>
                <a:off x="906" y="974"/>
                <a:ext cx="111" cy="107"/>
              </a:xfrm>
              <a:custGeom>
                <a:avLst/>
                <a:gdLst>
                  <a:gd name="T0" fmla="+- 0 1017 906"/>
                  <a:gd name="T1" fmla="*/ T0 w 111"/>
                  <a:gd name="T2" fmla="+- 0 1029 974"/>
                  <a:gd name="T3" fmla="*/ 1029 h 107"/>
                  <a:gd name="T4" fmla="+- 0 1012 906"/>
                  <a:gd name="T5" fmla="*/ T4 w 111"/>
                  <a:gd name="T6" fmla="+- 0 1051 974"/>
                  <a:gd name="T7" fmla="*/ 1051 h 107"/>
                  <a:gd name="T8" fmla="+- 0 1000 906"/>
                  <a:gd name="T9" fmla="*/ T8 w 111"/>
                  <a:gd name="T10" fmla="+- 0 1069 974"/>
                  <a:gd name="T11" fmla="*/ 1069 h 107"/>
                  <a:gd name="T12" fmla="+- 0 982 906"/>
                  <a:gd name="T13" fmla="*/ T12 w 111"/>
                  <a:gd name="T14" fmla="+- 0 1081 974"/>
                  <a:gd name="T15" fmla="*/ 1081 h 107"/>
                  <a:gd name="T16" fmla="+- 0 953 906"/>
                  <a:gd name="T17" fmla="*/ T16 w 111"/>
                  <a:gd name="T18" fmla="+- 0 1080 974"/>
                  <a:gd name="T19" fmla="*/ 1080 h 107"/>
                  <a:gd name="T20" fmla="+- 0 931 906"/>
                  <a:gd name="T21" fmla="*/ T20 w 111"/>
                  <a:gd name="T22" fmla="+- 0 1073 974"/>
                  <a:gd name="T23" fmla="*/ 1073 h 107"/>
                  <a:gd name="T24" fmla="+- 0 916 906"/>
                  <a:gd name="T25" fmla="*/ T24 w 111"/>
                  <a:gd name="T26" fmla="+- 0 1062 974"/>
                  <a:gd name="T27" fmla="*/ 1062 h 107"/>
                  <a:gd name="T28" fmla="+- 0 906 906"/>
                  <a:gd name="T29" fmla="*/ T28 w 111"/>
                  <a:gd name="T30" fmla="+- 0 1046 974"/>
                  <a:gd name="T31" fmla="*/ 1046 h 107"/>
                  <a:gd name="T32" fmla="+- 0 908 906"/>
                  <a:gd name="T33" fmla="*/ T32 w 111"/>
                  <a:gd name="T34" fmla="+- 0 1018 974"/>
                  <a:gd name="T35" fmla="*/ 1018 h 107"/>
                  <a:gd name="T36" fmla="+- 0 916 906"/>
                  <a:gd name="T37" fmla="*/ T36 w 111"/>
                  <a:gd name="T38" fmla="+- 0 997 974"/>
                  <a:gd name="T39" fmla="*/ 997 h 107"/>
                  <a:gd name="T40" fmla="+- 0 929 906"/>
                  <a:gd name="T41" fmla="*/ T40 w 111"/>
                  <a:gd name="T42" fmla="+- 0 982 974"/>
                  <a:gd name="T43" fmla="*/ 982 h 107"/>
                  <a:gd name="T44" fmla="+- 0 946 906"/>
                  <a:gd name="T45" fmla="*/ T44 w 111"/>
                  <a:gd name="T46" fmla="+- 0 974 974"/>
                  <a:gd name="T47" fmla="*/ 974 h 107"/>
                  <a:gd name="T48" fmla="+- 0 973 906"/>
                  <a:gd name="T49" fmla="*/ T48 w 111"/>
                  <a:gd name="T50" fmla="+- 0 977 974"/>
                  <a:gd name="T51" fmla="*/ 977 h 107"/>
                  <a:gd name="T52" fmla="+- 0 993 906"/>
                  <a:gd name="T53" fmla="*/ T52 w 111"/>
                  <a:gd name="T54" fmla="+- 0 986 974"/>
                  <a:gd name="T55" fmla="*/ 986 h 107"/>
                  <a:gd name="T56" fmla="+- 0 1008 906"/>
                  <a:gd name="T57" fmla="*/ T56 w 111"/>
                  <a:gd name="T58" fmla="+- 0 1000 974"/>
                  <a:gd name="T59" fmla="*/ 1000 h 107"/>
                  <a:gd name="T60" fmla="+- 0 1015 906"/>
                  <a:gd name="T61" fmla="*/ T60 w 111"/>
                  <a:gd name="T62" fmla="+- 0 1017 974"/>
                  <a:gd name="T63" fmla="*/ 1017 h 107"/>
                  <a:gd name="T64" fmla="+- 0 1017 906"/>
                  <a:gd name="T65" fmla="*/ T64 w 111"/>
                  <a:gd name="T66" fmla="+- 0 1029 974"/>
                  <a:gd name="T67" fmla="*/ 1029 h 10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11" h="107">
                    <a:moveTo>
                      <a:pt x="111" y="55"/>
                    </a:moveTo>
                    <a:lnTo>
                      <a:pt x="106" y="77"/>
                    </a:lnTo>
                    <a:lnTo>
                      <a:pt x="94" y="95"/>
                    </a:lnTo>
                    <a:lnTo>
                      <a:pt x="76" y="107"/>
                    </a:lnTo>
                    <a:lnTo>
                      <a:pt x="47" y="106"/>
                    </a:lnTo>
                    <a:lnTo>
                      <a:pt x="25" y="99"/>
                    </a:lnTo>
                    <a:lnTo>
                      <a:pt x="10" y="88"/>
                    </a:lnTo>
                    <a:lnTo>
                      <a:pt x="0" y="72"/>
                    </a:lnTo>
                    <a:lnTo>
                      <a:pt x="2" y="44"/>
                    </a:lnTo>
                    <a:lnTo>
                      <a:pt x="10" y="23"/>
                    </a:lnTo>
                    <a:lnTo>
                      <a:pt x="23" y="8"/>
                    </a:lnTo>
                    <a:lnTo>
                      <a:pt x="40" y="0"/>
                    </a:lnTo>
                    <a:lnTo>
                      <a:pt x="67" y="3"/>
                    </a:lnTo>
                    <a:lnTo>
                      <a:pt x="87" y="12"/>
                    </a:lnTo>
                    <a:lnTo>
                      <a:pt x="102" y="26"/>
                    </a:lnTo>
                    <a:lnTo>
                      <a:pt x="109" y="43"/>
                    </a:lnTo>
                    <a:lnTo>
                      <a:pt x="111" y="55"/>
                    </a:lnTo>
                    <a:close/>
                  </a:path>
                </a:pathLst>
              </a:custGeom>
              <a:noFill/>
              <a:ln w="632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35"/>
            <p:cNvGrpSpPr>
              <a:grpSpLocks/>
            </p:cNvGrpSpPr>
            <p:nvPr/>
          </p:nvGrpSpPr>
          <p:grpSpPr bwMode="auto">
            <a:xfrm>
              <a:off x="926" y="989"/>
              <a:ext cx="80" cy="80"/>
              <a:chOff x="926" y="989"/>
              <a:chExt cx="80" cy="80"/>
            </a:xfrm>
          </p:grpSpPr>
          <p:sp>
            <p:nvSpPr>
              <p:cNvPr id="42" name="Freeform 36"/>
              <p:cNvSpPr>
                <a:spLocks/>
              </p:cNvSpPr>
              <p:nvPr/>
            </p:nvSpPr>
            <p:spPr bwMode="auto">
              <a:xfrm>
                <a:off x="926" y="989"/>
                <a:ext cx="80" cy="80"/>
              </a:xfrm>
              <a:custGeom>
                <a:avLst/>
                <a:gdLst>
                  <a:gd name="T0" fmla="+- 0 926 926"/>
                  <a:gd name="T1" fmla="*/ T0 w 80"/>
                  <a:gd name="T2" fmla="+- 0 1069 989"/>
                  <a:gd name="T3" fmla="*/ 1069 h 80"/>
                  <a:gd name="T4" fmla="+- 0 1006 926"/>
                  <a:gd name="T5" fmla="*/ T4 w 80"/>
                  <a:gd name="T6" fmla="+- 0 989 989"/>
                  <a:gd name="T7" fmla="*/ 989 h 80"/>
                </a:gdLst>
                <a:ahLst/>
                <a:cxnLst>
                  <a:cxn ang="0">
                    <a:pos x="T1" y="T3"/>
                  </a:cxn>
                  <a:cxn ang="0">
                    <a:pos x="T5" y="T7"/>
                  </a:cxn>
                </a:cxnLst>
                <a:rect l="0" t="0" r="r" b="b"/>
                <a:pathLst>
                  <a:path w="80" h="80">
                    <a:moveTo>
                      <a:pt x="0" y="80"/>
                    </a:moveTo>
                    <a:lnTo>
                      <a:pt x="80" y="0"/>
                    </a:lnTo>
                  </a:path>
                </a:pathLst>
              </a:custGeom>
              <a:noFill/>
              <a:ln w="632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33"/>
            <p:cNvGrpSpPr>
              <a:grpSpLocks/>
            </p:cNvGrpSpPr>
            <p:nvPr/>
          </p:nvGrpSpPr>
          <p:grpSpPr bwMode="auto">
            <a:xfrm>
              <a:off x="926" y="989"/>
              <a:ext cx="80" cy="80"/>
              <a:chOff x="926" y="989"/>
              <a:chExt cx="80" cy="80"/>
            </a:xfrm>
          </p:grpSpPr>
          <p:sp>
            <p:nvSpPr>
              <p:cNvPr id="41" name="Freeform 34"/>
              <p:cNvSpPr>
                <a:spLocks/>
              </p:cNvSpPr>
              <p:nvPr/>
            </p:nvSpPr>
            <p:spPr bwMode="auto">
              <a:xfrm>
                <a:off x="926" y="989"/>
                <a:ext cx="80" cy="80"/>
              </a:xfrm>
              <a:custGeom>
                <a:avLst/>
                <a:gdLst>
                  <a:gd name="T0" fmla="+- 0 1006 926"/>
                  <a:gd name="T1" fmla="*/ T0 w 80"/>
                  <a:gd name="T2" fmla="+- 0 1069 989"/>
                  <a:gd name="T3" fmla="*/ 1069 h 80"/>
                  <a:gd name="T4" fmla="+- 0 926 926"/>
                  <a:gd name="T5" fmla="*/ T4 w 80"/>
                  <a:gd name="T6" fmla="+- 0 989 989"/>
                  <a:gd name="T7" fmla="*/ 989 h 80"/>
                </a:gdLst>
                <a:ahLst/>
                <a:cxnLst>
                  <a:cxn ang="0">
                    <a:pos x="T1" y="T3"/>
                  </a:cxn>
                  <a:cxn ang="0">
                    <a:pos x="T5" y="T7"/>
                  </a:cxn>
                </a:cxnLst>
                <a:rect l="0" t="0" r="r" b="b"/>
                <a:pathLst>
                  <a:path w="80" h="80">
                    <a:moveTo>
                      <a:pt x="80" y="80"/>
                    </a:moveTo>
                    <a:lnTo>
                      <a:pt x="0" y="0"/>
                    </a:lnTo>
                  </a:path>
                </a:pathLst>
              </a:custGeom>
              <a:noFill/>
              <a:ln w="632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0" name="Group 31"/>
            <p:cNvGrpSpPr>
              <a:grpSpLocks/>
            </p:cNvGrpSpPr>
            <p:nvPr/>
          </p:nvGrpSpPr>
          <p:grpSpPr bwMode="auto">
            <a:xfrm>
              <a:off x="1581" y="645"/>
              <a:ext cx="41" cy="24"/>
              <a:chOff x="1581" y="645"/>
              <a:chExt cx="41" cy="24"/>
            </a:xfrm>
          </p:grpSpPr>
          <p:sp>
            <p:nvSpPr>
              <p:cNvPr id="40" name="Freeform 32"/>
              <p:cNvSpPr>
                <a:spLocks/>
              </p:cNvSpPr>
              <p:nvPr/>
            </p:nvSpPr>
            <p:spPr bwMode="auto">
              <a:xfrm>
                <a:off x="1581" y="645"/>
                <a:ext cx="41" cy="24"/>
              </a:xfrm>
              <a:custGeom>
                <a:avLst/>
                <a:gdLst>
                  <a:gd name="T0" fmla="+- 0 1622 1581"/>
                  <a:gd name="T1" fmla="*/ T0 w 41"/>
                  <a:gd name="T2" fmla="+- 0 645 645"/>
                  <a:gd name="T3" fmla="*/ 645 h 24"/>
                  <a:gd name="T4" fmla="+- 0 1581 1581"/>
                  <a:gd name="T5" fmla="*/ T4 w 41"/>
                  <a:gd name="T6" fmla="+- 0 668 645"/>
                  <a:gd name="T7" fmla="*/ 668 h 24"/>
                </a:gdLst>
                <a:ahLst/>
                <a:cxnLst>
                  <a:cxn ang="0">
                    <a:pos x="T1" y="T3"/>
                  </a:cxn>
                  <a:cxn ang="0">
                    <a:pos x="T5" y="T7"/>
                  </a:cxn>
                </a:cxnLst>
                <a:rect l="0" t="0" r="r" b="b"/>
                <a:pathLst>
                  <a:path w="41" h="24">
                    <a:moveTo>
                      <a:pt x="41" y="0"/>
                    </a:moveTo>
                    <a:lnTo>
                      <a:pt x="0" y="23"/>
                    </a:lnTo>
                  </a:path>
                </a:pathLst>
              </a:custGeom>
              <a:noFill/>
              <a:ln w="316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29"/>
            <p:cNvGrpSpPr>
              <a:grpSpLocks/>
            </p:cNvGrpSpPr>
            <p:nvPr/>
          </p:nvGrpSpPr>
          <p:grpSpPr bwMode="auto">
            <a:xfrm>
              <a:off x="1585" y="609"/>
              <a:ext cx="100" cy="87"/>
              <a:chOff x="1585" y="609"/>
              <a:chExt cx="100" cy="87"/>
            </a:xfrm>
          </p:grpSpPr>
          <p:sp>
            <p:nvSpPr>
              <p:cNvPr id="39" name="Freeform 30"/>
              <p:cNvSpPr>
                <a:spLocks/>
              </p:cNvSpPr>
              <p:nvPr/>
            </p:nvSpPr>
            <p:spPr bwMode="auto">
              <a:xfrm>
                <a:off x="1585" y="609"/>
                <a:ext cx="100" cy="87"/>
              </a:xfrm>
              <a:custGeom>
                <a:avLst/>
                <a:gdLst>
                  <a:gd name="T0" fmla="+- 0 1585 1585"/>
                  <a:gd name="T1" fmla="*/ T0 w 100"/>
                  <a:gd name="T2" fmla="+- 0 609 609"/>
                  <a:gd name="T3" fmla="*/ 609 h 87"/>
                  <a:gd name="T4" fmla="+- 0 1635 1585"/>
                  <a:gd name="T5" fmla="*/ T4 w 100"/>
                  <a:gd name="T6" fmla="+- 0 695 609"/>
                  <a:gd name="T7" fmla="*/ 695 h 87"/>
                  <a:gd name="T8" fmla="+- 0 1684 1585"/>
                  <a:gd name="T9" fmla="*/ T8 w 100"/>
                  <a:gd name="T10" fmla="+- 0 609 609"/>
                  <a:gd name="T11" fmla="*/ 609 h 87"/>
                  <a:gd name="T12" fmla="+- 0 1585 1585"/>
                  <a:gd name="T13" fmla="*/ T12 w 100"/>
                  <a:gd name="T14" fmla="+- 0 609 609"/>
                  <a:gd name="T15" fmla="*/ 609 h 87"/>
                </a:gdLst>
                <a:ahLst/>
                <a:cxnLst>
                  <a:cxn ang="0">
                    <a:pos x="T1" y="T3"/>
                  </a:cxn>
                  <a:cxn ang="0">
                    <a:pos x="T5" y="T7"/>
                  </a:cxn>
                  <a:cxn ang="0">
                    <a:pos x="T9" y="T11"/>
                  </a:cxn>
                  <a:cxn ang="0">
                    <a:pos x="T13" y="T15"/>
                  </a:cxn>
                </a:cxnLst>
                <a:rect l="0" t="0" r="r" b="b"/>
                <a:pathLst>
                  <a:path w="100" h="87">
                    <a:moveTo>
                      <a:pt x="0" y="0"/>
                    </a:moveTo>
                    <a:lnTo>
                      <a:pt x="50" y="86"/>
                    </a:lnTo>
                    <a:lnTo>
                      <a:pt x="99" y="0"/>
                    </a:lnTo>
                    <a:lnTo>
                      <a:pt x="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2" name="Group 27"/>
            <p:cNvGrpSpPr>
              <a:grpSpLocks/>
            </p:cNvGrpSpPr>
            <p:nvPr/>
          </p:nvGrpSpPr>
          <p:grpSpPr bwMode="auto">
            <a:xfrm>
              <a:off x="1582" y="1350"/>
              <a:ext cx="30" cy="16"/>
              <a:chOff x="1582" y="1350"/>
              <a:chExt cx="30" cy="16"/>
            </a:xfrm>
          </p:grpSpPr>
          <p:sp>
            <p:nvSpPr>
              <p:cNvPr id="38" name="Freeform 28"/>
              <p:cNvSpPr>
                <a:spLocks/>
              </p:cNvSpPr>
              <p:nvPr/>
            </p:nvSpPr>
            <p:spPr bwMode="auto">
              <a:xfrm>
                <a:off x="1582" y="1350"/>
                <a:ext cx="30" cy="16"/>
              </a:xfrm>
              <a:custGeom>
                <a:avLst/>
                <a:gdLst>
                  <a:gd name="T0" fmla="+- 0 1612 1582"/>
                  <a:gd name="T1" fmla="*/ T0 w 30"/>
                  <a:gd name="T2" fmla="+- 0 1366 1350"/>
                  <a:gd name="T3" fmla="*/ 1366 h 16"/>
                  <a:gd name="T4" fmla="+- 0 1582 1582"/>
                  <a:gd name="T5" fmla="*/ T4 w 30"/>
                  <a:gd name="T6" fmla="+- 0 1350 1350"/>
                  <a:gd name="T7" fmla="*/ 1350 h 16"/>
                </a:gdLst>
                <a:ahLst/>
                <a:cxnLst>
                  <a:cxn ang="0">
                    <a:pos x="T1" y="T3"/>
                  </a:cxn>
                  <a:cxn ang="0">
                    <a:pos x="T5" y="T7"/>
                  </a:cxn>
                </a:cxnLst>
                <a:rect l="0" t="0" r="r" b="b"/>
                <a:pathLst>
                  <a:path w="30" h="16">
                    <a:moveTo>
                      <a:pt x="30" y="16"/>
                    </a:moveTo>
                    <a:lnTo>
                      <a:pt x="0" y="0"/>
                    </a:lnTo>
                  </a:path>
                </a:pathLst>
              </a:custGeom>
              <a:noFill/>
              <a:ln w="316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3" name="Group 25"/>
            <p:cNvGrpSpPr>
              <a:grpSpLocks/>
            </p:cNvGrpSpPr>
            <p:nvPr/>
          </p:nvGrpSpPr>
          <p:grpSpPr bwMode="auto">
            <a:xfrm>
              <a:off x="1576" y="1315"/>
              <a:ext cx="100" cy="89"/>
              <a:chOff x="1576" y="1315"/>
              <a:chExt cx="100" cy="89"/>
            </a:xfrm>
          </p:grpSpPr>
          <p:sp>
            <p:nvSpPr>
              <p:cNvPr id="37" name="Freeform 26"/>
              <p:cNvSpPr>
                <a:spLocks/>
              </p:cNvSpPr>
              <p:nvPr/>
            </p:nvSpPr>
            <p:spPr bwMode="auto">
              <a:xfrm>
                <a:off x="1576" y="1315"/>
                <a:ext cx="100" cy="89"/>
              </a:xfrm>
              <a:custGeom>
                <a:avLst/>
                <a:gdLst>
                  <a:gd name="T0" fmla="+- 0 1621 1576"/>
                  <a:gd name="T1" fmla="*/ T0 w 100"/>
                  <a:gd name="T2" fmla="+- 0 1315 1315"/>
                  <a:gd name="T3" fmla="*/ 1315 h 89"/>
                  <a:gd name="T4" fmla="+- 0 1576 1576"/>
                  <a:gd name="T5" fmla="*/ T4 w 100"/>
                  <a:gd name="T6" fmla="+- 0 1403 1315"/>
                  <a:gd name="T7" fmla="*/ 1403 h 89"/>
                  <a:gd name="T8" fmla="+- 0 1675 1576"/>
                  <a:gd name="T9" fmla="*/ T8 w 100"/>
                  <a:gd name="T10" fmla="+- 0 1399 1315"/>
                  <a:gd name="T11" fmla="*/ 1399 h 89"/>
                  <a:gd name="T12" fmla="+- 0 1621 1576"/>
                  <a:gd name="T13" fmla="*/ T12 w 100"/>
                  <a:gd name="T14" fmla="+- 0 1315 1315"/>
                  <a:gd name="T15" fmla="*/ 1315 h 89"/>
                </a:gdLst>
                <a:ahLst/>
                <a:cxnLst>
                  <a:cxn ang="0">
                    <a:pos x="T1" y="T3"/>
                  </a:cxn>
                  <a:cxn ang="0">
                    <a:pos x="T5" y="T7"/>
                  </a:cxn>
                  <a:cxn ang="0">
                    <a:pos x="T9" y="T11"/>
                  </a:cxn>
                  <a:cxn ang="0">
                    <a:pos x="T13" y="T15"/>
                  </a:cxn>
                </a:cxnLst>
                <a:rect l="0" t="0" r="r" b="b"/>
                <a:pathLst>
                  <a:path w="100" h="89">
                    <a:moveTo>
                      <a:pt x="45" y="0"/>
                    </a:moveTo>
                    <a:lnTo>
                      <a:pt x="0" y="88"/>
                    </a:lnTo>
                    <a:lnTo>
                      <a:pt x="99" y="84"/>
                    </a:lnTo>
                    <a:lnTo>
                      <a:pt x="45"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4" name="Group 23"/>
            <p:cNvGrpSpPr>
              <a:grpSpLocks/>
            </p:cNvGrpSpPr>
            <p:nvPr/>
          </p:nvGrpSpPr>
          <p:grpSpPr bwMode="auto">
            <a:xfrm>
              <a:off x="2318" y="127"/>
              <a:ext cx="112" cy="89"/>
              <a:chOff x="2318" y="127"/>
              <a:chExt cx="112" cy="89"/>
            </a:xfrm>
          </p:grpSpPr>
          <p:sp>
            <p:nvSpPr>
              <p:cNvPr id="36" name="Freeform 24"/>
              <p:cNvSpPr>
                <a:spLocks/>
              </p:cNvSpPr>
              <p:nvPr/>
            </p:nvSpPr>
            <p:spPr bwMode="auto">
              <a:xfrm>
                <a:off x="2318" y="127"/>
                <a:ext cx="112" cy="89"/>
              </a:xfrm>
              <a:custGeom>
                <a:avLst/>
                <a:gdLst>
                  <a:gd name="T0" fmla="+- 0 2318 2318"/>
                  <a:gd name="T1" fmla="*/ T0 w 112"/>
                  <a:gd name="T2" fmla="+- 0 127 127"/>
                  <a:gd name="T3" fmla="*/ 127 h 89"/>
                  <a:gd name="T4" fmla="+- 0 2429 2318"/>
                  <a:gd name="T5" fmla="*/ T4 w 112"/>
                  <a:gd name="T6" fmla="+- 0 215 127"/>
                  <a:gd name="T7" fmla="*/ 215 h 89"/>
                </a:gdLst>
                <a:ahLst/>
                <a:cxnLst>
                  <a:cxn ang="0">
                    <a:pos x="T1" y="T3"/>
                  </a:cxn>
                  <a:cxn ang="0">
                    <a:pos x="T5" y="T7"/>
                  </a:cxn>
                </a:cxnLst>
                <a:rect l="0" t="0" r="r" b="b"/>
                <a:pathLst>
                  <a:path w="112" h="89">
                    <a:moveTo>
                      <a:pt x="0" y="0"/>
                    </a:moveTo>
                    <a:lnTo>
                      <a:pt x="111" y="88"/>
                    </a:lnTo>
                  </a:path>
                </a:pathLst>
              </a:custGeom>
              <a:noFill/>
              <a:ln w="632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5" name="Group 21"/>
            <p:cNvGrpSpPr>
              <a:grpSpLocks/>
            </p:cNvGrpSpPr>
            <p:nvPr/>
          </p:nvGrpSpPr>
          <p:grpSpPr bwMode="auto">
            <a:xfrm>
              <a:off x="2399" y="352"/>
              <a:ext cx="112" cy="89"/>
              <a:chOff x="2399" y="352"/>
              <a:chExt cx="112" cy="89"/>
            </a:xfrm>
          </p:grpSpPr>
          <p:sp>
            <p:nvSpPr>
              <p:cNvPr id="35" name="Freeform 22"/>
              <p:cNvSpPr>
                <a:spLocks/>
              </p:cNvSpPr>
              <p:nvPr/>
            </p:nvSpPr>
            <p:spPr bwMode="auto">
              <a:xfrm>
                <a:off x="2399" y="352"/>
                <a:ext cx="112" cy="89"/>
              </a:xfrm>
              <a:custGeom>
                <a:avLst/>
                <a:gdLst>
                  <a:gd name="T0" fmla="+- 0 2399 2399"/>
                  <a:gd name="T1" fmla="*/ T0 w 112"/>
                  <a:gd name="T2" fmla="+- 0 352 352"/>
                  <a:gd name="T3" fmla="*/ 352 h 89"/>
                  <a:gd name="T4" fmla="+- 0 2511 2399"/>
                  <a:gd name="T5" fmla="*/ T4 w 112"/>
                  <a:gd name="T6" fmla="+- 0 441 352"/>
                  <a:gd name="T7" fmla="*/ 441 h 89"/>
                </a:gdLst>
                <a:ahLst/>
                <a:cxnLst>
                  <a:cxn ang="0">
                    <a:pos x="T1" y="T3"/>
                  </a:cxn>
                  <a:cxn ang="0">
                    <a:pos x="T5" y="T7"/>
                  </a:cxn>
                </a:cxnLst>
                <a:rect l="0" t="0" r="r" b="b"/>
                <a:pathLst>
                  <a:path w="112" h="89">
                    <a:moveTo>
                      <a:pt x="0" y="0"/>
                    </a:moveTo>
                    <a:lnTo>
                      <a:pt x="112" y="89"/>
                    </a:lnTo>
                  </a:path>
                </a:pathLst>
              </a:custGeom>
              <a:noFill/>
              <a:ln w="632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6" name="Group 19"/>
            <p:cNvGrpSpPr>
              <a:grpSpLocks/>
            </p:cNvGrpSpPr>
            <p:nvPr/>
          </p:nvGrpSpPr>
          <p:grpSpPr bwMode="auto">
            <a:xfrm>
              <a:off x="2455" y="578"/>
              <a:ext cx="112" cy="89"/>
              <a:chOff x="2455" y="578"/>
              <a:chExt cx="112" cy="89"/>
            </a:xfrm>
          </p:grpSpPr>
          <p:sp>
            <p:nvSpPr>
              <p:cNvPr id="34" name="Freeform 20"/>
              <p:cNvSpPr>
                <a:spLocks/>
              </p:cNvSpPr>
              <p:nvPr/>
            </p:nvSpPr>
            <p:spPr bwMode="auto">
              <a:xfrm>
                <a:off x="2455" y="578"/>
                <a:ext cx="112" cy="89"/>
              </a:xfrm>
              <a:custGeom>
                <a:avLst/>
                <a:gdLst>
                  <a:gd name="T0" fmla="+- 0 2455 2455"/>
                  <a:gd name="T1" fmla="*/ T0 w 112"/>
                  <a:gd name="T2" fmla="+- 0 578 578"/>
                  <a:gd name="T3" fmla="*/ 578 h 89"/>
                  <a:gd name="T4" fmla="+- 0 2567 2455"/>
                  <a:gd name="T5" fmla="*/ T4 w 112"/>
                  <a:gd name="T6" fmla="+- 0 667 578"/>
                  <a:gd name="T7" fmla="*/ 667 h 89"/>
                </a:gdLst>
                <a:ahLst/>
                <a:cxnLst>
                  <a:cxn ang="0">
                    <a:pos x="T1" y="T3"/>
                  </a:cxn>
                  <a:cxn ang="0">
                    <a:pos x="T5" y="T7"/>
                  </a:cxn>
                </a:cxnLst>
                <a:rect l="0" t="0" r="r" b="b"/>
                <a:pathLst>
                  <a:path w="112" h="89">
                    <a:moveTo>
                      <a:pt x="0" y="0"/>
                    </a:moveTo>
                    <a:lnTo>
                      <a:pt x="112" y="89"/>
                    </a:lnTo>
                  </a:path>
                </a:pathLst>
              </a:custGeom>
              <a:noFill/>
              <a:ln w="632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7" name="Group 17"/>
            <p:cNvGrpSpPr>
              <a:grpSpLocks/>
            </p:cNvGrpSpPr>
            <p:nvPr/>
          </p:nvGrpSpPr>
          <p:grpSpPr bwMode="auto">
            <a:xfrm>
              <a:off x="2491" y="804"/>
              <a:ext cx="112" cy="89"/>
              <a:chOff x="2491" y="804"/>
              <a:chExt cx="112" cy="89"/>
            </a:xfrm>
          </p:grpSpPr>
          <p:sp>
            <p:nvSpPr>
              <p:cNvPr id="33" name="Freeform 18"/>
              <p:cNvSpPr>
                <a:spLocks/>
              </p:cNvSpPr>
              <p:nvPr/>
            </p:nvSpPr>
            <p:spPr bwMode="auto">
              <a:xfrm>
                <a:off x="2491" y="804"/>
                <a:ext cx="112" cy="89"/>
              </a:xfrm>
              <a:custGeom>
                <a:avLst/>
                <a:gdLst>
                  <a:gd name="T0" fmla="+- 0 2491 2491"/>
                  <a:gd name="T1" fmla="*/ T0 w 112"/>
                  <a:gd name="T2" fmla="+- 0 804 804"/>
                  <a:gd name="T3" fmla="*/ 804 h 89"/>
                  <a:gd name="T4" fmla="+- 0 2603 2491"/>
                  <a:gd name="T5" fmla="*/ T4 w 112"/>
                  <a:gd name="T6" fmla="+- 0 892 804"/>
                  <a:gd name="T7" fmla="*/ 892 h 89"/>
                </a:gdLst>
                <a:ahLst/>
                <a:cxnLst>
                  <a:cxn ang="0">
                    <a:pos x="T1" y="T3"/>
                  </a:cxn>
                  <a:cxn ang="0">
                    <a:pos x="T5" y="T7"/>
                  </a:cxn>
                </a:cxnLst>
                <a:rect l="0" t="0" r="r" b="b"/>
                <a:pathLst>
                  <a:path w="112" h="89">
                    <a:moveTo>
                      <a:pt x="0" y="0"/>
                    </a:moveTo>
                    <a:lnTo>
                      <a:pt x="112" y="88"/>
                    </a:lnTo>
                  </a:path>
                </a:pathLst>
              </a:custGeom>
              <a:noFill/>
              <a:ln w="632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8" name="Group 15"/>
            <p:cNvGrpSpPr>
              <a:grpSpLocks/>
            </p:cNvGrpSpPr>
            <p:nvPr/>
          </p:nvGrpSpPr>
          <p:grpSpPr bwMode="auto">
            <a:xfrm>
              <a:off x="2484" y="804"/>
              <a:ext cx="112" cy="89"/>
              <a:chOff x="2484" y="804"/>
              <a:chExt cx="112" cy="89"/>
            </a:xfrm>
          </p:grpSpPr>
          <p:sp>
            <p:nvSpPr>
              <p:cNvPr id="32" name="Freeform 16"/>
              <p:cNvSpPr>
                <a:spLocks/>
              </p:cNvSpPr>
              <p:nvPr/>
            </p:nvSpPr>
            <p:spPr bwMode="auto">
              <a:xfrm>
                <a:off x="2484" y="804"/>
                <a:ext cx="112" cy="89"/>
              </a:xfrm>
              <a:custGeom>
                <a:avLst/>
                <a:gdLst>
                  <a:gd name="T0" fmla="+- 0 2484 2484"/>
                  <a:gd name="T1" fmla="*/ T0 w 112"/>
                  <a:gd name="T2" fmla="+- 0 804 804"/>
                  <a:gd name="T3" fmla="*/ 804 h 89"/>
                  <a:gd name="T4" fmla="+- 0 2596 2484"/>
                  <a:gd name="T5" fmla="*/ T4 w 112"/>
                  <a:gd name="T6" fmla="+- 0 892 804"/>
                  <a:gd name="T7" fmla="*/ 892 h 89"/>
                </a:gdLst>
                <a:ahLst/>
                <a:cxnLst>
                  <a:cxn ang="0">
                    <a:pos x="T1" y="T3"/>
                  </a:cxn>
                  <a:cxn ang="0">
                    <a:pos x="T5" y="T7"/>
                  </a:cxn>
                </a:cxnLst>
                <a:rect l="0" t="0" r="r" b="b"/>
                <a:pathLst>
                  <a:path w="112" h="89">
                    <a:moveTo>
                      <a:pt x="0" y="0"/>
                    </a:moveTo>
                    <a:lnTo>
                      <a:pt x="112" y="88"/>
                    </a:lnTo>
                  </a:path>
                </a:pathLst>
              </a:custGeom>
              <a:noFill/>
              <a:ln w="632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9" name="Group 13"/>
            <p:cNvGrpSpPr>
              <a:grpSpLocks/>
            </p:cNvGrpSpPr>
            <p:nvPr/>
          </p:nvGrpSpPr>
          <p:grpSpPr bwMode="auto">
            <a:xfrm>
              <a:off x="2496" y="1029"/>
              <a:ext cx="112" cy="89"/>
              <a:chOff x="2496" y="1029"/>
              <a:chExt cx="112" cy="89"/>
            </a:xfrm>
          </p:grpSpPr>
          <p:sp>
            <p:nvSpPr>
              <p:cNvPr id="31" name="Freeform 14"/>
              <p:cNvSpPr>
                <a:spLocks/>
              </p:cNvSpPr>
              <p:nvPr/>
            </p:nvSpPr>
            <p:spPr bwMode="auto">
              <a:xfrm>
                <a:off x="2496" y="1029"/>
                <a:ext cx="112" cy="89"/>
              </a:xfrm>
              <a:custGeom>
                <a:avLst/>
                <a:gdLst>
                  <a:gd name="T0" fmla="+- 0 2496 2496"/>
                  <a:gd name="T1" fmla="*/ T0 w 112"/>
                  <a:gd name="T2" fmla="+- 0 1029 1029"/>
                  <a:gd name="T3" fmla="*/ 1029 h 89"/>
                  <a:gd name="T4" fmla="+- 0 2608 2496"/>
                  <a:gd name="T5" fmla="*/ T4 w 112"/>
                  <a:gd name="T6" fmla="+- 0 1118 1029"/>
                  <a:gd name="T7" fmla="*/ 1118 h 89"/>
                </a:gdLst>
                <a:ahLst/>
                <a:cxnLst>
                  <a:cxn ang="0">
                    <a:pos x="T1" y="T3"/>
                  </a:cxn>
                  <a:cxn ang="0">
                    <a:pos x="T5" y="T7"/>
                  </a:cxn>
                </a:cxnLst>
                <a:rect l="0" t="0" r="r" b="b"/>
                <a:pathLst>
                  <a:path w="112" h="89">
                    <a:moveTo>
                      <a:pt x="0" y="0"/>
                    </a:moveTo>
                    <a:lnTo>
                      <a:pt x="112" y="89"/>
                    </a:lnTo>
                  </a:path>
                </a:pathLst>
              </a:custGeom>
              <a:noFill/>
              <a:ln w="632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0" name="Group 11"/>
            <p:cNvGrpSpPr>
              <a:grpSpLocks/>
            </p:cNvGrpSpPr>
            <p:nvPr/>
          </p:nvGrpSpPr>
          <p:grpSpPr bwMode="auto">
            <a:xfrm>
              <a:off x="2455" y="1482"/>
              <a:ext cx="112" cy="89"/>
              <a:chOff x="2455" y="1482"/>
              <a:chExt cx="112" cy="89"/>
            </a:xfrm>
          </p:grpSpPr>
          <p:sp>
            <p:nvSpPr>
              <p:cNvPr id="30" name="Freeform 12"/>
              <p:cNvSpPr>
                <a:spLocks/>
              </p:cNvSpPr>
              <p:nvPr/>
            </p:nvSpPr>
            <p:spPr bwMode="auto">
              <a:xfrm>
                <a:off x="2455" y="1482"/>
                <a:ext cx="112" cy="89"/>
              </a:xfrm>
              <a:custGeom>
                <a:avLst/>
                <a:gdLst>
                  <a:gd name="T0" fmla="+- 0 2455 2455"/>
                  <a:gd name="T1" fmla="*/ T0 w 112"/>
                  <a:gd name="T2" fmla="+- 0 1482 1482"/>
                  <a:gd name="T3" fmla="*/ 1482 h 89"/>
                  <a:gd name="T4" fmla="+- 0 2567 2455"/>
                  <a:gd name="T5" fmla="*/ T4 w 112"/>
                  <a:gd name="T6" fmla="+- 0 1571 1482"/>
                  <a:gd name="T7" fmla="*/ 1571 h 89"/>
                </a:gdLst>
                <a:ahLst/>
                <a:cxnLst>
                  <a:cxn ang="0">
                    <a:pos x="T1" y="T3"/>
                  </a:cxn>
                  <a:cxn ang="0">
                    <a:pos x="T5" y="T7"/>
                  </a:cxn>
                </a:cxnLst>
                <a:rect l="0" t="0" r="r" b="b"/>
                <a:pathLst>
                  <a:path w="112" h="89">
                    <a:moveTo>
                      <a:pt x="0" y="0"/>
                    </a:moveTo>
                    <a:lnTo>
                      <a:pt x="112" y="89"/>
                    </a:lnTo>
                  </a:path>
                </a:pathLst>
              </a:custGeom>
              <a:noFill/>
              <a:ln w="632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1" name="Group 9"/>
            <p:cNvGrpSpPr>
              <a:grpSpLocks/>
            </p:cNvGrpSpPr>
            <p:nvPr/>
          </p:nvGrpSpPr>
          <p:grpSpPr bwMode="auto">
            <a:xfrm>
              <a:off x="2395" y="1708"/>
              <a:ext cx="112" cy="89"/>
              <a:chOff x="2395" y="1708"/>
              <a:chExt cx="112" cy="89"/>
            </a:xfrm>
          </p:grpSpPr>
          <p:sp>
            <p:nvSpPr>
              <p:cNvPr id="29" name="Freeform 10"/>
              <p:cNvSpPr>
                <a:spLocks/>
              </p:cNvSpPr>
              <p:nvPr/>
            </p:nvSpPr>
            <p:spPr bwMode="auto">
              <a:xfrm>
                <a:off x="2395" y="1708"/>
                <a:ext cx="112" cy="89"/>
              </a:xfrm>
              <a:custGeom>
                <a:avLst/>
                <a:gdLst>
                  <a:gd name="T0" fmla="+- 0 2395 2395"/>
                  <a:gd name="T1" fmla="*/ T0 w 112"/>
                  <a:gd name="T2" fmla="+- 0 1708 1708"/>
                  <a:gd name="T3" fmla="*/ 1708 h 89"/>
                  <a:gd name="T4" fmla="+- 0 2507 2395"/>
                  <a:gd name="T5" fmla="*/ T4 w 112"/>
                  <a:gd name="T6" fmla="+- 0 1797 1708"/>
                  <a:gd name="T7" fmla="*/ 1797 h 89"/>
                </a:gdLst>
                <a:ahLst/>
                <a:cxnLst>
                  <a:cxn ang="0">
                    <a:pos x="T1" y="T3"/>
                  </a:cxn>
                  <a:cxn ang="0">
                    <a:pos x="T5" y="T7"/>
                  </a:cxn>
                </a:cxnLst>
                <a:rect l="0" t="0" r="r" b="b"/>
                <a:pathLst>
                  <a:path w="112" h="89">
                    <a:moveTo>
                      <a:pt x="0" y="0"/>
                    </a:moveTo>
                    <a:lnTo>
                      <a:pt x="112" y="89"/>
                    </a:lnTo>
                  </a:path>
                </a:pathLst>
              </a:custGeom>
              <a:noFill/>
              <a:ln w="632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2" name="Group 7"/>
            <p:cNvGrpSpPr>
              <a:grpSpLocks/>
            </p:cNvGrpSpPr>
            <p:nvPr/>
          </p:nvGrpSpPr>
          <p:grpSpPr bwMode="auto">
            <a:xfrm>
              <a:off x="2484" y="1256"/>
              <a:ext cx="112" cy="89"/>
              <a:chOff x="2484" y="1256"/>
              <a:chExt cx="112" cy="89"/>
            </a:xfrm>
          </p:grpSpPr>
          <p:sp>
            <p:nvSpPr>
              <p:cNvPr id="28" name="Freeform 8"/>
              <p:cNvSpPr>
                <a:spLocks/>
              </p:cNvSpPr>
              <p:nvPr/>
            </p:nvSpPr>
            <p:spPr bwMode="auto">
              <a:xfrm>
                <a:off x="2484" y="1256"/>
                <a:ext cx="112" cy="89"/>
              </a:xfrm>
              <a:custGeom>
                <a:avLst/>
                <a:gdLst>
                  <a:gd name="T0" fmla="+- 0 2484 2484"/>
                  <a:gd name="T1" fmla="*/ T0 w 112"/>
                  <a:gd name="T2" fmla="+- 0 1256 1256"/>
                  <a:gd name="T3" fmla="*/ 1256 h 89"/>
                  <a:gd name="T4" fmla="+- 0 2596 2484"/>
                  <a:gd name="T5" fmla="*/ T4 w 112"/>
                  <a:gd name="T6" fmla="+- 0 1344 1256"/>
                  <a:gd name="T7" fmla="*/ 1344 h 89"/>
                </a:gdLst>
                <a:ahLst/>
                <a:cxnLst>
                  <a:cxn ang="0">
                    <a:pos x="T1" y="T3"/>
                  </a:cxn>
                  <a:cxn ang="0">
                    <a:pos x="T5" y="T7"/>
                  </a:cxn>
                </a:cxnLst>
                <a:rect l="0" t="0" r="r" b="b"/>
                <a:pathLst>
                  <a:path w="112" h="89">
                    <a:moveTo>
                      <a:pt x="0" y="0"/>
                    </a:moveTo>
                    <a:lnTo>
                      <a:pt x="112" y="88"/>
                    </a:lnTo>
                  </a:path>
                </a:pathLst>
              </a:custGeom>
              <a:noFill/>
              <a:ln w="632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3" name="Group 5"/>
            <p:cNvGrpSpPr>
              <a:grpSpLocks/>
            </p:cNvGrpSpPr>
            <p:nvPr/>
          </p:nvGrpSpPr>
          <p:grpSpPr bwMode="auto">
            <a:xfrm>
              <a:off x="2317" y="1934"/>
              <a:ext cx="112" cy="89"/>
              <a:chOff x="2317" y="1934"/>
              <a:chExt cx="112" cy="89"/>
            </a:xfrm>
          </p:grpSpPr>
          <p:sp>
            <p:nvSpPr>
              <p:cNvPr id="27" name="Freeform 6"/>
              <p:cNvSpPr>
                <a:spLocks/>
              </p:cNvSpPr>
              <p:nvPr/>
            </p:nvSpPr>
            <p:spPr bwMode="auto">
              <a:xfrm>
                <a:off x="2317" y="1934"/>
                <a:ext cx="112" cy="89"/>
              </a:xfrm>
              <a:custGeom>
                <a:avLst/>
                <a:gdLst>
                  <a:gd name="T0" fmla="+- 0 2317 2317"/>
                  <a:gd name="T1" fmla="*/ T0 w 112"/>
                  <a:gd name="T2" fmla="+- 0 1934 1934"/>
                  <a:gd name="T3" fmla="*/ 1934 h 89"/>
                  <a:gd name="T4" fmla="+- 0 2429 2317"/>
                  <a:gd name="T5" fmla="*/ T4 w 112"/>
                  <a:gd name="T6" fmla="+- 0 2023 1934"/>
                  <a:gd name="T7" fmla="*/ 2023 h 89"/>
                </a:gdLst>
                <a:ahLst/>
                <a:cxnLst>
                  <a:cxn ang="0">
                    <a:pos x="T1" y="T3"/>
                  </a:cxn>
                  <a:cxn ang="0">
                    <a:pos x="T5" y="T7"/>
                  </a:cxn>
                </a:cxnLst>
                <a:rect l="0" t="0" r="r" b="b"/>
                <a:pathLst>
                  <a:path w="112" h="89">
                    <a:moveTo>
                      <a:pt x="0" y="0"/>
                    </a:moveTo>
                    <a:lnTo>
                      <a:pt x="112" y="89"/>
                    </a:lnTo>
                  </a:path>
                </a:pathLst>
              </a:custGeom>
              <a:noFill/>
              <a:ln w="632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4" name="Group 2"/>
            <p:cNvGrpSpPr>
              <a:grpSpLocks/>
            </p:cNvGrpSpPr>
            <p:nvPr/>
          </p:nvGrpSpPr>
          <p:grpSpPr bwMode="auto">
            <a:xfrm>
              <a:off x="2265" y="10"/>
              <a:ext cx="230" cy="2036"/>
              <a:chOff x="2265" y="10"/>
              <a:chExt cx="230" cy="2036"/>
            </a:xfrm>
          </p:grpSpPr>
          <p:sp>
            <p:nvSpPr>
              <p:cNvPr id="25" name="Freeform 4"/>
              <p:cNvSpPr>
                <a:spLocks/>
              </p:cNvSpPr>
              <p:nvPr/>
            </p:nvSpPr>
            <p:spPr bwMode="auto">
              <a:xfrm>
                <a:off x="2265" y="10"/>
                <a:ext cx="230" cy="2036"/>
              </a:xfrm>
              <a:custGeom>
                <a:avLst/>
                <a:gdLst>
                  <a:gd name="T0" fmla="+- 0 2265 2265"/>
                  <a:gd name="T1" fmla="*/ T0 w 230"/>
                  <a:gd name="T2" fmla="+- 0 10 10"/>
                  <a:gd name="T3" fmla="*/ 10 h 2036"/>
                  <a:gd name="T4" fmla="+- 0 2307 2265"/>
                  <a:gd name="T5" fmla="*/ T4 w 230"/>
                  <a:gd name="T6" fmla="+- 0 104 10"/>
                  <a:gd name="T7" fmla="*/ 104 h 2036"/>
                  <a:gd name="T8" fmla="+- 0 2346 2265"/>
                  <a:gd name="T9" fmla="*/ T8 w 230"/>
                  <a:gd name="T10" fmla="+- 0 200 10"/>
                  <a:gd name="T11" fmla="*/ 200 h 2036"/>
                  <a:gd name="T12" fmla="+- 0 2380 2265"/>
                  <a:gd name="T13" fmla="*/ T12 w 230"/>
                  <a:gd name="T14" fmla="+- 0 297 10"/>
                  <a:gd name="T15" fmla="*/ 297 h 2036"/>
                  <a:gd name="T16" fmla="+- 0 2410 2265"/>
                  <a:gd name="T17" fmla="*/ T16 w 230"/>
                  <a:gd name="T18" fmla="+- 0 397 10"/>
                  <a:gd name="T19" fmla="*/ 397 h 2036"/>
                  <a:gd name="T20" fmla="+- 0 2435 2265"/>
                  <a:gd name="T21" fmla="*/ T20 w 230"/>
                  <a:gd name="T22" fmla="+- 0 499 10"/>
                  <a:gd name="T23" fmla="*/ 499 h 2036"/>
                  <a:gd name="T24" fmla="+- 0 2456 2265"/>
                  <a:gd name="T25" fmla="*/ T24 w 230"/>
                  <a:gd name="T26" fmla="+- 0 602 10"/>
                  <a:gd name="T27" fmla="*/ 602 h 2036"/>
                  <a:gd name="T28" fmla="+- 0 2473 2265"/>
                  <a:gd name="T29" fmla="*/ T28 w 230"/>
                  <a:gd name="T30" fmla="+- 0 707 10"/>
                  <a:gd name="T31" fmla="*/ 707 h 2036"/>
                  <a:gd name="T32" fmla="+- 0 2485 2265"/>
                  <a:gd name="T33" fmla="*/ T32 w 230"/>
                  <a:gd name="T34" fmla="+- 0 813 10"/>
                  <a:gd name="T35" fmla="*/ 813 h 2036"/>
                  <a:gd name="T36" fmla="+- 0 2492 2265"/>
                  <a:gd name="T37" fmla="*/ T36 w 230"/>
                  <a:gd name="T38" fmla="+- 0 921 10"/>
                  <a:gd name="T39" fmla="*/ 921 h 2036"/>
                  <a:gd name="T40" fmla="+- 0 2495 2265"/>
                  <a:gd name="T41" fmla="*/ T40 w 230"/>
                  <a:gd name="T42" fmla="+- 0 1030 10"/>
                  <a:gd name="T43" fmla="*/ 1030 h 2036"/>
                  <a:gd name="T44" fmla="+- 0 2494 2265"/>
                  <a:gd name="T45" fmla="*/ T44 w 230"/>
                  <a:gd name="T46" fmla="+- 0 1084 10"/>
                  <a:gd name="T47" fmla="*/ 1084 h 2036"/>
                  <a:gd name="T48" fmla="+- 0 2489 2265"/>
                  <a:gd name="T49" fmla="*/ T48 w 230"/>
                  <a:gd name="T50" fmla="+- 0 1192 10"/>
                  <a:gd name="T51" fmla="*/ 1192 h 2036"/>
                  <a:gd name="T52" fmla="+- 0 2480 2265"/>
                  <a:gd name="T53" fmla="*/ T52 w 230"/>
                  <a:gd name="T54" fmla="+- 0 1299 10"/>
                  <a:gd name="T55" fmla="*/ 1299 h 2036"/>
                  <a:gd name="T56" fmla="+- 0 2466 2265"/>
                  <a:gd name="T57" fmla="*/ T56 w 230"/>
                  <a:gd name="T58" fmla="+- 0 1404 10"/>
                  <a:gd name="T59" fmla="*/ 1404 h 2036"/>
                  <a:gd name="T60" fmla="+- 0 2447 2265"/>
                  <a:gd name="T61" fmla="*/ T60 w 230"/>
                  <a:gd name="T62" fmla="+- 0 1507 10"/>
                  <a:gd name="T63" fmla="*/ 1507 h 2036"/>
                  <a:gd name="T64" fmla="+- 0 2424 2265"/>
                  <a:gd name="T65" fmla="*/ T64 w 230"/>
                  <a:gd name="T66" fmla="+- 0 1609 10"/>
                  <a:gd name="T67" fmla="*/ 1609 h 2036"/>
                  <a:gd name="T68" fmla="+- 0 2396 2265"/>
                  <a:gd name="T69" fmla="*/ T68 w 230"/>
                  <a:gd name="T70" fmla="+- 0 1710 10"/>
                  <a:gd name="T71" fmla="*/ 1710 h 2036"/>
                  <a:gd name="T72" fmla="+- 0 2364 2265"/>
                  <a:gd name="T73" fmla="*/ T72 w 230"/>
                  <a:gd name="T74" fmla="+- 0 1808 10"/>
                  <a:gd name="T75" fmla="*/ 1808 h 2036"/>
                  <a:gd name="T76" fmla="+- 0 2328 2265"/>
                  <a:gd name="T77" fmla="*/ T76 w 230"/>
                  <a:gd name="T78" fmla="+- 0 1905 10"/>
                  <a:gd name="T79" fmla="*/ 1905 h 2036"/>
                  <a:gd name="T80" fmla="+- 0 2288 2265"/>
                  <a:gd name="T81" fmla="*/ T80 w 230"/>
                  <a:gd name="T82" fmla="+- 0 1999 10"/>
                  <a:gd name="T83" fmla="*/ 1999 h 2036"/>
                  <a:gd name="T84" fmla="+- 0 2267 2265"/>
                  <a:gd name="T85" fmla="*/ T84 w 230"/>
                  <a:gd name="T86" fmla="+- 0 2045 10"/>
                  <a:gd name="T87" fmla="*/ 2045 h 203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Lst>
                <a:rect l="0" t="0" r="r" b="b"/>
                <a:pathLst>
                  <a:path w="230" h="2036">
                    <a:moveTo>
                      <a:pt x="0" y="0"/>
                    </a:moveTo>
                    <a:lnTo>
                      <a:pt x="42" y="94"/>
                    </a:lnTo>
                    <a:lnTo>
                      <a:pt x="81" y="190"/>
                    </a:lnTo>
                    <a:lnTo>
                      <a:pt x="115" y="287"/>
                    </a:lnTo>
                    <a:lnTo>
                      <a:pt x="145" y="387"/>
                    </a:lnTo>
                    <a:lnTo>
                      <a:pt x="170" y="489"/>
                    </a:lnTo>
                    <a:lnTo>
                      <a:pt x="191" y="592"/>
                    </a:lnTo>
                    <a:lnTo>
                      <a:pt x="208" y="697"/>
                    </a:lnTo>
                    <a:lnTo>
                      <a:pt x="220" y="803"/>
                    </a:lnTo>
                    <a:lnTo>
                      <a:pt x="227" y="911"/>
                    </a:lnTo>
                    <a:lnTo>
                      <a:pt x="230" y="1020"/>
                    </a:lnTo>
                    <a:lnTo>
                      <a:pt x="229" y="1074"/>
                    </a:lnTo>
                    <a:lnTo>
                      <a:pt x="224" y="1182"/>
                    </a:lnTo>
                    <a:lnTo>
                      <a:pt x="215" y="1289"/>
                    </a:lnTo>
                    <a:lnTo>
                      <a:pt x="201" y="1394"/>
                    </a:lnTo>
                    <a:lnTo>
                      <a:pt x="182" y="1497"/>
                    </a:lnTo>
                    <a:lnTo>
                      <a:pt x="159" y="1599"/>
                    </a:lnTo>
                    <a:lnTo>
                      <a:pt x="131" y="1700"/>
                    </a:lnTo>
                    <a:lnTo>
                      <a:pt x="99" y="1798"/>
                    </a:lnTo>
                    <a:lnTo>
                      <a:pt x="63" y="1895"/>
                    </a:lnTo>
                    <a:lnTo>
                      <a:pt x="23" y="1989"/>
                    </a:lnTo>
                    <a:lnTo>
                      <a:pt x="2" y="2035"/>
                    </a:lnTo>
                  </a:path>
                </a:pathLst>
              </a:custGeom>
              <a:noFill/>
              <a:ln w="12649">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26" name="Text Box 3"/>
              <p:cNvSpPr txBox="1">
                <a:spLocks noChangeArrowheads="1"/>
              </p:cNvSpPr>
              <p:nvPr/>
            </p:nvSpPr>
            <p:spPr bwMode="auto">
              <a:xfrm>
                <a:off x="678" y="577"/>
                <a:ext cx="399"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231F20"/>
                    </a:solidFill>
                    <a:effectLst/>
                    <a:latin typeface="Calibri" pitchFamily="34" charset="0"/>
                    <a:ea typeface="Calibri" pitchFamily="34" charset="0"/>
                    <a:cs typeface="Times New Roman" pitchFamily="18" charset="0"/>
                  </a:rPr>
                  <a:t>lamp</a:t>
                </a:r>
                <a:endParaRPr kumimoji="0" lang="en-US" altLang="en-US" sz="1600" b="0" i="0" u="none" strike="noStrike" cap="none" normalizeH="0" baseline="0" dirty="0" smtClean="0">
                  <a:ln>
                    <a:noFill/>
                  </a:ln>
                  <a:solidFill>
                    <a:schemeClr val="tx1"/>
                  </a:solidFill>
                  <a:effectLst/>
                  <a:latin typeface="Arial" pitchFamily="34" charset="0"/>
                  <a:cs typeface="Arial" pitchFamily="34" charset="0"/>
                </a:endParaRPr>
              </a:p>
            </p:txBody>
          </p:sp>
        </p:grpSp>
      </p:grpSp>
      <p:sp>
        <p:nvSpPr>
          <p:cNvPr id="48" name="Rectangle 47"/>
          <p:cNvSpPr/>
          <p:nvPr/>
        </p:nvSpPr>
        <p:spPr>
          <a:xfrm>
            <a:off x="219322" y="184577"/>
            <a:ext cx="3846786" cy="584775"/>
          </a:xfrm>
          <a:prstGeom prst="rect">
            <a:avLst/>
          </a:prstGeom>
        </p:spPr>
        <p:txBody>
          <a:bodyPr wrap="square">
            <a:spAutoFit/>
          </a:bodyPr>
          <a:lstStyle/>
          <a:p>
            <a:pPr marL="342900" lvl="0" indent="-342900">
              <a:buAutoNum type="alphaLcParenBoth"/>
            </a:pPr>
            <a:r>
              <a:rPr lang="en-US" sz="1600" dirty="0" smtClean="0"/>
              <a:t>State </a:t>
            </a:r>
            <a:r>
              <a:rPr lang="en-US" sz="1600" dirty="0"/>
              <a:t>the name of the position where </a:t>
            </a:r>
            <a:endParaRPr lang="en-US" sz="1600" dirty="0" smtClean="0"/>
          </a:p>
          <a:p>
            <a:pPr lvl="0"/>
            <a:r>
              <a:rPr lang="en-US" sz="1600" dirty="0" smtClean="0"/>
              <a:t>        she </a:t>
            </a:r>
            <a:r>
              <a:rPr lang="en-US" sz="1600" dirty="0"/>
              <a:t>has placed the lamp.</a:t>
            </a:r>
            <a:endParaRPr lang="en-NZ" sz="1600" dirty="0"/>
          </a:p>
        </p:txBody>
      </p:sp>
      <p:grpSp>
        <p:nvGrpSpPr>
          <p:cNvPr id="49" name="Group 50"/>
          <p:cNvGrpSpPr>
            <a:grpSpLocks/>
          </p:cNvGrpSpPr>
          <p:nvPr/>
        </p:nvGrpSpPr>
        <p:grpSpPr bwMode="auto">
          <a:xfrm>
            <a:off x="5585810" y="3049313"/>
            <a:ext cx="2995449" cy="2278117"/>
            <a:chOff x="0" y="0"/>
            <a:chExt cx="2613" cy="2063"/>
          </a:xfrm>
        </p:grpSpPr>
        <p:grpSp>
          <p:nvGrpSpPr>
            <p:cNvPr id="50" name="Group 87"/>
            <p:cNvGrpSpPr>
              <a:grpSpLocks/>
            </p:cNvGrpSpPr>
            <p:nvPr/>
          </p:nvGrpSpPr>
          <p:grpSpPr bwMode="auto">
            <a:xfrm>
              <a:off x="63" y="270"/>
              <a:ext cx="2299" cy="785"/>
              <a:chOff x="63" y="270"/>
              <a:chExt cx="2299" cy="785"/>
            </a:xfrm>
          </p:grpSpPr>
          <p:sp>
            <p:nvSpPr>
              <p:cNvPr id="87" name="Freeform 88"/>
              <p:cNvSpPr>
                <a:spLocks/>
              </p:cNvSpPr>
              <p:nvPr/>
            </p:nvSpPr>
            <p:spPr bwMode="auto">
              <a:xfrm>
                <a:off x="63" y="270"/>
                <a:ext cx="2299" cy="785"/>
              </a:xfrm>
              <a:custGeom>
                <a:avLst/>
                <a:gdLst>
                  <a:gd name="T0" fmla="+- 0 2362 63"/>
                  <a:gd name="T1" fmla="*/ T0 w 2299"/>
                  <a:gd name="T2" fmla="+- 0 270 270"/>
                  <a:gd name="T3" fmla="*/ 270 h 785"/>
                  <a:gd name="T4" fmla="+- 0 63 63"/>
                  <a:gd name="T5" fmla="*/ T4 w 2299"/>
                  <a:gd name="T6" fmla="+- 0 1055 270"/>
                  <a:gd name="T7" fmla="*/ 1055 h 785"/>
                </a:gdLst>
                <a:ahLst/>
                <a:cxnLst>
                  <a:cxn ang="0">
                    <a:pos x="T1" y="T3"/>
                  </a:cxn>
                  <a:cxn ang="0">
                    <a:pos x="T5" y="T7"/>
                  </a:cxn>
                </a:cxnLst>
                <a:rect l="0" t="0" r="r" b="b"/>
                <a:pathLst>
                  <a:path w="2299" h="785">
                    <a:moveTo>
                      <a:pt x="2299" y="0"/>
                    </a:moveTo>
                    <a:lnTo>
                      <a:pt x="0" y="785"/>
                    </a:lnTo>
                  </a:path>
                </a:pathLst>
              </a:custGeom>
              <a:noFill/>
              <a:ln w="6477">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51" name="Group 85"/>
            <p:cNvGrpSpPr>
              <a:grpSpLocks/>
            </p:cNvGrpSpPr>
            <p:nvPr/>
          </p:nvGrpSpPr>
          <p:grpSpPr bwMode="auto">
            <a:xfrm>
              <a:off x="439" y="906"/>
              <a:ext cx="58" cy="20"/>
              <a:chOff x="439" y="906"/>
              <a:chExt cx="58" cy="20"/>
            </a:xfrm>
          </p:grpSpPr>
          <p:sp>
            <p:nvSpPr>
              <p:cNvPr id="86" name="Freeform 86"/>
              <p:cNvSpPr>
                <a:spLocks/>
              </p:cNvSpPr>
              <p:nvPr/>
            </p:nvSpPr>
            <p:spPr bwMode="auto">
              <a:xfrm>
                <a:off x="439" y="906"/>
                <a:ext cx="58" cy="20"/>
              </a:xfrm>
              <a:custGeom>
                <a:avLst/>
                <a:gdLst>
                  <a:gd name="T0" fmla="+- 0 497 439"/>
                  <a:gd name="T1" fmla="*/ T0 w 58"/>
                  <a:gd name="T2" fmla="+- 0 906 906"/>
                  <a:gd name="T3" fmla="*/ 906 h 20"/>
                  <a:gd name="T4" fmla="+- 0 439 439"/>
                  <a:gd name="T5" fmla="*/ T4 w 58"/>
                  <a:gd name="T6" fmla="+- 0 926 906"/>
                  <a:gd name="T7" fmla="*/ 926 h 20"/>
                </a:gdLst>
                <a:ahLst/>
                <a:cxnLst>
                  <a:cxn ang="0">
                    <a:pos x="T1" y="T3"/>
                  </a:cxn>
                  <a:cxn ang="0">
                    <a:pos x="T5" y="T7"/>
                  </a:cxn>
                </a:cxnLst>
                <a:rect l="0" t="0" r="r" b="b"/>
                <a:pathLst>
                  <a:path w="58" h="20">
                    <a:moveTo>
                      <a:pt x="58" y="0"/>
                    </a:moveTo>
                    <a:lnTo>
                      <a:pt x="0" y="20"/>
                    </a:lnTo>
                  </a:path>
                </a:pathLst>
              </a:custGeom>
              <a:noFill/>
              <a:ln w="3238">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52" name="Group 83"/>
            <p:cNvGrpSpPr>
              <a:grpSpLocks/>
            </p:cNvGrpSpPr>
            <p:nvPr/>
          </p:nvGrpSpPr>
          <p:grpSpPr bwMode="auto">
            <a:xfrm>
              <a:off x="466" y="863"/>
              <a:ext cx="100" cy="97"/>
              <a:chOff x="466" y="863"/>
              <a:chExt cx="100" cy="97"/>
            </a:xfrm>
          </p:grpSpPr>
          <p:sp>
            <p:nvSpPr>
              <p:cNvPr id="85" name="Freeform 84"/>
              <p:cNvSpPr>
                <a:spLocks/>
              </p:cNvSpPr>
              <p:nvPr/>
            </p:nvSpPr>
            <p:spPr bwMode="auto">
              <a:xfrm>
                <a:off x="466" y="863"/>
                <a:ext cx="100" cy="97"/>
              </a:xfrm>
              <a:custGeom>
                <a:avLst/>
                <a:gdLst>
                  <a:gd name="T0" fmla="+- 0 466 466"/>
                  <a:gd name="T1" fmla="*/ T0 w 100"/>
                  <a:gd name="T2" fmla="+- 0 863 863"/>
                  <a:gd name="T3" fmla="*/ 863 h 97"/>
                  <a:gd name="T4" fmla="+- 0 499 466"/>
                  <a:gd name="T5" fmla="*/ T4 w 100"/>
                  <a:gd name="T6" fmla="+- 0 960 863"/>
                  <a:gd name="T7" fmla="*/ 960 h 97"/>
                  <a:gd name="T8" fmla="+- 0 566 466"/>
                  <a:gd name="T9" fmla="*/ T8 w 100"/>
                  <a:gd name="T10" fmla="+- 0 883 863"/>
                  <a:gd name="T11" fmla="*/ 883 h 97"/>
                  <a:gd name="T12" fmla="+- 0 466 466"/>
                  <a:gd name="T13" fmla="*/ T12 w 100"/>
                  <a:gd name="T14" fmla="+- 0 863 863"/>
                  <a:gd name="T15" fmla="*/ 863 h 97"/>
                </a:gdLst>
                <a:ahLst/>
                <a:cxnLst>
                  <a:cxn ang="0">
                    <a:pos x="T1" y="T3"/>
                  </a:cxn>
                  <a:cxn ang="0">
                    <a:pos x="T5" y="T7"/>
                  </a:cxn>
                  <a:cxn ang="0">
                    <a:pos x="T9" y="T11"/>
                  </a:cxn>
                  <a:cxn ang="0">
                    <a:pos x="T13" y="T15"/>
                  </a:cxn>
                </a:cxnLst>
                <a:rect l="0" t="0" r="r" b="b"/>
                <a:pathLst>
                  <a:path w="100" h="97">
                    <a:moveTo>
                      <a:pt x="0" y="0"/>
                    </a:moveTo>
                    <a:lnTo>
                      <a:pt x="33" y="97"/>
                    </a:lnTo>
                    <a:lnTo>
                      <a:pt x="100" y="20"/>
                    </a:lnTo>
                    <a:lnTo>
                      <a:pt x="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53" name="Group 81"/>
            <p:cNvGrpSpPr>
              <a:grpSpLocks/>
            </p:cNvGrpSpPr>
            <p:nvPr/>
          </p:nvGrpSpPr>
          <p:grpSpPr bwMode="auto">
            <a:xfrm>
              <a:off x="1782" y="448"/>
              <a:ext cx="58" cy="20"/>
              <a:chOff x="1782" y="448"/>
              <a:chExt cx="58" cy="20"/>
            </a:xfrm>
          </p:grpSpPr>
          <p:sp>
            <p:nvSpPr>
              <p:cNvPr id="84" name="Freeform 82"/>
              <p:cNvSpPr>
                <a:spLocks/>
              </p:cNvSpPr>
              <p:nvPr/>
            </p:nvSpPr>
            <p:spPr bwMode="auto">
              <a:xfrm>
                <a:off x="1782" y="448"/>
                <a:ext cx="58" cy="20"/>
              </a:xfrm>
              <a:custGeom>
                <a:avLst/>
                <a:gdLst>
                  <a:gd name="T0" fmla="+- 0 1782 1782"/>
                  <a:gd name="T1" fmla="*/ T0 w 58"/>
                  <a:gd name="T2" fmla="+- 0 468 448"/>
                  <a:gd name="T3" fmla="*/ 468 h 20"/>
                  <a:gd name="T4" fmla="+- 0 1840 1782"/>
                  <a:gd name="T5" fmla="*/ T4 w 58"/>
                  <a:gd name="T6" fmla="+- 0 448 448"/>
                  <a:gd name="T7" fmla="*/ 448 h 20"/>
                </a:gdLst>
                <a:ahLst/>
                <a:cxnLst>
                  <a:cxn ang="0">
                    <a:pos x="T1" y="T3"/>
                  </a:cxn>
                  <a:cxn ang="0">
                    <a:pos x="T5" y="T7"/>
                  </a:cxn>
                </a:cxnLst>
                <a:rect l="0" t="0" r="r" b="b"/>
                <a:pathLst>
                  <a:path w="58" h="20">
                    <a:moveTo>
                      <a:pt x="0" y="20"/>
                    </a:moveTo>
                    <a:lnTo>
                      <a:pt x="58" y="0"/>
                    </a:lnTo>
                  </a:path>
                </a:pathLst>
              </a:custGeom>
              <a:noFill/>
              <a:ln w="3238">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54" name="Group 79"/>
            <p:cNvGrpSpPr>
              <a:grpSpLocks/>
            </p:cNvGrpSpPr>
            <p:nvPr/>
          </p:nvGrpSpPr>
          <p:grpSpPr bwMode="auto">
            <a:xfrm>
              <a:off x="1713" y="414"/>
              <a:ext cx="100" cy="97"/>
              <a:chOff x="1713" y="414"/>
              <a:chExt cx="100" cy="97"/>
            </a:xfrm>
          </p:grpSpPr>
          <p:sp>
            <p:nvSpPr>
              <p:cNvPr id="83" name="Freeform 80"/>
              <p:cNvSpPr>
                <a:spLocks/>
              </p:cNvSpPr>
              <p:nvPr/>
            </p:nvSpPr>
            <p:spPr bwMode="auto">
              <a:xfrm>
                <a:off x="1713" y="414"/>
                <a:ext cx="100" cy="97"/>
              </a:xfrm>
              <a:custGeom>
                <a:avLst/>
                <a:gdLst>
                  <a:gd name="T0" fmla="+- 0 1780 1713"/>
                  <a:gd name="T1" fmla="*/ T0 w 100"/>
                  <a:gd name="T2" fmla="+- 0 414 414"/>
                  <a:gd name="T3" fmla="*/ 414 h 97"/>
                  <a:gd name="T4" fmla="+- 0 1713 1713"/>
                  <a:gd name="T5" fmla="*/ T4 w 100"/>
                  <a:gd name="T6" fmla="+- 0 491 414"/>
                  <a:gd name="T7" fmla="*/ 491 h 97"/>
                  <a:gd name="T8" fmla="+- 0 1813 1713"/>
                  <a:gd name="T9" fmla="*/ T8 w 100"/>
                  <a:gd name="T10" fmla="+- 0 511 414"/>
                  <a:gd name="T11" fmla="*/ 511 h 97"/>
                  <a:gd name="T12" fmla="+- 0 1780 1713"/>
                  <a:gd name="T13" fmla="*/ T12 w 100"/>
                  <a:gd name="T14" fmla="+- 0 414 414"/>
                  <a:gd name="T15" fmla="*/ 414 h 97"/>
                </a:gdLst>
                <a:ahLst/>
                <a:cxnLst>
                  <a:cxn ang="0">
                    <a:pos x="T1" y="T3"/>
                  </a:cxn>
                  <a:cxn ang="0">
                    <a:pos x="T5" y="T7"/>
                  </a:cxn>
                  <a:cxn ang="0">
                    <a:pos x="T9" y="T11"/>
                  </a:cxn>
                  <a:cxn ang="0">
                    <a:pos x="T13" y="T15"/>
                  </a:cxn>
                </a:cxnLst>
                <a:rect l="0" t="0" r="r" b="b"/>
                <a:pathLst>
                  <a:path w="100" h="97">
                    <a:moveTo>
                      <a:pt x="67" y="0"/>
                    </a:moveTo>
                    <a:lnTo>
                      <a:pt x="0" y="77"/>
                    </a:lnTo>
                    <a:lnTo>
                      <a:pt x="100" y="97"/>
                    </a:lnTo>
                    <a:lnTo>
                      <a:pt x="67"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55" name="Group 77"/>
            <p:cNvGrpSpPr>
              <a:grpSpLocks/>
            </p:cNvGrpSpPr>
            <p:nvPr/>
          </p:nvGrpSpPr>
          <p:grpSpPr bwMode="auto">
            <a:xfrm>
              <a:off x="2311" y="130"/>
              <a:ext cx="115" cy="91"/>
              <a:chOff x="2311" y="130"/>
              <a:chExt cx="115" cy="91"/>
            </a:xfrm>
          </p:grpSpPr>
          <p:sp>
            <p:nvSpPr>
              <p:cNvPr id="82" name="Freeform 78"/>
              <p:cNvSpPr>
                <a:spLocks/>
              </p:cNvSpPr>
              <p:nvPr/>
            </p:nvSpPr>
            <p:spPr bwMode="auto">
              <a:xfrm>
                <a:off x="2311" y="130"/>
                <a:ext cx="115" cy="91"/>
              </a:xfrm>
              <a:custGeom>
                <a:avLst/>
                <a:gdLst>
                  <a:gd name="T0" fmla="+- 0 2311 2311"/>
                  <a:gd name="T1" fmla="*/ T0 w 115"/>
                  <a:gd name="T2" fmla="+- 0 130 130"/>
                  <a:gd name="T3" fmla="*/ 130 h 91"/>
                  <a:gd name="T4" fmla="+- 0 2426 2311"/>
                  <a:gd name="T5" fmla="*/ T4 w 115"/>
                  <a:gd name="T6" fmla="+- 0 221 130"/>
                  <a:gd name="T7" fmla="*/ 221 h 91"/>
                </a:gdLst>
                <a:ahLst/>
                <a:cxnLst>
                  <a:cxn ang="0">
                    <a:pos x="T1" y="T3"/>
                  </a:cxn>
                  <a:cxn ang="0">
                    <a:pos x="T5" y="T7"/>
                  </a:cxn>
                </a:cxnLst>
                <a:rect l="0" t="0" r="r" b="b"/>
                <a:pathLst>
                  <a:path w="115" h="91">
                    <a:moveTo>
                      <a:pt x="0" y="0"/>
                    </a:moveTo>
                    <a:lnTo>
                      <a:pt x="115" y="91"/>
                    </a:lnTo>
                  </a:path>
                </a:pathLst>
              </a:custGeom>
              <a:noFill/>
              <a:ln w="6477">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56" name="Group 75"/>
            <p:cNvGrpSpPr>
              <a:grpSpLocks/>
            </p:cNvGrpSpPr>
            <p:nvPr/>
          </p:nvGrpSpPr>
          <p:grpSpPr bwMode="auto">
            <a:xfrm>
              <a:off x="2393" y="360"/>
              <a:ext cx="115" cy="91"/>
              <a:chOff x="2393" y="360"/>
              <a:chExt cx="115" cy="91"/>
            </a:xfrm>
          </p:grpSpPr>
          <p:sp>
            <p:nvSpPr>
              <p:cNvPr id="81" name="Freeform 76"/>
              <p:cNvSpPr>
                <a:spLocks/>
              </p:cNvSpPr>
              <p:nvPr/>
            </p:nvSpPr>
            <p:spPr bwMode="auto">
              <a:xfrm>
                <a:off x="2393" y="360"/>
                <a:ext cx="115" cy="91"/>
              </a:xfrm>
              <a:custGeom>
                <a:avLst/>
                <a:gdLst>
                  <a:gd name="T0" fmla="+- 0 2393 2393"/>
                  <a:gd name="T1" fmla="*/ T0 w 115"/>
                  <a:gd name="T2" fmla="+- 0 360 360"/>
                  <a:gd name="T3" fmla="*/ 360 h 91"/>
                  <a:gd name="T4" fmla="+- 0 2508 2393"/>
                  <a:gd name="T5" fmla="*/ T4 w 115"/>
                  <a:gd name="T6" fmla="+- 0 451 360"/>
                  <a:gd name="T7" fmla="*/ 451 h 91"/>
                </a:gdLst>
                <a:ahLst/>
                <a:cxnLst>
                  <a:cxn ang="0">
                    <a:pos x="T1" y="T3"/>
                  </a:cxn>
                  <a:cxn ang="0">
                    <a:pos x="T5" y="T7"/>
                  </a:cxn>
                </a:cxnLst>
                <a:rect l="0" t="0" r="r" b="b"/>
                <a:pathLst>
                  <a:path w="115" h="91">
                    <a:moveTo>
                      <a:pt x="0" y="0"/>
                    </a:moveTo>
                    <a:lnTo>
                      <a:pt x="115" y="91"/>
                    </a:lnTo>
                  </a:path>
                </a:pathLst>
              </a:custGeom>
              <a:noFill/>
              <a:ln w="6477">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57" name="Group 73"/>
            <p:cNvGrpSpPr>
              <a:grpSpLocks/>
            </p:cNvGrpSpPr>
            <p:nvPr/>
          </p:nvGrpSpPr>
          <p:grpSpPr bwMode="auto">
            <a:xfrm>
              <a:off x="2451" y="592"/>
              <a:ext cx="115" cy="91"/>
              <a:chOff x="2451" y="592"/>
              <a:chExt cx="115" cy="91"/>
            </a:xfrm>
          </p:grpSpPr>
          <p:sp>
            <p:nvSpPr>
              <p:cNvPr id="80" name="Freeform 74"/>
              <p:cNvSpPr>
                <a:spLocks/>
              </p:cNvSpPr>
              <p:nvPr/>
            </p:nvSpPr>
            <p:spPr bwMode="auto">
              <a:xfrm>
                <a:off x="2451" y="592"/>
                <a:ext cx="115" cy="91"/>
              </a:xfrm>
              <a:custGeom>
                <a:avLst/>
                <a:gdLst>
                  <a:gd name="T0" fmla="+- 0 2451 2451"/>
                  <a:gd name="T1" fmla="*/ T0 w 115"/>
                  <a:gd name="T2" fmla="+- 0 592 592"/>
                  <a:gd name="T3" fmla="*/ 592 h 91"/>
                  <a:gd name="T4" fmla="+- 0 2565 2451"/>
                  <a:gd name="T5" fmla="*/ T4 w 115"/>
                  <a:gd name="T6" fmla="+- 0 683 592"/>
                  <a:gd name="T7" fmla="*/ 683 h 91"/>
                </a:gdLst>
                <a:ahLst/>
                <a:cxnLst>
                  <a:cxn ang="0">
                    <a:pos x="T1" y="T3"/>
                  </a:cxn>
                  <a:cxn ang="0">
                    <a:pos x="T5" y="T7"/>
                  </a:cxn>
                </a:cxnLst>
                <a:rect l="0" t="0" r="r" b="b"/>
                <a:pathLst>
                  <a:path w="115" h="91">
                    <a:moveTo>
                      <a:pt x="0" y="0"/>
                    </a:moveTo>
                    <a:lnTo>
                      <a:pt x="114" y="91"/>
                    </a:lnTo>
                  </a:path>
                </a:pathLst>
              </a:custGeom>
              <a:noFill/>
              <a:ln w="6477">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58" name="Group 71"/>
            <p:cNvGrpSpPr>
              <a:grpSpLocks/>
            </p:cNvGrpSpPr>
            <p:nvPr/>
          </p:nvGrpSpPr>
          <p:grpSpPr bwMode="auto">
            <a:xfrm>
              <a:off x="2480" y="823"/>
              <a:ext cx="115" cy="91"/>
              <a:chOff x="2480" y="823"/>
              <a:chExt cx="115" cy="91"/>
            </a:xfrm>
          </p:grpSpPr>
          <p:sp>
            <p:nvSpPr>
              <p:cNvPr id="79" name="Freeform 72"/>
              <p:cNvSpPr>
                <a:spLocks/>
              </p:cNvSpPr>
              <p:nvPr/>
            </p:nvSpPr>
            <p:spPr bwMode="auto">
              <a:xfrm>
                <a:off x="2480" y="823"/>
                <a:ext cx="115" cy="91"/>
              </a:xfrm>
              <a:custGeom>
                <a:avLst/>
                <a:gdLst>
                  <a:gd name="T0" fmla="+- 0 2480 2480"/>
                  <a:gd name="T1" fmla="*/ T0 w 115"/>
                  <a:gd name="T2" fmla="+- 0 823 823"/>
                  <a:gd name="T3" fmla="*/ 823 h 91"/>
                  <a:gd name="T4" fmla="+- 0 2594 2480"/>
                  <a:gd name="T5" fmla="*/ T4 w 115"/>
                  <a:gd name="T6" fmla="+- 0 914 823"/>
                  <a:gd name="T7" fmla="*/ 914 h 91"/>
                </a:gdLst>
                <a:ahLst/>
                <a:cxnLst>
                  <a:cxn ang="0">
                    <a:pos x="T1" y="T3"/>
                  </a:cxn>
                  <a:cxn ang="0">
                    <a:pos x="T5" y="T7"/>
                  </a:cxn>
                </a:cxnLst>
                <a:rect l="0" t="0" r="r" b="b"/>
                <a:pathLst>
                  <a:path w="115" h="91">
                    <a:moveTo>
                      <a:pt x="0" y="0"/>
                    </a:moveTo>
                    <a:lnTo>
                      <a:pt x="114" y="91"/>
                    </a:lnTo>
                  </a:path>
                </a:pathLst>
              </a:custGeom>
              <a:noFill/>
              <a:ln w="6477">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59" name="Group 69"/>
            <p:cNvGrpSpPr>
              <a:grpSpLocks/>
            </p:cNvGrpSpPr>
            <p:nvPr/>
          </p:nvGrpSpPr>
          <p:grpSpPr bwMode="auto">
            <a:xfrm>
              <a:off x="2493" y="1054"/>
              <a:ext cx="115" cy="91"/>
              <a:chOff x="2493" y="1054"/>
              <a:chExt cx="115" cy="91"/>
            </a:xfrm>
          </p:grpSpPr>
          <p:sp>
            <p:nvSpPr>
              <p:cNvPr id="78" name="Freeform 70"/>
              <p:cNvSpPr>
                <a:spLocks/>
              </p:cNvSpPr>
              <p:nvPr/>
            </p:nvSpPr>
            <p:spPr bwMode="auto">
              <a:xfrm>
                <a:off x="2493" y="1054"/>
                <a:ext cx="115" cy="91"/>
              </a:xfrm>
              <a:custGeom>
                <a:avLst/>
                <a:gdLst>
                  <a:gd name="T0" fmla="+- 0 2493 2493"/>
                  <a:gd name="T1" fmla="*/ T0 w 115"/>
                  <a:gd name="T2" fmla="+- 0 1054 1054"/>
                  <a:gd name="T3" fmla="*/ 1054 h 91"/>
                  <a:gd name="T4" fmla="+- 0 2608 2493"/>
                  <a:gd name="T5" fmla="*/ T4 w 115"/>
                  <a:gd name="T6" fmla="+- 0 1145 1054"/>
                  <a:gd name="T7" fmla="*/ 1145 h 91"/>
                </a:gdLst>
                <a:ahLst/>
                <a:cxnLst>
                  <a:cxn ang="0">
                    <a:pos x="T1" y="T3"/>
                  </a:cxn>
                  <a:cxn ang="0">
                    <a:pos x="T5" y="T7"/>
                  </a:cxn>
                </a:cxnLst>
                <a:rect l="0" t="0" r="r" b="b"/>
                <a:pathLst>
                  <a:path w="115" h="91">
                    <a:moveTo>
                      <a:pt x="0" y="0"/>
                    </a:moveTo>
                    <a:lnTo>
                      <a:pt x="115" y="91"/>
                    </a:lnTo>
                  </a:path>
                </a:pathLst>
              </a:custGeom>
              <a:noFill/>
              <a:ln w="6477">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60" name="Group 67"/>
            <p:cNvGrpSpPr>
              <a:grpSpLocks/>
            </p:cNvGrpSpPr>
            <p:nvPr/>
          </p:nvGrpSpPr>
          <p:grpSpPr bwMode="auto">
            <a:xfrm>
              <a:off x="5" y="997"/>
              <a:ext cx="116" cy="116"/>
              <a:chOff x="5" y="997"/>
              <a:chExt cx="116" cy="116"/>
            </a:xfrm>
          </p:grpSpPr>
          <p:sp>
            <p:nvSpPr>
              <p:cNvPr id="77" name="Freeform 68"/>
              <p:cNvSpPr>
                <a:spLocks/>
              </p:cNvSpPr>
              <p:nvPr/>
            </p:nvSpPr>
            <p:spPr bwMode="auto">
              <a:xfrm>
                <a:off x="5" y="997"/>
                <a:ext cx="116" cy="116"/>
              </a:xfrm>
              <a:custGeom>
                <a:avLst/>
                <a:gdLst>
                  <a:gd name="T0" fmla="+- 0 58 5"/>
                  <a:gd name="T1" fmla="*/ T0 w 116"/>
                  <a:gd name="T2" fmla="+- 0 997 997"/>
                  <a:gd name="T3" fmla="*/ 997 h 116"/>
                  <a:gd name="T4" fmla="+- 0 37 5"/>
                  <a:gd name="T5" fmla="*/ T4 w 116"/>
                  <a:gd name="T6" fmla="+- 0 1003 997"/>
                  <a:gd name="T7" fmla="*/ 1003 h 116"/>
                  <a:gd name="T8" fmla="+- 0 20 5"/>
                  <a:gd name="T9" fmla="*/ T8 w 116"/>
                  <a:gd name="T10" fmla="+- 0 1016 997"/>
                  <a:gd name="T11" fmla="*/ 1016 h 116"/>
                  <a:gd name="T12" fmla="+- 0 9 5"/>
                  <a:gd name="T13" fmla="*/ T12 w 116"/>
                  <a:gd name="T14" fmla="+- 0 1035 997"/>
                  <a:gd name="T15" fmla="*/ 1035 h 116"/>
                  <a:gd name="T16" fmla="+- 0 5 5"/>
                  <a:gd name="T17" fmla="*/ T16 w 116"/>
                  <a:gd name="T18" fmla="+- 0 1058 997"/>
                  <a:gd name="T19" fmla="*/ 1058 h 116"/>
                  <a:gd name="T20" fmla="+- 0 11 5"/>
                  <a:gd name="T21" fmla="*/ T20 w 116"/>
                  <a:gd name="T22" fmla="+- 0 1080 997"/>
                  <a:gd name="T23" fmla="*/ 1080 h 116"/>
                  <a:gd name="T24" fmla="+- 0 23 5"/>
                  <a:gd name="T25" fmla="*/ T24 w 116"/>
                  <a:gd name="T26" fmla="+- 0 1097 997"/>
                  <a:gd name="T27" fmla="*/ 1097 h 116"/>
                  <a:gd name="T28" fmla="+- 0 42 5"/>
                  <a:gd name="T29" fmla="*/ T28 w 116"/>
                  <a:gd name="T30" fmla="+- 0 1108 997"/>
                  <a:gd name="T31" fmla="*/ 1108 h 116"/>
                  <a:gd name="T32" fmla="+- 0 65 5"/>
                  <a:gd name="T33" fmla="*/ T32 w 116"/>
                  <a:gd name="T34" fmla="+- 0 1112 997"/>
                  <a:gd name="T35" fmla="*/ 1112 h 116"/>
                  <a:gd name="T36" fmla="+- 0 87 5"/>
                  <a:gd name="T37" fmla="*/ T36 w 116"/>
                  <a:gd name="T38" fmla="+- 0 1107 997"/>
                  <a:gd name="T39" fmla="*/ 1107 h 116"/>
                  <a:gd name="T40" fmla="+- 0 104 5"/>
                  <a:gd name="T41" fmla="*/ T40 w 116"/>
                  <a:gd name="T42" fmla="+- 0 1095 997"/>
                  <a:gd name="T43" fmla="*/ 1095 h 116"/>
                  <a:gd name="T44" fmla="+- 0 116 5"/>
                  <a:gd name="T45" fmla="*/ T44 w 116"/>
                  <a:gd name="T46" fmla="+- 0 1077 997"/>
                  <a:gd name="T47" fmla="*/ 1077 h 116"/>
                  <a:gd name="T48" fmla="+- 0 121 5"/>
                  <a:gd name="T49" fmla="*/ T48 w 116"/>
                  <a:gd name="T50" fmla="+- 0 1055 997"/>
                  <a:gd name="T51" fmla="*/ 1055 h 116"/>
                  <a:gd name="T52" fmla="+- 0 120 5"/>
                  <a:gd name="T53" fmla="*/ T52 w 116"/>
                  <a:gd name="T54" fmla="+- 0 1048 997"/>
                  <a:gd name="T55" fmla="*/ 1048 h 116"/>
                  <a:gd name="T56" fmla="+- 0 114 5"/>
                  <a:gd name="T57" fmla="*/ T56 w 116"/>
                  <a:gd name="T58" fmla="+- 0 1028 997"/>
                  <a:gd name="T59" fmla="*/ 1028 h 116"/>
                  <a:gd name="T60" fmla="+- 0 101 5"/>
                  <a:gd name="T61" fmla="*/ T60 w 116"/>
                  <a:gd name="T62" fmla="+- 0 1012 997"/>
                  <a:gd name="T63" fmla="*/ 1012 h 116"/>
                  <a:gd name="T64" fmla="+- 0 82 5"/>
                  <a:gd name="T65" fmla="*/ T64 w 116"/>
                  <a:gd name="T66" fmla="+- 0 1001 997"/>
                  <a:gd name="T67" fmla="*/ 1001 h 116"/>
                  <a:gd name="T68" fmla="+- 0 58 5"/>
                  <a:gd name="T69" fmla="*/ T68 w 116"/>
                  <a:gd name="T70" fmla="+- 0 997 997"/>
                  <a:gd name="T71" fmla="*/ 997 h 11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16" h="116">
                    <a:moveTo>
                      <a:pt x="53" y="0"/>
                    </a:moveTo>
                    <a:lnTo>
                      <a:pt x="32" y="6"/>
                    </a:lnTo>
                    <a:lnTo>
                      <a:pt x="15" y="19"/>
                    </a:lnTo>
                    <a:lnTo>
                      <a:pt x="4" y="38"/>
                    </a:lnTo>
                    <a:lnTo>
                      <a:pt x="0" y="61"/>
                    </a:lnTo>
                    <a:lnTo>
                      <a:pt x="6" y="83"/>
                    </a:lnTo>
                    <a:lnTo>
                      <a:pt x="18" y="100"/>
                    </a:lnTo>
                    <a:lnTo>
                      <a:pt x="37" y="111"/>
                    </a:lnTo>
                    <a:lnTo>
                      <a:pt x="60" y="115"/>
                    </a:lnTo>
                    <a:lnTo>
                      <a:pt x="82" y="110"/>
                    </a:lnTo>
                    <a:lnTo>
                      <a:pt x="99" y="98"/>
                    </a:lnTo>
                    <a:lnTo>
                      <a:pt x="111" y="80"/>
                    </a:lnTo>
                    <a:lnTo>
                      <a:pt x="116" y="58"/>
                    </a:lnTo>
                    <a:lnTo>
                      <a:pt x="115" y="51"/>
                    </a:lnTo>
                    <a:lnTo>
                      <a:pt x="109" y="31"/>
                    </a:lnTo>
                    <a:lnTo>
                      <a:pt x="96" y="15"/>
                    </a:lnTo>
                    <a:lnTo>
                      <a:pt x="77" y="4"/>
                    </a:lnTo>
                    <a:lnTo>
                      <a:pt x="5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61" name="Group 65"/>
            <p:cNvGrpSpPr>
              <a:grpSpLocks/>
            </p:cNvGrpSpPr>
            <p:nvPr/>
          </p:nvGrpSpPr>
          <p:grpSpPr bwMode="auto">
            <a:xfrm>
              <a:off x="5" y="997"/>
              <a:ext cx="116" cy="116"/>
              <a:chOff x="5" y="997"/>
              <a:chExt cx="116" cy="116"/>
            </a:xfrm>
          </p:grpSpPr>
          <p:sp>
            <p:nvSpPr>
              <p:cNvPr id="76" name="Freeform 66"/>
              <p:cNvSpPr>
                <a:spLocks/>
              </p:cNvSpPr>
              <p:nvPr/>
            </p:nvSpPr>
            <p:spPr bwMode="auto">
              <a:xfrm>
                <a:off x="5" y="997"/>
                <a:ext cx="116" cy="116"/>
              </a:xfrm>
              <a:custGeom>
                <a:avLst/>
                <a:gdLst>
                  <a:gd name="T0" fmla="+- 0 121 5"/>
                  <a:gd name="T1" fmla="*/ T0 w 116"/>
                  <a:gd name="T2" fmla="+- 0 1055 997"/>
                  <a:gd name="T3" fmla="*/ 1055 h 116"/>
                  <a:gd name="T4" fmla="+- 0 116 5"/>
                  <a:gd name="T5" fmla="*/ T4 w 116"/>
                  <a:gd name="T6" fmla="+- 0 1077 997"/>
                  <a:gd name="T7" fmla="*/ 1077 h 116"/>
                  <a:gd name="T8" fmla="+- 0 104 5"/>
                  <a:gd name="T9" fmla="*/ T8 w 116"/>
                  <a:gd name="T10" fmla="+- 0 1095 997"/>
                  <a:gd name="T11" fmla="*/ 1095 h 116"/>
                  <a:gd name="T12" fmla="+- 0 87 5"/>
                  <a:gd name="T13" fmla="*/ T12 w 116"/>
                  <a:gd name="T14" fmla="+- 0 1107 997"/>
                  <a:gd name="T15" fmla="*/ 1107 h 116"/>
                  <a:gd name="T16" fmla="+- 0 65 5"/>
                  <a:gd name="T17" fmla="*/ T16 w 116"/>
                  <a:gd name="T18" fmla="+- 0 1112 997"/>
                  <a:gd name="T19" fmla="*/ 1112 h 116"/>
                  <a:gd name="T20" fmla="+- 0 42 5"/>
                  <a:gd name="T21" fmla="*/ T20 w 116"/>
                  <a:gd name="T22" fmla="+- 0 1108 997"/>
                  <a:gd name="T23" fmla="*/ 1108 h 116"/>
                  <a:gd name="T24" fmla="+- 0 23 5"/>
                  <a:gd name="T25" fmla="*/ T24 w 116"/>
                  <a:gd name="T26" fmla="+- 0 1097 997"/>
                  <a:gd name="T27" fmla="*/ 1097 h 116"/>
                  <a:gd name="T28" fmla="+- 0 11 5"/>
                  <a:gd name="T29" fmla="*/ T28 w 116"/>
                  <a:gd name="T30" fmla="+- 0 1080 997"/>
                  <a:gd name="T31" fmla="*/ 1080 h 116"/>
                  <a:gd name="T32" fmla="+- 0 5 5"/>
                  <a:gd name="T33" fmla="*/ T32 w 116"/>
                  <a:gd name="T34" fmla="+- 0 1058 997"/>
                  <a:gd name="T35" fmla="*/ 1058 h 116"/>
                  <a:gd name="T36" fmla="+- 0 9 5"/>
                  <a:gd name="T37" fmla="*/ T36 w 116"/>
                  <a:gd name="T38" fmla="+- 0 1035 997"/>
                  <a:gd name="T39" fmla="*/ 1035 h 116"/>
                  <a:gd name="T40" fmla="+- 0 20 5"/>
                  <a:gd name="T41" fmla="*/ T40 w 116"/>
                  <a:gd name="T42" fmla="+- 0 1016 997"/>
                  <a:gd name="T43" fmla="*/ 1016 h 116"/>
                  <a:gd name="T44" fmla="+- 0 37 5"/>
                  <a:gd name="T45" fmla="*/ T44 w 116"/>
                  <a:gd name="T46" fmla="+- 0 1003 997"/>
                  <a:gd name="T47" fmla="*/ 1003 h 116"/>
                  <a:gd name="T48" fmla="+- 0 58 5"/>
                  <a:gd name="T49" fmla="*/ T48 w 116"/>
                  <a:gd name="T50" fmla="+- 0 997 997"/>
                  <a:gd name="T51" fmla="*/ 997 h 116"/>
                  <a:gd name="T52" fmla="+- 0 82 5"/>
                  <a:gd name="T53" fmla="*/ T52 w 116"/>
                  <a:gd name="T54" fmla="+- 0 1001 997"/>
                  <a:gd name="T55" fmla="*/ 1001 h 116"/>
                  <a:gd name="T56" fmla="+- 0 101 5"/>
                  <a:gd name="T57" fmla="*/ T56 w 116"/>
                  <a:gd name="T58" fmla="+- 0 1012 997"/>
                  <a:gd name="T59" fmla="*/ 1012 h 116"/>
                  <a:gd name="T60" fmla="+- 0 114 5"/>
                  <a:gd name="T61" fmla="*/ T60 w 116"/>
                  <a:gd name="T62" fmla="+- 0 1028 997"/>
                  <a:gd name="T63" fmla="*/ 1028 h 116"/>
                  <a:gd name="T64" fmla="+- 0 120 5"/>
                  <a:gd name="T65" fmla="*/ T64 w 116"/>
                  <a:gd name="T66" fmla="+- 0 1048 997"/>
                  <a:gd name="T67" fmla="*/ 1048 h 116"/>
                  <a:gd name="T68" fmla="+- 0 121 5"/>
                  <a:gd name="T69" fmla="*/ T68 w 116"/>
                  <a:gd name="T70" fmla="+- 0 1055 997"/>
                  <a:gd name="T71" fmla="*/ 1055 h 11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16" h="116">
                    <a:moveTo>
                      <a:pt x="116" y="58"/>
                    </a:moveTo>
                    <a:lnTo>
                      <a:pt x="111" y="80"/>
                    </a:lnTo>
                    <a:lnTo>
                      <a:pt x="99" y="98"/>
                    </a:lnTo>
                    <a:lnTo>
                      <a:pt x="82" y="110"/>
                    </a:lnTo>
                    <a:lnTo>
                      <a:pt x="60" y="115"/>
                    </a:lnTo>
                    <a:lnTo>
                      <a:pt x="37" y="111"/>
                    </a:lnTo>
                    <a:lnTo>
                      <a:pt x="18" y="100"/>
                    </a:lnTo>
                    <a:lnTo>
                      <a:pt x="6" y="83"/>
                    </a:lnTo>
                    <a:lnTo>
                      <a:pt x="0" y="61"/>
                    </a:lnTo>
                    <a:lnTo>
                      <a:pt x="4" y="38"/>
                    </a:lnTo>
                    <a:lnTo>
                      <a:pt x="15" y="19"/>
                    </a:lnTo>
                    <a:lnTo>
                      <a:pt x="32" y="6"/>
                    </a:lnTo>
                    <a:lnTo>
                      <a:pt x="53" y="0"/>
                    </a:lnTo>
                    <a:lnTo>
                      <a:pt x="77" y="4"/>
                    </a:lnTo>
                    <a:lnTo>
                      <a:pt x="96" y="15"/>
                    </a:lnTo>
                    <a:lnTo>
                      <a:pt x="109" y="31"/>
                    </a:lnTo>
                    <a:lnTo>
                      <a:pt x="115" y="51"/>
                    </a:lnTo>
                    <a:lnTo>
                      <a:pt x="116" y="58"/>
                    </a:lnTo>
                    <a:close/>
                  </a:path>
                </a:pathLst>
              </a:custGeom>
              <a:noFill/>
              <a:ln w="6477">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62" name="Group 63"/>
            <p:cNvGrpSpPr>
              <a:grpSpLocks/>
            </p:cNvGrpSpPr>
            <p:nvPr/>
          </p:nvGrpSpPr>
          <p:grpSpPr bwMode="auto">
            <a:xfrm>
              <a:off x="28" y="1014"/>
              <a:ext cx="82" cy="82"/>
              <a:chOff x="28" y="1014"/>
              <a:chExt cx="82" cy="82"/>
            </a:xfrm>
          </p:grpSpPr>
          <p:sp>
            <p:nvSpPr>
              <p:cNvPr id="75" name="Freeform 64"/>
              <p:cNvSpPr>
                <a:spLocks/>
              </p:cNvSpPr>
              <p:nvPr/>
            </p:nvSpPr>
            <p:spPr bwMode="auto">
              <a:xfrm>
                <a:off x="28" y="1014"/>
                <a:ext cx="82" cy="82"/>
              </a:xfrm>
              <a:custGeom>
                <a:avLst/>
                <a:gdLst>
                  <a:gd name="T0" fmla="+- 0 28 28"/>
                  <a:gd name="T1" fmla="*/ T0 w 82"/>
                  <a:gd name="T2" fmla="+- 0 1096 1014"/>
                  <a:gd name="T3" fmla="*/ 1096 h 82"/>
                  <a:gd name="T4" fmla="+- 0 109 28"/>
                  <a:gd name="T5" fmla="*/ T4 w 82"/>
                  <a:gd name="T6" fmla="+- 0 1014 1014"/>
                  <a:gd name="T7" fmla="*/ 1014 h 82"/>
                </a:gdLst>
                <a:ahLst/>
                <a:cxnLst>
                  <a:cxn ang="0">
                    <a:pos x="T1" y="T3"/>
                  </a:cxn>
                  <a:cxn ang="0">
                    <a:pos x="T5" y="T7"/>
                  </a:cxn>
                </a:cxnLst>
                <a:rect l="0" t="0" r="r" b="b"/>
                <a:pathLst>
                  <a:path w="82" h="82">
                    <a:moveTo>
                      <a:pt x="0" y="82"/>
                    </a:moveTo>
                    <a:lnTo>
                      <a:pt x="81" y="0"/>
                    </a:lnTo>
                  </a:path>
                </a:pathLst>
              </a:custGeom>
              <a:noFill/>
              <a:ln w="6477">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63" name="Group 61"/>
            <p:cNvGrpSpPr>
              <a:grpSpLocks/>
            </p:cNvGrpSpPr>
            <p:nvPr/>
          </p:nvGrpSpPr>
          <p:grpSpPr bwMode="auto">
            <a:xfrm>
              <a:off x="28" y="1014"/>
              <a:ext cx="82" cy="82"/>
              <a:chOff x="28" y="1014"/>
              <a:chExt cx="82" cy="82"/>
            </a:xfrm>
          </p:grpSpPr>
          <p:sp>
            <p:nvSpPr>
              <p:cNvPr id="74" name="Freeform 62"/>
              <p:cNvSpPr>
                <a:spLocks/>
              </p:cNvSpPr>
              <p:nvPr/>
            </p:nvSpPr>
            <p:spPr bwMode="auto">
              <a:xfrm>
                <a:off x="28" y="1014"/>
                <a:ext cx="82" cy="82"/>
              </a:xfrm>
              <a:custGeom>
                <a:avLst/>
                <a:gdLst>
                  <a:gd name="T0" fmla="+- 0 109 28"/>
                  <a:gd name="T1" fmla="*/ T0 w 82"/>
                  <a:gd name="T2" fmla="+- 0 1096 1014"/>
                  <a:gd name="T3" fmla="*/ 1096 h 82"/>
                  <a:gd name="T4" fmla="+- 0 28 28"/>
                  <a:gd name="T5" fmla="*/ T4 w 82"/>
                  <a:gd name="T6" fmla="+- 0 1014 1014"/>
                  <a:gd name="T7" fmla="*/ 1014 h 82"/>
                </a:gdLst>
                <a:ahLst/>
                <a:cxnLst>
                  <a:cxn ang="0">
                    <a:pos x="T1" y="T3"/>
                  </a:cxn>
                  <a:cxn ang="0">
                    <a:pos x="T5" y="T7"/>
                  </a:cxn>
                </a:cxnLst>
                <a:rect l="0" t="0" r="r" b="b"/>
                <a:pathLst>
                  <a:path w="82" h="82">
                    <a:moveTo>
                      <a:pt x="81" y="82"/>
                    </a:moveTo>
                    <a:lnTo>
                      <a:pt x="0" y="0"/>
                    </a:lnTo>
                  </a:path>
                </a:pathLst>
              </a:custGeom>
              <a:noFill/>
              <a:ln w="6477">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64" name="Group 59"/>
            <p:cNvGrpSpPr>
              <a:grpSpLocks/>
            </p:cNvGrpSpPr>
            <p:nvPr/>
          </p:nvGrpSpPr>
          <p:grpSpPr bwMode="auto">
            <a:xfrm>
              <a:off x="2451" y="1518"/>
              <a:ext cx="115" cy="91"/>
              <a:chOff x="2451" y="1518"/>
              <a:chExt cx="115" cy="91"/>
            </a:xfrm>
          </p:grpSpPr>
          <p:sp>
            <p:nvSpPr>
              <p:cNvPr id="73" name="Freeform 60"/>
              <p:cNvSpPr>
                <a:spLocks/>
              </p:cNvSpPr>
              <p:nvPr/>
            </p:nvSpPr>
            <p:spPr bwMode="auto">
              <a:xfrm>
                <a:off x="2451" y="1518"/>
                <a:ext cx="115" cy="91"/>
              </a:xfrm>
              <a:custGeom>
                <a:avLst/>
                <a:gdLst>
                  <a:gd name="T0" fmla="+- 0 2451 2451"/>
                  <a:gd name="T1" fmla="*/ T0 w 115"/>
                  <a:gd name="T2" fmla="+- 0 1518 1518"/>
                  <a:gd name="T3" fmla="*/ 1518 h 91"/>
                  <a:gd name="T4" fmla="+- 0 2565 2451"/>
                  <a:gd name="T5" fmla="*/ T4 w 115"/>
                  <a:gd name="T6" fmla="+- 0 1609 1518"/>
                  <a:gd name="T7" fmla="*/ 1609 h 91"/>
                </a:gdLst>
                <a:ahLst/>
                <a:cxnLst>
                  <a:cxn ang="0">
                    <a:pos x="T1" y="T3"/>
                  </a:cxn>
                  <a:cxn ang="0">
                    <a:pos x="T5" y="T7"/>
                  </a:cxn>
                </a:cxnLst>
                <a:rect l="0" t="0" r="r" b="b"/>
                <a:pathLst>
                  <a:path w="115" h="91">
                    <a:moveTo>
                      <a:pt x="0" y="0"/>
                    </a:moveTo>
                    <a:lnTo>
                      <a:pt x="114" y="91"/>
                    </a:lnTo>
                  </a:path>
                </a:pathLst>
              </a:custGeom>
              <a:noFill/>
              <a:ln w="6477">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65" name="Group 57"/>
            <p:cNvGrpSpPr>
              <a:grpSpLocks/>
            </p:cNvGrpSpPr>
            <p:nvPr/>
          </p:nvGrpSpPr>
          <p:grpSpPr bwMode="auto">
            <a:xfrm>
              <a:off x="2390" y="1749"/>
              <a:ext cx="115" cy="91"/>
              <a:chOff x="2390" y="1749"/>
              <a:chExt cx="115" cy="91"/>
            </a:xfrm>
          </p:grpSpPr>
          <p:sp>
            <p:nvSpPr>
              <p:cNvPr id="72" name="Freeform 58"/>
              <p:cNvSpPr>
                <a:spLocks/>
              </p:cNvSpPr>
              <p:nvPr/>
            </p:nvSpPr>
            <p:spPr bwMode="auto">
              <a:xfrm>
                <a:off x="2390" y="1749"/>
                <a:ext cx="115" cy="91"/>
              </a:xfrm>
              <a:custGeom>
                <a:avLst/>
                <a:gdLst>
                  <a:gd name="T0" fmla="+- 0 2390 2390"/>
                  <a:gd name="T1" fmla="*/ T0 w 115"/>
                  <a:gd name="T2" fmla="+- 0 1749 1749"/>
                  <a:gd name="T3" fmla="*/ 1749 h 91"/>
                  <a:gd name="T4" fmla="+- 0 2505 2390"/>
                  <a:gd name="T5" fmla="*/ T4 w 115"/>
                  <a:gd name="T6" fmla="+- 0 1840 1749"/>
                  <a:gd name="T7" fmla="*/ 1840 h 91"/>
                </a:gdLst>
                <a:ahLst/>
                <a:cxnLst>
                  <a:cxn ang="0">
                    <a:pos x="T1" y="T3"/>
                  </a:cxn>
                  <a:cxn ang="0">
                    <a:pos x="T5" y="T7"/>
                  </a:cxn>
                </a:cxnLst>
                <a:rect l="0" t="0" r="r" b="b"/>
                <a:pathLst>
                  <a:path w="115" h="91">
                    <a:moveTo>
                      <a:pt x="0" y="0"/>
                    </a:moveTo>
                    <a:lnTo>
                      <a:pt x="115" y="91"/>
                    </a:lnTo>
                  </a:path>
                </a:pathLst>
              </a:custGeom>
              <a:noFill/>
              <a:ln w="6477">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66" name="Group 55"/>
            <p:cNvGrpSpPr>
              <a:grpSpLocks/>
            </p:cNvGrpSpPr>
            <p:nvPr/>
          </p:nvGrpSpPr>
          <p:grpSpPr bwMode="auto">
            <a:xfrm>
              <a:off x="2320" y="1980"/>
              <a:ext cx="91" cy="72"/>
              <a:chOff x="2320" y="1980"/>
              <a:chExt cx="91" cy="72"/>
            </a:xfrm>
          </p:grpSpPr>
          <p:sp>
            <p:nvSpPr>
              <p:cNvPr id="71" name="Freeform 56"/>
              <p:cNvSpPr>
                <a:spLocks/>
              </p:cNvSpPr>
              <p:nvPr/>
            </p:nvSpPr>
            <p:spPr bwMode="auto">
              <a:xfrm>
                <a:off x="2320" y="1980"/>
                <a:ext cx="91" cy="72"/>
              </a:xfrm>
              <a:custGeom>
                <a:avLst/>
                <a:gdLst>
                  <a:gd name="T0" fmla="+- 0 2320 2320"/>
                  <a:gd name="T1" fmla="*/ T0 w 91"/>
                  <a:gd name="T2" fmla="+- 0 1980 1980"/>
                  <a:gd name="T3" fmla="*/ 1980 h 72"/>
                  <a:gd name="T4" fmla="+- 0 2411 2320"/>
                  <a:gd name="T5" fmla="*/ T4 w 91"/>
                  <a:gd name="T6" fmla="+- 0 2052 1980"/>
                  <a:gd name="T7" fmla="*/ 2052 h 72"/>
                </a:gdLst>
                <a:ahLst/>
                <a:cxnLst>
                  <a:cxn ang="0">
                    <a:pos x="T1" y="T3"/>
                  </a:cxn>
                  <a:cxn ang="0">
                    <a:pos x="T5" y="T7"/>
                  </a:cxn>
                </a:cxnLst>
                <a:rect l="0" t="0" r="r" b="b"/>
                <a:pathLst>
                  <a:path w="91" h="72">
                    <a:moveTo>
                      <a:pt x="0" y="0"/>
                    </a:moveTo>
                    <a:lnTo>
                      <a:pt x="91" y="72"/>
                    </a:lnTo>
                  </a:path>
                </a:pathLst>
              </a:custGeom>
              <a:noFill/>
              <a:ln w="6477">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67" name="Group 53"/>
            <p:cNvGrpSpPr>
              <a:grpSpLocks/>
            </p:cNvGrpSpPr>
            <p:nvPr/>
          </p:nvGrpSpPr>
          <p:grpSpPr bwMode="auto">
            <a:xfrm>
              <a:off x="2480" y="1286"/>
              <a:ext cx="115" cy="91"/>
              <a:chOff x="2480" y="1286"/>
              <a:chExt cx="115" cy="91"/>
            </a:xfrm>
          </p:grpSpPr>
          <p:sp>
            <p:nvSpPr>
              <p:cNvPr id="70" name="Freeform 54"/>
              <p:cNvSpPr>
                <a:spLocks/>
              </p:cNvSpPr>
              <p:nvPr/>
            </p:nvSpPr>
            <p:spPr bwMode="auto">
              <a:xfrm>
                <a:off x="2480" y="1286"/>
                <a:ext cx="115" cy="91"/>
              </a:xfrm>
              <a:custGeom>
                <a:avLst/>
                <a:gdLst>
                  <a:gd name="T0" fmla="+- 0 2480 2480"/>
                  <a:gd name="T1" fmla="*/ T0 w 115"/>
                  <a:gd name="T2" fmla="+- 0 1286 1286"/>
                  <a:gd name="T3" fmla="*/ 1286 h 91"/>
                  <a:gd name="T4" fmla="+- 0 2594 2480"/>
                  <a:gd name="T5" fmla="*/ T4 w 115"/>
                  <a:gd name="T6" fmla="+- 0 1377 1286"/>
                  <a:gd name="T7" fmla="*/ 1377 h 91"/>
                </a:gdLst>
                <a:ahLst/>
                <a:cxnLst>
                  <a:cxn ang="0">
                    <a:pos x="T1" y="T3"/>
                  </a:cxn>
                  <a:cxn ang="0">
                    <a:pos x="T5" y="T7"/>
                  </a:cxn>
                </a:cxnLst>
                <a:rect l="0" t="0" r="r" b="b"/>
                <a:pathLst>
                  <a:path w="115" h="91">
                    <a:moveTo>
                      <a:pt x="0" y="0"/>
                    </a:moveTo>
                    <a:lnTo>
                      <a:pt x="114" y="91"/>
                    </a:lnTo>
                  </a:path>
                </a:pathLst>
              </a:custGeom>
              <a:noFill/>
              <a:ln w="6477">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68" name="Group 51"/>
            <p:cNvGrpSpPr>
              <a:grpSpLocks/>
            </p:cNvGrpSpPr>
            <p:nvPr/>
          </p:nvGrpSpPr>
          <p:grpSpPr bwMode="auto">
            <a:xfrm>
              <a:off x="2257" y="10"/>
              <a:ext cx="236" cy="2043"/>
              <a:chOff x="2257" y="10"/>
              <a:chExt cx="236" cy="2043"/>
            </a:xfrm>
          </p:grpSpPr>
          <p:sp>
            <p:nvSpPr>
              <p:cNvPr id="69" name="Freeform 52"/>
              <p:cNvSpPr>
                <a:spLocks/>
              </p:cNvSpPr>
              <p:nvPr/>
            </p:nvSpPr>
            <p:spPr bwMode="auto">
              <a:xfrm>
                <a:off x="2257" y="10"/>
                <a:ext cx="236" cy="2043"/>
              </a:xfrm>
              <a:custGeom>
                <a:avLst/>
                <a:gdLst>
                  <a:gd name="T0" fmla="+- 0 2257 2257"/>
                  <a:gd name="T1" fmla="*/ T0 w 236"/>
                  <a:gd name="T2" fmla="+- 0 10 10"/>
                  <a:gd name="T3" fmla="*/ 10 h 2043"/>
                  <a:gd name="T4" fmla="+- 0 2300 2257"/>
                  <a:gd name="T5" fmla="*/ T4 w 236"/>
                  <a:gd name="T6" fmla="+- 0 106 10"/>
                  <a:gd name="T7" fmla="*/ 106 h 2043"/>
                  <a:gd name="T8" fmla="+- 0 2339 2257"/>
                  <a:gd name="T9" fmla="*/ T8 w 236"/>
                  <a:gd name="T10" fmla="+- 0 204 10"/>
                  <a:gd name="T11" fmla="*/ 204 h 2043"/>
                  <a:gd name="T12" fmla="+- 0 2374 2257"/>
                  <a:gd name="T13" fmla="*/ T12 w 236"/>
                  <a:gd name="T14" fmla="+- 0 305 10"/>
                  <a:gd name="T15" fmla="*/ 305 h 2043"/>
                  <a:gd name="T16" fmla="+- 0 2405 2257"/>
                  <a:gd name="T17" fmla="*/ T16 w 236"/>
                  <a:gd name="T18" fmla="+- 0 407 10"/>
                  <a:gd name="T19" fmla="*/ 407 h 2043"/>
                  <a:gd name="T20" fmla="+- 0 2431 2257"/>
                  <a:gd name="T21" fmla="*/ T20 w 236"/>
                  <a:gd name="T22" fmla="+- 0 511 10"/>
                  <a:gd name="T23" fmla="*/ 511 h 2043"/>
                  <a:gd name="T24" fmla="+- 0 2453 2257"/>
                  <a:gd name="T25" fmla="*/ T24 w 236"/>
                  <a:gd name="T26" fmla="+- 0 617 10"/>
                  <a:gd name="T27" fmla="*/ 617 h 2043"/>
                  <a:gd name="T28" fmla="+- 0 2470 2257"/>
                  <a:gd name="T29" fmla="*/ T28 w 236"/>
                  <a:gd name="T30" fmla="+- 0 724 10"/>
                  <a:gd name="T31" fmla="*/ 724 h 2043"/>
                  <a:gd name="T32" fmla="+- 0 2482 2257"/>
                  <a:gd name="T33" fmla="*/ T32 w 236"/>
                  <a:gd name="T34" fmla="+- 0 833 10"/>
                  <a:gd name="T35" fmla="*/ 833 h 2043"/>
                  <a:gd name="T36" fmla="+- 0 2489 2257"/>
                  <a:gd name="T37" fmla="*/ T36 w 236"/>
                  <a:gd name="T38" fmla="+- 0 943 10"/>
                  <a:gd name="T39" fmla="*/ 943 h 2043"/>
                  <a:gd name="T40" fmla="+- 0 2492 2257"/>
                  <a:gd name="T41" fmla="*/ T40 w 236"/>
                  <a:gd name="T42" fmla="+- 0 1055 10"/>
                  <a:gd name="T43" fmla="*/ 1055 h 2043"/>
                  <a:gd name="T44" fmla="+- 0 2491 2257"/>
                  <a:gd name="T45" fmla="*/ T44 w 236"/>
                  <a:gd name="T46" fmla="+- 0 1110 10"/>
                  <a:gd name="T47" fmla="*/ 1110 h 2043"/>
                  <a:gd name="T48" fmla="+- 0 2486 2257"/>
                  <a:gd name="T49" fmla="*/ T48 w 236"/>
                  <a:gd name="T50" fmla="+- 0 1221 10"/>
                  <a:gd name="T51" fmla="*/ 1221 h 2043"/>
                  <a:gd name="T52" fmla="+- 0 2477 2257"/>
                  <a:gd name="T53" fmla="*/ T52 w 236"/>
                  <a:gd name="T54" fmla="+- 0 1330 10"/>
                  <a:gd name="T55" fmla="*/ 1330 h 2043"/>
                  <a:gd name="T56" fmla="+- 0 2462 2257"/>
                  <a:gd name="T57" fmla="*/ T56 w 236"/>
                  <a:gd name="T58" fmla="+- 0 1438 10"/>
                  <a:gd name="T59" fmla="*/ 1438 h 2043"/>
                  <a:gd name="T60" fmla="+- 0 2443 2257"/>
                  <a:gd name="T61" fmla="*/ T60 w 236"/>
                  <a:gd name="T62" fmla="+- 0 1544 10"/>
                  <a:gd name="T63" fmla="*/ 1544 h 2043"/>
                  <a:gd name="T64" fmla="+- 0 2419 2257"/>
                  <a:gd name="T65" fmla="*/ T64 w 236"/>
                  <a:gd name="T66" fmla="+- 0 1648 10"/>
                  <a:gd name="T67" fmla="*/ 1648 h 2043"/>
                  <a:gd name="T68" fmla="+- 0 2391 2257"/>
                  <a:gd name="T69" fmla="*/ T68 w 236"/>
                  <a:gd name="T70" fmla="+- 0 1751 10"/>
                  <a:gd name="T71" fmla="*/ 1751 h 2043"/>
                  <a:gd name="T72" fmla="+- 0 2358 2257"/>
                  <a:gd name="T73" fmla="*/ T72 w 236"/>
                  <a:gd name="T74" fmla="+- 0 1852 10"/>
                  <a:gd name="T75" fmla="*/ 1852 h 2043"/>
                  <a:gd name="T76" fmla="+- 0 2321 2257"/>
                  <a:gd name="T77" fmla="*/ T76 w 236"/>
                  <a:gd name="T78" fmla="+- 0 1950 10"/>
                  <a:gd name="T79" fmla="*/ 1950 h 2043"/>
                  <a:gd name="T80" fmla="+- 0 2281 2257"/>
                  <a:gd name="T81" fmla="*/ T80 w 236"/>
                  <a:gd name="T82" fmla="+- 0 2047 10"/>
                  <a:gd name="T83" fmla="*/ 2047 h 2043"/>
                  <a:gd name="T84" fmla="+- 0 2278 2257"/>
                  <a:gd name="T85" fmla="*/ T84 w 236"/>
                  <a:gd name="T86" fmla="+- 0 2052 10"/>
                  <a:gd name="T87" fmla="*/ 2052 h 204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Lst>
                <a:rect l="0" t="0" r="r" b="b"/>
                <a:pathLst>
                  <a:path w="236" h="2043">
                    <a:moveTo>
                      <a:pt x="0" y="0"/>
                    </a:moveTo>
                    <a:lnTo>
                      <a:pt x="43" y="96"/>
                    </a:lnTo>
                    <a:lnTo>
                      <a:pt x="82" y="194"/>
                    </a:lnTo>
                    <a:lnTo>
                      <a:pt x="117" y="295"/>
                    </a:lnTo>
                    <a:lnTo>
                      <a:pt x="148" y="397"/>
                    </a:lnTo>
                    <a:lnTo>
                      <a:pt x="174" y="501"/>
                    </a:lnTo>
                    <a:lnTo>
                      <a:pt x="196" y="607"/>
                    </a:lnTo>
                    <a:lnTo>
                      <a:pt x="213" y="714"/>
                    </a:lnTo>
                    <a:lnTo>
                      <a:pt x="225" y="823"/>
                    </a:lnTo>
                    <a:lnTo>
                      <a:pt x="232" y="933"/>
                    </a:lnTo>
                    <a:lnTo>
                      <a:pt x="235" y="1045"/>
                    </a:lnTo>
                    <a:lnTo>
                      <a:pt x="234" y="1100"/>
                    </a:lnTo>
                    <a:lnTo>
                      <a:pt x="229" y="1211"/>
                    </a:lnTo>
                    <a:lnTo>
                      <a:pt x="220" y="1320"/>
                    </a:lnTo>
                    <a:lnTo>
                      <a:pt x="205" y="1428"/>
                    </a:lnTo>
                    <a:lnTo>
                      <a:pt x="186" y="1534"/>
                    </a:lnTo>
                    <a:lnTo>
                      <a:pt x="162" y="1638"/>
                    </a:lnTo>
                    <a:lnTo>
                      <a:pt x="134" y="1741"/>
                    </a:lnTo>
                    <a:lnTo>
                      <a:pt x="101" y="1842"/>
                    </a:lnTo>
                    <a:lnTo>
                      <a:pt x="64" y="1940"/>
                    </a:lnTo>
                    <a:lnTo>
                      <a:pt x="24" y="2037"/>
                    </a:lnTo>
                    <a:lnTo>
                      <a:pt x="21" y="2042"/>
                    </a:lnTo>
                  </a:path>
                </a:pathLst>
              </a:custGeom>
              <a:noFill/>
              <a:ln w="12954">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sp>
        <p:nvSpPr>
          <p:cNvPr id="88" name="Rectangle 87"/>
          <p:cNvSpPr/>
          <p:nvPr/>
        </p:nvSpPr>
        <p:spPr>
          <a:xfrm>
            <a:off x="-72388" y="3052426"/>
            <a:ext cx="4676828" cy="338554"/>
          </a:xfrm>
          <a:prstGeom prst="rect">
            <a:avLst/>
          </a:prstGeom>
        </p:spPr>
        <p:txBody>
          <a:bodyPr wrap="square">
            <a:spAutoFit/>
          </a:bodyPr>
          <a:lstStyle/>
          <a:p>
            <a:pPr lvl="1"/>
            <a:r>
              <a:rPr lang="en-US" sz="1600" dirty="0" smtClean="0"/>
              <a:t>(ii)  Explain </a:t>
            </a:r>
            <a:r>
              <a:rPr lang="en-US" sz="1600" dirty="0"/>
              <a:t>why the light ray reflects as shown.</a:t>
            </a:r>
            <a:endParaRPr lang="en-NZ" sz="1600" dirty="0"/>
          </a:p>
        </p:txBody>
      </p:sp>
      <p:sp>
        <p:nvSpPr>
          <p:cNvPr id="89" name="Rectangle 88"/>
          <p:cNvSpPr/>
          <p:nvPr/>
        </p:nvSpPr>
        <p:spPr>
          <a:xfrm>
            <a:off x="294494" y="2097105"/>
            <a:ext cx="5060269" cy="584775"/>
          </a:xfrm>
          <a:prstGeom prst="rect">
            <a:avLst/>
          </a:prstGeom>
        </p:spPr>
        <p:txBody>
          <a:bodyPr wrap="square">
            <a:spAutoFit/>
          </a:bodyPr>
          <a:lstStyle/>
          <a:p>
            <a:pPr marL="342900" lvl="0" indent="-342900">
              <a:buAutoNum type="alphaLcParenBoth" startAt="2"/>
            </a:pPr>
            <a:r>
              <a:rPr lang="en-US" sz="1600" dirty="0" smtClean="0"/>
              <a:t>She notices </a:t>
            </a:r>
            <a:r>
              <a:rPr lang="en-US" sz="1600" dirty="0"/>
              <a:t>that a light ray from the lamp reflects straight </a:t>
            </a:r>
            <a:r>
              <a:rPr lang="en-US" sz="1600" dirty="0" smtClean="0"/>
              <a:t>back </a:t>
            </a:r>
            <a:r>
              <a:rPr lang="en-US" sz="1600" dirty="0"/>
              <a:t>to the lamp, as </a:t>
            </a:r>
            <a:r>
              <a:rPr lang="en-US" sz="1600" dirty="0" smtClean="0"/>
              <a:t>shown</a:t>
            </a:r>
            <a:endParaRPr lang="en-NZ" sz="1600" dirty="0"/>
          </a:p>
        </p:txBody>
      </p:sp>
      <p:sp>
        <p:nvSpPr>
          <p:cNvPr id="90" name="Rectangle 89"/>
          <p:cNvSpPr/>
          <p:nvPr/>
        </p:nvSpPr>
        <p:spPr>
          <a:xfrm>
            <a:off x="421081" y="2696085"/>
            <a:ext cx="4572000" cy="338554"/>
          </a:xfrm>
          <a:prstGeom prst="rect">
            <a:avLst/>
          </a:prstGeom>
        </p:spPr>
        <p:txBody>
          <a:bodyPr>
            <a:spAutoFit/>
          </a:bodyPr>
          <a:lstStyle/>
          <a:p>
            <a:r>
              <a:rPr lang="en-US" sz="1600" dirty="0" smtClean="0"/>
              <a:t>(</a:t>
            </a:r>
            <a:r>
              <a:rPr lang="en-US" sz="1600" dirty="0" err="1" smtClean="0"/>
              <a:t>i</a:t>
            </a:r>
            <a:r>
              <a:rPr lang="en-US" sz="1600" dirty="0" smtClean="0"/>
              <a:t>)  State </a:t>
            </a:r>
            <a:r>
              <a:rPr lang="en-US" sz="1600" dirty="0"/>
              <a:t>the name of the position of the lamp.</a:t>
            </a:r>
            <a:endParaRPr lang="en-NZ" sz="1600" dirty="0"/>
          </a:p>
        </p:txBody>
      </p:sp>
      <p:sp>
        <p:nvSpPr>
          <p:cNvPr id="91" name="Rectangle 90"/>
          <p:cNvSpPr/>
          <p:nvPr/>
        </p:nvSpPr>
        <p:spPr>
          <a:xfrm>
            <a:off x="672197" y="741727"/>
            <a:ext cx="1949669" cy="830997"/>
          </a:xfrm>
          <a:prstGeom prst="rect">
            <a:avLst/>
          </a:prstGeom>
          <a:solidFill>
            <a:schemeClr val="bg1"/>
          </a:solidFill>
          <a:ln w="28575">
            <a:solidFill>
              <a:srgbClr val="FF0000"/>
            </a:solidFill>
          </a:ln>
        </p:spPr>
        <p:txBody>
          <a:bodyPr wrap="square">
            <a:spAutoFit/>
          </a:bodyPr>
          <a:lstStyle/>
          <a:p>
            <a:pPr lvl="0"/>
            <a:r>
              <a:rPr lang="en-GB" sz="1600" b="1" i="1" dirty="0" smtClean="0">
                <a:solidFill>
                  <a:srgbClr val="FF0000"/>
                </a:solidFill>
              </a:rPr>
              <a:t>“ACHIEVE” for :</a:t>
            </a:r>
          </a:p>
          <a:p>
            <a:r>
              <a:rPr lang="en-NZ" sz="1600" dirty="0" smtClean="0"/>
              <a:t>At the Focal Point (or Principal Focus)</a:t>
            </a:r>
            <a:endParaRPr lang="en-NZ" sz="1600" dirty="0"/>
          </a:p>
        </p:txBody>
      </p:sp>
      <p:sp>
        <p:nvSpPr>
          <p:cNvPr id="92" name="TextBox 91"/>
          <p:cNvSpPr txBox="1"/>
          <p:nvPr/>
        </p:nvSpPr>
        <p:spPr>
          <a:xfrm>
            <a:off x="439202" y="3437741"/>
            <a:ext cx="930639" cy="338554"/>
          </a:xfrm>
          <a:prstGeom prst="rect">
            <a:avLst/>
          </a:prstGeom>
          <a:noFill/>
        </p:spPr>
        <p:txBody>
          <a:bodyPr wrap="none" rtlCol="0">
            <a:spAutoFit/>
          </a:bodyPr>
          <a:lstStyle/>
          <a:p>
            <a:r>
              <a:rPr lang="en-NZ" sz="1600" b="1" dirty="0" smtClean="0"/>
              <a:t>Answer :</a:t>
            </a:r>
            <a:endParaRPr lang="en-NZ" sz="1600" b="1" dirty="0"/>
          </a:p>
        </p:txBody>
      </p:sp>
      <p:sp>
        <p:nvSpPr>
          <p:cNvPr id="93" name="TextBox 92"/>
          <p:cNvSpPr txBox="1"/>
          <p:nvPr/>
        </p:nvSpPr>
        <p:spPr>
          <a:xfrm>
            <a:off x="342900" y="3835400"/>
            <a:ext cx="4953000" cy="1477328"/>
          </a:xfrm>
          <a:prstGeom prst="rect">
            <a:avLst/>
          </a:prstGeom>
          <a:noFill/>
        </p:spPr>
        <p:txBody>
          <a:bodyPr wrap="square" rtlCol="0">
            <a:spAutoFit/>
          </a:bodyPr>
          <a:lstStyle/>
          <a:p>
            <a:pPr marL="400050" indent="-400050">
              <a:buAutoNum type="romanLcParenBoth"/>
            </a:pPr>
            <a:r>
              <a:rPr lang="en-NZ" dirty="0" smtClean="0"/>
              <a:t>The lamp is now at the centre of curvature. </a:t>
            </a:r>
          </a:p>
          <a:p>
            <a:pPr marL="400050" indent="-400050">
              <a:buAutoNum type="romanLcParenBoth"/>
            </a:pPr>
            <a:r>
              <a:rPr lang="en-NZ" dirty="0" smtClean="0"/>
              <a:t>The light from the lamp travels along a radius of the spherical section. It strikes the mirror as a normal – perpendicular at that point –and reflects back on itself. </a:t>
            </a:r>
            <a:endParaRPr lang="en-NZ" dirty="0"/>
          </a:p>
        </p:txBody>
      </p:sp>
      <p:sp>
        <p:nvSpPr>
          <p:cNvPr id="94" name="Rectangle 93"/>
          <p:cNvSpPr/>
          <p:nvPr/>
        </p:nvSpPr>
        <p:spPr>
          <a:xfrm>
            <a:off x="906516" y="5575017"/>
            <a:ext cx="1573925" cy="830997"/>
          </a:xfrm>
          <a:prstGeom prst="rect">
            <a:avLst/>
          </a:prstGeom>
          <a:solidFill>
            <a:schemeClr val="bg1"/>
          </a:solidFill>
          <a:ln w="28575">
            <a:solidFill>
              <a:srgbClr val="FF0000"/>
            </a:solidFill>
          </a:ln>
        </p:spPr>
        <p:txBody>
          <a:bodyPr wrap="square">
            <a:spAutoFit/>
          </a:bodyPr>
          <a:lstStyle/>
          <a:p>
            <a:pPr lvl="0"/>
            <a:r>
              <a:rPr lang="en-GB" sz="1600" b="1" i="1" dirty="0" smtClean="0">
                <a:solidFill>
                  <a:srgbClr val="FF0000"/>
                </a:solidFill>
              </a:rPr>
              <a:t>“ACHIEVE” for :</a:t>
            </a:r>
          </a:p>
          <a:p>
            <a:pPr algn="ctr"/>
            <a:r>
              <a:rPr lang="en-NZ" sz="1600" dirty="0"/>
              <a:t>Any ONE </a:t>
            </a:r>
            <a:r>
              <a:rPr lang="en-NZ" sz="1600" dirty="0" smtClean="0"/>
              <a:t>part correct</a:t>
            </a:r>
            <a:endParaRPr lang="en-NZ" sz="1600" dirty="0"/>
          </a:p>
        </p:txBody>
      </p:sp>
      <p:sp>
        <p:nvSpPr>
          <p:cNvPr id="95" name="Rectangle 94"/>
          <p:cNvSpPr/>
          <p:nvPr/>
        </p:nvSpPr>
        <p:spPr>
          <a:xfrm>
            <a:off x="3229152" y="5664140"/>
            <a:ext cx="1531598" cy="830997"/>
          </a:xfrm>
          <a:prstGeom prst="rect">
            <a:avLst/>
          </a:prstGeom>
          <a:ln w="28575">
            <a:solidFill>
              <a:srgbClr val="7030A0"/>
            </a:solidFill>
          </a:ln>
        </p:spPr>
        <p:txBody>
          <a:bodyPr wrap="square">
            <a:spAutoFit/>
          </a:bodyPr>
          <a:lstStyle/>
          <a:p>
            <a:pPr lvl="0" algn="ctr"/>
            <a:r>
              <a:rPr lang="en-GB" sz="1600" b="1" i="1" dirty="0" smtClean="0">
                <a:solidFill>
                  <a:srgbClr val="7030A0"/>
                </a:solidFill>
              </a:rPr>
              <a:t>“MERIT” for :</a:t>
            </a:r>
          </a:p>
          <a:p>
            <a:pPr algn="ctr"/>
            <a:r>
              <a:rPr lang="en-NZ" sz="1600" dirty="0" smtClean="0"/>
              <a:t>BOTH parts correct</a:t>
            </a:r>
            <a:endParaRPr lang="en-NZ" sz="1600" dirty="0"/>
          </a:p>
        </p:txBody>
      </p:sp>
    </p:spTree>
    <p:extLst>
      <p:ext uri="{BB962C8B-B14F-4D97-AF65-F5344CB8AC3E}">
        <p14:creationId xmlns:p14="http://schemas.microsoft.com/office/powerpoint/2010/main" val="1060978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1"/>
                                        </p:tgtEl>
                                        <p:attrNameLst>
                                          <p:attrName>style.visibility</p:attrName>
                                        </p:attrNameLst>
                                      </p:cBhvr>
                                      <p:to>
                                        <p:strVal val="visible"/>
                                      </p:to>
                                    </p:set>
                                    <p:anim calcmode="lin" valueType="num">
                                      <p:cBhvr additive="base">
                                        <p:cTn id="7" dur="1750" fill="hold"/>
                                        <p:tgtEl>
                                          <p:spTgt spid="91"/>
                                        </p:tgtEl>
                                        <p:attrNameLst>
                                          <p:attrName>ppt_x</p:attrName>
                                        </p:attrNameLst>
                                      </p:cBhvr>
                                      <p:tavLst>
                                        <p:tav tm="0">
                                          <p:val>
                                            <p:strVal val="0-#ppt_w/2"/>
                                          </p:val>
                                        </p:tav>
                                        <p:tav tm="100000">
                                          <p:val>
                                            <p:strVal val="#ppt_x"/>
                                          </p:val>
                                        </p:tav>
                                      </p:tavLst>
                                    </p:anim>
                                    <p:anim calcmode="lin" valueType="num">
                                      <p:cBhvr additive="base">
                                        <p:cTn id="8" dur="1750" fill="hold"/>
                                        <p:tgtEl>
                                          <p:spTgt spid="91"/>
                                        </p:tgtEl>
                                        <p:attrNameLst>
                                          <p:attrName>ppt_y</p:attrName>
                                        </p:attrNameLst>
                                      </p:cBhvr>
                                      <p:tavLst>
                                        <p:tav tm="0">
                                          <p:val>
                                            <p:strVal val="#ppt_y"/>
                                          </p:val>
                                        </p:tav>
                                        <p:tav tm="100000">
                                          <p:val>
                                            <p:strVal val="#ppt_y"/>
                                          </p:val>
                                        </p:tav>
                                      </p:tavLst>
                                    </p:anim>
                                  </p:childTnLst>
                                </p:cTn>
                              </p:par>
                            </p:childTnLst>
                          </p:cTn>
                        </p:par>
                        <p:par>
                          <p:cTn id="9" fill="hold">
                            <p:stCondLst>
                              <p:cond delay="1750"/>
                            </p:stCondLst>
                            <p:childTnLst>
                              <p:par>
                                <p:cTn id="10" presetID="10" presetClass="entr" presetSubtype="0" fill="hold" grpId="0" nodeType="afterEffect">
                                  <p:stCondLst>
                                    <p:cond delay="0"/>
                                  </p:stCondLst>
                                  <p:childTnLst>
                                    <p:set>
                                      <p:cBhvr>
                                        <p:cTn id="11" dur="1" fill="hold">
                                          <p:stCondLst>
                                            <p:cond delay="0"/>
                                          </p:stCondLst>
                                        </p:cTn>
                                        <p:tgtEl>
                                          <p:spTgt spid="89"/>
                                        </p:tgtEl>
                                        <p:attrNameLst>
                                          <p:attrName>style.visibility</p:attrName>
                                        </p:attrNameLst>
                                      </p:cBhvr>
                                      <p:to>
                                        <p:strVal val="visible"/>
                                      </p:to>
                                    </p:set>
                                    <p:animEffect transition="in" filter="fade">
                                      <p:cBhvr>
                                        <p:cTn id="12" dur="1500"/>
                                        <p:tgtEl>
                                          <p:spTgt spid="89"/>
                                        </p:tgtEl>
                                      </p:cBhvr>
                                    </p:animEffect>
                                  </p:childTnLst>
                                </p:cTn>
                              </p:par>
                            </p:childTnLst>
                          </p:cTn>
                        </p:par>
                        <p:par>
                          <p:cTn id="13" fill="hold">
                            <p:stCondLst>
                              <p:cond delay="3250"/>
                            </p:stCondLst>
                            <p:childTnLst>
                              <p:par>
                                <p:cTn id="14" presetID="10" presetClass="entr" presetSubtype="0" fill="hold" nodeType="afterEffect">
                                  <p:stCondLst>
                                    <p:cond delay="0"/>
                                  </p:stCondLst>
                                  <p:childTnLst>
                                    <p:set>
                                      <p:cBhvr>
                                        <p:cTn id="15" dur="1" fill="hold">
                                          <p:stCondLst>
                                            <p:cond delay="0"/>
                                          </p:stCondLst>
                                        </p:cTn>
                                        <p:tgtEl>
                                          <p:spTgt spid="49"/>
                                        </p:tgtEl>
                                        <p:attrNameLst>
                                          <p:attrName>style.visibility</p:attrName>
                                        </p:attrNameLst>
                                      </p:cBhvr>
                                      <p:to>
                                        <p:strVal val="visible"/>
                                      </p:to>
                                    </p:set>
                                    <p:animEffect transition="in" filter="fade">
                                      <p:cBhvr>
                                        <p:cTn id="16" dur="1500"/>
                                        <p:tgtEl>
                                          <p:spTgt spid="49"/>
                                        </p:tgtEl>
                                      </p:cBhvr>
                                    </p:animEffect>
                                  </p:childTnLst>
                                </p:cTn>
                              </p:par>
                            </p:childTnLst>
                          </p:cTn>
                        </p:par>
                        <p:par>
                          <p:cTn id="17" fill="hold">
                            <p:stCondLst>
                              <p:cond delay="4750"/>
                            </p:stCondLst>
                            <p:childTnLst>
                              <p:par>
                                <p:cTn id="18" presetID="22" presetClass="entr" presetSubtype="8" fill="hold" grpId="0" nodeType="afterEffect">
                                  <p:stCondLst>
                                    <p:cond delay="0"/>
                                  </p:stCondLst>
                                  <p:childTnLst>
                                    <p:set>
                                      <p:cBhvr>
                                        <p:cTn id="19" dur="1" fill="hold">
                                          <p:stCondLst>
                                            <p:cond delay="0"/>
                                          </p:stCondLst>
                                        </p:cTn>
                                        <p:tgtEl>
                                          <p:spTgt spid="90"/>
                                        </p:tgtEl>
                                        <p:attrNameLst>
                                          <p:attrName>style.visibility</p:attrName>
                                        </p:attrNameLst>
                                      </p:cBhvr>
                                      <p:to>
                                        <p:strVal val="visible"/>
                                      </p:to>
                                    </p:set>
                                    <p:animEffect transition="in" filter="wipe(left)">
                                      <p:cBhvr>
                                        <p:cTn id="20" dur="1500"/>
                                        <p:tgtEl>
                                          <p:spTgt spid="90"/>
                                        </p:tgtEl>
                                      </p:cBhvr>
                                    </p:animEffect>
                                  </p:childTnLst>
                                </p:cTn>
                              </p:par>
                            </p:childTnLst>
                          </p:cTn>
                        </p:par>
                        <p:par>
                          <p:cTn id="21" fill="hold">
                            <p:stCondLst>
                              <p:cond delay="6250"/>
                            </p:stCondLst>
                            <p:childTnLst>
                              <p:par>
                                <p:cTn id="22" presetID="22" presetClass="entr" presetSubtype="8" fill="hold" grpId="0" nodeType="afterEffect">
                                  <p:stCondLst>
                                    <p:cond delay="0"/>
                                  </p:stCondLst>
                                  <p:childTnLst>
                                    <p:set>
                                      <p:cBhvr>
                                        <p:cTn id="23" dur="1" fill="hold">
                                          <p:stCondLst>
                                            <p:cond delay="0"/>
                                          </p:stCondLst>
                                        </p:cTn>
                                        <p:tgtEl>
                                          <p:spTgt spid="88"/>
                                        </p:tgtEl>
                                        <p:attrNameLst>
                                          <p:attrName>style.visibility</p:attrName>
                                        </p:attrNameLst>
                                      </p:cBhvr>
                                      <p:to>
                                        <p:strVal val="visible"/>
                                      </p:to>
                                    </p:set>
                                    <p:animEffect transition="in" filter="wipe(left)">
                                      <p:cBhvr>
                                        <p:cTn id="24" dur="2000"/>
                                        <p:tgtEl>
                                          <p:spTgt spid="88"/>
                                        </p:tgtEl>
                                      </p:cBhvr>
                                    </p:animEffect>
                                  </p:childTnLst>
                                </p:cTn>
                              </p:par>
                            </p:childTnLst>
                          </p:cTn>
                        </p:par>
                        <p:par>
                          <p:cTn id="25" fill="hold">
                            <p:stCondLst>
                              <p:cond delay="8250"/>
                            </p:stCondLst>
                            <p:childTnLst>
                              <p:par>
                                <p:cTn id="26" presetID="10" presetClass="entr" presetSubtype="0" fill="hold" grpId="0" nodeType="afterEffect">
                                  <p:stCondLst>
                                    <p:cond delay="0"/>
                                  </p:stCondLst>
                                  <p:childTnLst>
                                    <p:set>
                                      <p:cBhvr>
                                        <p:cTn id="27" dur="1" fill="hold">
                                          <p:stCondLst>
                                            <p:cond delay="0"/>
                                          </p:stCondLst>
                                        </p:cTn>
                                        <p:tgtEl>
                                          <p:spTgt spid="92"/>
                                        </p:tgtEl>
                                        <p:attrNameLst>
                                          <p:attrName>style.visibility</p:attrName>
                                        </p:attrNameLst>
                                      </p:cBhvr>
                                      <p:to>
                                        <p:strVal val="visible"/>
                                      </p:to>
                                    </p:set>
                                    <p:animEffect transition="in" filter="fade">
                                      <p:cBhvr>
                                        <p:cTn id="28" dur="1000"/>
                                        <p:tgtEl>
                                          <p:spTgt spid="9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93"/>
                                        </p:tgtEl>
                                        <p:attrNameLst>
                                          <p:attrName>style.visibility</p:attrName>
                                        </p:attrNameLst>
                                      </p:cBhvr>
                                      <p:to>
                                        <p:strVal val="visible"/>
                                      </p:to>
                                    </p:set>
                                    <p:animEffect transition="in" filter="fade">
                                      <p:cBhvr>
                                        <p:cTn id="33" dur="1500"/>
                                        <p:tgtEl>
                                          <p:spTgt spid="93"/>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12" fill="hold" grpId="0" nodeType="clickEffect">
                                  <p:stCondLst>
                                    <p:cond delay="0"/>
                                  </p:stCondLst>
                                  <p:childTnLst>
                                    <p:set>
                                      <p:cBhvr>
                                        <p:cTn id="37" dur="1" fill="hold">
                                          <p:stCondLst>
                                            <p:cond delay="0"/>
                                          </p:stCondLst>
                                        </p:cTn>
                                        <p:tgtEl>
                                          <p:spTgt spid="94"/>
                                        </p:tgtEl>
                                        <p:attrNameLst>
                                          <p:attrName>style.visibility</p:attrName>
                                        </p:attrNameLst>
                                      </p:cBhvr>
                                      <p:to>
                                        <p:strVal val="visible"/>
                                      </p:to>
                                    </p:set>
                                    <p:anim calcmode="lin" valueType="num">
                                      <p:cBhvr additive="base">
                                        <p:cTn id="38" dur="1750" fill="hold"/>
                                        <p:tgtEl>
                                          <p:spTgt spid="94"/>
                                        </p:tgtEl>
                                        <p:attrNameLst>
                                          <p:attrName>ppt_x</p:attrName>
                                        </p:attrNameLst>
                                      </p:cBhvr>
                                      <p:tavLst>
                                        <p:tav tm="0">
                                          <p:val>
                                            <p:strVal val="0-#ppt_w/2"/>
                                          </p:val>
                                        </p:tav>
                                        <p:tav tm="100000">
                                          <p:val>
                                            <p:strVal val="#ppt_x"/>
                                          </p:val>
                                        </p:tav>
                                      </p:tavLst>
                                    </p:anim>
                                    <p:anim calcmode="lin" valueType="num">
                                      <p:cBhvr additive="base">
                                        <p:cTn id="39" dur="1750" fill="hold"/>
                                        <p:tgtEl>
                                          <p:spTgt spid="94"/>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95"/>
                                        </p:tgtEl>
                                        <p:attrNameLst>
                                          <p:attrName>style.visibility</p:attrName>
                                        </p:attrNameLst>
                                      </p:cBhvr>
                                      <p:to>
                                        <p:strVal val="visible"/>
                                      </p:to>
                                    </p:set>
                                    <p:anim calcmode="lin" valueType="num">
                                      <p:cBhvr>
                                        <p:cTn id="44" dur="1000" fill="hold"/>
                                        <p:tgtEl>
                                          <p:spTgt spid="95"/>
                                        </p:tgtEl>
                                        <p:attrNameLst>
                                          <p:attrName>ppt_w</p:attrName>
                                        </p:attrNameLst>
                                      </p:cBhvr>
                                      <p:tavLst>
                                        <p:tav tm="0">
                                          <p:val>
                                            <p:fltVal val="0"/>
                                          </p:val>
                                        </p:tav>
                                        <p:tav tm="100000">
                                          <p:val>
                                            <p:strVal val="#ppt_w"/>
                                          </p:val>
                                        </p:tav>
                                      </p:tavLst>
                                    </p:anim>
                                    <p:anim calcmode="lin" valueType="num">
                                      <p:cBhvr>
                                        <p:cTn id="45" dur="1000" fill="hold"/>
                                        <p:tgtEl>
                                          <p:spTgt spid="95"/>
                                        </p:tgtEl>
                                        <p:attrNameLst>
                                          <p:attrName>ppt_h</p:attrName>
                                        </p:attrNameLst>
                                      </p:cBhvr>
                                      <p:tavLst>
                                        <p:tav tm="0">
                                          <p:val>
                                            <p:fltVal val="0"/>
                                          </p:val>
                                        </p:tav>
                                        <p:tav tm="100000">
                                          <p:val>
                                            <p:strVal val="#ppt_h"/>
                                          </p:val>
                                        </p:tav>
                                      </p:tavLst>
                                    </p:anim>
                                    <p:anim calcmode="lin" valueType="num">
                                      <p:cBhvr>
                                        <p:cTn id="46" dur="1000" fill="hold"/>
                                        <p:tgtEl>
                                          <p:spTgt spid="95"/>
                                        </p:tgtEl>
                                        <p:attrNameLst>
                                          <p:attrName>style.rotation</p:attrName>
                                        </p:attrNameLst>
                                      </p:cBhvr>
                                      <p:tavLst>
                                        <p:tav tm="0">
                                          <p:val>
                                            <p:fltVal val="90"/>
                                          </p:val>
                                        </p:tav>
                                        <p:tav tm="100000">
                                          <p:val>
                                            <p:fltVal val="0"/>
                                          </p:val>
                                        </p:tav>
                                      </p:tavLst>
                                    </p:anim>
                                    <p:animEffect transition="in" filter="fade">
                                      <p:cBhvr>
                                        <p:cTn id="47" dur="1000"/>
                                        <p:tgtEl>
                                          <p:spTgt spid="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P spid="89" grpId="0"/>
      <p:bldP spid="90" grpId="0"/>
      <p:bldP spid="91" grpId="0" animBg="1"/>
      <p:bldP spid="92" grpId="0"/>
      <p:bldP spid="93" grpId="0"/>
      <p:bldP spid="94" grpId="0" animBg="1"/>
      <p:bldP spid="9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5980669" y="326690"/>
            <a:ext cx="2694625" cy="1848099"/>
            <a:chOff x="30" y="30"/>
            <a:chExt cx="2550" cy="2300"/>
          </a:xfrm>
        </p:grpSpPr>
        <p:grpSp>
          <p:nvGrpSpPr>
            <p:cNvPr id="3" name="Group 33"/>
            <p:cNvGrpSpPr>
              <a:grpSpLocks/>
            </p:cNvGrpSpPr>
            <p:nvPr/>
          </p:nvGrpSpPr>
          <p:grpSpPr bwMode="auto">
            <a:xfrm>
              <a:off x="30" y="1180"/>
              <a:ext cx="2435" cy="2"/>
              <a:chOff x="30" y="1180"/>
              <a:chExt cx="2435" cy="2"/>
            </a:xfrm>
          </p:grpSpPr>
          <p:sp>
            <p:nvSpPr>
              <p:cNvPr id="34" name="Freeform 34"/>
              <p:cNvSpPr>
                <a:spLocks/>
              </p:cNvSpPr>
              <p:nvPr/>
            </p:nvSpPr>
            <p:spPr bwMode="auto">
              <a:xfrm>
                <a:off x="30" y="1180"/>
                <a:ext cx="2435" cy="2"/>
              </a:xfrm>
              <a:custGeom>
                <a:avLst/>
                <a:gdLst>
                  <a:gd name="T0" fmla="+- 0 30 30"/>
                  <a:gd name="T1" fmla="*/ T0 w 2435"/>
                  <a:gd name="T2" fmla="+- 0 2465 30"/>
                  <a:gd name="T3" fmla="*/ T2 w 2435"/>
                </a:gdLst>
                <a:ahLst/>
                <a:cxnLst>
                  <a:cxn ang="0">
                    <a:pos x="T1" y="0"/>
                  </a:cxn>
                  <a:cxn ang="0">
                    <a:pos x="T3" y="0"/>
                  </a:cxn>
                </a:cxnLst>
                <a:rect l="0" t="0" r="r" b="b"/>
                <a:pathLst>
                  <a:path w="2435">
                    <a:moveTo>
                      <a:pt x="0" y="0"/>
                    </a:moveTo>
                    <a:lnTo>
                      <a:pt x="2435" y="0"/>
                    </a:lnTo>
                  </a:path>
                </a:pathLst>
              </a:custGeom>
              <a:noFill/>
              <a:ln w="317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4" name="Group 31"/>
            <p:cNvGrpSpPr>
              <a:grpSpLocks/>
            </p:cNvGrpSpPr>
            <p:nvPr/>
          </p:nvGrpSpPr>
          <p:grpSpPr bwMode="auto">
            <a:xfrm>
              <a:off x="933" y="1066"/>
              <a:ext cx="114" cy="114"/>
              <a:chOff x="933" y="1066"/>
              <a:chExt cx="114" cy="114"/>
            </a:xfrm>
          </p:grpSpPr>
          <p:sp>
            <p:nvSpPr>
              <p:cNvPr id="33" name="Freeform 32"/>
              <p:cNvSpPr>
                <a:spLocks/>
              </p:cNvSpPr>
              <p:nvPr/>
            </p:nvSpPr>
            <p:spPr bwMode="auto">
              <a:xfrm>
                <a:off x="933" y="1066"/>
                <a:ext cx="114" cy="114"/>
              </a:xfrm>
              <a:custGeom>
                <a:avLst/>
                <a:gdLst>
                  <a:gd name="T0" fmla="+- 0 1046 933"/>
                  <a:gd name="T1" fmla="*/ T0 w 114"/>
                  <a:gd name="T2" fmla="+- 0 1123 1066"/>
                  <a:gd name="T3" fmla="*/ 1123 h 114"/>
                  <a:gd name="T4" fmla="+- 0 1042 933"/>
                  <a:gd name="T5" fmla="*/ T4 w 114"/>
                  <a:gd name="T6" fmla="+- 0 1145 1066"/>
                  <a:gd name="T7" fmla="*/ 1145 h 114"/>
                  <a:gd name="T8" fmla="+- 0 1030 933"/>
                  <a:gd name="T9" fmla="*/ T8 w 114"/>
                  <a:gd name="T10" fmla="+- 0 1163 1066"/>
                  <a:gd name="T11" fmla="*/ 1163 h 114"/>
                  <a:gd name="T12" fmla="+- 0 1012 933"/>
                  <a:gd name="T13" fmla="*/ T12 w 114"/>
                  <a:gd name="T14" fmla="+- 0 1175 1066"/>
                  <a:gd name="T15" fmla="*/ 1175 h 114"/>
                  <a:gd name="T16" fmla="+- 0 990 933"/>
                  <a:gd name="T17" fmla="*/ T16 w 114"/>
                  <a:gd name="T18" fmla="+- 0 1180 1066"/>
                  <a:gd name="T19" fmla="*/ 1180 h 114"/>
                  <a:gd name="T20" fmla="+- 0 968 933"/>
                  <a:gd name="T21" fmla="*/ T20 w 114"/>
                  <a:gd name="T22" fmla="+- 0 1175 1066"/>
                  <a:gd name="T23" fmla="*/ 1175 h 114"/>
                  <a:gd name="T24" fmla="+- 0 950 933"/>
                  <a:gd name="T25" fmla="*/ T24 w 114"/>
                  <a:gd name="T26" fmla="+- 0 1163 1066"/>
                  <a:gd name="T27" fmla="*/ 1163 h 114"/>
                  <a:gd name="T28" fmla="+- 0 937 933"/>
                  <a:gd name="T29" fmla="*/ T28 w 114"/>
                  <a:gd name="T30" fmla="+- 0 1145 1066"/>
                  <a:gd name="T31" fmla="*/ 1145 h 114"/>
                  <a:gd name="T32" fmla="+- 0 933 933"/>
                  <a:gd name="T33" fmla="*/ T32 w 114"/>
                  <a:gd name="T34" fmla="+- 0 1123 1066"/>
                  <a:gd name="T35" fmla="*/ 1123 h 114"/>
                  <a:gd name="T36" fmla="+- 0 937 933"/>
                  <a:gd name="T37" fmla="*/ T36 w 114"/>
                  <a:gd name="T38" fmla="+- 0 1101 1066"/>
                  <a:gd name="T39" fmla="*/ 1101 h 114"/>
                  <a:gd name="T40" fmla="+- 0 949 933"/>
                  <a:gd name="T41" fmla="*/ T40 w 114"/>
                  <a:gd name="T42" fmla="+- 0 1083 1066"/>
                  <a:gd name="T43" fmla="*/ 1083 h 114"/>
                  <a:gd name="T44" fmla="+- 0 967 933"/>
                  <a:gd name="T45" fmla="*/ T44 w 114"/>
                  <a:gd name="T46" fmla="+- 0 1071 1066"/>
                  <a:gd name="T47" fmla="*/ 1071 h 114"/>
                  <a:gd name="T48" fmla="+- 0 989 933"/>
                  <a:gd name="T49" fmla="*/ T48 w 114"/>
                  <a:gd name="T50" fmla="+- 0 1066 1066"/>
                  <a:gd name="T51" fmla="*/ 1066 h 114"/>
                  <a:gd name="T52" fmla="+- 0 1011 933"/>
                  <a:gd name="T53" fmla="*/ T52 w 114"/>
                  <a:gd name="T54" fmla="+- 0 1071 1066"/>
                  <a:gd name="T55" fmla="*/ 1071 h 114"/>
                  <a:gd name="T56" fmla="+- 0 1029 933"/>
                  <a:gd name="T57" fmla="*/ T56 w 114"/>
                  <a:gd name="T58" fmla="+- 0 1083 1066"/>
                  <a:gd name="T59" fmla="*/ 1083 h 114"/>
                  <a:gd name="T60" fmla="+- 0 1042 933"/>
                  <a:gd name="T61" fmla="*/ T60 w 114"/>
                  <a:gd name="T62" fmla="+- 0 1100 1066"/>
                  <a:gd name="T63" fmla="*/ 1100 h 114"/>
                  <a:gd name="T64" fmla="+- 0 1046 933"/>
                  <a:gd name="T65" fmla="*/ T64 w 114"/>
                  <a:gd name="T66" fmla="+- 0 1122 1066"/>
                  <a:gd name="T67" fmla="*/ 1122 h 114"/>
                  <a:gd name="T68" fmla="+- 0 1046 933"/>
                  <a:gd name="T69" fmla="*/ T68 w 114"/>
                  <a:gd name="T70" fmla="+- 0 1123 1066"/>
                  <a:gd name="T71" fmla="*/ 1123 h 11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14" h="114">
                    <a:moveTo>
                      <a:pt x="113" y="57"/>
                    </a:moveTo>
                    <a:lnTo>
                      <a:pt x="109" y="79"/>
                    </a:lnTo>
                    <a:lnTo>
                      <a:pt x="97" y="97"/>
                    </a:lnTo>
                    <a:lnTo>
                      <a:pt x="79" y="109"/>
                    </a:lnTo>
                    <a:lnTo>
                      <a:pt x="57" y="114"/>
                    </a:lnTo>
                    <a:lnTo>
                      <a:pt x="35" y="109"/>
                    </a:lnTo>
                    <a:lnTo>
                      <a:pt x="17" y="97"/>
                    </a:lnTo>
                    <a:lnTo>
                      <a:pt x="4" y="79"/>
                    </a:lnTo>
                    <a:lnTo>
                      <a:pt x="0" y="57"/>
                    </a:lnTo>
                    <a:lnTo>
                      <a:pt x="4" y="35"/>
                    </a:lnTo>
                    <a:lnTo>
                      <a:pt x="16" y="17"/>
                    </a:lnTo>
                    <a:lnTo>
                      <a:pt x="34" y="5"/>
                    </a:lnTo>
                    <a:lnTo>
                      <a:pt x="56" y="0"/>
                    </a:lnTo>
                    <a:lnTo>
                      <a:pt x="78" y="5"/>
                    </a:lnTo>
                    <a:lnTo>
                      <a:pt x="96" y="17"/>
                    </a:lnTo>
                    <a:lnTo>
                      <a:pt x="109" y="34"/>
                    </a:lnTo>
                    <a:lnTo>
                      <a:pt x="113" y="56"/>
                    </a:lnTo>
                    <a:lnTo>
                      <a:pt x="113" y="57"/>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5" name="Group 29"/>
            <p:cNvGrpSpPr>
              <a:grpSpLocks/>
            </p:cNvGrpSpPr>
            <p:nvPr/>
          </p:nvGrpSpPr>
          <p:grpSpPr bwMode="auto">
            <a:xfrm>
              <a:off x="949" y="1083"/>
              <a:ext cx="81" cy="81"/>
              <a:chOff x="949" y="1083"/>
              <a:chExt cx="81" cy="81"/>
            </a:xfrm>
          </p:grpSpPr>
          <p:sp>
            <p:nvSpPr>
              <p:cNvPr id="32" name="Freeform 30"/>
              <p:cNvSpPr>
                <a:spLocks/>
              </p:cNvSpPr>
              <p:nvPr/>
            </p:nvSpPr>
            <p:spPr bwMode="auto">
              <a:xfrm>
                <a:off x="949" y="1083"/>
                <a:ext cx="81" cy="81"/>
              </a:xfrm>
              <a:custGeom>
                <a:avLst/>
                <a:gdLst>
                  <a:gd name="T0" fmla="+- 0 949 949"/>
                  <a:gd name="T1" fmla="*/ T0 w 81"/>
                  <a:gd name="T2" fmla="+- 0 1163 1083"/>
                  <a:gd name="T3" fmla="*/ 1163 h 81"/>
                  <a:gd name="T4" fmla="+- 0 1030 949"/>
                  <a:gd name="T5" fmla="*/ T4 w 81"/>
                  <a:gd name="T6" fmla="+- 0 1083 1083"/>
                  <a:gd name="T7" fmla="*/ 1083 h 81"/>
                </a:gdLst>
                <a:ahLst/>
                <a:cxnLst>
                  <a:cxn ang="0">
                    <a:pos x="T1" y="T3"/>
                  </a:cxn>
                  <a:cxn ang="0">
                    <a:pos x="T5" y="T7"/>
                  </a:cxn>
                </a:cxnLst>
                <a:rect l="0" t="0" r="r" b="b"/>
                <a:pathLst>
                  <a:path w="81" h="81">
                    <a:moveTo>
                      <a:pt x="0" y="80"/>
                    </a:moveTo>
                    <a:lnTo>
                      <a:pt x="81"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6" name="Group 27"/>
            <p:cNvGrpSpPr>
              <a:grpSpLocks/>
            </p:cNvGrpSpPr>
            <p:nvPr/>
          </p:nvGrpSpPr>
          <p:grpSpPr bwMode="auto">
            <a:xfrm>
              <a:off x="949" y="1083"/>
              <a:ext cx="81" cy="81"/>
              <a:chOff x="949" y="1083"/>
              <a:chExt cx="81" cy="81"/>
            </a:xfrm>
          </p:grpSpPr>
          <p:sp>
            <p:nvSpPr>
              <p:cNvPr id="31" name="Freeform 28"/>
              <p:cNvSpPr>
                <a:spLocks/>
              </p:cNvSpPr>
              <p:nvPr/>
            </p:nvSpPr>
            <p:spPr bwMode="auto">
              <a:xfrm>
                <a:off x="949" y="1083"/>
                <a:ext cx="81" cy="81"/>
              </a:xfrm>
              <a:custGeom>
                <a:avLst/>
                <a:gdLst>
                  <a:gd name="T0" fmla="+- 0 1030 949"/>
                  <a:gd name="T1" fmla="*/ T0 w 81"/>
                  <a:gd name="T2" fmla="+- 0 1163 1083"/>
                  <a:gd name="T3" fmla="*/ 1163 h 81"/>
                  <a:gd name="T4" fmla="+- 0 949 949"/>
                  <a:gd name="T5" fmla="*/ T4 w 81"/>
                  <a:gd name="T6" fmla="+- 0 1083 1083"/>
                  <a:gd name="T7" fmla="*/ 1083 h 81"/>
                </a:gdLst>
                <a:ahLst/>
                <a:cxnLst>
                  <a:cxn ang="0">
                    <a:pos x="T1" y="T3"/>
                  </a:cxn>
                  <a:cxn ang="0">
                    <a:pos x="T5" y="T7"/>
                  </a:cxn>
                </a:cxnLst>
                <a:rect l="0" t="0" r="r" b="b"/>
                <a:pathLst>
                  <a:path w="81" h="81">
                    <a:moveTo>
                      <a:pt x="81" y="80"/>
                    </a:moveTo>
                    <a:lnTo>
                      <a:pt x="0"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 name="Group 25"/>
            <p:cNvGrpSpPr>
              <a:grpSpLocks/>
            </p:cNvGrpSpPr>
            <p:nvPr/>
          </p:nvGrpSpPr>
          <p:grpSpPr bwMode="auto">
            <a:xfrm>
              <a:off x="30" y="30"/>
              <a:ext cx="2" cy="2300"/>
              <a:chOff x="30" y="30"/>
              <a:chExt cx="2" cy="2300"/>
            </a:xfrm>
          </p:grpSpPr>
          <p:sp>
            <p:nvSpPr>
              <p:cNvPr id="30" name="Freeform 26"/>
              <p:cNvSpPr>
                <a:spLocks/>
              </p:cNvSpPr>
              <p:nvPr/>
            </p:nvSpPr>
            <p:spPr bwMode="auto">
              <a:xfrm>
                <a:off x="30" y="30"/>
                <a:ext cx="2" cy="2300"/>
              </a:xfrm>
              <a:custGeom>
                <a:avLst/>
                <a:gdLst>
                  <a:gd name="T0" fmla="+- 0 30 30"/>
                  <a:gd name="T1" fmla="*/ 30 h 2300"/>
                  <a:gd name="T2" fmla="+- 0 2329 30"/>
                  <a:gd name="T3" fmla="*/ 2329 h 2300"/>
                </a:gdLst>
                <a:ahLst/>
                <a:cxnLst>
                  <a:cxn ang="0">
                    <a:pos x="0" y="T1"/>
                  </a:cxn>
                  <a:cxn ang="0">
                    <a:pos x="0" y="T3"/>
                  </a:cxn>
                </a:cxnLst>
                <a:rect l="0" t="0" r="r" b="b"/>
                <a:pathLst>
                  <a:path h="2300">
                    <a:moveTo>
                      <a:pt x="0" y="0"/>
                    </a:moveTo>
                    <a:lnTo>
                      <a:pt x="0" y="2299"/>
                    </a:lnTo>
                  </a:path>
                </a:pathLst>
              </a:custGeom>
              <a:noFill/>
              <a:ln w="381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23"/>
            <p:cNvGrpSpPr>
              <a:grpSpLocks/>
            </p:cNvGrpSpPr>
            <p:nvPr/>
          </p:nvGrpSpPr>
          <p:grpSpPr bwMode="auto">
            <a:xfrm>
              <a:off x="2286" y="275"/>
              <a:ext cx="113" cy="90"/>
              <a:chOff x="2286" y="275"/>
              <a:chExt cx="113" cy="90"/>
            </a:xfrm>
          </p:grpSpPr>
          <p:sp>
            <p:nvSpPr>
              <p:cNvPr id="29" name="Freeform 24"/>
              <p:cNvSpPr>
                <a:spLocks/>
              </p:cNvSpPr>
              <p:nvPr/>
            </p:nvSpPr>
            <p:spPr bwMode="auto">
              <a:xfrm>
                <a:off x="2286" y="275"/>
                <a:ext cx="113" cy="90"/>
              </a:xfrm>
              <a:custGeom>
                <a:avLst/>
                <a:gdLst>
                  <a:gd name="T0" fmla="+- 0 2286 2286"/>
                  <a:gd name="T1" fmla="*/ T0 w 113"/>
                  <a:gd name="T2" fmla="+- 0 275 275"/>
                  <a:gd name="T3" fmla="*/ 275 h 90"/>
                  <a:gd name="T4" fmla="+- 0 2399 2286"/>
                  <a:gd name="T5" fmla="*/ T4 w 113"/>
                  <a:gd name="T6" fmla="+- 0 364 275"/>
                  <a:gd name="T7" fmla="*/ 364 h 90"/>
                </a:gdLst>
                <a:ahLst/>
                <a:cxnLst>
                  <a:cxn ang="0">
                    <a:pos x="T1" y="T3"/>
                  </a:cxn>
                  <a:cxn ang="0">
                    <a:pos x="T5" y="T7"/>
                  </a:cxn>
                </a:cxnLst>
                <a:rect l="0" t="0" r="r" b="b"/>
                <a:pathLst>
                  <a:path w="113" h="90">
                    <a:moveTo>
                      <a:pt x="0" y="0"/>
                    </a:moveTo>
                    <a:lnTo>
                      <a:pt x="113" y="89"/>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21"/>
            <p:cNvGrpSpPr>
              <a:grpSpLocks/>
            </p:cNvGrpSpPr>
            <p:nvPr/>
          </p:nvGrpSpPr>
          <p:grpSpPr bwMode="auto">
            <a:xfrm>
              <a:off x="2370" y="501"/>
              <a:ext cx="113" cy="90"/>
              <a:chOff x="2370" y="501"/>
              <a:chExt cx="113" cy="90"/>
            </a:xfrm>
          </p:grpSpPr>
          <p:sp>
            <p:nvSpPr>
              <p:cNvPr id="28" name="Freeform 22"/>
              <p:cNvSpPr>
                <a:spLocks/>
              </p:cNvSpPr>
              <p:nvPr/>
            </p:nvSpPr>
            <p:spPr bwMode="auto">
              <a:xfrm>
                <a:off x="2370" y="501"/>
                <a:ext cx="113" cy="90"/>
              </a:xfrm>
              <a:custGeom>
                <a:avLst/>
                <a:gdLst>
                  <a:gd name="T0" fmla="+- 0 2370 2370"/>
                  <a:gd name="T1" fmla="*/ T0 w 113"/>
                  <a:gd name="T2" fmla="+- 0 501 501"/>
                  <a:gd name="T3" fmla="*/ 501 h 90"/>
                  <a:gd name="T4" fmla="+- 0 2482 2370"/>
                  <a:gd name="T5" fmla="*/ T4 w 113"/>
                  <a:gd name="T6" fmla="+- 0 590 501"/>
                  <a:gd name="T7" fmla="*/ 590 h 90"/>
                </a:gdLst>
                <a:ahLst/>
                <a:cxnLst>
                  <a:cxn ang="0">
                    <a:pos x="T1" y="T3"/>
                  </a:cxn>
                  <a:cxn ang="0">
                    <a:pos x="T5" y="T7"/>
                  </a:cxn>
                </a:cxnLst>
                <a:rect l="0" t="0" r="r" b="b"/>
                <a:pathLst>
                  <a:path w="113" h="90">
                    <a:moveTo>
                      <a:pt x="0" y="0"/>
                    </a:moveTo>
                    <a:lnTo>
                      <a:pt x="112" y="89"/>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0" name="Group 19"/>
            <p:cNvGrpSpPr>
              <a:grpSpLocks/>
            </p:cNvGrpSpPr>
            <p:nvPr/>
          </p:nvGrpSpPr>
          <p:grpSpPr bwMode="auto">
            <a:xfrm>
              <a:off x="2426" y="729"/>
              <a:ext cx="113" cy="90"/>
              <a:chOff x="2426" y="729"/>
              <a:chExt cx="113" cy="90"/>
            </a:xfrm>
          </p:grpSpPr>
          <p:sp>
            <p:nvSpPr>
              <p:cNvPr id="27" name="Freeform 20"/>
              <p:cNvSpPr>
                <a:spLocks/>
              </p:cNvSpPr>
              <p:nvPr/>
            </p:nvSpPr>
            <p:spPr bwMode="auto">
              <a:xfrm>
                <a:off x="2426" y="729"/>
                <a:ext cx="113" cy="90"/>
              </a:xfrm>
              <a:custGeom>
                <a:avLst/>
                <a:gdLst>
                  <a:gd name="T0" fmla="+- 0 2426 2426"/>
                  <a:gd name="T1" fmla="*/ T0 w 113"/>
                  <a:gd name="T2" fmla="+- 0 729 729"/>
                  <a:gd name="T3" fmla="*/ 729 h 90"/>
                  <a:gd name="T4" fmla="+- 0 2538 2426"/>
                  <a:gd name="T5" fmla="*/ T4 w 113"/>
                  <a:gd name="T6" fmla="+- 0 818 729"/>
                  <a:gd name="T7" fmla="*/ 818 h 90"/>
                </a:gdLst>
                <a:ahLst/>
                <a:cxnLst>
                  <a:cxn ang="0">
                    <a:pos x="T1" y="T3"/>
                  </a:cxn>
                  <a:cxn ang="0">
                    <a:pos x="T5" y="T7"/>
                  </a:cxn>
                </a:cxnLst>
                <a:rect l="0" t="0" r="r" b="b"/>
                <a:pathLst>
                  <a:path w="113" h="90">
                    <a:moveTo>
                      <a:pt x="0" y="0"/>
                    </a:moveTo>
                    <a:lnTo>
                      <a:pt x="112" y="89"/>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17"/>
            <p:cNvGrpSpPr>
              <a:grpSpLocks/>
            </p:cNvGrpSpPr>
            <p:nvPr/>
          </p:nvGrpSpPr>
          <p:grpSpPr bwMode="auto">
            <a:xfrm>
              <a:off x="2456" y="955"/>
              <a:ext cx="113" cy="90"/>
              <a:chOff x="2456" y="955"/>
              <a:chExt cx="113" cy="90"/>
            </a:xfrm>
          </p:grpSpPr>
          <p:sp>
            <p:nvSpPr>
              <p:cNvPr id="26" name="Freeform 18"/>
              <p:cNvSpPr>
                <a:spLocks/>
              </p:cNvSpPr>
              <p:nvPr/>
            </p:nvSpPr>
            <p:spPr bwMode="auto">
              <a:xfrm>
                <a:off x="2456" y="955"/>
                <a:ext cx="113" cy="90"/>
              </a:xfrm>
              <a:custGeom>
                <a:avLst/>
                <a:gdLst>
                  <a:gd name="T0" fmla="+- 0 2456 2456"/>
                  <a:gd name="T1" fmla="*/ T0 w 113"/>
                  <a:gd name="T2" fmla="+- 0 955 955"/>
                  <a:gd name="T3" fmla="*/ 955 h 90"/>
                  <a:gd name="T4" fmla="+- 0 2568 2456"/>
                  <a:gd name="T5" fmla="*/ T4 w 113"/>
                  <a:gd name="T6" fmla="+- 0 1044 955"/>
                  <a:gd name="T7" fmla="*/ 1044 h 90"/>
                </a:gdLst>
                <a:ahLst/>
                <a:cxnLst>
                  <a:cxn ang="0">
                    <a:pos x="T1" y="T3"/>
                  </a:cxn>
                  <a:cxn ang="0">
                    <a:pos x="T5" y="T7"/>
                  </a:cxn>
                </a:cxnLst>
                <a:rect l="0" t="0" r="r" b="b"/>
                <a:pathLst>
                  <a:path w="113" h="90">
                    <a:moveTo>
                      <a:pt x="0" y="0"/>
                    </a:moveTo>
                    <a:lnTo>
                      <a:pt x="112" y="89"/>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2" name="Group 15"/>
            <p:cNvGrpSpPr>
              <a:grpSpLocks/>
            </p:cNvGrpSpPr>
            <p:nvPr/>
          </p:nvGrpSpPr>
          <p:grpSpPr bwMode="auto">
            <a:xfrm>
              <a:off x="2467" y="1181"/>
              <a:ext cx="113" cy="90"/>
              <a:chOff x="2467" y="1181"/>
              <a:chExt cx="113" cy="90"/>
            </a:xfrm>
          </p:grpSpPr>
          <p:sp>
            <p:nvSpPr>
              <p:cNvPr id="25" name="Freeform 16"/>
              <p:cNvSpPr>
                <a:spLocks/>
              </p:cNvSpPr>
              <p:nvPr/>
            </p:nvSpPr>
            <p:spPr bwMode="auto">
              <a:xfrm>
                <a:off x="2467" y="1181"/>
                <a:ext cx="113" cy="90"/>
              </a:xfrm>
              <a:custGeom>
                <a:avLst/>
                <a:gdLst>
                  <a:gd name="T0" fmla="+- 0 2467 2467"/>
                  <a:gd name="T1" fmla="*/ T0 w 113"/>
                  <a:gd name="T2" fmla="+- 0 1181 1181"/>
                  <a:gd name="T3" fmla="*/ 1181 h 90"/>
                  <a:gd name="T4" fmla="+- 0 2580 2467"/>
                  <a:gd name="T5" fmla="*/ T4 w 113"/>
                  <a:gd name="T6" fmla="+- 0 1270 1181"/>
                  <a:gd name="T7" fmla="*/ 1270 h 90"/>
                </a:gdLst>
                <a:ahLst/>
                <a:cxnLst>
                  <a:cxn ang="0">
                    <a:pos x="T1" y="T3"/>
                  </a:cxn>
                  <a:cxn ang="0">
                    <a:pos x="T5" y="T7"/>
                  </a:cxn>
                </a:cxnLst>
                <a:rect l="0" t="0" r="r" b="b"/>
                <a:pathLst>
                  <a:path w="113" h="90">
                    <a:moveTo>
                      <a:pt x="0" y="0"/>
                    </a:moveTo>
                    <a:lnTo>
                      <a:pt x="113" y="89"/>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3" name="Group 13"/>
            <p:cNvGrpSpPr>
              <a:grpSpLocks/>
            </p:cNvGrpSpPr>
            <p:nvPr/>
          </p:nvGrpSpPr>
          <p:grpSpPr bwMode="auto">
            <a:xfrm>
              <a:off x="2426" y="1636"/>
              <a:ext cx="113" cy="90"/>
              <a:chOff x="2426" y="1636"/>
              <a:chExt cx="113" cy="90"/>
            </a:xfrm>
          </p:grpSpPr>
          <p:sp>
            <p:nvSpPr>
              <p:cNvPr id="24" name="Freeform 14"/>
              <p:cNvSpPr>
                <a:spLocks/>
              </p:cNvSpPr>
              <p:nvPr/>
            </p:nvSpPr>
            <p:spPr bwMode="auto">
              <a:xfrm>
                <a:off x="2426" y="1636"/>
                <a:ext cx="113" cy="90"/>
              </a:xfrm>
              <a:custGeom>
                <a:avLst/>
                <a:gdLst>
                  <a:gd name="T0" fmla="+- 0 2426 2426"/>
                  <a:gd name="T1" fmla="*/ T0 w 113"/>
                  <a:gd name="T2" fmla="+- 0 1636 1636"/>
                  <a:gd name="T3" fmla="*/ 1636 h 90"/>
                  <a:gd name="T4" fmla="+- 0 2538 2426"/>
                  <a:gd name="T5" fmla="*/ T4 w 113"/>
                  <a:gd name="T6" fmla="+- 0 1725 1636"/>
                  <a:gd name="T7" fmla="*/ 1725 h 90"/>
                </a:gdLst>
                <a:ahLst/>
                <a:cxnLst>
                  <a:cxn ang="0">
                    <a:pos x="T1" y="T3"/>
                  </a:cxn>
                  <a:cxn ang="0">
                    <a:pos x="T5" y="T7"/>
                  </a:cxn>
                </a:cxnLst>
                <a:rect l="0" t="0" r="r" b="b"/>
                <a:pathLst>
                  <a:path w="113" h="90">
                    <a:moveTo>
                      <a:pt x="0" y="0"/>
                    </a:moveTo>
                    <a:lnTo>
                      <a:pt x="112" y="89"/>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4" name="Group 11"/>
            <p:cNvGrpSpPr>
              <a:grpSpLocks/>
            </p:cNvGrpSpPr>
            <p:nvPr/>
          </p:nvGrpSpPr>
          <p:grpSpPr bwMode="auto">
            <a:xfrm>
              <a:off x="2366" y="1862"/>
              <a:ext cx="113" cy="90"/>
              <a:chOff x="2366" y="1862"/>
              <a:chExt cx="113" cy="90"/>
            </a:xfrm>
          </p:grpSpPr>
          <p:sp>
            <p:nvSpPr>
              <p:cNvPr id="23" name="Freeform 12"/>
              <p:cNvSpPr>
                <a:spLocks/>
              </p:cNvSpPr>
              <p:nvPr/>
            </p:nvSpPr>
            <p:spPr bwMode="auto">
              <a:xfrm>
                <a:off x="2366" y="1862"/>
                <a:ext cx="113" cy="90"/>
              </a:xfrm>
              <a:custGeom>
                <a:avLst/>
                <a:gdLst>
                  <a:gd name="T0" fmla="+- 0 2366 2366"/>
                  <a:gd name="T1" fmla="*/ T0 w 113"/>
                  <a:gd name="T2" fmla="+- 0 1862 1862"/>
                  <a:gd name="T3" fmla="*/ 1862 h 90"/>
                  <a:gd name="T4" fmla="+- 0 2478 2366"/>
                  <a:gd name="T5" fmla="*/ T4 w 113"/>
                  <a:gd name="T6" fmla="+- 0 1951 1862"/>
                  <a:gd name="T7" fmla="*/ 1951 h 90"/>
                </a:gdLst>
                <a:ahLst/>
                <a:cxnLst>
                  <a:cxn ang="0">
                    <a:pos x="T1" y="T3"/>
                  </a:cxn>
                  <a:cxn ang="0">
                    <a:pos x="T5" y="T7"/>
                  </a:cxn>
                </a:cxnLst>
                <a:rect l="0" t="0" r="r" b="b"/>
                <a:pathLst>
                  <a:path w="113" h="90">
                    <a:moveTo>
                      <a:pt x="0" y="0"/>
                    </a:moveTo>
                    <a:lnTo>
                      <a:pt x="112" y="89"/>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5" name="Group 9"/>
            <p:cNvGrpSpPr>
              <a:grpSpLocks/>
            </p:cNvGrpSpPr>
            <p:nvPr/>
          </p:nvGrpSpPr>
          <p:grpSpPr bwMode="auto">
            <a:xfrm>
              <a:off x="2289" y="2089"/>
              <a:ext cx="113" cy="90"/>
              <a:chOff x="2289" y="2089"/>
              <a:chExt cx="113" cy="90"/>
            </a:xfrm>
          </p:grpSpPr>
          <p:sp>
            <p:nvSpPr>
              <p:cNvPr id="22" name="Freeform 10"/>
              <p:cNvSpPr>
                <a:spLocks/>
              </p:cNvSpPr>
              <p:nvPr/>
            </p:nvSpPr>
            <p:spPr bwMode="auto">
              <a:xfrm>
                <a:off x="2289" y="2089"/>
                <a:ext cx="113" cy="90"/>
              </a:xfrm>
              <a:custGeom>
                <a:avLst/>
                <a:gdLst>
                  <a:gd name="T0" fmla="+- 0 2289 2289"/>
                  <a:gd name="T1" fmla="*/ T0 w 113"/>
                  <a:gd name="T2" fmla="+- 0 2089 2089"/>
                  <a:gd name="T3" fmla="*/ 2089 h 90"/>
                  <a:gd name="T4" fmla="+- 0 2401 2289"/>
                  <a:gd name="T5" fmla="*/ T4 w 113"/>
                  <a:gd name="T6" fmla="+- 0 2178 2089"/>
                  <a:gd name="T7" fmla="*/ 2178 h 90"/>
                </a:gdLst>
                <a:ahLst/>
                <a:cxnLst>
                  <a:cxn ang="0">
                    <a:pos x="T1" y="T3"/>
                  </a:cxn>
                  <a:cxn ang="0">
                    <a:pos x="T5" y="T7"/>
                  </a:cxn>
                </a:cxnLst>
                <a:rect l="0" t="0" r="r" b="b"/>
                <a:pathLst>
                  <a:path w="113" h="90">
                    <a:moveTo>
                      <a:pt x="0" y="0"/>
                    </a:moveTo>
                    <a:lnTo>
                      <a:pt x="112" y="89"/>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6" name="Group 7"/>
            <p:cNvGrpSpPr>
              <a:grpSpLocks/>
            </p:cNvGrpSpPr>
            <p:nvPr/>
          </p:nvGrpSpPr>
          <p:grpSpPr bwMode="auto">
            <a:xfrm>
              <a:off x="2457" y="1408"/>
              <a:ext cx="113" cy="90"/>
              <a:chOff x="2457" y="1408"/>
              <a:chExt cx="113" cy="90"/>
            </a:xfrm>
          </p:grpSpPr>
          <p:sp>
            <p:nvSpPr>
              <p:cNvPr id="21" name="Freeform 8"/>
              <p:cNvSpPr>
                <a:spLocks/>
              </p:cNvSpPr>
              <p:nvPr/>
            </p:nvSpPr>
            <p:spPr bwMode="auto">
              <a:xfrm>
                <a:off x="2457" y="1408"/>
                <a:ext cx="113" cy="90"/>
              </a:xfrm>
              <a:custGeom>
                <a:avLst/>
                <a:gdLst>
                  <a:gd name="T0" fmla="+- 0 2457 2457"/>
                  <a:gd name="T1" fmla="*/ T0 w 113"/>
                  <a:gd name="T2" fmla="+- 0 1408 1408"/>
                  <a:gd name="T3" fmla="*/ 1408 h 90"/>
                  <a:gd name="T4" fmla="+- 0 2570 2457"/>
                  <a:gd name="T5" fmla="*/ T4 w 113"/>
                  <a:gd name="T6" fmla="+- 0 1498 1408"/>
                  <a:gd name="T7" fmla="*/ 1498 h 90"/>
                </a:gdLst>
                <a:ahLst/>
                <a:cxnLst>
                  <a:cxn ang="0">
                    <a:pos x="T1" y="T3"/>
                  </a:cxn>
                  <a:cxn ang="0">
                    <a:pos x="T5" y="T7"/>
                  </a:cxn>
                </a:cxnLst>
                <a:rect l="0" t="0" r="r" b="b"/>
                <a:pathLst>
                  <a:path w="113" h="90">
                    <a:moveTo>
                      <a:pt x="0" y="0"/>
                    </a:moveTo>
                    <a:lnTo>
                      <a:pt x="113" y="9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7" name="Group 3"/>
            <p:cNvGrpSpPr>
              <a:grpSpLocks/>
            </p:cNvGrpSpPr>
            <p:nvPr/>
          </p:nvGrpSpPr>
          <p:grpSpPr bwMode="auto">
            <a:xfrm>
              <a:off x="180" y="48"/>
              <a:ext cx="2287" cy="2154"/>
              <a:chOff x="180" y="48"/>
              <a:chExt cx="2287" cy="2154"/>
            </a:xfrm>
          </p:grpSpPr>
          <p:sp>
            <p:nvSpPr>
              <p:cNvPr id="18" name="Freeform 6"/>
              <p:cNvSpPr>
                <a:spLocks/>
              </p:cNvSpPr>
              <p:nvPr/>
            </p:nvSpPr>
            <p:spPr bwMode="auto">
              <a:xfrm>
                <a:off x="2236" y="158"/>
                <a:ext cx="231" cy="2044"/>
              </a:xfrm>
              <a:custGeom>
                <a:avLst/>
                <a:gdLst>
                  <a:gd name="T0" fmla="+- 0 2236 2236"/>
                  <a:gd name="T1" fmla="*/ T0 w 231"/>
                  <a:gd name="T2" fmla="+- 0 158 158"/>
                  <a:gd name="T3" fmla="*/ 158 h 2044"/>
                  <a:gd name="T4" fmla="+- 0 2278 2236"/>
                  <a:gd name="T5" fmla="*/ T4 w 231"/>
                  <a:gd name="T6" fmla="+- 0 252 158"/>
                  <a:gd name="T7" fmla="*/ 252 h 2044"/>
                  <a:gd name="T8" fmla="+- 0 2316 2236"/>
                  <a:gd name="T9" fmla="*/ T8 w 231"/>
                  <a:gd name="T10" fmla="+- 0 348 158"/>
                  <a:gd name="T11" fmla="*/ 348 h 2044"/>
                  <a:gd name="T12" fmla="+- 0 2351 2236"/>
                  <a:gd name="T13" fmla="*/ T12 w 231"/>
                  <a:gd name="T14" fmla="+- 0 447 158"/>
                  <a:gd name="T15" fmla="*/ 447 h 2044"/>
                  <a:gd name="T16" fmla="+- 0 2381 2236"/>
                  <a:gd name="T17" fmla="*/ T16 w 231"/>
                  <a:gd name="T18" fmla="+- 0 547 158"/>
                  <a:gd name="T19" fmla="*/ 547 h 2044"/>
                  <a:gd name="T20" fmla="+- 0 2406 2236"/>
                  <a:gd name="T21" fmla="*/ T20 w 231"/>
                  <a:gd name="T22" fmla="+- 0 649 158"/>
                  <a:gd name="T23" fmla="*/ 649 h 2044"/>
                  <a:gd name="T24" fmla="+- 0 2428 2236"/>
                  <a:gd name="T25" fmla="*/ T24 w 231"/>
                  <a:gd name="T26" fmla="+- 0 752 158"/>
                  <a:gd name="T27" fmla="*/ 752 h 2044"/>
                  <a:gd name="T28" fmla="+- 0 2444 2236"/>
                  <a:gd name="T29" fmla="*/ T28 w 231"/>
                  <a:gd name="T30" fmla="+- 0 858 158"/>
                  <a:gd name="T31" fmla="*/ 858 h 2044"/>
                  <a:gd name="T32" fmla="+- 0 2456 2236"/>
                  <a:gd name="T33" fmla="*/ T32 w 231"/>
                  <a:gd name="T34" fmla="+- 0 964 158"/>
                  <a:gd name="T35" fmla="*/ 964 h 2044"/>
                  <a:gd name="T36" fmla="+- 0 2464 2236"/>
                  <a:gd name="T37" fmla="*/ T36 w 231"/>
                  <a:gd name="T38" fmla="+- 0 1072 158"/>
                  <a:gd name="T39" fmla="*/ 1072 h 2044"/>
                  <a:gd name="T40" fmla="+- 0 2466 2236"/>
                  <a:gd name="T41" fmla="*/ T40 w 231"/>
                  <a:gd name="T42" fmla="+- 0 1182 158"/>
                  <a:gd name="T43" fmla="*/ 1182 h 2044"/>
                  <a:gd name="T44" fmla="+- 0 2466 2236"/>
                  <a:gd name="T45" fmla="*/ T44 w 231"/>
                  <a:gd name="T46" fmla="+- 0 1236 158"/>
                  <a:gd name="T47" fmla="*/ 1236 h 2044"/>
                  <a:gd name="T48" fmla="+- 0 2461 2236"/>
                  <a:gd name="T49" fmla="*/ T48 w 231"/>
                  <a:gd name="T50" fmla="+- 0 1345 158"/>
                  <a:gd name="T51" fmla="*/ 1345 h 2044"/>
                  <a:gd name="T52" fmla="+- 0 2451 2236"/>
                  <a:gd name="T53" fmla="*/ T52 w 231"/>
                  <a:gd name="T54" fmla="+- 0 1451 158"/>
                  <a:gd name="T55" fmla="*/ 1451 h 2044"/>
                  <a:gd name="T56" fmla="+- 0 2437 2236"/>
                  <a:gd name="T57" fmla="*/ T56 w 231"/>
                  <a:gd name="T58" fmla="+- 0 1557 158"/>
                  <a:gd name="T59" fmla="*/ 1557 h 2044"/>
                  <a:gd name="T60" fmla="+- 0 2418 2236"/>
                  <a:gd name="T61" fmla="*/ T60 w 231"/>
                  <a:gd name="T62" fmla="+- 0 1661 158"/>
                  <a:gd name="T63" fmla="*/ 1661 h 2044"/>
                  <a:gd name="T64" fmla="+- 0 2395 2236"/>
                  <a:gd name="T65" fmla="*/ T64 w 231"/>
                  <a:gd name="T66" fmla="+- 0 1763 158"/>
                  <a:gd name="T67" fmla="*/ 1763 h 2044"/>
                  <a:gd name="T68" fmla="+- 0 2367 2236"/>
                  <a:gd name="T69" fmla="*/ T68 w 231"/>
                  <a:gd name="T70" fmla="+- 0 1864 158"/>
                  <a:gd name="T71" fmla="*/ 1864 h 2044"/>
                  <a:gd name="T72" fmla="+- 0 2335 2236"/>
                  <a:gd name="T73" fmla="*/ T72 w 231"/>
                  <a:gd name="T74" fmla="+- 0 1963 158"/>
                  <a:gd name="T75" fmla="*/ 1963 h 2044"/>
                  <a:gd name="T76" fmla="+- 0 2299 2236"/>
                  <a:gd name="T77" fmla="*/ T76 w 231"/>
                  <a:gd name="T78" fmla="+- 0 2060 158"/>
                  <a:gd name="T79" fmla="*/ 2060 h 2044"/>
                  <a:gd name="T80" fmla="+- 0 2259 2236"/>
                  <a:gd name="T81" fmla="*/ T80 w 231"/>
                  <a:gd name="T82" fmla="+- 0 2155 158"/>
                  <a:gd name="T83" fmla="*/ 2155 h 2044"/>
                  <a:gd name="T84" fmla="+- 0 2238 2236"/>
                  <a:gd name="T85" fmla="*/ T84 w 231"/>
                  <a:gd name="T86" fmla="+- 0 2201 158"/>
                  <a:gd name="T87" fmla="*/ 2201 h 204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Lst>
                <a:rect l="0" t="0" r="r" b="b"/>
                <a:pathLst>
                  <a:path w="231" h="2044">
                    <a:moveTo>
                      <a:pt x="0" y="0"/>
                    </a:moveTo>
                    <a:lnTo>
                      <a:pt x="42" y="94"/>
                    </a:lnTo>
                    <a:lnTo>
                      <a:pt x="80" y="190"/>
                    </a:lnTo>
                    <a:lnTo>
                      <a:pt x="115" y="289"/>
                    </a:lnTo>
                    <a:lnTo>
                      <a:pt x="145" y="389"/>
                    </a:lnTo>
                    <a:lnTo>
                      <a:pt x="170" y="491"/>
                    </a:lnTo>
                    <a:lnTo>
                      <a:pt x="192" y="594"/>
                    </a:lnTo>
                    <a:lnTo>
                      <a:pt x="208" y="700"/>
                    </a:lnTo>
                    <a:lnTo>
                      <a:pt x="220" y="806"/>
                    </a:lnTo>
                    <a:lnTo>
                      <a:pt x="228" y="914"/>
                    </a:lnTo>
                    <a:lnTo>
                      <a:pt x="230" y="1024"/>
                    </a:lnTo>
                    <a:lnTo>
                      <a:pt x="230" y="1078"/>
                    </a:lnTo>
                    <a:lnTo>
                      <a:pt x="225" y="1187"/>
                    </a:lnTo>
                    <a:lnTo>
                      <a:pt x="215" y="1293"/>
                    </a:lnTo>
                    <a:lnTo>
                      <a:pt x="201" y="1399"/>
                    </a:lnTo>
                    <a:lnTo>
                      <a:pt x="182" y="1503"/>
                    </a:lnTo>
                    <a:lnTo>
                      <a:pt x="159" y="1605"/>
                    </a:lnTo>
                    <a:lnTo>
                      <a:pt x="131" y="1706"/>
                    </a:lnTo>
                    <a:lnTo>
                      <a:pt x="99" y="1805"/>
                    </a:lnTo>
                    <a:lnTo>
                      <a:pt x="63" y="1902"/>
                    </a:lnTo>
                    <a:lnTo>
                      <a:pt x="23" y="1997"/>
                    </a:lnTo>
                    <a:lnTo>
                      <a:pt x="2" y="2043"/>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19" name="Text Box 5"/>
              <p:cNvSpPr txBox="1">
                <a:spLocks noChangeArrowheads="1"/>
              </p:cNvSpPr>
              <p:nvPr/>
            </p:nvSpPr>
            <p:spPr bwMode="auto">
              <a:xfrm>
                <a:off x="180" y="48"/>
                <a:ext cx="689"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231F20"/>
                    </a:solidFill>
                    <a:effectLst/>
                    <a:latin typeface="Calibri" pitchFamily="34" charset="0"/>
                    <a:ea typeface="Calibri" pitchFamily="34" charset="0"/>
                    <a:cs typeface="Times New Roman" pitchFamily="18" charset="0"/>
                  </a:rPr>
                  <a:t>wall</a:t>
                </a:r>
                <a:endParaRPr kumimoji="0" lang="en-US" alt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Text Box 4"/>
              <p:cNvSpPr txBox="1">
                <a:spLocks noChangeArrowheads="1"/>
              </p:cNvSpPr>
              <p:nvPr/>
            </p:nvSpPr>
            <p:spPr bwMode="auto">
              <a:xfrm>
                <a:off x="821" y="1207"/>
                <a:ext cx="905"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231F20"/>
                    </a:solidFill>
                    <a:effectLst/>
                    <a:latin typeface="Calibri" pitchFamily="34" charset="0"/>
                    <a:ea typeface="Calibri" pitchFamily="34" charset="0"/>
                    <a:cs typeface="Times New Roman" pitchFamily="18" charset="0"/>
                  </a:rPr>
                  <a:t>lamp</a:t>
                </a:r>
                <a:endParaRPr kumimoji="0" lang="en-US" altLang="en-US" sz="1600" b="0" i="0" u="none" strike="noStrike" cap="none" normalizeH="0" baseline="0" dirty="0" smtClean="0">
                  <a:ln>
                    <a:noFill/>
                  </a:ln>
                  <a:solidFill>
                    <a:schemeClr val="tx1"/>
                  </a:solidFill>
                  <a:effectLst/>
                  <a:latin typeface="Arial" pitchFamily="34" charset="0"/>
                  <a:cs typeface="Arial" pitchFamily="34" charset="0"/>
                </a:endParaRPr>
              </a:p>
            </p:txBody>
          </p:sp>
        </p:grpSp>
      </p:grpSp>
      <p:sp>
        <p:nvSpPr>
          <p:cNvPr id="35" name="Rectangle 34"/>
          <p:cNvSpPr/>
          <p:nvPr/>
        </p:nvSpPr>
        <p:spPr>
          <a:xfrm>
            <a:off x="172164" y="242077"/>
            <a:ext cx="4572000" cy="1077218"/>
          </a:xfrm>
          <a:prstGeom prst="rect">
            <a:avLst/>
          </a:prstGeom>
        </p:spPr>
        <p:txBody>
          <a:bodyPr>
            <a:spAutoFit/>
          </a:bodyPr>
          <a:lstStyle/>
          <a:p>
            <a:pPr lvl="0"/>
            <a:r>
              <a:rPr lang="en-US" sz="1600" dirty="0" err="1" smtClean="0"/>
              <a:t>Moana</a:t>
            </a:r>
            <a:r>
              <a:rPr lang="en-US" sz="1600" dirty="0" smtClean="0"/>
              <a:t> </a:t>
            </a:r>
            <a:r>
              <a:rPr lang="en-US" sz="1600" dirty="0"/>
              <a:t>now moves the </a:t>
            </a:r>
            <a:r>
              <a:rPr lang="en-US" sz="1600" dirty="0" smtClean="0"/>
              <a:t>lamp </a:t>
            </a:r>
            <a:r>
              <a:rPr lang="en-US" sz="1600" dirty="0"/>
              <a:t>as </a:t>
            </a:r>
            <a:r>
              <a:rPr lang="en-US" sz="1600" dirty="0" smtClean="0"/>
              <a:t>shown here. </a:t>
            </a:r>
            <a:r>
              <a:rPr lang="en-US" sz="1600" dirty="0"/>
              <a:t>She sees a clear image of the lamp on the wall. The </a:t>
            </a:r>
            <a:r>
              <a:rPr lang="en-US" sz="1600" b="1" dirty="0"/>
              <a:t>height of the image is twice </a:t>
            </a:r>
            <a:r>
              <a:rPr lang="en-US" sz="1600" dirty="0"/>
              <a:t>the height of the lamp. The </a:t>
            </a:r>
            <a:r>
              <a:rPr lang="en-US" sz="1600" b="1" dirty="0"/>
              <a:t>focal length </a:t>
            </a:r>
            <a:r>
              <a:rPr lang="en-US" sz="1600" dirty="0"/>
              <a:t>of the mirror is </a:t>
            </a:r>
            <a:r>
              <a:rPr lang="en-US" sz="1600" b="1" dirty="0"/>
              <a:t>25 cm</a:t>
            </a:r>
            <a:r>
              <a:rPr lang="en-US" sz="1600" dirty="0"/>
              <a:t>.</a:t>
            </a:r>
            <a:endParaRPr lang="en-NZ" sz="1600" dirty="0"/>
          </a:p>
        </p:txBody>
      </p:sp>
      <p:sp>
        <p:nvSpPr>
          <p:cNvPr id="36" name="Rectangle 35"/>
          <p:cNvSpPr/>
          <p:nvPr/>
        </p:nvSpPr>
        <p:spPr>
          <a:xfrm>
            <a:off x="93530" y="1373329"/>
            <a:ext cx="5383924" cy="338554"/>
          </a:xfrm>
          <a:prstGeom prst="rect">
            <a:avLst/>
          </a:prstGeom>
        </p:spPr>
        <p:txBody>
          <a:bodyPr wrap="square">
            <a:spAutoFit/>
          </a:bodyPr>
          <a:lstStyle/>
          <a:p>
            <a:r>
              <a:rPr lang="en-US" sz="1600" dirty="0" smtClean="0"/>
              <a:t>(c)  Calculate </a:t>
            </a:r>
            <a:r>
              <a:rPr lang="en-US" sz="1600" dirty="0"/>
              <a:t>the distance from the mirror to the lamp.</a:t>
            </a:r>
            <a:endParaRPr lang="en-NZ" sz="1600" dirty="0"/>
          </a:p>
        </p:txBody>
      </p:sp>
      <p:sp>
        <p:nvSpPr>
          <p:cNvPr id="37" name="TextBox 36"/>
          <p:cNvSpPr txBox="1"/>
          <p:nvPr/>
        </p:nvSpPr>
        <p:spPr>
          <a:xfrm>
            <a:off x="179710" y="1683081"/>
            <a:ext cx="930639" cy="338554"/>
          </a:xfrm>
          <a:prstGeom prst="rect">
            <a:avLst/>
          </a:prstGeom>
          <a:noFill/>
        </p:spPr>
        <p:txBody>
          <a:bodyPr wrap="none" rtlCol="0">
            <a:spAutoFit/>
          </a:bodyPr>
          <a:lstStyle/>
          <a:p>
            <a:r>
              <a:rPr lang="en-NZ" sz="1600" b="1" dirty="0" smtClean="0"/>
              <a:t>Answer :</a:t>
            </a:r>
            <a:endParaRPr lang="en-NZ" sz="1600" b="1" dirty="0"/>
          </a:p>
        </p:txBody>
      </p:sp>
      <p:sp>
        <p:nvSpPr>
          <p:cNvPr id="38" name="TextBox 37"/>
          <p:cNvSpPr txBox="1"/>
          <p:nvPr/>
        </p:nvSpPr>
        <p:spPr>
          <a:xfrm>
            <a:off x="160162" y="1977319"/>
            <a:ext cx="5474519" cy="584775"/>
          </a:xfrm>
          <a:prstGeom prst="rect">
            <a:avLst/>
          </a:prstGeom>
          <a:noFill/>
        </p:spPr>
        <p:txBody>
          <a:bodyPr wrap="square" rtlCol="0">
            <a:spAutoFit/>
          </a:bodyPr>
          <a:lstStyle/>
          <a:p>
            <a:r>
              <a:rPr lang="en-NZ" sz="1600" dirty="0" smtClean="0"/>
              <a:t>This is an excellence question but you can get Achieve or Merit for a good attempt.</a:t>
            </a:r>
            <a:endParaRPr lang="en-NZ" sz="1600" dirty="0"/>
          </a:p>
        </p:txBody>
      </p:sp>
      <mc:AlternateContent xmlns:mc="http://schemas.openxmlformats.org/markup-compatibility/2006" xmlns:a14="http://schemas.microsoft.com/office/drawing/2010/main">
        <mc:Choice Requires="a14">
          <p:sp>
            <p:nvSpPr>
              <p:cNvPr id="40" name="TextBox 39"/>
              <p:cNvSpPr txBox="1"/>
              <p:nvPr/>
            </p:nvSpPr>
            <p:spPr>
              <a:xfrm>
                <a:off x="230955" y="2616579"/>
                <a:ext cx="1374351" cy="6013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sz="1600" b="0" i="1" smtClean="0">
                          <a:latin typeface="Cambria Math"/>
                        </a:rPr>
                        <m:t>𝑚</m:t>
                      </m:r>
                      <m:r>
                        <a:rPr lang="en-NZ" sz="1600" b="0" i="1" smtClean="0">
                          <a:latin typeface="Cambria Math"/>
                        </a:rPr>
                        <m:t>=</m:t>
                      </m:r>
                      <m:f>
                        <m:fPr>
                          <m:ctrlPr>
                            <a:rPr lang="en-NZ" sz="1600" b="0" i="1" smtClean="0">
                              <a:latin typeface="Cambria Math"/>
                            </a:rPr>
                          </m:ctrlPr>
                        </m:fPr>
                        <m:num>
                          <m:sSub>
                            <m:sSubPr>
                              <m:ctrlPr>
                                <a:rPr lang="en-NZ" sz="1600" b="0" i="1" smtClean="0">
                                  <a:latin typeface="Cambria Math"/>
                                </a:rPr>
                              </m:ctrlPr>
                            </m:sSubPr>
                            <m:e>
                              <m:r>
                                <a:rPr lang="en-NZ" sz="1600" b="0" i="1" smtClean="0">
                                  <a:latin typeface="Cambria Math"/>
                                </a:rPr>
                                <m:t>𝑑</m:t>
                              </m:r>
                            </m:e>
                            <m:sub>
                              <m:r>
                                <a:rPr lang="en-NZ" sz="1600" b="0" i="1" smtClean="0">
                                  <a:latin typeface="Cambria Math"/>
                                </a:rPr>
                                <m:t>𝑖</m:t>
                              </m:r>
                            </m:sub>
                          </m:sSub>
                        </m:num>
                        <m:den>
                          <m:sSub>
                            <m:sSubPr>
                              <m:ctrlPr>
                                <a:rPr lang="en-NZ" sz="1600" b="0" i="1" smtClean="0">
                                  <a:latin typeface="Cambria Math"/>
                                </a:rPr>
                              </m:ctrlPr>
                            </m:sSubPr>
                            <m:e>
                              <m:r>
                                <a:rPr lang="en-NZ" sz="1600" b="0" i="1" smtClean="0">
                                  <a:latin typeface="Cambria Math"/>
                                </a:rPr>
                                <m:t>𝑑</m:t>
                              </m:r>
                            </m:e>
                            <m:sub>
                              <m:r>
                                <a:rPr lang="en-NZ" sz="1600" b="0" i="1" smtClean="0">
                                  <a:latin typeface="Cambria Math"/>
                                </a:rPr>
                                <m:t>𝑜</m:t>
                              </m:r>
                            </m:sub>
                          </m:sSub>
                        </m:den>
                      </m:f>
                      <m:r>
                        <a:rPr lang="en-NZ" sz="1600" b="0" i="1" smtClean="0">
                          <a:latin typeface="Cambria Math"/>
                        </a:rPr>
                        <m:t>=</m:t>
                      </m:r>
                      <m:f>
                        <m:fPr>
                          <m:ctrlPr>
                            <a:rPr lang="en-NZ" sz="1600" b="0" i="1" smtClean="0">
                              <a:latin typeface="Cambria Math"/>
                            </a:rPr>
                          </m:ctrlPr>
                        </m:fPr>
                        <m:num>
                          <m:sSub>
                            <m:sSubPr>
                              <m:ctrlPr>
                                <a:rPr lang="en-NZ" sz="1600" b="0" i="1" smtClean="0">
                                  <a:latin typeface="Cambria Math"/>
                                </a:rPr>
                              </m:ctrlPr>
                            </m:sSubPr>
                            <m:e>
                              <m:r>
                                <a:rPr lang="en-NZ" sz="1600" b="0" i="1" smtClean="0">
                                  <a:latin typeface="Cambria Math"/>
                                </a:rPr>
                                <m:t>h</m:t>
                              </m:r>
                            </m:e>
                            <m:sub>
                              <m:r>
                                <a:rPr lang="en-NZ" sz="1600" b="0" i="1" smtClean="0">
                                  <a:latin typeface="Cambria Math"/>
                                </a:rPr>
                                <m:t>𝑖</m:t>
                              </m:r>
                            </m:sub>
                          </m:sSub>
                        </m:num>
                        <m:den>
                          <m:sSub>
                            <m:sSubPr>
                              <m:ctrlPr>
                                <a:rPr lang="en-NZ" sz="1600" b="0" i="1" smtClean="0">
                                  <a:latin typeface="Cambria Math"/>
                                </a:rPr>
                              </m:ctrlPr>
                            </m:sSubPr>
                            <m:e>
                              <m:r>
                                <a:rPr lang="en-NZ" sz="1600" b="0" i="1" smtClean="0">
                                  <a:latin typeface="Cambria Math"/>
                                </a:rPr>
                                <m:t>h</m:t>
                              </m:r>
                            </m:e>
                            <m:sub>
                              <m:r>
                                <a:rPr lang="en-NZ" sz="1600" b="0" i="1" smtClean="0">
                                  <a:latin typeface="Cambria Math"/>
                                </a:rPr>
                                <m:t>𝑜</m:t>
                              </m:r>
                            </m:sub>
                          </m:sSub>
                        </m:den>
                      </m:f>
                    </m:oMath>
                  </m:oMathPara>
                </a14:m>
                <a:endParaRPr lang="en-NZ" sz="1600" dirty="0"/>
              </a:p>
            </p:txBody>
          </p:sp>
        </mc:Choice>
        <mc:Fallback xmlns="">
          <p:sp>
            <p:nvSpPr>
              <p:cNvPr id="40" name="TextBox 39"/>
              <p:cNvSpPr txBox="1">
                <a:spLocks noRot="1" noChangeAspect="1" noMove="1" noResize="1" noEditPoints="1" noAdjustHandles="1" noChangeArrowheads="1" noChangeShapeType="1" noTextEdit="1"/>
              </p:cNvSpPr>
              <p:nvPr/>
            </p:nvSpPr>
            <p:spPr>
              <a:xfrm>
                <a:off x="230955" y="2616579"/>
                <a:ext cx="1374351" cy="601383"/>
              </a:xfrm>
              <a:prstGeom prst="rect">
                <a:avLst/>
              </a:prstGeom>
              <a:blipFill rotWithShape="1">
                <a:blip r:embed="rId2"/>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41" name="TextBox 40"/>
              <p:cNvSpPr txBox="1"/>
              <p:nvPr/>
            </p:nvSpPr>
            <p:spPr>
              <a:xfrm>
                <a:off x="6648371" y="2488199"/>
                <a:ext cx="1283620" cy="60362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sz="1600" b="0" i="1" smtClean="0">
                          <a:latin typeface="Cambria Math"/>
                        </a:rPr>
                        <m:t>𝑚</m:t>
                      </m:r>
                      <m:r>
                        <a:rPr lang="en-NZ" sz="1600" b="0" i="1" smtClean="0">
                          <a:latin typeface="Cambria Math"/>
                        </a:rPr>
                        <m:t>=</m:t>
                      </m:r>
                      <m:f>
                        <m:fPr>
                          <m:ctrlPr>
                            <a:rPr lang="en-NZ" sz="1600" b="0" i="1" smtClean="0">
                              <a:latin typeface="Cambria Math"/>
                            </a:rPr>
                          </m:ctrlPr>
                        </m:fPr>
                        <m:num>
                          <m:r>
                            <a:rPr lang="en-NZ" sz="1600" b="0" i="1" smtClean="0">
                              <a:latin typeface="Cambria Math"/>
                            </a:rPr>
                            <m:t>𝑓</m:t>
                          </m:r>
                        </m:num>
                        <m:den>
                          <m:sSub>
                            <m:sSubPr>
                              <m:ctrlPr>
                                <a:rPr lang="en-NZ" sz="1600" b="0" i="1" smtClean="0">
                                  <a:latin typeface="Cambria Math"/>
                                </a:rPr>
                              </m:ctrlPr>
                            </m:sSubPr>
                            <m:e>
                              <m:r>
                                <a:rPr lang="en-NZ" sz="1600" b="0" i="1" smtClean="0">
                                  <a:latin typeface="Cambria Math"/>
                                </a:rPr>
                                <m:t>𝑠</m:t>
                              </m:r>
                            </m:e>
                            <m:sub>
                              <m:r>
                                <a:rPr lang="en-NZ" sz="1600" b="0" i="1" smtClean="0">
                                  <a:latin typeface="Cambria Math"/>
                                </a:rPr>
                                <m:t>𝑜</m:t>
                              </m:r>
                            </m:sub>
                          </m:sSub>
                        </m:den>
                      </m:f>
                      <m:r>
                        <a:rPr lang="en-NZ" sz="1600" b="0" i="1" smtClean="0">
                          <a:latin typeface="Cambria Math"/>
                        </a:rPr>
                        <m:t>=</m:t>
                      </m:r>
                      <m:f>
                        <m:fPr>
                          <m:ctrlPr>
                            <a:rPr lang="en-NZ" sz="1600" b="0" i="1" smtClean="0">
                              <a:latin typeface="Cambria Math"/>
                            </a:rPr>
                          </m:ctrlPr>
                        </m:fPr>
                        <m:num>
                          <m:sSub>
                            <m:sSubPr>
                              <m:ctrlPr>
                                <a:rPr lang="en-NZ" sz="1600" b="0" i="1" smtClean="0">
                                  <a:latin typeface="Cambria Math"/>
                                </a:rPr>
                              </m:ctrlPr>
                            </m:sSubPr>
                            <m:e>
                              <m:r>
                                <a:rPr lang="en-NZ" sz="1600" b="0" i="1" smtClean="0">
                                  <a:latin typeface="Cambria Math"/>
                                </a:rPr>
                                <m:t>𝑠</m:t>
                              </m:r>
                            </m:e>
                            <m:sub>
                              <m:r>
                                <a:rPr lang="en-NZ" sz="1600" b="0" i="1" smtClean="0">
                                  <a:latin typeface="Cambria Math"/>
                                </a:rPr>
                                <m:t>𝑖</m:t>
                              </m:r>
                            </m:sub>
                          </m:sSub>
                        </m:num>
                        <m:den>
                          <m:r>
                            <a:rPr lang="en-NZ" sz="1600" b="0" i="1" smtClean="0">
                              <a:latin typeface="Cambria Math"/>
                            </a:rPr>
                            <m:t>𝑓</m:t>
                          </m:r>
                        </m:den>
                      </m:f>
                    </m:oMath>
                  </m:oMathPara>
                </a14:m>
                <a:endParaRPr lang="en-NZ" sz="1600" dirty="0"/>
              </a:p>
            </p:txBody>
          </p:sp>
        </mc:Choice>
        <mc:Fallback xmlns="">
          <p:sp>
            <p:nvSpPr>
              <p:cNvPr id="41" name="TextBox 40"/>
              <p:cNvSpPr txBox="1">
                <a:spLocks noRot="1" noChangeAspect="1" noMove="1" noResize="1" noEditPoints="1" noAdjustHandles="1" noChangeArrowheads="1" noChangeShapeType="1" noTextEdit="1"/>
              </p:cNvSpPr>
              <p:nvPr/>
            </p:nvSpPr>
            <p:spPr>
              <a:xfrm>
                <a:off x="6648371" y="2488199"/>
                <a:ext cx="1283620" cy="603627"/>
              </a:xfrm>
              <a:prstGeom prst="rect">
                <a:avLst/>
              </a:prstGeom>
              <a:blipFill rotWithShape="1">
                <a:blip r:embed="rId3"/>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42" name="TextBox 41"/>
              <p:cNvSpPr txBox="1"/>
              <p:nvPr/>
            </p:nvSpPr>
            <p:spPr>
              <a:xfrm>
                <a:off x="6983902" y="3147218"/>
                <a:ext cx="840486" cy="60151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sz="1600" b="0" i="1" smtClean="0">
                          <a:latin typeface="Cambria Math"/>
                        </a:rPr>
                        <m:t>2=</m:t>
                      </m:r>
                      <m:f>
                        <m:fPr>
                          <m:ctrlPr>
                            <a:rPr lang="en-NZ" sz="1600" b="0" i="1" smtClean="0">
                              <a:latin typeface="Cambria Math"/>
                            </a:rPr>
                          </m:ctrlPr>
                        </m:fPr>
                        <m:num>
                          <m:r>
                            <a:rPr lang="en-NZ" sz="1600" b="0" i="1" smtClean="0">
                              <a:latin typeface="Cambria Math"/>
                            </a:rPr>
                            <m:t>25</m:t>
                          </m:r>
                        </m:num>
                        <m:den>
                          <m:sSub>
                            <m:sSubPr>
                              <m:ctrlPr>
                                <a:rPr lang="en-NZ" sz="1600" b="0" i="1" smtClean="0">
                                  <a:latin typeface="Cambria Math"/>
                                </a:rPr>
                              </m:ctrlPr>
                            </m:sSubPr>
                            <m:e>
                              <m:r>
                                <a:rPr lang="en-NZ" sz="1600" b="0" i="1" smtClean="0">
                                  <a:latin typeface="Cambria Math"/>
                                </a:rPr>
                                <m:t>𝑠</m:t>
                              </m:r>
                            </m:e>
                            <m:sub>
                              <m:r>
                                <a:rPr lang="en-NZ" sz="1600" b="0" i="1" smtClean="0">
                                  <a:latin typeface="Cambria Math"/>
                                </a:rPr>
                                <m:t>𝑜</m:t>
                              </m:r>
                            </m:sub>
                          </m:sSub>
                        </m:den>
                      </m:f>
                    </m:oMath>
                  </m:oMathPara>
                </a14:m>
                <a:endParaRPr lang="en-NZ" sz="1600" dirty="0"/>
              </a:p>
            </p:txBody>
          </p:sp>
        </mc:Choice>
        <mc:Fallback xmlns="">
          <p:sp>
            <p:nvSpPr>
              <p:cNvPr id="42" name="TextBox 41"/>
              <p:cNvSpPr txBox="1">
                <a:spLocks noRot="1" noChangeAspect="1" noMove="1" noResize="1" noEditPoints="1" noAdjustHandles="1" noChangeArrowheads="1" noChangeShapeType="1" noTextEdit="1"/>
              </p:cNvSpPr>
              <p:nvPr/>
            </p:nvSpPr>
            <p:spPr>
              <a:xfrm>
                <a:off x="6983902" y="3147218"/>
                <a:ext cx="840486" cy="601511"/>
              </a:xfrm>
              <a:prstGeom prst="rect">
                <a:avLst/>
              </a:prstGeom>
              <a:blipFill rotWithShape="1">
                <a:blip r:embed="rId4"/>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43" name="TextBox 42"/>
              <p:cNvSpPr txBox="1"/>
              <p:nvPr/>
            </p:nvSpPr>
            <p:spPr>
              <a:xfrm>
                <a:off x="284502" y="3214673"/>
                <a:ext cx="831445" cy="6013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sz="1600" b="0" i="1" smtClean="0">
                          <a:latin typeface="Cambria Math"/>
                        </a:rPr>
                        <m:t>2=</m:t>
                      </m:r>
                      <m:f>
                        <m:fPr>
                          <m:ctrlPr>
                            <a:rPr lang="en-NZ" sz="1600" b="0" i="1" smtClean="0">
                              <a:latin typeface="Cambria Math"/>
                            </a:rPr>
                          </m:ctrlPr>
                        </m:fPr>
                        <m:num>
                          <m:sSub>
                            <m:sSubPr>
                              <m:ctrlPr>
                                <a:rPr lang="en-NZ" sz="1600" b="0" i="1" smtClean="0">
                                  <a:latin typeface="Cambria Math"/>
                                </a:rPr>
                              </m:ctrlPr>
                            </m:sSubPr>
                            <m:e>
                              <m:r>
                                <a:rPr lang="en-NZ" sz="1600" b="0" i="1" smtClean="0">
                                  <a:latin typeface="Cambria Math"/>
                                </a:rPr>
                                <m:t>𝑑</m:t>
                              </m:r>
                            </m:e>
                            <m:sub>
                              <m:r>
                                <a:rPr lang="en-NZ" sz="1600" b="0" i="1" smtClean="0">
                                  <a:latin typeface="Cambria Math"/>
                                </a:rPr>
                                <m:t>𝑖</m:t>
                              </m:r>
                            </m:sub>
                          </m:sSub>
                        </m:num>
                        <m:den>
                          <m:sSub>
                            <m:sSubPr>
                              <m:ctrlPr>
                                <a:rPr lang="en-NZ" sz="1600" b="0" i="1" smtClean="0">
                                  <a:latin typeface="Cambria Math"/>
                                </a:rPr>
                              </m:ctrlPr>
                            </m:sSubPr>
                            <m:e>
                              <m:r>
                                <a:rPr lang="en-NZ" sz="1600" b="0" i="1" smtClean="0">
                                  <a:latin typeface="Cambria Math"/>
                                </a:rPr>
                                <m:t>𝑑</m:t>
                              </m:r>
                            </m:e>
                            <m:sub>
                              <m:r>
                                <a:rPr lang="en-NZ" sz="1600" b="0" i="1" smtClean="0">
                                  <a:latin typeface="Cambria Math"/>
                                </a:rPr>
                                <m:t>𝑜</m:t>
                              </m:r>
                            </m:sub>
                          </m:sSub>
                        </m:den>
                      </m:f>
                    </m:oMath>
                  </m:oMathPara>
                </a14:m>
                <a:endParaRPr lang="en-NZ" sz="1600" dirty="0"/>
              </a:p>
            </p:txBody>
          </p:sp>
        </mc:Choice>
        <mc:Fallback xmlns="">
          <p:sp>
            <p:nvSpPr>
              <p:cNvPr id="43" name="TextBox 42"/>
              <p:cNvSpPr txBox="1">
                <a:spLocks noRot="1" noChangeAspect="1" noMove="1" noResize="1" noEditPoints="1" noAdjustHandles="1" noChangeArrowheads="1" noChangeShapeType="1" noTextEdit="1"/>
              </p:cNvSpPr>
              <p:nvPr/>
            </p:nvSpPr>
            <p:spPr>
              <a:xfrm>
                <a:off x="284502" y="3214673"/>
                <a:ext cx="831445" cy="601383"/>
              </a:xfrm>
              <a:prstGeom prst="rect">
                <a:avLst/>
              </a:prstGeom>
              <a:blipFill rotWithShape="1">
                <a:blip r:embed="rId5"/>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302641" y="4230838"/>
                <a:ext cx="1306127" cy="59811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NZ" sz="1600" b="0" i="1" smtClean="0">
                              <a:latin typeface="Cambria Math"/>
                            </a:rPr>
                          </m:ctrlPr>
                        </m:fPr>
                        <m:num>
                          <m:r>
                            <a:rPr lang="en-NZ" sz="1600" b="0" i="1" smtClean="0">
                              <a:latin typeface="Cambria Math"/>
                            </a:rPr>
                            <m:t>1</m:t>
                          </m:r>
                        </m:num>
                        <m:den>
                          <m:r>
                            <a:rPr lang="en-NZ" sz="1600" b="0" i="1" smtClean="0">
                              <a:latin typeface="Cambria Math"/>
                            </a:rPr>
                            <m:t>𝑓</m:t>
                          </m:r>
                        </m:den>
                      </m:f>
                      <m:r>
                        <a:rPr lang="en-NZ" sz="1600" b="0" i="1" smtClean="0">
                          <a:latin typeface="Cambria Math"/>
                        </a:rPr>
                        <m:t>=</m:t>
                      </m:r>
                      <m:f>
                        <m:fPr>
                          <m:ctrlPr>
                            <a:rPr lang="en-NZ" sz="1600" i="1" smtClean="0">
                              <a:latin typeface="Cambria Math"/>
                            </a:rPr>
                          </m:ctrlPr>
                        </m:fPr>
                        <m:num>
                          <m:r>
                            <a:rPr lang="en-NZ" sz="1600" b="0" i="1" smtClean="0">
                              <a:latin typeface="Cambria Math"/>
                            </a:rPr>
                            <m:t>1</m:t>
                          </m:r>
                        </m:num>
                        <m:den>
                          <m:sSub>
                            <m:sSubPr>
                              <m:ctrlPr>
                                <a:rPr lang="en-NZ" sz="1600" i="1" smtClean="0">
                                  <a:latin typeface="Cambria Math"/>
                                </a:rPr>
                              </m:ctrlPr>
                            </m:sSubPr>
                            <m:e>
                              <m:r>
                                <a:rPr lang="en-NZ" sz="1600" b="0" i="1" smtClean="0">
                                  <a:latin typeface="Cambria Math"/>
                                </a:rPr>
                                <m:t>𝑑</m:t>
                              </m:r>
                            </m:e>
                            <m:sub>
                              <m:r>
                                <a:rPr lang="en-NZ" sz="1600" b="0" i="1" smtClean="0">
                                  <a:latin typeface="Cambria Math"/>
                                </a:rPr>
                                <m:t>0</m:t>
                              </m:r>
                            </m:sub>
                          </m:sSub>
                        </m:den>
                      </m:f>
                      <m:r>
                        <a:rPr lang="en-NZ" sz="1600" b="0" i="1" smtClean="0">
                          <a:latin typeface="Cambria Math"/>
                        </a:rPr>
                        <m:t>+ </m:t>
                      </m:r>
                      <m:f>
                        <m:fPr>
                          <m:ctrlPr>
                            <a:rPr lang="en-NZ" sz="1600" b="0" i="1" smtClean="0">
                              <a:latin typeface="Cambria Math"/>
                            </a:rPr>
                          </m:ctrlPr>
                        </m:fPr>
                        <m:num>
                          <m:r>
                            <a:rPr lang="en-NZ" sz="1600" b="0" i="1" smtClean="0">
                              <a:latin typeface="Cambria Math"/>
                            </a:rPr>
                            <m:t>1</m:t>
                          </m:r>
                        </m:num>
                        <m:den>
                          <m:sSub>
                            <m:sSubPr>
                              <m:ctrlPr>
                                <a:rPr lang="en-NZ" sz="1600" b="0" i="1" smtClean="0">
                                  <a:latin typeface="Cambria Math"/>
                                </a:rPr>
                              </m:ctrlPr>
                            </m:sSubPr>
                            <m:e>
                              <m:r>
                                <a:rPr lang="en-NZ" sz="1600" b="0" i="1" smtClean="0">
                                  <a:latin typeface="Cambria Math"/>
                                </a:rPr>
                                <m:t>𝑑</m:t>
                              </m:r>
                            </m:e>
                            <m:sub>
                              <m:r>
                                <a:rPr lang="en-NZ" sz="1600" b="0" i="1" smtClean="0">
                                  <a:latin typeface="Cambria Math"/>
                                </a:rPr>
                                <m:t>𝑖</m:t>
                              </m:r>
                            </m:sub>
                          </m:sSub>
                        </m:den>
                      </m:f>
                    </m:oMath>
                  </m:oMathPara>
                </a14:m>
                <a:endParaRPr lang="en-NZ" sz="1600" dirty="0"/>
              </a:p>
            </p:txBody>
          </p:sp>
        </mc:Choice>
        <mc:Fallback xmlns="">
          <p:sp>
            <p:nvSpPr>
              <p:cNvPr id="44" name="TextBox 43"/>
              <p:cNvSpPr txBox="1">
                <a:spLocks noRot="1" noChangeAspect="1" noMove="1" noResize="1" noEditPoints="1" noAdjustHandles="1" noChangeArrowheads="1" noChangeShapeType="1" noTextEdit="1"/>
              </p:cNvSpPr>
              <p:nvPr/>
            </p:nvSpPr>
            <p:spPr>
              <a:xfrm>
                <a:off x="302641" y="4230838"/>
                <a:ext cx="1306127" cy="598112"/>
              </a:xfrm>
              <a:prstGeom prst="rect">
                <a:avLst/>
              </a:prstGeom>
              <a:blipFill rotWithShape="1">
                <a:blip r:embed="rId6"/>
                <a:stretch>
                  <a:fillRect/>
                </a:stretch>
              </a:blipFill>
            </p:spPr>
            <p:txBody>
              <a:bodyPr/>
              <a:lstStyle/>
              <a:p>
                <a:r>
                  <a:rPr lang="en-NZ">
                    <a:noFill/>
                  </a:rPr>
                  <a:t> </a:t>
                </a:r>
              </a:p>
            </p:txBody>
          </p:sp>
        </mc:Fallback>
      </mc:AlternateContent>
      <p:sp>
        <p:nvSpPr>
          <p:cNvPr id="45" name="TextBox 44"/>
          <p:cNvSpPr txBox="1"/>
          <p:nvPr/>
        </p:nvSpPr>
        <p:spPr>
          <a:xfrm>
            <a:off x="236483" y="3854669"/>
            <a:ext cx="840295" cy="338554"/>
          </a:xfrm>
          <a:prstGeom prst="rect">
            <a:avLst/>
          </a:prstGeom>
          <a:noFill/>
        </p:spPr>
        <p:txBody>
          <a:bodyPr wrap="none" rtlCol="0">
            <a:spAutoFit/>
          </a:bodyPr>
          <a:lstStyle/>
          <a:p>
            <a:r>
              <a:rPr lang="en-NZ" sz="1600" dirty="0" smtClean="0">
                <a:latin typeface="Times New Roman" panose="02020603050405020304" pitchFamily="18" charset="0"/>
                <a:cs typeface="Times New Roman" panose="02020603050405020304" pitchFamily="18" charset="0"/>
              </a:rPr>
              <a:t>2</a:t>
            </a:r>
            <a:r>
              <a:rPr lang="en-NZ" sz="1600" i="1" dirty="0" smtClean="0">
                <a:latin typeface="Times New Roman" panose="02020603050405020304" pitchFamily="18" charset="0"/>
                <a:cs typeface="Times New Roman" panose="02020603050405020304" pitchFamily="18" charset="0"/>
              </a:rPr>
              <a:t>d</a:t>
            </a:r>
            <a:r>
              <a:rPr lang="en-NZ" sz="1600" i="1" baseline="-25000" dirty="0" smtClean="0">
                <a:latin typeface="Times New Roman" panose="02020603050405020304" pitchFamily="18" charset="0"/>
                <a:cs typeface="Times New Roman" panose="02020603050405020304" pitchFamily="18" charset="0"/>
              </a:rPr>
              <a:t>o</a:t>
            </a:r>
            <a:r>
              <a:rPr lang="en-NZ" sz="1600" i="1" dirty="0" smtClean="0">
                <a:latin typeface="Times New Roman" panose="02020603050405020304" pitchFamily="18" charset="0"/>
                <a:cs typeface="Times New Roman" panose="02020603050405020304" pitchFamily="18" charset="0"/>
              </a:rPr>
              <a:t> = d</a:t>
            </a:r>
            <a:r>
              <a:rPr lang="en-NZ" sz="1600" i="1" baseline="-25000" dirty="0" smtClean="0">
                <a:latin typeface="Times New Roman" panose="02020603050405020304" pitchFamily="18" charset="0"/>
                <a:cs typeface="Times New Roman" panose="02020603050405020304" pitchFamily="18" charset="0"/>
              </a:rPr>
              <a:t>i</a:t>
            </a:r>
            <a:endParaRPr lang="en-NZ" sz="16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6" name="TextBox 45"/>
              <p:cNvSpPr txBox="1"/>
              <p:nvPr/>
            </p:nvSpPr>
            <p:spPr>
              <a:xfrm>
                <a:off x="163374" y="4871968"/>
                <a:ext cx="1617494" cy="59676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NZ" sz="1600" b="0" i="1" smtClean="0">
                              <a:latin typeface="Cambria Math"/>
                            </a:rPr>
                          </m:ctrlPr>
                        </m:fPr>
                        <m:num>
                          <m:r>
                            <a:rPr lang="en-NZ" sz="1600" b="0" i="1" smtClean="0">
                              <a:latin typeface="Cambria Math"/>
                            </a:rPr>
                            <m:t>1</m:t>
                          </m:r>
                        </m:num>
                        <m:den>
                          <m:r>
                            <a:rPr lang="en-NZ" sz="1600" b="0" i="1" smtClean="0">
                              <a:latin typeface="Cambria Math"/>
                            </a:rPr>
                            <m:t>25</m:t>
                          </m:r>
                        </m:den>
                      </m:f>
                      <m:r>
                        <a:rPr lang="en-NZ" sz="1600" b="0" i="1" smtClean="0">
                          <a:latin typeface="Cambria Math"/>
                        </a:rPr>
                        <m:t>=</m:t>
                      </m:r>
                      <m:f>
                        <m:fPr>
                          <m:ctrlPr>
                            <a:rPr lang="en-NZ" sz="1600" i="1" smtClean="0">
                              <a:latin typeface="Cambria Math"/>
                            </a:rPr>
                          </m:ctrlPr>
                        </m:fPr>
                        <m:num>
                          <m:r>
                            <a:rPr lang="en-NZ" sz="1600" b="0" i="1" smtClean="0">
                              <a:latin typeface="Cambria Math"/>
                            </a:rPr>
                            <m:t>1</m:t>
                          </m:r>
                        </m:num>
                        <m:den>
                          <m:sSub>
                            <m:sSubPr>
                              <m:ctrlPr>
                                <a:rPr lang="en-NZ" sz="1600" i="1" smtClean="0">
                                  <a:latin typeface="Cambria Math"/>
                                </a:rPr>
                              </m:ctrlPr>
                            </m:sSubPr>
                            <m:e>
                              <m:r>
                                <a:rPr lang="en-NZ" sz="1600" b="0" i="1" smtClean="0">
                                  <a:latin typeface="Cambria Math"/>
                                </a:rPr>
                                <m:t>𝑑</m:t>
                              </m:r>
                            </m:e>
                            <m:sub>
                              <m:r>
                                <a:rPr lang="en-NZ" sz="1600" b="0" i="1" smtClean="0">
                                  <a:latin typeface="Cambria Math"/>
                                </a:rPr>
                                <m:t>0</m:t>
                              </m:r>
                            </m:sub>
                          </m:sSub>
                        </m:den>
                      </m:f>
                      <m:r>
                        <a:rPr lang="en-NZ" sz="1600" b="0" i="1" smtClean="0">
                          <a:latin typeface="Cambria Math"/>
                        </a:rPr>
                        <m:t>+ </m:t>
                      </m:r>
                      <m:f>
                        <m:fPr>
                          <m:ctrlPr>
                            <a:rPr lang="en-NZ" sz="1600" b="0" i="1" smtClean="0">
                              <a:latin typeface="Cambria Math"/>
                            </a:rPr>
                          </m:ctrlPr>
                        </m:fPr>
                        <m:num>
                          <m:r>
                            <a:rPr lang="en-NZ" sz="1600" b="0" i="1" smtClean="0">
                              <a:latin typeface="Cambria Math"/>
                            </a:rPr>
                            <m:t>1</m:t>
                          </m:r>
                        </m:num>
                        <m:den>
                          <m:sSub>
                            <m:sSubPr>
                              <m:ctrlPr>
                                <a:rPr lang="en-NZ" sz="1600" b="0" i="1" smtClean="0">
                                  <a:latin typeface="Cambria Math"/>
                                </a:rPr>
                              </m:ctrlPr>
                            </m:sSubPr>
                            <m:e>
                              <m:r>
                                <a:rPr lang="en-NZ" sz="1600" b="0" i="1" smtClean="0">
                                  <a:latin typeface="Cambria Math"/>
                                </a:rPr>
                                <m:t>2</m:t>
                              </m:r>
                              <m:r>
                                <a:rPr lang="en-NZ" sz="1600" b="0" i="1" smtClean="0">
                                  <a:latin typeface="Cambria Math"/>
                                </a:rPr>
                                <m:t>𝑑</m:t>
                              </m:r>
                            </m:e>
                            <m:sub>
                              <m:r>
                                <a:rPr lang="en-NZ" sz="1600" b="0" i="1" smtClean="0">
                                  <a:latin typeface="Cambria Math"/>
                                </a:rPr>
                                <m:t>𝑜</m:t>
                              </m:r>
                            </m:sub>
                          </m:sSub>
                        </m:den>
                      </m:f>
                    </m:oMath>
                  </m:oMathPara>
                </a14:m>
                <a:endParaRPr lang="en-NZ" sz="1600" dirty="0"/>
              </a:p>
            </p:txBody>
          </p:sp>
        </mc:Choice>
        <mc:Fallback xmlns="">
          <p:sp>
            <p:nvSpPr>
              <p:cNvPr id="46" name="TextBox 45"/>
              <p:cNvSpPr txBox="1">
                <a:spLocks noRot="1" noChangeAspect="1" noMove="1" noResize="1" noEditPoints="1" noAdjustHandles="1" noChangeArrowheads="1" noChangeShapeType="1" noTextEdit="1"/>
              </p:cNvSpPr>
              <p:nvPr/>
            </p:nvSpPr>
            <p:spPr>
              <a:xfrm>
                <a:off x="163374" y="4871968"/>
                <a:ext cx="1617494" cy="596766"/>
              </a:xfrm>
              <a:prstGeom prst="rect">
                <a:avLst/>
              </a:prstGeom>
              <a:blipFill rotWithShape="1">
                <a:blip r:embed="rId7"/>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242204" y="5478941"/>
                <a:ext cx="1054198" cy="59676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NZ" sz="1600" b="0" i="1" smtClean="0">
                              <a:latin typeface="Cambria Math"/>
                            </a:rPr>
                          </m:ctrlPr>
                        </m:fPr>
                        <m:num>
                          <m:r>
                            <a:rPr lang="en-NZ" sz="1600" b="0" i="1" smtClean="0">
                              <a:latin typeface="Cambria Math"/>
                            </a:rPr>
                            <m:t>1</m:t>
                          </m:r>
                        </m:num>
                        <m:den>
                          <m:r>
                            <a:rPr lang="en-NZ" sz="1600" b="0" i="1" smtClean="0">
                              <a:latin typeface="Cambria Math"/>
                            </a:rPr>
                            <m:t>25</m:t>
                          </m:r>
                        </m:den>
                      </m:f>
                      <m:r>
                        <a:rPr lang="en-NZ" sz="1600" b="0" i="1" smtClean="0">
                          <a:latin typeface="Cambria Math"/>
                        </a:rPr>
                        <m:t>=</m:t>
                      </m:r>
                      <m:f>
                        <m:fPr>
                          <m:ctrlPr>
                            <a:rPr lang="en-NZ" sz="1600" i="1" smtClean="0">
                              <a:latin typeface="Cambria Math"/>
                            </a:rPr>
                          </m:ctrlPr>
                        </m:fPr>
                        <m:num>
                          <m:r>
                            <a:rPr lang="en-NZ" sz="1600" b="0" i="1" smtClean="0">
                              <a:latin typeface="Cambria Math"/>
                            </a:rPr>
                            <m:t>3</m:t>
                          </m:r>
                        </m:num>
                        <m:den>
                          <m:r>
                            <a:rPr lang="en-NZ" sz="1600" b="0" i="1" smtClean="0">
                              <a:latin typeface="Cambria Math"/>
                            </a:rPr>
                            <m:t>2</m:t>
                          </m:r>
                          <m:sSub>
                            <m:sSubPr>
                              <m:ctrlPr>
                                <a:rPr lang="en-NZ" sz="1600" i="1" smtClean="0">
                                  <a:latin typeface="Cambria Math"/>
                                </a:rPr>
                              </m:ctrlPr>
                            </m:sSubPr>
                            <m:e>
                              <m:r>
                                <a:rPr lang="en-NZ" sz="1600" b="0" i="1" smtClean="0">
                                  <a:latin typeface="Cambria Math"/>
                                </a:rPr>
                                <m:t>𝑑</m:t>
                              </m:r>
                            </m:e>
                            <m:sub>
                              <m:r>
                                <a:rPr lang="en-NZ" sz="1600" b="0" i="1" smtClean="0">
                                  <a:latin typeface="Cambria Math"/>
                                </a:rPr>
                                <m:t>0</m:t>
                              </m:r>
                            </m:sub>
                          </m:sSub>
                        </m:den>
                      </m:f>
                    </m:oMath>
                  </m:oMathPara>
                </a14:m>
                <a:endParaRPr lang="en-NZ" sz="1600" dirty="0"/>
              </a:p>
            </p:txBody>
          </p:sp>
        </mc:Choice>
        <mc:Fallback xmlns="">
          <p:sp>
            <p:nvSpPr>
              <p:cNvPr id="47" name="TextBox 46"/>
              <p:cNvSpPr txBox="1">
                <a:spLocks noRot="1" noChangeAspect="1" noMove="1" noResize="1" noEditPoints="1" noAdjustHandles="1" noChangeArrowheads="1" noChangeShapeType="1" noTextEdit="1"/>
              </p:cNvSpPr>
              <p:nvPr/>
            </p:nvSpPr>
            <p:spPr>
              <a:xfrm>
                <a:off x="242204" y="5478941"/>
                <a:ext cx="1054198" cy="596766"/>
              </a:xfrm>
              <a:prstGeom prst="rect">
                <a:avLst/>
              </a:prstGeom>
              <a:blipFill rotWithShape="1">
                <a:blip r:embed="rId8"/>
                <a:stretch>
                  <a:fillRect/>
                </a:stretch>
              </a:blipFill>
            </p:spPr>
            <p:txBody>
              <a:bodyPr/>
              <a:lstStyle/>
              <a:p>
                <a:r>
                  <a:rPr lang="en-NZ">
                    <a:noFill/>
                  </a:rPr>
                  <a:t> </a:t>
                </a:r>
              </a:p>
            </p:txBody>
          </p:sp>
        </mc:Fallback>
      </mc:AlternateContent>
      <p:sp>
        <p:nvSpPr>
          <p:cNvPr id="48" name="TextBox 47"/>
          <p:cNvSpPr txBox="1"/>
          <p:nvPr/>
        </p:nvSpPr>
        <p:spPr>
          <a:xfrm>
            <a:off x="286407" y="6095999"/>
            <a:ext cx="1282723" cy="584775"/>
          </a:xfrm>
          <a:prstGeom prst="rect">
            <a:avLst/>
          </a:prstGeom>
          <a:noFill/>
        </p:spPr>
        <p:txBody>
          <a:bodyPr wrap="none" rtlCol="0">
            <a:spAutoFit/>
          </a:bodyPr>
          <a:lstStyle/>
          <a:p>
            <a:r>
              <a:rPr lang="en-NZ" sz="1600" i="1" dirty="0" smtClean="0">
                <a:latin typeface="Times New Roman" panose="02020603050405020304" pitchFamily="18" charset="0"/>
                <a:cs typeface="Times New Roman" panose="02020603050405020304" pitchFamily="18" charset="0"/>
              </a:rPr>
              <a:t>d</a:t>
            </a:r>
            <a:r>
              <a:rPr lang="en-NZ" sz="1600" i="1" baseline="-25000" dirty="0" smtClean="0">
                <a:latin typeface="Times New Roman" panose="02020603050405020304" pitchFamily="18" charset="0"/>
                <a:cs typeface="Times New Roman" panose="02020603050405020304" pitchFamily="18" charset="0"/>
              </a:rPr>
              <a:t>o</a:t>
            </a:r>
            <a:r>
              <a:rPr lang="en-NZ" sz="1600" i="1" dirty="0" smtClean="0">
                <a:latin typeface="Times New Roman" panose="02020603050405020304" pitchFamily="18" charset="0"/>
                <a:cs typeface="Times New Roman" panose="02020603050405020304" pitchFamily="18" charset="0"/>
              </a:rPr>
              <a:t> = 37.5 cm</a:t>
            </a:r>
          </a:p>
          <a:p>
            <a:r>
              <a:rPr lang="en-NZ" sz="1600" b="1" dirty="0" smtClean="0">
                <a:latin typeface="Times New Roman" panose="02020603050405020304" pitchFamily="18" charset="0"/>
                <a:cs typeface="Times New Roman" panose="02020603050405020304" pitchFamily="18" charset="0"/>
              </a:rPr>
              <a:t>     = 38 cm</a:t>
            </a:r>
            <a:r>
              <a:rPr lang="en-NZ" sz="1600" i="1" dirty="0" smtClean="0">
                <a:latin typeface="Times New Roman" panose="02020603050405020304" pitchFamily="18" charset="0"/>
                <a:cs typeface="Times New Roman" panose="02020603050405020304" pitchFamily="18" charset="0"/>
              </a:rPr>
              <a:t> </a:t>
            </a:r>
            <a:endParaRPr lang="en-NZ" sz="1600" dirty="0">
              <a:latin typeface="Times New Roman" panose="02020603050405020304" pitchFamily="18" charset="0"/>
              <a:cs typeface="Times New Roman" panose="02020603050405020304" pitchFamily="18" charset="0"/>
            </a:endParaRPr>
          </a:p>
        </p:txBody>
      </p:sp>
      <p:sp>
        <p:nvSpPr>
          <p:cNvPr id="49" name="TextBox 48"/>
          <p:cNvSpPr txBox="1"/>
          <p:nvPr/>
        </p:nvSpPr>
        <p:spPr>
          <a:xfrm>
            <a:off x="6868513" y="3825767"/>
            <a:ext cx="1168910" cy="1569660"/>
          </a:xfrm>
          <a:prstGeom prst="rect">
            <a:avLst/>
          </a:prstGeom>
          <a:noFill/>
        </p:spPr>
        <p:txBody>
          <a:bodyPr wrap="none" rtlCol="0">
            <a:spAutoFit/>
          </a:bodyPr>
          <a:lstStyle/>
          <a:p>
            <a:r>
              <a:rPr lang="en-NZ" sz="1600" dirty="0" smtClean="0">
                <a:latin typeface="Times New Roman" panose="02020603050405020304" pitchFamily="18" charset="0"/>
                <a:cs typeface="Times New Roman" panose="02020603050405020304" pitchFamily="18" charset="0"/>
              </a:rPr>
              <a:t>2s</a:t>
            </a:r>
            <a:r>
              <a:rPr lang="en-NZ" sz="1600" i="1" baseline="-25000" dirty="0" smtClean="0">
                <a:latin typeface="Times New Roman" panose="02020603050405020304" pitchFamily="18" charset="0"/>
                <a:cs typeface="Times New Roman" panose="02020603050405020304" pitchFamily="18" charset="0"/>
              </a:rPr>
              <a:t>o</a:t>
            </a:r>
            <a:r>
              <a:rPr lang="en-NZ" sz="1600" i="1" dirty="0" smtClean="0">
                <a:latin typeface="Times New Roman" panose="02020603050405020304" pitchFamily="18" charset="0"/>
                <a:cs typeface="Times New Roman" panose="02020603050405020304" pitchFamily="18" charset="0"/>
              </a:rPr>
              <a:t> = 25</a:t>
            </a:r>
          </a:p>
          <a:p>
            <a:r>
              <a:rPr lang="en-NZ" sz="1600" dirty="0" smtClean="0">
                <a:latin typeface="Times New Roman" panose="02020603050405020304" pitchFamily="18" charset="0"/>
                <a:cs typeface="Times New Roman" panose="02020603050405020304" pitchFamily="18" charset="0"/>
              </a:rPr>
              <a:t>   s</a:t>
            </a:r>
            <a:r>
              <a:rPr lang="en-NZ" sz="1600" i="1" baseline="-25000" dirty="0" smtClean="0">
                <a:latin typeface="Times New Roman" panose="02020603050405020304" pitchFamily="18" charset="0"/>
                <a:cs typeface="Times New Roman" panose="02020603050405020304" pitchFamily="18" charset="0"/>
              </a:rPr>
              <a:t>o </a:t>
            </a:r>
            <a:r>
              <a:rPr lang="en-NZ" sz="1600" i="1" dirty="0" smtClean="0">
                <a:latin typeface="Times New Roman" panose="02020603050405020304" pitchFamily="18" charset="0"/>
                <a:cs typeface="Times New Roman" panose="02020603050405020304" pitchFamily="18" charset="0"/>
              </a:rPr>
              <a:t>= 12.5</a:t>
            </a:r>
          </a:p>
          <a:p>
            <a:endParaRPr lang="en-NZ" sz="1600" i="1" dirty="0">
              <a:latin typeface="Times New Roman" panose="02020603050405020304" pitchFamily="18" charset="0"/>
              <a:cs typeface="Times New Roman" panose="02020603050405020304" pitchFamily="18" charset="0"/>
            </a:endParaRPr>
          </a:p>
          <a:p>
            <a:endParaRPr lang="en-NZ" sz="1600" i="1" dirty="0" smtClean="0">
              <a:latin typeface="Times New Roman" panose="02020603050405020304" pitchFamily="18" charset="0"/>
              <a:cs typeface="Times New Roman" panose="02020603050405020304" pitchFamily="18" charset="0"/>
            </a:endParaRPr>
          </a:p>
          <a:p>
            <a:r>
              <a:rPr lang="en-NZ" sz="1600" i="1" dirty="0" smtClean="0">
                <a:latin typeface="Times New Roman" panose="02020603050405020304" pitchFamily="18" charset="0"/>
                <a:cs typeface="Times New Roman" panose="02020603050405020304" pitchFamily="18" charset="0"/>
              </a:rPr>
              <a:t>d</a:t>
            </a:r>
            <a:r>
              <a:rPr lang="en-NZ" sz="1600" i="1" baseline="-25000" dirty="0" smtClean="0">
                <a:latin typeface="Times New Roman" panose="02020603050405020304" pitchFamily="18" charset="0"/>
                <a:cs typeface="Times New Roman" panose="02020603050405020304" pitchFamily="18" charset="0"/>
              </a:rPr>
              <a:t>o</a:t>
            </a:r>
            <a:r>
              <a:rPr lang="en-NZ" sz="1600" i="1" dirty="0" smtClean="0">
                <a:latin typeface="Times New Roman" panose="02020603050405020304" pitchFamily="18" charset="0"/>
                <a:cs typeface="Times New Roman" panose="02020603050405020304" pitchFamily="18" charset="0"/>
              </a:rPr>
              <a:t>   = 37.5</a:t>
            </a:r>
          </a:p>
          <a:p>
            <a:r>
              <a:rPr lang="en-NZ" sz="1600" b="1" i="1" dirty="0">
                <a:latin typeface="Times New Roman" panose="02020603050405020304" pitchFamily="18" charset="0"/>
                <a:cs typeface="Times New Roman" panose="02020603050405020304" pitchFamily="18" charset="0"/>
              </a:rPr>
              <a:t> </a:t>
            </a:r>
            <a:r>
              <a:rPr lang="en-NZ" sz="1600" b="1" i="1" dirty="0" smtClean="0">
                <a:latin typeface="Times New Roman" panose="02020603050405020304" pitchFamily="18" charset="0"/>
                <a:cs typeface="Times New Roman" panose="02020603050405020304" pitchFamily="18" charset="0"/>
              </a:rPr>
              <a:t>      = 38cm</a:t>
            </a:r>
            <a:endParaRPr lang="en-NZ" sz="1600" b="1" i="1" dirty="0">
              <a:latin typeface="Times New Roman" panose="02020603050405020304" pitchFamily="18" charset="0"/>
              <a:cs typeface="Times New Roman" panose="02020603050405020304" pitchFamily="18" charset="0"/>
            </a:endParaRPr>
          </a:p>
        </p:txBody>
      </p:sp>
      <p:sp>
        <p:nvSpPr>
          <p:cNvPr id="50" name="Rectangle 49"/>
          <p:cNvSpPr/>
          <p:nvPr/>
        </p:nvSpPr>
        <p:spPr>
          <a:xfrm>
            <a:off x="3156439" y="2678440"/>
            <a:ext cx="2171700" cy="830997"/>
          </a:xfrm>
          <a:prstGeom prst="rect">
            <a:avLst/>
          </a:prstGeom>
          <a:solidFill>
            <a:schemeClr val="bg1"/>
          </a:solidFill>
          <a:ln w="28575">
            <a:solidFill>
              <a:srgbClr val="FF0000"/>
            </a:solidFill>
          </a:ln>
        </p:spPr>
        <p:txBody>
          <a:bodyPr wrap="square">
            <a:spAutoFit/>
          </a:bodyPr>
          <a:lstStyle/>
          <a:p>
            <a:pPr lvl="0"/>
            <a:r>
              <a:rPr lang="en-GB" sz="1600" b="1" i="1" dirty="0" smtClean="0">
                <a:solidFill>
                  <a:srgbClr val="FF0000"/>
                </a:solidFill>
              </a:rPr>
              <a:t>“ACHIEVE” for :</a:t>
            </a:r>
          </a:p>
          <a:p>
            <a:r>
              <a:rPr lang="en-NZ" sz="1600" dirty="0"/>
              <a:t>Recognition of </a:t>
            </a:r>
            <a:r>
              <a:rPr lang="en-NZ" sz="1600" dirty="0" smtClean="0"/>
              <a:t> </a:t>
            </a:r>
            <a:r>
              <a:rPr lang="en-NZ" sz="1600" b="1" i="1" dirty="0" smtClean="0"/>
              <a:t>d</a:t>
            </a:r>
            <a:r>
              <a:rPr lang="en-NZ" sz="1600" b="1" baseline="-25000" dirty="0" smtClean="0"/>
              <a:t>i</a:t>
            </a:r>
            <a:r>
              <a:rPr lang="en-NZ" sz="1600" b="1" dirty="0" smtClean="0"/>
              <a:t> </a:t>
            </a:r>
            <a:r>
              <a:rPr lang="en-NZ" sz="1600" b="1" dirty="0"/>
              <a:t>= 2</a:t>
            </a:r>
            <a:r>
              <a:rPr lang="en-NZ" sz="1600" b="1" i="1" dirty="0"/>
              <a:t>d</a:t>
            </a:r>
            <a:r>
              <a:rPr lang="en-NZ" sz="1600" b="1" baseline="-25000" dirty="0"/>
              <a:t>o</a:t>
            </a:r>
            <a:endParaRPr lang="en-NZ" sz="1600" b="1" dirty="0"/>
          </a:p>
          <a:p>
            <a:r>
              <a:rPr lang="en-NZ" sz="1600" b="1" i="1" dirty="0"/>
              <a:t>OR  </a:t>
            </a:r>
            <a:r>
              <a:rPr lang="en-NZ" sz="1600" b="1" i="1" dirty="0" smtClean="0"/>
              <a:t>   </a:t>
            </a:r>
            <a:r>
              <a:rPr lang="en-NZ" sz="1600" dirty="0" smtClean="0"/>
              <a:t>correct </a:t>
            </a:r>
            <a:r>
              <a:rPr lang="en-NZ" sz="1600" b="1" i="1" dirty="0"/>
              <a:t>S</a:t>
            </a:r>
            <a:r>
              <a:rPr lang="en-NZ" sz="1600" b="1" baseline="-25000" dirty="0"/>
              <a:t>o</a:t>
            </a:r>
            <a:endParaRPr lang="en-NZ" sz="1600" b="1" i="1" dirty="0">
              <a:latin typeface="Times New Roman" panose="02020603050405020304" pitchFamily="18" charset="0"/>
              <a:cs typeface="Times New Roman" panose="02020603050405020304" pitchFamily="18" charset="0"/>
            </a:endParaRPr>
          </a:p>
        </p:txBody>
      </p:sp>
      <p:sp>
        <p:nvSpPr>
          <p:cNvPr id="51" name="Rectangle 50"/>
          <p:cNvSpPr/>
          <p:nvPr/>
        </p:nvSpPr>
        <p:spPr>
          <a:xfrm>
            <a:off x="2998176" y="3944755"/>
            <a:ext cx="2699240" cy="584775"/>
          </a:xfrm>
          <a:prstGeom prst="rect">
            <a:avLst/>
          </a:prstGeom>
          <a:ln w="28575">
            <a:solidFill>
              <a:srgbClr val="7030A0"/>
            </a:solidFill>
          </a:ln>
        </p:spPr>
        <p:txBody>
          <a:bodyPr wrap="square">
            <a:spAutoFit/>
          </a:bodyPr>
          <a:lstStyle/>
          <a:p>
            <a:pPr lvl="0" algn="ctr"/>
            <a:r>
              <a:rPr lang="en-GB" sz="1600" b="1" i="1" dirty="0" smtClean="0">
                <a:solidFill>
                  <a:srgbClr val="7030A0"/>
                </a:solidFill>
              </a:rPr>
              <a:t>“MERIT” for :</a:t>
            </a:r>
          </a:p>
          <a:p>
            <a:pPr algn="ctr"/>
            <a:r>
              <a:rPr lang="en-NZ" sz="1600" dirty="0"/>
              <a:t>Correct except for one error.</a:t>
            </a:r>
          </a:p>
        </p:txBody>
      </p:sp>
      <p:sp>
        <p:nvSpPr>
          <p:cNvPr id="52" name="Rectangle 51"/>
          <p:cNvSpPr/>
          <p:nvPr/>
        </p:nvSpPr>
        <p:spPr>
          <a:xfrm>
            <a:off x="3007273" y="5256915"/>
            <a:ext cx="2633747" cy="584775"/>
          </a:xfrm>
          <a:prstGeom prst="rect">
            <a:avLst/>
          </a:prstGeom>
          <a:ln w="28575">
            <a:solidFill>
              <a:srgbClr val="009644"/>
            </a:solidFill>
          </a:ln>
        </p:spPr>
        <p:txBody>
          <a:bodyPr wrap="square">
            <a:spAutoFit/>
          </a:bodyPr>
          <a:lstStyle/>
          <a:p>
            <a:pPr algn="ctr"/>
            <a:r>
              <a:rPr lang="en-GB" sz="1600" b="1" i="1" dirty="0" smtClean="0">
                <a:solidFill>
                  <a:srgbClr val="009644"/>
                </a:solidFill>
              </a:rPr>
              <a:t>“EXCELLENCE”   for correct working and answer</a:t>
            </a:r>
            <a:endParaRPr lang="en-NZ" sz="1600" b="1" i="1" dirty="0"/>
          </a:p>
        </p:txBody>
      </p:sp>
    </p:spTree>
    <p:extLst>
      <p:ext uri="{BB962C8B-B14F-4D97-AF65-F5344CB8AC3E}">
        <p14:creationId xmlns:p14="http://schemas.microsoft.com/office/powerpoint/2010/main" val="1992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10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fade">
                                      <p:cBhvr>
                                        <p:cTn id="12" dur="1500"/>
                                        <p:tgtEl>
                                          <p:spTgt spid="3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wipe(left)">
                                      <p:cBhvr>
                                        <p:cTn id="17" dur="1500"/>
                                        <p:tgtEl>
                                          <p:spTgt spid="40"/>
                                        </p:tgtEl>
                                      </p:cBhvr>
                                    </p:animEffect>
                                  </p:childTnLst>
                                </p:cTn>
                              </p:par>
                              <p:par>
                                <p:cTn id="18" presetID="22" presetClass="entr" presetSubtype="8" fill="hold" grpId="0" nodeType="withEffect">
                                  <p:stCondLst>
                                    <p:cond delay="500"/>
                                  </p:stCondLst>
                                  <p:childTnLst>
                                    <p:set>
                                      <p:cBhvr>
                                        <p:cTn id="19" dur="1" fill="hold">
                                          <p:stCondLst>
                                            <p:cond delay="0"/>
                                          </p:stCondLst>
                                        </p:cTn>
                                        <p:tgtEl>
                                          <p:spTgt spid="41"/>
                                        </p:tgtEl>
                                        <p:attrNameLst>
                                          <p:attrName>style.visibility</p:attrName>
                                        </p:attrNameLst>
                                      </p:cBhvr>
                                      <p:to>
                                        <p:strVal val="visible"/>
                                      </p:to>
                                    </p:set>
                                    <p:animEffect transition="in" filter="wipe(left)">
                                      <p:cBhvr>
                                        <p:cTn id="20" dur="1500"/>
                                        <p:tgtEl>
                                          <p:spTgt spid="4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wipe(left)">
                                      <p:cBhvr>
                                        <p:cTn id="25" dur="1500"/>
                                        <p:tgtEl>
                                          <p:spTgt spid="43"/>
                                        </p:tgtEl>
                                      </p:cBhvr>
                                    </p:animEffect>
                                  </p:childTnLst>
                                </p:cTn>
                              </p:par>
                            </p:childTnLst>
                          </p:cTn>
                        </p:par>
                        <p:par>
                          <p:cTn id="26" fill="hold">
                            <p:stCondLst>
                              <p:cond delay="1500"/>
                            </p:stCondLst>
                            <p:childTnLst>
                              <p:par>
                                <p:cTn id="27" presetID="10" presetClass="entr" presetSubtype="0" fill="hold" grpId="0" nodeType="after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fade">
                                      <p:cBhvr>
                                        <p:cTn id="29" dur="1250"/>
                                        <p:tgtEl>
                                          <p:spTgt spid="45"/>
                                        </p:tgtEl>
                                      </p:cBhvr>
                                    </p:animEffect>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grpId="0" nodeType="clickEffect">
                                  <p:stCondLst>
                                    <p:cond delay="0"/>
                                  </p:stCondLst>
                                  <p:childTnLst>
                                    <p:set>
                                      <p:cBhvr>
                                        <p:cTn id="33" dur="1" fill="hold">
                                          <p:stCondLst>
                                            <p:cond delay="0"/>
                                          </p:stCondLst>
                                        </p:cTn>
                                        <p:tgtEl>
                                          <p:spTgt spid="44"/>
                                        </p:tgtEl>
                                        <p:attrNameLst>
                                          <p:attrName>style.visibility</p:attrName>
                                        </p:attrNameLst>
                                      </p:cBhvr>
                                      <p:to>
                                        <p:strVal val="visible"/>
                                      </p:to>
                                    </p:set>
                                    <p:animEffect transition="in" filter="wipe(down)">
                                      <p:cBhvr>
                                        <p:cTn id="34" dur="580">
                                          <p:stCondLst>
                                            <p:cond delay="0"/>
                                          </p:stCondLst>
                                        </p:cTn>
                                        <p:tgtEl>
                                          <p:spTgt spid="44"/>
                                        </p:tgtEl>
                                      </p:cBhvr>
                                    </p:animEffect>
                                    <p:anim calcmode="lin" valueType="num">
                                      <p:cBhvr>
                                        <p:cTn id="35" dur="1822" tmFilter="0,0; 0.14,0.36; 0.43,0.73; 0.71,0.91; 1.0,1.0">
                                          <p:stCondLst>
                                            <p:cond delay="0"/>
                                          </p:stCondLst>
                                        </p:cTn>
                                        <p:tgtEl>
                                          <p:spTgt spid="44"/>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44"/>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44"/>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44"/>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44"/>
                                        </p:tgtEl>
                                        <p:attrNameLst>
                                          <p:attrName>ppt_y</p:attrName>
                                        </p:attrNameLst>
                                      </p:cBhvr>
                                      <p:tavLst>
                                        <p:tav tm="0" fmla="#ppt_y-sin(pi*$)/81">
                                          <p:val>
                                            <p:fltVal val="0"/>
                                          </p:val>
                                        </p:tav>
                                        <p:tav tm="100000">
                                          <p:val>
                                            <p:fltVal val="1"/>
                                          </p:val>
                                        </p:tav>
                                      </p:tavLst>
                                    </p:anim>
                                    <p:animScale>
                                      <p:cBhvr>
                                        <p:cTn id="40" dur="26">
                                          <p:stCondLst>
                                            <p:cond delay="650"/>
                                          </p:stCondLst>
                                        </p:cTn>
                                        <p:tgtEl>
                                          <p:spTgt spid="44"/>
                                        </p:tgtEl>
                                      </p:cBhvr>
                                      <p:to x="100000" y="60000"/>
                                    </p:animScale>
                                    <p:animScale>
                                      <p:cBhvr>
                                        <p:cTn id="41" dur="166" decel="50000">
                                          <p:stCondLst>
                                            <p:cond delay="676"/>
                                          </p:stCondLst>
                                        </p:cTn>
                                        <p:tgtEl>
                                          <p:spTgt spid="44"/>
                                        </p:tgtEl>
                                      </p:cBhvr>
                                      <p:to x="100000" y="100000"/>
                                    </p:animScale>
                                    <p:animScale>
                                      <p:cBhvr>
                                        <p:cTn id="42" dur="26">
                                          <p:stCondLst>
                                            <p:cond delay="1312"/>
                                          </p:stCondLst>
                                        </p:cTn>
                                        <p:tgtEl>
                                          <p:spTgt spid="44"/>
                                        </p:tgtEl>
                                      </p:cBhvr>
                                      <p:to x="100000" y="80000"/>
                                    </p:animScale>
                                    <p:animScale>
                                      <p:cBhvr>
                                        <p:cTn id="43" dur="166" decel="50000">
                                          <p:stCondLst>
                                            <p:cond delay="1338"/>
                                          </p:stCondLst>
                                        </p:cTn>
                                        <p:tgtEl>
                                          <p:spTgt spid="44"/>
                                        </p:tgtEl>
                                      </p:cBhvr>
                                      <p:to x="100000" y="100000"/>
                                    </p:animScale>
                                    <p:animScale>
                                      <p:cBhvr>
                                        <p:cTn id="44" dur="26">
                                          <p:stCondLst>
                                            <p:cond delay="1642"/>
                                          </p:stCondLst>
                                        </p:cTn>
                                        <p:tgtEl>
                                          <p:spTgt spid="44"/>
                                        </p:tgtEl>
                                      </p:cBhvr>
                                      <p:to x="100000" y="90000"/>
                                    </p:animScale>
                                    <p:animScale>
                                      <p:cBhvr>
                                        <p:cTn id="45" dur="166" decel="50000">
                                          <p:stCondLst>
                                            <p:cond delay="1668"/>
                                          </p:stCondLst>
                                        </p:cTn>
                                        <p:tgtEl>
                                          <p:spTgt spid="44"/>
                                        </p:tgtEl>
                                      </p:cBhvr>
                                      <p:to x="100000" y="100000"/>
                                    </p:animScale>
                                    <p:animScale>
                                      <p:cBhvr>
                                        <p:cTn id="46" dur="26">
                                          <p:stCondLst>
                                            <p:cond delay="1808"/>
                                          </p:stCondLst>
                                        </p:cTn>
                                        <p:tgtEl>
                                          <p:spTgt spid="44"/>
                                        </p:tgtEl>
                                      </p:cBhvr>
                                      <p:to x="100000" y="95000"/>
                                    </p:animScale>
                                    <p:animScale>
                                      <p:cBhvr>
                                        <p:cTn id="47" dur="166" decel="50000">
                                          <p:stCondLst>
                                            <p:cond delay="1834"/>
                                          </p:stCondLst>
                                        </p:cTn>
                                        <p:tgtEl>
                                          <p:spTgt spid="44"/>
                                        </p:tgtEl>
                                      </p:cBhvr>
                                      <p:to x="100000" y="100000"/>
                                    </p:animScale>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6"/>
                                        </p:tgtEl>
                                        <p:attrNameLst>
                                          <p:attrName>style.visibility</p:attrName>
                                        </p:attrNameLst>
                                      </p:cBhvr>
                                      <p:to>
                                        <p:strVal val="visible"/>
                                      </p:to>
                                    </p:set>
                                    <p:animEffect transition="in" filter="fade">
                                      <p:cBhvr>
                                        <p:cTn id="52" dur="1500"/>
                                        <p:tgtEl>
                                          <p:spTgt spid="46"/>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7"/>
                                        </p:tgtEl>
                                        <p:attrNameLst>
                                          <p:attrName>style.visibility</p:attrName>
                                        </p:attrNameLst>
                                      </p:cBhvr>
                                      <p:to>
                                        <p:strVal val="visible"/>
                                      </p:to>
                                    </p:set>
                                    <p:animEffect transition="in" filter="fade">
                                      <p:cBhvr>
                                        <p:cTn id="57" dur="1500"/>
                                        <p:tgtEl>
                                          <p:spTgt spid="47"/>
                                        </p:tgtEl>
                                      </p:cBhvr>
                                    </p:animEffect>
                                  </p:childTnLst>
                                </p:cTn>
                              </p:par>
                            </p:childTnLst>
                          </p:cTn>
                        </p:par>
                      </p:childTnLst>
                    </p:cTn>
                  </p:par>
                  <p:par>
                    <p:cTn id="58" fill="hold">
                      <p:stCondLst>
                        <p:cond delay="indefinite"/>
                      </p:stCondLst>
                      <p:childTnLst>
                        <p:par>
                          <p:cTn id="59" fill="hold">
                            <p:stCondLst>
                              <p:cond delay="0"/>
                            </p:stCondLst>
                            <p:childTnLst>
                              <p:par>
                                <p:cTn id="60" presetID="45" presetClass="entr" presetSubtype="0" fill="hold" grpId="0" nodeType="clickEffect">
                                  <p:stCondLst>
                                    <p:cond delay="0"/>
                                  </p:stCondLst>
                                  <p:childTnLst>
                                    <p:set>
                                      <p:cBhvr>
                                        <p:cTn id="61" dur="1" fill="hold">
                                          <p:stCondLst>
                                            <p:cond delay="0"/>
                                          </p:stCondLst>
                                        </p:cTn>
                                        <p:tgtEl>
                                          <p:spTgt spid="48"/>
                                        </p:tgtEl>
                                        <p:attrNameLst>
                                          <p:attrName>style.visibility</p:attrName>
                                        </p:attrNameLst>
                                      </p:cBhvr>
                                      <p:to>
                                        <p:strVal val="visible"/>
                                      </p:to>
                                    </p:set>
                                    <p:animEffect transition="in" filter="fade">
                                      <p:cBhvr>
                                        <p:cTn id="62" dur="2000"/>
                                        <p:tgtEl>
                                          <p:spTgt spid="48"/>
                                        </p:tgtEl>
                                      </p:cBhvr>
                                    </p:animEffect>
                                    <p:anim calcmode="lin" valueType="num">
                                      <p:cBhvr>
                                        <p:cTn id="63" dur="2000" fill="hold"/>
                                        <p:tgtEl>
                                          <p:spTgt spid="48"/>
                                        </p:tgtEl>
                                        <p:attrNameLst>
                                          <p:attrName>ppt_w</p:attrName>
                                        </p:attrNameLst>
                                      </p:cBhvr>
                                      <p:tavLst>
                                        <p:tav tm="0" fmla="#ppt_w*sin(2.5*pi*$)">
                                          <p:val>
                                            <p:fltVal val="0"/>
                                          </p:val>
                                        </p:tav>
                                        <p:tav tm="100000">
                                          <p:val>
                                            <p:fltVal val="1"/>
                                          </p:val>
                                        </p:tav>
                                      </p:tavLst>
                                    </p:anim>
                                    <p:anim calcmode="lin" valueType="num">
                                      <p:cBhvr>
                                        <p:cTn id="64" dur="2000" fill="hold"/>
                                        <p:tgtEl>
                                          <p:spTgt spid="48"/>
                                        </p:tgtEl>
                                        <p:attrNameLst>
                                          <p:attrName>ppt_h</p:attrName>
                                        </p:attrNameLst>
                                      </p:cBhvr>
                                      <p:tavLst>
                                        <p:tav tm="0">
                                          <p:val>
                                            <p:strVal val="#ppt_h"/>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42"/>
                                        </p:tgtEl>
                                        <p:attrNameLst>
                                          <p:attrName>style.visibility</p:attrName>
                                        </p:attrNameLst>
                                      </p:cBhvr>
                                      <p:to>
                                        <p:strVal val="visible"/>
                                      </p:to>
                                    </p:set>
                                    <p:animEffect transition="in" filter="wipe(left)">
                                      <p:cBhvr>
                                        <p:cTn id="69" dur="2000"/>
                                        <p:tgtEl>
                                          <p:spTgt spid="4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49">
                                            <p:txEl>
                                              <p:pRg st="0" end="0"/>
                                            </p:txEl>
                                          </p:spTgt>
                                        </p:tgtEl>
                                        <p:attrNameLst>
                                          <p:attrName>style.visibility</p:attrName>
                                        </p:attrNameLst>
                                      </p:cBhvr>
                                      <p:to>
                                        <p:strVal val="visible"/>
                                      </p:to>
                                    </p:set>
                                    <p:animEffect transition="in" filter="fade">
                                      <p:cBhvr>
                                        <p:cTn id="74" dur="1500"/>
                                        <p:tgtEl>
                                          <p:spTgt spid="49">
                                            <p:txEl>
                                              <p:pRg st="0" end="0"/>
                                            </p:txEl>
                                          </p:spTgt>
                                        </p:tgtEl>
                                      </p:cBhvr>
                                    </p:animEffect>
                                  </p:childTnLst>
                                </p:cTn>
                              </p:par>
                            </p:childTnLst>
                          </p:cTn>
                        </p:par>
                        <p:par>
                          <p:cTn id="75" fill="hold">
                            <p:stCondLst>
                              <p:cond delay="1500"/>
                            </p:stCondLst>
                            <p:childTnLst>
                              <p:par>
                                <p:cTn id="76" presetID="10" presetClass="entr" presetSubtype="0" fill="hold" nodeType="afterEffect">
                                  <p:stCondLst>
                                    <p:cond delay="0"/>
                                  </p:stCondLst>
                                  <p:childTnLst>
                                    <p:set>
                                      <p:cBhvr>
                                        <p:cTn id="77" dur="1" fill="hold">
                                          <p:stCondLst>
                                            <p:cond delay="0"/>
                                          </p:stCondLst>
                                        </p:cTn>
                                        <p:tgtEl>
                                          <p:spTgt spid="49">
                                            <p:txEl>
                                              <p:pRg st="1" end="1"/>
                                            </p:txEl>
                                          </p:spTgt>
                                        </p:tgtEl>
                                        <p:attrNameLst>
                                          <p:attrName>style.visibility</p:attrName>
                                        </p:attrNameLst>
                                      </p:cBhvr>
                                      <p:to>
                                        <p:strVal val="visible"/>
                                      </p:to>
                                    </p:set>
                                    <p:animEffect transition="in" filter="fade">
                                      <p:cBhvr>
                                        <p:cTn id="78" dur="1500"/>
                                        <p:tgtEl>
                                          <p:spTgt spid="49">
                                            <p:txEl>
                                              <p:pRg st="1" end="1"/>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45" presetClass="entr" presetSubtype="0" fill="hold" nodeType="clickEffect">
                                  <p:stCondLst>
                                    <p:cond delay="0"/>
                                  </p:stCondLst>
                                  <p:childTnLst>
                                    <p:set>
                                      <p:cBhvr>
                                        <p:cTn id="82" dur="1" fill="hold">
                                          <p:stCondLst>
                                            <p:cond delay="0"/>
                                          </p:stCondLst>
                                        </p:cTn>
                                        <p:tgtEl>
                                          <p:spTgt spid="49">
                                            <p:txEl>
                                              <p:pRg st="4" end="4"/>
                                            </p:txEl>
                                          </p:spTgt>
                                        </p:tgtEl>
                                        <p:attrNameLst>
                                          <p:attrName>style.visibility</p:attrName>
                                        </p:attrNameLst>
                                      </p:cBhvr>
                                      <p:to>
                                        <p:strVal val="visible"/>
                                      </p:to>
                                    </p:set>
                                    <p:animEffect transition="in" filter="fade">
                                      <p:cBhvr>
                                        <p:cTn id="83" dur="2000"/>
                                        <p:tgtEl>
                                          <p:spTgt spid="49">
                                            <p:txEl>
                                              <p:pRg st="4" end="4"/>
                                            </p:txEl>
                                          </p:spTgt>
                                        </p:tgtEl>
                                      </p:cBhvr>
                                    </p:animEffect>
                                    <p:anim calcmode="lin" valueType="num">
                                      <p:cBhvr>
                                        <p:cTn id="84" dur="2000" fill="hold"/>
                                        <p:tgtEl>
                                          <p:spTgt spid="49">
                                            <p:txEl>
                                              <p:pRg st="4" end="4"/>
                                            </p:txEl>
                                          </p:spTgt>
                                        </p:tgtEl>
                                        <p:attrNameLst>
                                          <p:attrName>ppt_w</p:attrName>
                                        </p:attrNameLst>
                                      </p:cBhvr>
                                      <p:tavLst>
                                        <p:tav tm="0" fmla="#ppt_w*sin(2.5*pi*$)">
                                          <p:val>
                                            <p:fltVal val="0"/>
                                          </p:val>
                                        </p:tav>
                                        <p:tav tm="100000">
                                          <p:val>
                                            <p:fltVal val="1"/>
                                          </p:val>
                                        </p:tav>
                                      </p:tavLst>
                                    </p:anim>
                                    <p:anim calcmode="lin" valueType="num">
                                      <p:cBhvr>
                                        <p:cTn id="85" dur="2000" fill="hold"/>
                                        <p:tgtEl>
                                          <p:spTgt spid="49">
                                            <p:txEl>
                                              <p:pRg st="4" end="4"/>
                                            </p:txEl>
                                          </p:spTgt>
                                        </p:tgtEl>
                                        <p:attrNameLst>
                                          <p:attrName>ppt_h</p:attrName>
                                        </p:attrNameLst>
                                      </p:cBhvr>
                                      <p:tavLst>
                                        <p:tav tm="0">
                                          <p:val>
                                            <p:strVal val="#ppt_h"/>
                                          </p:val>
                                        </p:tav>
                                        <p:tav tm="100000">
                                          <p:val>
                                            <p:strVal val="#ppt_h"/>
                                          </p:val>
                                        </p:tav>
                                      </p:tavLst>
                                    </p:anim>
                                  </p:childTnLst>
                                </p:cTn>
                              </p:par>
                              <p:par>
                                <p:cTn id="86" presetID="45" presetClass="entr" presetSubtype="0" fill="hold" nodeType="withEffect">
                                  <p:stCondLst>
                                    <p:cond delay="0"/>
                                  </p:stCondLst>
                                  <p:childTnLst>
                                    <p:set>
                                      <p:cBhvr>
                                        <p:cTn id="87" dur="1" fill="hold">
                                          <p:stCondLst>
                                            <p:cond delay="0"/>
                                          </p:stCondLst>
                                        </p:cTn>
                                        <p:tgtEl>
                                          <p:spTgt spid="49">
                                            <p:txEl>
                                              <p:pRg st="5" end="5"/>
                                            </p:txEl>
                                          </p:spTgt>
                                        </p:tgtEl>
                                        <p:attrNameLst>
                                          <p:attrName>style.visibility</p:attrName>
                                        </p:attrNameLst>
                                      </p:cBhvr>
                                      <p:to>
                                        <p:strVal val="visible"/>
                                      </p:to>
                                    </p:set>
                                    <p:animEffect transition="in" filter="fade">
                                      <p:cBhvr>
                                        <p:cTn id="88" dur="2000"/>
                                        <p:tgtEl>
                                          <p:spTgt spid="49">
                                            <p:txEl>
                                              <p:pRg st="5" end="5"/>
                                            </p:txEl>
                                          </p:spTgt>
                                        </p:tgtEl>
                                      </p:cBhvr>
                                    </p:animEffect>
                                    <p:anim calcmode="lin" valueType="num">
                                      <p:cBhvr>
                                        <p:cTn id="89" dur="2000" fill="hold"/>
                                        <p:tgtEl>
                                          <p:spTgt spid="49">
                                            <p:txEl>
                                              <p:pRg st="5" end="5"/>
                                            </p:txEl>
                                          </p:spTgt>
                                        </p:tgtEl>
                                        <p:attrNameLst>
                                          <p:attrName>ppt_w</p:attrName>
                                        </p:attrNameLst>
                                      </p:cBhvr>
                                      <p:tavLst>
                                        <p:tav tm="0" fmla="#ppt_w*sin(2.5*pi*$)">
                                          <p:val>
                                            <p:fltVal val="0"/>
                                          </p:val>
                                        </p:tav>
                                        <p:tav tm="100000">
                                          <p:val>
                                            <p:fltVal val="1"/>
                                          </p:val>
                                        </p:tav>
                                      </p:tavLst>
                                    </p:anim>
                                    <p:anim calcmode="lin" valueType="num">
                                      <p:cBhvr>
                                        <p:cTn id="90" dur="2000" fill="hold"/>
                                        <p:tgtEl>
                                          <p:spTgt spid="49">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50"/>
                                        </p:tgtEl>
                                        <p:attrNameLst>
                                          <p:attrName>style.visibility</p:attrName>
                                        </p:attrNameLst>
                                      </p:cBhvr>
                                      <p:to>
                                        <p:strVal val="visible"/>
                                      </p:to>
                                    </p:set>
                                    <p:anim calcmode="lin" valueType="num">
                                      <p:cBhvr additive="base">
                                        <p:cTn id="95" dur="1750" fill="hold"/>
                                        <p:tgtEl>
                                          <p:spTgt spid="50"/>
                                        </p:tgtEl>
                                        <p:attrNameLst>
                                          <p:attrName>ppt_x</p:attrName>
                                        </p:attrNameLst>
                                      </p:cBhvr>
                                      <p:tavLst>
                                        <p:tav tm="0">
                                          <p:val>
                                            <p:strVal val="#ppt_x"/>
                                          </p:val>
                                        </p:tav>
                                        <p:tav tm="100000">
                                          <p:val>
                                            <p:strVal val="#ppt_x"/>
                                          </p:val>
                                        </p:tav>
                                      </p:tavLst>
                                    </p:anim>
                                    <p:anim calcmode="lin" valueType="num">
                                      <p:cBhvr additive="base">
                                        <p:cTn id="96" dur="175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31" presetClass="entr" presetSubtype="0" fill="hold" grpId="0" nodeType="clickEffect">
                                  <p:stCondLst>
                                    <p:cond delay="0"/>
                                  </p:stCondLst>
                                  <p:childTnLst>
                                    <p:set>
                                      <p:cBhvr>
                                        <p:cTn id="100" dur="1" fill="hold">
                                          <p:stCondLst>
                                            <p:cond delay="0"/>
                                          </p:stCondLst>
                                        </p:cTn>
                                        <p:tgtEl>
                                          <p:spTgt spid="51"/>
                                        </p:tgtEl>
                                        <p:attrNameLst>
                                          <p:attrName>style.visibility</p:attrName>
                                        </p:attrNameLst>
                                      </p:cBhvr>
                                      <p:to>
                                        <p:strVal val="visible"/>
                                      </p:to>
                                    </p:set>
                                    <p:anim calcmode="lin" valueType="num">
                                      <p:cBhvr>
                                        <p:cTn id="101" dur="1000" fill="hold"/>
                                        <p:tgtEl>
                                          <p:spTgt spid="51"/>
                                        </p:tgtEl>
                                        <p:attrNameLst>
                                          <p:attrName>ppt_w</p:attrName>
                                        </p:attrNameLst>
                                      </p:cBhvr>
                                      <p:tavLst>
                                        <p:tav tm="0">
                                          <p:val>
                                            <p:fltVal val="0"/>
                                          </p:val>
                                        </p:tav>
                                        <p:tav tm="100000">
                                          <p:val>
                                            <p:strVal val="#ppt_w"/>
                                          </p:val>
                                        </p:tav>
                                      </p:tavLst>
                                    </p:anim>
                                    <p:anim calcmode="lin" valueType="num">
                                      <p:cBhvr>
                                        <p:cTn id="102" dur="1000" fill="hold"/>
                                        <p:tgtEl>
                                          <p:spTgt spid="51"/>
                                        </p:tgtEl>
                                        <p:attrNameLst>
                                          <p:attrName>ppt_h</p:attrName>
                                        </p:attrNameLst>
                                      </p:cBhvr>
                                      <p:tavLst>
                                        <p:tav tm="0">
                                          <p:val>
                                            <p:fltVal val="0"/>
                                          </p:val>
                                        </p:tav>
                                        <p:tav tm="100000">
                                          <p:val>
                                            <p:strVal val="#ppt_h"/>
                                          </p:val>
                                        </p:tav>
                                      </p:tavLst>
                                    </p:anim>
                                    <p:anim calcmode="lin" valueType="num">
                                      <p:cBhvr>
                                        <p:cTn id="103" dur="1000" fill="hold"/>
                                        <p:tgtEl>
                                          <p:spTgt spid="51"/>
                                        </p:tgtEl>
                                        <p:attrNameLst>
                                          <p:attrName>style.rotation</p:attrName>
                                        </p:attrNameLst>
                                      </p:cBhvr>
                                      <p:tavLst>
                                        <p:tav tm="0">
                                          <p:val>
                                            <p:fltVal val="90"/>
                                          </p:val>
                                        </p:tav>
                                        <p:tav tm="100000">
                                          <p:val>
                                            <p:fltVal val="0"/>
                                          </p:val>
                                        </p:tav>
                                      </p:tavLst>
                                    </p:anim>
                                    <p:animEffect transition="in" filter="fade">
                                      <p:cBhvr>
                                        <p:cTn id="104" dur="1000"/>
                                        <p:tgtEl>
                                          <p:spTgt spid="51"/>
                                        </p:tgtEl>
                                      </p:cBhvr>
                                    </p:animEffect>
                                  </p:childTnLst>
                                </p:cTn>
                              </p:par>
                            </p:childTnLst>
                          </p:cTn>
                        </p:par>
                      </p:childTnLst>
                    </p:cTn>
                  </p:par>
                  <p:par>
                    <p:cTn id="105" fill="hold">
                      <p:stCondLst>
                        <p:cond delay="indefinite"/>
                      </p:stCondLst>
                      <p:childTnLst>
                        <p:par>
                          <p:cTn id="106" fill="hold">
                            <p:stCondLst>
                              <p:cond delay="0"/>
                            </p:stCondLst>
                            <p:childTnLst>
                              <p:par>
                                <p:cTn id="107" presetID="26" presetClass="entr" presetSubtype="0" fill="hold" grpId="1" nodeType="clickEffect">
                                  <p:stCondLst>
                                    <p:cond delay="0"/>
                                  </p:stCondLst>
                                  <p:iterate type="lt">
                                    <p:tmPct val="0"/>
                                  </p:iterate>
                                  <p:childTnLst>
                                    <p:set>
                                      <p:cBhvr>
                                        <p:cTn id="108" dur="1" fill="hold">
                                          <p:stCondLst>
                                            <p:cond delay="0"/>
                                          </p:stCondLst>
                                        </p:cTn>
                                        <p:tgtEl>
                                          <p:spTgt spid="52"/>
                                        </p:tgtEl>
                                        <p:attrNameLst>
                                          <p:attrName>style.visibility</p:attrName>
                                        </p:attrNameLst>
                                      </p:cBhvr>
                                      <p:to>
                                        <p:strVal val="visible"/>
                                      </p:to>
                                    </p:set>
                                    <p:animEffect transition="in" filter="wipe(down)">
                                      <p:cBhvr>
                                        <p:cTn id="109" dur="580">
                                          <p:stCondLst>
                                            <p:cond delay="0"/>
                                          </p:stCondLst>
                                        </p:cTn>
                                        <p:tgtEl>
                                          <p:spTgt spid="52"/>
                                        </p:tgtEl>
                                      </p:cBhvr>
                                    </p:animEffect>
                                    <p:anim calcmode="lin" valueType="num">
                                      <p:cBhvr>
                                        <p:cTn id="110" dur="1822" tmFilter="0,0; 0.14,0.36; 0.43,0.73; 0.71,0.91; 1.0,1.0">
                                          <p:stCondLst>
                                            <p:cond delay="0"/>
                                          </p:stCondLst>
                                        </p:cTn>
                                        <p:tgtEl>
                                          <p:spTgt spid="52"/>
                                        </p:tgtEl>
                                        <p:attrNameLst>
                                          <p:attrName>ppt_x</p:attrName>
                                        </p:attrNameLst>
                                      </p:cBhvr>
                                      <p:tavLst>
                                        <p:tav tm="0">
                                          <p:val>
                                            <p:strVal val="#ppt_x-0.25"/>
                                          </p:val>
                                        </p:tav>
                                        <p:tav tm="100000">
                                          <p:val>
                                            <p:strVal val="#ppt_x"/>
                                          </p:val>
                                        </p:tav>
                                      </p:tavLst>
                                    </p:anim>
                                    <p:anim calcmode="lin" valueType="num">
                                      <p:cBhvr>
                                        <p:cTn id="111" dur="664" tmFilter="0.0,0.0; 0.25,0.07; 0.50,0.2; 0.75,0.467; 1.0,1.0">
                                          <p:stCondLst>
                                            <p:cond delay="0"/>
                                          </p:stCondLst>
                                        </p:cTn>
                                        <p:tgtEl>
                                          <p:spTgt spid="52"/>
                                        </p:tgtEl>
                                        <p:attrNameLst>
                                          <p:attrName>ppt_y</p:attrName>
                                        </p:attrNameLst>
                                      </p:cBhvr>
                                      <p:tavLst>
                                        <p:tav tm="0" fmla="#ppt_y-sin(pi*$)/3">
                                          <p:val>
                                            <p:fltVal val="0.5"/>
                                          </p:val>
                                        </p:tav>
                                        <p:tav tm="100000">
                                          <p:val>
                                            <p:fltVal val="1"/>
                                          </p:val>
                                        </p:tav>
                                      </p:tavLst>
                                    </p:anim>
                                    <p:anim calcmode="lin" valueType="num">
                                      <p:cBhvr>
                                        <p:cTn id="112" dur="664" tmFilter="0, 0; 0.125,0.2665; 0.25,0.4; 0.375,0.465; 0.5,0.5;  0.625,0.535; 0.75,0.6; 0.875,0.7335; 1,1">
                                          <p:stCondLst>
                                            <p:cond delay="664"/>
                                          </p:stCondLst>
                                        </p:cTn>
                                        <p:tgtEl>
                                          <p:spTgt spid="52"/>
                                        </p:tgtEl>
                                        <p:attrNameLst>
                                          <p:attrName>ppt_y</p:attrName>
                                        </p:attrNameLst>
                                      </p:cBhvr>
                                      <p:tavLst>
                                        <p:tav tm="0" fmla="#ppt_y-sin(pi*$)/9">
                                          <p:val>
                                            <p:fltVal val="0"/>
                                          </p:val>
                                        </p:tav>
                                        <p:tav tm="100000">
                                          <p:val>
                                            <p:fltVal val="1"/>
                                          </p:val>
                                        </p:tav>
                                      </p:tavLst>
                                    </p:anim>
                                    <p:anim calcmode="lin" valueType="num">
                                      <p:cBhvr>
                                        <p:cTn id="113" dur="332" tmFilter="0, 0; 0.125,0.2665; 0.25,0.4; 0.375,0.465; 0.5,0.5;  0.625,0.535; 0.75,0.6; 0.875,0.7335; 1,1">
                                          <p:stCondLst>
                                            <p:cond delay="1324"/>
                                          </p:stCondLst>
                                        </p:cTn>
                                        <p:tgtEl>
                                          <p:spTgt spid="52"/>
                                        </p:tgtEl>
                                        <p:attrNameLst>
                                          <p:attrName>ppt_y</p:attrName>
                                        </p:attrNameLst>
                                      </p:cBhvr>
                                      <p:tavLst>
                                        <p:tav tm="0" fmla="#ppt_y-sin(pi*$)/27">
                                          <p:val>
                                            <p:fltVal val="0"/>
                                          </p:val>
                                        </p:tav>
                                        <p:tav tm="100000">
                                          <p:val>
                                            <p:fltVal val="1"/>
                                          </p:val>
                                        </p:tav>
                                      </p:tavLst>
                                    </p:anim>
                                    <p:anim calcmode="lin" valueType="num">
                                      <p:cBhvr>
                                        <p:cTn id="114" dur="164" tmFilter="0, 0; 0.125,0.2665; 0.25,0.4; 0.375,0.465; 0.5,0.5;  0.625,0.535; 0.75,0.6; 0.875,0.7335; 1,1">
                                          <p:stCondLst>
                                            <p:cond delay="1656"/>
                                          </p:stCondLst>
                                        </p:cTn>
                                        <p:tgtEl>
                                          <p:spTgt spid="52"/>
                                        </p:tgtEl>
                                        <p:attrNameLst>
                                          <p:attrName>ppt_y</p:attrName>
                                        </p:attrNameLst>
                                      </p:cBhvr>
                                      <p:tavLst>
                                        <p:tav tm="0" fmla="#ppt_y-sin(pi*$)/81">
                                          <p:val>
                                            <p:fltVal val="0"/>
                                          </p:val>
                                        </p:tav>
                                        <p:tav tm="100000">
                                          <p:val>
                                            <p:fltVal val="1"/>
                                          </p:val>
                                        </p:tav>
                                      </p:tavLst>
                                    </p:anim>
                                    <p:animScale>
                                      <p:cBhvr>
                                        <p:cTn id="115" dur="26">
                                          <p:stCondLst>
                                            <p:cond delay="650"/>
                                          </p:stCondLst>
                                        </p:cTn>
                                        <p:tgtEl>
                                          <p:spTgt spid="52"/>
                                        </p:tgtEl>
                                      </p:cBhvr>
                                      <p:to x="100000" y="60000"/>
                                    </p:animScale>
                                    <p:animScale>
                                      <p:cBhvr>
                                        <p:cTn id="116" dur="166" decel="50000">
                                          <p:stCondLst>
                                            <p:cond delay="676"/>
                                          </p:stCondLst>
                                        </p:cTn>
                                        <p:tgtEl>
                                          <p:spTgt spid="52"/>
                                        </p:tgtEl>
                                      </p:cBhvr>
                                      <p:to x="100000" y="100000"/>
                                    </p:animScale>
                                    <p:animScale>
                                      <p:cBhvr>
                                        <p:cTn id="117" dur="26">
                                          <p:stCondLst>
                                            <p:cond delay="1312"/>
                                          </p:stCondLst>
                                        </p:cTn>
                                        <p:tgtEl>
                                          <p:spTgt spid="52"/>
                                        </p:tgtEl>
                                      </p:cBhvr>
                                      <p:to x="100000" y="80000"/>
                                    </p:animScale>
                                    <p:animScale>
                                      <p:cBhvr>
                                        <p:cTn id="118" dur="166" decel="50000">
                                          <p:stCondLst>
                                            <p:cond delay="1338"/>
                                          </p:stCondLst>
                                        </p:cTn>
                                        <p:tgtEl>
                                          <p:spTgt spid="52"/>
                                        </p:tgtEl>
                                      </p:cBhvr>
                                      <p:to x="100000" y="100000"/>
                                    </p:animScale>
                                    <p:animScale>
                                      <p:cBhvr>
                                        <p:cTn id="119" dur="26">
                                          <p:stCondLst>
                                            <p:cond delay="1642"/>
                                          </p:stCondLst>
                                        </p:cTn>
                                        <p:tgtEl>
                                          <p:spTgt spid="52"/>
                                        </p:tgtEl>
                                      </p:cBhvr>
                                      <p:to x="100000" y="90000"/>
                                    </p:animScale>
                                    <p:animScale>
                                      <p:cBhvr>
                                        <p:cTn id="120" dur="166" decel="50000">
                                          <p:stCondLst>
                                            <p:cond delay="1668"/>
                                          </p:stCondLst>
                                        </p:cTn>
                                        <p:tgtEl>
                                          <p:spTgt spid="52"/>
                                        </p:tgtEl>
                                      </p:cBhvr>
                                      <p:to x="100000" y="100000"/>
                                    </p:animScale>
                                    <p:animScale>
                                      <p:cBhvr>
                                        <p:cTn id="121" dur="26">
                                          <p:stCondLst>
                                            <p:cond delay="1808"/>
                                          </p:stCondLst>
                                        </p:cTn>
                                        <p:tgtEl>
                                          <p:spTgt spid="52"/>
                                        </p:tgtEl>
                                      </p:cBhvr>
                                      <p:to x="100000" y="95000"/>
                                    </p:animScale>
                                    <p:animScale>
                                      <p:cBhvr>
                                        <p:cTn id="122" dur="166" decel="50000">
                                          <p:stCondLst>
                                            <p:cond delay="1834"/>
                                          </p:stCondLst>
                                        </p:cTn>
                                        <p:tgtEl>
                                          <p:spTgt spid="52"/>
                                        </p:tgtEl>
                                      </p:cBhvr>
                                      <p:to x="100000" y="100000"/>
                                    </p:animScale>
                                  </p:childTnLst>
                                </p:cTn>
                              </p:par>
                            </p:childTnLst>
                          </p:cTn>
                        </p:par>
                        <p:par>
                          <p:cTn id="123" fill="hold">
                            <p:stCondLst>
                              <p:cond delay="2000"/>
                            </p:stCondLst>
                            <p:childTnLst>
                              <p:par>
                                <p:cTn id="124" presetID="34" presetClass="emph" presetSubtype="0" fill="hold" grpId="0" nodeType="afterEffect">
                                  <p:stCondLst>
                                    <p:cond delay="0"/>
                                  </p:stCondLst>
                                  <p:iterate type="lt">
                                    <p:tmPct val="10000"/>
                                  </p:iterate>
                                  <p:childTnLst>
                                    <p:animMotion origin="layout" path="M 0.0 0.0 L 0.0 -0.07213" pathEditMode="relative" ptsTypes="">
                                      <p:cBhvr>
                                        <p:cTn id="125" dur="750" accel="50000" decel="50000" autoRev="1" fill="hold">
                                          <p:stCondLst>
                                            <p:cond delay="0"/>
                                          </p:stCondLst>
                                        </p:cTn>
                                        <p:tgtEl>
                                          <p:spTgt spid="52"/>
                                        </p:tgtEl>
                                        <p:attrNameLst>
                                          <p:attrName>ppt_x</p:attrName>
                                          <p:attrName>ppt_y</p:attrName>
                                        </p:attrNameLst>
                                      </p:cBhvr>
                                    </p:animMotion>
                                    <p:animRot by="1500000">
                                      <p:cBhvr>
                                        <p:cTn id="126" dur="375" fill="hold">
                                          <p:stCondLst>
                                            <p:cond delay="0"/>
                                          </p:stCondLst>
                                        </p:cTn>
                                        <p:tgtEl>
                                          <p:spTgt spid="52"/>
                                        </p:tgtEl>
                                        <p:attrNameLst>
                                          <p:attrName>r</p:attrName>
                                        </p:attrNameLst>
                                      </p:cBhvr>
                                    </p:animRot>
                                    <p:animRot by="-1500000">
                                      <p:cBhvr>
                                        <p:cTn id="127" dur="375" fill="hold">
                                          <p:stCondLst>
                                            <p:cond delay="375"/>
                                          </p:stCondLst>
                                        </p:cTn>
                                        <p:tgtEl>
                                          <p:spTgt spid="52"/>
                                        </p:tgtEl>
                                        <p:attrNameLst>
                                          <p:attrName>r</p:attrName>
                                        </p:attrNameLst>
                                      </p:cBhvr>
                                    </p:animRot>
                                    <p:animRot by="-1500000">
                                      <p:cBhvr>
                                        <p:cTn id="128" dur="375" fill="hold">
                                          <p:stCondLst>
                                            <p:cond delay="750"/>
                                          </p:stCondLst>
                                        </p:cTn>
                                        <p:tgtEl>
                                          <p:spTgt spid="52"/>
                                        </p:tgtEl>
                                        <p:attrNameLst>
                                          <p:attrName>r</p:attrName>
                                        </p:attrNameLst>
                                      </p:cBhvr>
                                    </p:animRot>
                                    <p:animRot by="1500000">
                                      <p:cBhvr>
                                        <p:cTn id="129" dur="375" fill="hold">
                                          <p:stCondLst>
                                            <p:cond delay="1125"/>
                                          </p:stCondLst>
                                        </p:cTn>
                                        <p:tgtEl>
                                          <p:spTgt spid="5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40" grpId="0"/>
      <p:bldP spid="41" grpId="0"/>
      <p:bldP spid="42" grpId="0"/>
      <p:bldP spid="43" grpId="0"/>
      <p:bldP spid="44" grpId="0"/>
      <p:bldP spid="45" grpId="0"/>
      <p:bldP spid="46" grpId="0"/>
      <p:bldP spid="47" grpId="0"/>
      <p:bldP spid="48" grpId="0"/>
      <p:bldP spid="50" grpId="0" animBg="1"/>
      <p:bldP spid="51" grpId="0" animBg="1"/>
      <p:bldP spid="52" grpId="0" animBg="1"/>
      <p:bldP spid="52"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667" y="151916"/>
            <a:ext cx="4721772" cy="584775"/>
          </a:xfrm>
          <a:prstGeom prst="rect">
            <a:avLst/>
          </a:prstGeom>
        </p:spPr>
        <p:txBody>
          <a:bodyPr wrap="square">
            <a:spAutoFit/>
          </a:bodyPr>
          <a:lstStyle/>
          <a:p>
            <a:pPr lvl="0"/>
            <a:r>
              <a:rPr lang="en-US" sz="1600" dirty="0" err="1"/>
              <a:t>Moana</a:t>
            </a:r>
            <a:r>
              <a:rPr lang="en-US" sz="1600" dirty="0"/>
              <a:t> </a:t>
            </a:r>
            <a:r>
              <a:rPr lang="en-US" sz="1600" dirty="0" smtClean="0"/>
              <a:t>looks </a:t>
            </a:r>
            <a:r>
              <a:rPr lang="en-US" sz="1600" dirty="0"/>
              <a:t>at the mirrors, she sees two different images of herself as shown </a:t>
            </a:r>
            <a:r>
              <a:rPr lang="en-US" sz="1600" dirty="0" smtClean="0"/>
              <a:t>here.</a:t>
            </a:r>
            <a:endParaRPr lang="en-NZ" sz="1600" dirty="0"/>
          </a:p>
        </p:txBody>
      </p:sp>
      <p:sp>
        <p:nvSpPr>
          <p:cNvPr id="3" name="Rectangle 2"/>
          <p:cNvSpPr/>
          <p:nvPr/>
        </p:nvSpPr>
        <p:spPr>
          <a:xfrm>
            <a:off x="-323488" y="823701"/>
            <a:ext cx="5748103" cy="338554"/>
          </a:xfrm>
          <a:prstGeom prst="rect">
            <a:avLst/>
          </a:prstGeom>
        </p:spPr>
        <p:txBody>
          <a:bodyPr wrap="square">
            <a:spAutoFit/>
          </a:bodyPr>
          <a:lstStyle/>
          <a:p>
            <a:pPr lvl="1"/>
            <a:r>
              <a:rPr lang="en-US" sz="1600" dirty="0" smtClean="0"/>
              <a:t>(d)  (</a:t>
            </a:r>
            <a:r>
              <a:rPr lang="en-US" sz="1600" dirty="0" err="1" smtClean="0"/>
              <a:t>i</a:t>
            </a:r>
            <a:r>
              <a:rPr lang="en-US" sz="1600" dirty="0" smtClean="0"/>
              <a:t>)   What </a:t>
            </a:r>
            <a:r>
              <a:rPr lang="en-US" sz="1600" dirty="0"/>
              <a:t>type of mirror is</a:t>
            </a:r>
            <a:r>
              <a:rPr lang="en-US" sz="1600" dirty="0" smtClean="0"/>
              <a:t>:</a:t>
            </a:r>
            <a:r>
              <a:rPr lang="en-US" sz="1600" dirty="0"/>
              <a:t> </a:t>
            </a:r>
            <a:r>
              <a:rPr lang="en-US" sz="1600" dirty="0" smtClean="0"/>
              <a:t>  Mirror 1? Mirror 2 ?</a:t>
            </a:r>
            <a:endParaRPr lang="en-NZ" sz="1600" dirty="0"/>
          </a:p>
        </p:txBody>
      </p:sp>
      <p:sp>
        <p:nvSpPr>
          <p:cNvPr id="4" name="Rectangle 3"/>
          <p:cNvSpPr/>
          <p:nvPr/>
        </p:nvSpPr>
        <p:spPr>
          <a:xfrm>
            <a:off x="0" y="1204681"/>
            <a:ext cx="6206591" cy="584775"/>
          </a:xfrm>
          <a:prstGeom prst="rect">
            <a:avLst/>
          </a:prstGeom>
        </p:spPr>
        <p:txBody>
          <a:bodyPr wrap="square">
            <a:spAutoFit/>
          </a:bodyPr>
          <a:lstStyle/>
          <a:p>
            <a:pPr marL="857250" lvl="1" indent="-400050">
              <a:buAutoNum type="romanLcParenBoth" startAt="2"/>
            </a:pPr>
            <a:r>
              <a:rPr lang="en-US" sz="1600" dirty="0" smtClean="0"/>
              <a:t>Draw </a:t>
            </a:r>
            <a:r>
              <a:rPr lang="en-US" sz="1600" dirty="0"/>
              <a:t>ray diagrams to justify your </a:t>
            </a:r>
            <a:r>
              <a:rPr lang="en-US" sz="1600" dirty="0" smtClean="0"/>
              <a:t>answers. Draw </a:t>
            </a:r>
            <a:r>
              <a:rPr lang="en-US" sz="1600" dirty="0"/>
              <a:t>the </a:t>
            </a:r>
            <a:endParaRPr lang="en-US" sz="1600" dirty="0" smtClean="0"/>
          </a:p>
          <a:p>
            <a:pPr lvl="1"/>
            <a:r>
              <a:rPr lang="en-US" sz="1600" dirty="0"/>
              <a:t> </a:t>
            </a:r>
            <a:r>
              <a:rPr lang="en-US" sz="1600" dirty="0" smtClean="0"/>
              <a:t>       appropriate </a:t>
            </a:r>
            <a:r>
              <a:rPr lang="en-US" sz="1600" dirty="0"/>
              <a:t>mirror for each diagram</a:t>
            </a:r>
            <a:r>
              <a:rPr lang="en-US" sz="1600" dirty="0" smtClean="0"/>
              <a:t>.</a:t>
            </a:r>
            <a:r>
              <a:rPr lang="en-US" sz="1600" dirty="0"/>
              <a:t> </a:t>
            </a:r>
            <a:endParaRPr lang="en-NZ" sz="1600" dirty="0"/>
          </a:p>
        </p:txBody>
      </p:sp>
      <p:grpSp>
        <p:nvGrpSpPr>
          <p:cNvPr id="5" name="Group 4"/>
          <p:cNvGrpSpPr/>
          <p:nvPr/>
        </p:nvGrpSpPr>
        <p:grpSpPr>
          <a:xfrm>
            <a:off x="5690888" y="232082"/>
            <a:ext cx="2500438" cy="1438269"/>
            <a:chOff x="5567320" y="2938211"/>
            <a:chExt cx="2500438" cy="1438269"/>
          </a:xfrm>
        </p:grpSpPr>
        <p:pic>
          <p:nvPicPr>
            <p:cNvPr id="6" name="Picture 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7320" y="2966087"/>
              <a:ext cx="1084333" cy="10947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94257" y="2938211"/>
              <a:ext cx="1073501" cy="1073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5737253" y="4037926"/>
              <a:ext cx="878638" cy="338554"/>
            </a:xfrm>
            <a:prstGeom prst="rect">
              <a:avLst/>
            </a:prstGeom>
            <a:noFill/>
          </p:spPr>
          <p:txBody>
            <a:bodyPr wrap="none" rtlCol="0">
              <a:spAutoFit/>
            </a:bodyPr>
            <a:lstStyle/>
            <a:p>
              <a:r>
                <a:rPr lang="en-NZ" sz="1600" dirty="0" smtClean="0"/>
                <a:t>Mirror 1</a:t>
              </a:r>
              <a:endParaRPr lang="en-NZ" sz="1600" dirty="0"/>
            </a:p>
          </p:txBody>
        </p:sp>
        <p:sp>
          <p:nvSpPr>
            <p:cNvPr id="9" name="TextBox 8"/>
            <p:cNvSpPr txBox="1"/>
            <p:nvPr/>
          </p:nvSpPr>
          <p:spPr>
            <a:xfrm>
              <a:off x="7152010" y="4036577"/>
              <a:ext cx="878638" cy="338554"/>
            </a:xfrm>
            <a:prstGeom prst="rect">
              <a:avLst/>
            </a:prstGeom>
            <a:noFill/>
          </p:spPr>
          <p:txBody>
            <a:bodyPr wrap="none" rtlCol="0">
              <a:spAutoFit/>
            </a:bodyPr>
            <a:lstStyle/>
            <a:p>
              <a:r>
                <a:rPr lang="en-NZ" sz="1600" dirty="0" smtClean="0"/>
                <a:t>Mirror 2</a:t>
              </a:r>
              <a:endParaRPr lang="en-NZ" sz="1600" dirty="0"/>
            </a:p>
          </p:txBody>
        </p:sp>
      </p:grpSp>
      <p:sp>
        <p:nvSpPr>
          <p:cNvPr id="10" name="Rectangle 9"/>
          <p:cNvSpPr/>
          <p:nvPr/>
        </p:nvSpPr>
        <p:spPr>
          <a:xfrm>
            <a:off x="785293" y="2078946"/>
            <a:ext cx="2100649" cy="338554"/>
          </a:xfrm>
          <a:prstGeom prst="rect">
            <a:avLst/>
          </a:prstGeom>
        </p:spPr>
        <p:txBody>
          <a:bodyPr wrap="square">
            <a:spAutoFit/>
          </a:bodyPr>
          <a:lstStyle/>
          <a:p>
            <a:r>
              <a:rPr lang="en-NZ" sz="1600" dirty="0"/>
              <a:t>Mirror 1 is concave</a:t>
            </a:r>
            <a:r>
              <a:rPr lang="en-NZ" sz="1600" dirty="0" smtClean="0"/>
              <a:t>.</a:t>
            </a:r>
            <a:endParaRPr lang="en-NZ" sz="1600" dirty="0"/>
          </a:p>
        </p:txBody>
      </p:sp>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128254" y="2369513"/>
            <a:ext cx="5059363" cy="2572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2"/>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a:stretch/>
        </p:blipFill>
        <p:spPr bwMode="auto">
          <a:xfrm>
            <a:off x="4296104" y="2853557"/>
            <a:ext cx="4698124" cy="2490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p:cNvSpPr/>
          <p:nvPr/>
        </p:nvSpPr>
        <p:spPr>
          <a:xfrm>
            <a:off x="5643699" y="2554539"/>
            <a:ext cx="2100649" cy="338554"/>
          </a:xfrm>
          <a:prstGeom prst="rect">
            <a:avLst/>
          </a:prstGeom>
        </p:spPr>
        <p:txBody>
          <a:bodyPr wrap="square">
            <a:spAutoFit/>
          </a:bodyPr>
          <a:lstStyle/>
          <a:p>
            <a:r>
              <a:rPr lang="en-NZ" sz="1600" dirty="0" smtClean="0"/>
              <a:t>Mirror </a:t>
            </a:r>
            <a:r>
              <a:rPr lang="en-NZ" sz="1600" dirty="0"/>
              <a:t>2 is convex.</a:t>
            </a:r>
          </a:p>
        </p:txBody>
      </p:sp>
      <p:sp>
        <p:nvSpPr>
          <p:cNvPr id="14" name="Rectangle 13"/>
          <p:cNvSpPr/>
          <p:nvPr/>
        </p:nvSpPr>
        <p:spPr>
          <a:xfrm>
            <a:off x="452651" y="4838316"/>
            <a:ext cx="2700451" cy="1815882"/>
          </a:xfrm>
          <a:prstGeom prst="rect">
            <a:avLst/>
          </a:prstGeom>
          <a:solidFill>
            <a:schemeClr val="bg1"/>
          </a:solidFill>
          <a:ln w="28575">
            <a:solidFill>
              <a:srgbClr val="FF0000"/>
            </a:solidFill>
          </a:ln>
        </p:spPr>
        <p:txBody>
          <a:bodyPr wrap="square">
            <a:spAutoFit/>
          </a:bodyPr>
          <a:lstStyle/>
          <a:p>
            <a:pPr lvl="0"/>
            <a:r>
              <a:rPr lang="en-GB" sz="1600" b="1" i="1" dirty="0" smtClean="0">
                <a:solidFill>
                  <a:srgbClr val="FF0000"/>
                </a:solidFill>
              </a:rPr>
              <a:t>“ACHIEVE” for :</a:t>
            </a:r>
          </a:p>
          <a:p>
            <a:r>
              <a:rPr lang="en-NZ" sz="1600" b="1" dirty="0"/>
              <a:t>TWO </a:t>
            </a:r>
            <a:r>
              <a:rPr lang="en-NZ" sz="1600" dirty="0"/>
              <a:t>identifications correct.</a:t>
            </a:r>
          </a:p>
          <a:p>
            <a:r>
              <a:rPr lang="en-NZ" sz="1600" b="1" i="1" dirty="0"/>
              <a:t>OR</a:t>
            </a:r>
          </a:p>
          <a:p>
            <a:r>
              <a:rPr lang="en-NZ" sz="1600" b="1" dirty="0"/>
              <a:t>ONE</a:t>
            </a:r>
            <a:r>
              <a:rPr lang="en-NZ" sz="1600" dirty="0"/>
              <a:t> correct diagram and one correct identification if concave and convex wrong way round).</a:t>
            </a:r>
            <a:endParaRPr lang="en-NZ" sz="1600" b="1" i="1" dirty="0">
              <a:latin typeface="Times New Roman" panose="02020603050405020304" pitchFamily="18" charset="0"/>
              <a:cs typeface="Times New Roman" panose="02020603050405020304" pitchFamily="18" charset="0"/>
            </a:endParaRPr>
          </a:p>
        </p:txBody>
      </p:sp>
      <p:sp>
        <p:nvSpPr>
          <p:cNvPr id="15" name="Rectangle 14"/>
          <p:cNvSpPr/>
          <p:nvPr/>
        </p:nvSpPr>
        <p:spPr>
          <a:xfrm>
            <a:off x="3581500" y="5324239"/>
            <a:ext cx="2699240" cy="1323439"/>
          </a:xfrm>
          <a:prstGeom prst="rect">
            <a:avLst/>
          </a:prstGeom>
          <a:ln w="28575">
            <a:solidFill>
              <a:srgbClr val="7030A0"/>
            </a:solidFill>
          </a:ln>
        </p:spPr>
        <p:txBody>
          <a:bodyPr wrap="square">
            <a:spAutoFit/>
          </a:bodyPr>
          <a:lstStyle/>
          <a:p>
            <a:pPr lvl="0" algn="ctr"/>
            <a:r>
              <a:rPr lang="en-GB" sz="1600" b="1" i="1" dirty="0" smtClean="0">
                <a:solidFill>
                  <a:srgbClr val="7030A0"/>
                </a:solidFill>
              </a:rPr>
              <a:t>“MERIT” for :</a:t>
            </a:r>
          </a:p>
          <a:p>
            <a:r>
              <a:rPr lang="en-NZ" sz="1600" b="1" dirty="0"/>
              <a:t>ONE</a:t>
            </a:r>
            <a:r>
              <a:rPr lang="en-NZ" sz="1600" dirty="0"/>
              <a:t> correct diagram and </a:t>
            </a:r>
            <a:r>
              <a:rPr lang="en-NZ" sz="1600" b="1" dirty="0"/>
              <a:t>ONE</a:t>
            </a:r>
            <a:r>
              <a:rPr lang="en-NZ" sz="1600" dirty="0"/>
              <a:t> correct identification.</a:t>
            </a:r>
          </a:p>
          <a:p>
            <a:r>
              <a:rPr lang="en-NZ" sz="1600" b="1" i="1" dirty="0"/>
              <a:t>OR </a:t>
            </a:r>
          </a:p>
          <a:p>
            <a:r>
              <a:rPr lang="en-NZ" sz="1600" b="1" dirty="0"/>
              <a:t>TWO</a:t>
            </a:r>
            <a:r>
              <a:rPr lang="en-NZ" sz="1600" dirty="0"/>
              <a:t> correct diagrams.</a:t>
            </a:r>
          </a:p>
        </p:txBody>
      </p:sp>
      <p:sp>
        <p:nvSpPr>
          <p:cNvPr id="16" name="Rectangle 15"/>
          <p:cNvSpPr/>
          <p:nvPr/>
        </p:nvSpPr>
        <p:spPr>
          <a:xfrm>
            <a:off x="6909238" y="5737764"/>
            <a:ext cx="1950983" cy="584775"/>
          </a:xfrm>
          <a:prstGeom prst="rect">
            <a:avLst/>
          </a:prstGeom>
          <a:ln w="28575">
            <a:solidFill>
              <a:srgbClr val="009644"/>
            </a:solidFill>
          </a:ln>
        </p:spPr>
        <p:txBody>
          <a:bodyPr wrap="square">
            <a:spAutoFit/>
          </a:bodyPr>
          <a:lstStyle/>
          <a:p>
            <a:pPr algn="ctr"/>
            <a:r>
              <a:rPr lang="en-GB" sz="1600" b="1" i="1" dirty="0" smtClean="0">
                <a:solidFill>
                  <a:srgbClr val="009644"/>
                </a:solidFill>
              </a:rPr>
              <a:t>“EXCELLENCE”   for :</a:t>
            </a:r>
          </a:p>
          <a:p>
            <a:pPr algn="ctr"/>
            <a:r>
              <a:rPr lang="en-GB" sz="1600" b="1" i="1" dirty="0" smtClean="0">
                <a:solidFill>
                  <a:srgbClr val="009644"/>
                </a:solidFill>
              </a:rPr>
              <a:t> both correct</a:t>
            </a:r>
            <a:endParaRPr lang="en-NZ" sz="1600" b="1" i="1" dirty="0"/>
          </a:p>
        </p:txBody>
      </p:sp>
    </p:spTree>
    <p:extLst>
      <p:ext uri="{BB962C8B-B14F-4D97-AF65-F5344CB8AC3E}">
        <p14:creationId xmlns:p14="http://schemas.microsoft.com/office/powerpoint/2010/main" val="66784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500"/>
                                        <p:tgtEl>
                                          <p:spTgt spid="5"/>
                                        </p:tgtEl>
                                      </p:cBhvr>
                                    </p:animEffect>
                                  </p:childTnLst>
                                </p:cTn>
                              </p:par>
                            </p:childTnLst>
                          </p:cTn>
                        </p:par>
                        <p:par>
                          <p:cTn id="12" fill="hold">
                            <p:stCondLst>
                              <p:cond delay="3000"/>
                            </p:stCondLst>
                            <p:childTnLst>
                              <p:par>
                                <p:cTn id="13" presetID="22" presetClass="entr" presetSubtype="1"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up)">
                                      <p:cBhvr>
                                        <p:cTn id="15" dur="2000"/>
                                        <p:tgtEl>
                                          <p:spTgt spid="3"/>
                                        </p:tgtEl>
                                      </p:cBhvr>
                                    </p:animEffect>
                                  </p:childTnLst>
                                </p:cTn>
                              </p:par>
                            </p:childTnLst>
                          </p:cTn>
                        </p:par>
                        <p:par>
                          <p:cTn id="16" fill="hold">
                            <p:stCondLst>
                              <p:cond delay="5000"/>
                            </p:stCondLst>
                            <p:childTnLst>
                              <p:par>
                                <p:cTn id="17" presetID="10"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1500"/>
                                        <p:tgtEl>
                                          <p:spTgt spid="10"/>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left)">
                                      <p:cBhvr>
                                        <p:cTn id="28" dur="15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32" fill="hold" nodeType="clickEffect">
                                  <p:stCondLst>
                                    <p:cond delay="0"/>
                                  </p:stCondLst>
                                  <p:childTnLst>
                                    <p:set>
                                      <p:cBhvr>
                                        <p:cTn id="32" dur="1" fill="hold">
                                          <p:stCondLst>
                                            <p:cond delay="0"/>
                                          </p:stCondLst>
                                        </p:cTn>
                                        <p:tgtEl>
                                          <p:spTgt spid="1026"/>
                                        </p:tgtEl>
                                        <p:attrNameLst>
                                          <p:attrName>style.visibility</p:attrName>
                                        </p:attrNameLst>
                                      </p:cBhvr>
                                      <p:to>
                                        <p:strVal val="visible"/>
                                      </p:to>
                                    </p:set>
                                    <p:animEffect transition="in" filter="circle(out)">
                                      <p:cBhvr>
                                        <p:cTn id="33" dur="2000"/>
                                        <p:tgtEl>
                                          <p:spTgt spid="1026"/>
                                        </p:tgtEl>
                                      </p:cBhvr>
                                    </p:animEffect>
                                  </p:childTnLst>
                                </p:cTn>
                              </p:par>
                            </p:childTnLst>
                          </p:cTn>
                        </p:par>
                      </p:childTnLst>
                    </p:cTn>
                  </p:par>
                  <p:par>
                    <p:cTn id="34" fill="hold">
                      <p:stCondLst>
                        <p:cond delay="indefinite"/>
                      </p:stCondLst>
                      <p:childTnLst>
                        <p:par>
                          <p:cTn id="35" fill="hold">
                            <p:stCondLst>
                              <p:cond delay="0"/>
                            </p:stCondLst>
                            <p:childTnLst>
                              <p:par>
                                <p:cTn id="36" presetID="8" presetClass="entr" presetSubtype="32" fill="hold" nodeType="clickEffect">
                                  <p:stCondLst>
                                    <p:cond delay="0"/>
                                  </p:stCondLst>
                                  <p:childTnLst>
                                    <p:set>
                                      <p:cBhvr>
                                        <p:cTn id="37" dur="1" fill="hold">
                                          <p:stCondLst>
                                            <p:cond delay="0"/>
                                          </p:stCondLst>
                                        </p:cTn>
                                        <p:tgtEl>
                                          <p:spTgt spid="1027"/>
                                        </p:tgtEl>
                                        <p:attrNameLst>
                                          <p:attrName>style.visibility</p:attrName>
                                        </p:attrNameLst>
                                      </p:cBhvr>
                                      <p:to>
                                        <p:strVal val="visible"/>
                                      </p:to>
                                    </p:set>
                                    <p:animEffect transition="in" filter="diamond(out)">
                                      <p:cBhvr>
                                        <p:cTn id="38" dur="2000"/>
                                        <p:tgtEl>
                                          <p:spTgt spid="1027"/>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1750" fill="hold"/>
                                        <p:tgtEl>
                                          <p:spTgt spid="14"/>
                                        </p:tgtEl>
                                        <p:attrNameLst>
                                          <p:attrName>ppt_x</p:attrName>
                                        </p:attrNameLst>
                                      </p:cBhvr>
                                      <p:tavLst>
                                        <p:tav tm="0">
                                          <p:val>
                                            <p:strVal val="0-#ppt_w/2"/>
                                          </p:val>
                                        </p:tav>
                                        <p:tav tm="100000">
                                          <p:val>
                                            <p:strVal val="#ppt_x"/>
                                          </p:val>
                                        </p:tav>
                                      </p:tavLst>
                                    </p:anim>
                                    <p:anim calcmode="lin" valueType="num">
                                      <p:cBhvr additive="base">
                                        <p:cTn id="44" dur="175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p:cTn id="49" dur="1000" fill="hold"/>
                                        <p:tgtEl>
                                          <p:spTgt spid="15"/>
                                        </p:tgtEl>
                                        <p:attrNameLst>
                                          <p:attrName>ppt_w</p:attrName>
                                        </p:attrNameLst>
                                      </p:cBhvr>
                                      <p:tavLst>
                                        <p:tav tm="0">
                                          <p:val>
                                            <p:fltVal val="0"/>
                                          </p:val>
                                        </p:tav>
                                        <p:tav tm="100000">
                                          <p:val>
                                            <p:strVal val="#ppt_w"/>
                                          </p:val>
                                        </p:tav>
                                      </p:tavLst>
                                    </p:anim>
                                    <p:anim calcmode="lin" valueType="num">
                                      <p:cBhvr>
                                        <p:cTn id="50" dur="1000" fill="hold"/>
                                        <p:tgtEl>
                                          <p:spTgt spid="15"/>
                                        </p:tgtEl>
                                        <p:attrNameLst>
                                          <p:attrName>ppt_h</p:attrName>
                                        </p:attrNameLst>
                                      </p:cBhvr>
                                      <p:tavLst>
                                        <p:tav tm="0">
                                          <p:val>
                                            <p:fltVal val="0"/>
                                          </p:val>
                                        </p:tav>
                                        <p:tav tm="100000">
                                          <p:val>
                                            <p:strVal val="#ppt_h"/>
                                          </p:val>
                                        </p:tav>
                                      </p:tavLst>
                                    </p:anim>
                                    <p:anim calcmode="lin" valueType="num">
                                      <p:cBhvr>
                                        <p:cTn id="51" dur="1000" fill="hold"/>
                                        <p:tgtEl>
                                          <p:spTgt spid="15"/>
                                        </p:tgtEl>
                                        <p:attrNameLst>
                                          <p:attrName>style.rotation</p:attrName>
                                        </p:attrNameLst>
                                      </p:cBhvr>
                                      <p:tavLst>
                                        <p:tav tm="0">
                                          <p:val>
                                            <p:fltVal val="90"/>
                                          </p:val>
                                        </p:tav>
                                        <p:tav tm="100000">
                                          <p:val>
                                            <p:fltVal val="0"/>
                                          </p:val>
                                        </p:tav>
                                      </p:tavLst>
                                    </p:anim>
                                    <p:animEffect transition="in" filter="fade">
                                      <p:cBhvr>
                                        <p:cTn id="52" dur="10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26" presetClass="entr" presetSubtype="0" fill="hold" grpId="1" nodeType="clickEffect">
                                  <p:stCondLst>
                                    <p:cond delay="0"/>
                                  </p:stCondLst>
                                  <p:iterate type="lt">
                                    <p:tmPct val="0"/>
                                  </p:iterate>
                                  <p:childTnLst>
                                    <p:set>
                                      <p:cBhvr>
                                        <p:cTn id="56" dur="1" fill="hold">
                                          <p:stCondLst>
                                            <p:cond delay="0"/>
                                          </p:stCondLst>
                                        </p:cTn>
                                        <p:tgtEl>
                                          <p:spTgt spid="16"/>
                                        </p:tgtEl>
                                        <p:attrNameLst>
                                          <p:attrName>style.visibility</p:attrName>
                                        </p:attrNameLst>
                                      </p:cBhvr>
                                      <p:to>
                                        <p:strVal val="visible"/>
                                      </p:to>
                                    </p:set>
                                    <p:animEffect transition="in" filter="wipe(down)">
                                      <p:cBhvr>
                                        <p:cTn id="57" dur="580">
                                          <p:stCondLst>
                                            <p:cond delay="0"/>
                                          </p:stCondLst>
                                        </p:cTn>
                                        <p:tgtEl>
                                          <p:spTgt spid="16"/>
                                        </p:tgtEl>
                                      </p:cBhvr>
                                    </p:animEffect>
                                    <p:anim calcmode="lin" valueType="num">
                                      <p:cBhvr>
                                        <p:cTn id="58"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63" dur="26">
                                          <p:stCondLst>
                                            <p:cond delay="650"/>
                                          </p:stCondLst>
                                        </p:cTn>
                                        <p:tgtEl>
                                          <p:spTgt spid="16"/>
                                        </p:tgtEl>
                                      </p:cBhvr>
                                      <p:to x="100000" y="60000"/>
                                    </p:animScale>
                                    <p:animScale>
                                      <p:cBhvr>
                                        <p:cTn id="64" dur="166" decel="50000">
                                          <p:stCondLst>
                                            <p:cond delay="676"/>
                                          </p:stCondLst>
                                        </p:cTn>
                                        <p:tgtEl>
                                          <p:spTgt spid="16"/>
                                        </p:tgtEl>
                                      </p:cBhvr>
                                      <p:to x="100000" y="100000"/>
                                    </p:animScale>
                                    <p:animScale>
                                      <p:cBhvr>
                                        <p:cTn id="65" dur="26">
                                          <p:stCondLst>
                                            <p:cond delay="1312"/>
                                          </p:stCondLst>
                                        </p:cTn>
                                        <p:tgtEl>
                                          <p:spTgt spid="16"/>
                                        </p:tgtEl>
                                      </p:cBhvr>
                                      <p:to x="100000" y="80000"/>
                                    </p:animScale>
                                    <p:animScale>
                                      <p:cBhvr>
                                        <p:cTn id="66" dur="166" decel="50000">
                                          <p:stCondLst>
                                            <p:cond delay="1338"/>
                                          </p:stCondLst>
                                        </p:cTn>
                                        <p:tgtEl>
                                          <p:spTgt spid="16"/>
                                        </p:tgtEl>
                                      </p:cBhvr>
                                      <p:to x="100000" y="100000"/>
                                    </p:animScale>
                                    <p:animScale>
                                      <p:cBhvr>
                                        <p:cTn id="67" dur="26">
                                          <p:stCondLst>
                                            <p:cond delay="1642"/>
                                          </p:stCondLst>
                                        </p:cTn>
                                        <p:tgtEl>
                                          <p:spTgt spid="16"/>
                                        </p:tgtEl>
                                      </p:cBhvr>
                                      <p:to x="100000" y="90000"/>
                                    </p:animScale>
                                    <p:animScale>
                                      <p:cBhvr>
                                        <p:cTn id="68" dur="166" decel="50000">
                                          <p:stCondLst>
                                            <p:cond delay="1668"/>
                                          </p:stCondLst>
                                        </p:cTn>
                                        <p:tgtEl>
                                          <p:spTgt spid="16"/>
                                        </p:tgtEl>
                                      </p:cBhvr>
                                      <p:to x="100000" y="100000"/>
                                    </p:animScale>
                                    <p:animScale>
                                      <p:cBhvr>
                                        <p:cTn id="69" dur="26">
                                          <p:stCondLst>
                                            <p:cond delay="1808"/>
                                          </p:stCondLst>
                                        </p:cTn>
                                        <p:tgtEl>
                                          <p:spTgt spid="16"/>
                                        </p:tgtEl>
                                      </p:cBhvr>
                                      <p:to x="100000" y="95000"/>
                                    </p:animScale>
                                    <p:animScale>
                                      <p:cBhvr>
                                        <p:cTn id="70" dur="166" decel="50000">
                                          <p:stCondLst>
                                            <p:cond delay="1834"/>
                                          </p:stCondLst>
                                        </p:cTn>
                                        <p:tgtEl>
                                          <p:spTgt spid="16"/>
                                        </p:tgtEl>
                                      </p:cBhvr>
                                      <p:to x="100000" y="100000"/>
                                    </p:animScale>
                                  </p:childTnLst>
                                </p:cTn>
                              </p:par>
                            </p:childTnLst>
                          </p:cTn>
                        </p:par>
                        <p:par>
                          <p:cTn id="71" fill="hold">
                            <p:stCondLst>
                              <p:cond delay="2000"/>
                            </p:stCondLst>
                            <p:childTnLst>
                              <p:par>
                                <p:cTn id="72" presetID="34" presetClass="emph" presetSubtype="0" fill="hold" grpId="0" nodeType="afterEffect">
                                  <p:stCondLst>
                                    <p:cond delay="0"/>
                                  </p:stCondLst>
                                  <p:iterate type="lt">
                                    <p:tmPct val="10000"/>
                                  </p:iterate>
                                  <p:childTnLst>
                                    <p:animMotion origin="layout" path="M 0.0 0.0 L 0.0 -0.07213" pathEditMode="relative" ptsTypes="">
                                      <p:cBhvr>
                                        <p:cTn id="73" dur="750" accel="50000" decel="50000" autoRev="1" fill="hold">
                                          <p:stCondLst>
                                            <p:cond delay="0"/>
                                          </p:stCondLst>
                                        </p:cTn>
                                        <p:tgtEl>
                                          <p:spTgt spid="16"/>
                                        </p:tgtEl>
                                        <p:attrNameLst>
                                          <p:attrName>ppt_x</p:attrName>
                                          <p:attrName>ppt_y</p:attrName>
                                        </p:attrNameLst>
                                      </p:cBhvr>
                                    </p:animMotion>
                                    <p:animRot by="1500000">
                                      <p:cBhvr>
                                        <p:cTn id="74" dur="375" fill="hold">
                                          <p:stCondLst>
                                            <p:cond delay="0"/>
                                          </p:stCondLst>
                                        </p:cTn>
                                        <p:tgtEl>
                                          <p:spTgt spid="16"/>
                                        </p:tgtEl>
                                        <p:attrNameLst>
                                          <p:attrName>r</p:attrName>
                                        </p:attrNameLst>
                                      </p:cBhvr>
                                    </p:animRot>
                                    <p:animRot by="-1500000">
                                      <p:cBhvr>
                                        <p:cTn id="75" dur="375" fill="hold">
                                          <p:stCondLst>
                                            <p:cond delay="375"/>
                                          </p:stCondLst>
                                        </p:cTn>
                                        <p:tgtEl>
                                          <p:spTgt spid="16"/>
                                        </p:tgtEl>
                                        <p:attrNameLst>
                                          <p:attrName>r</p:attrName>
                                        </p:attrNameLst>
                                      </p:cBhvr>
                                    </p:animRot>
                                    <p:animRot by="-1500000">
                                      <p:cBhvr>
                                        <p:cTn id="76" dur="375" fill="hold">
                                          <p:stCondLst>
                                            <p:cond delay="750"/>
                                          </p:stCondLst>
                                        </p:cTn>
                                        <p:tgtEl>
                                          <p:spTgt spid="16"/>
                                        </p:tgtEl>
                                        <p:attrNameLst>
                                          <p:attrName>r</p:attrName>
                                        </p:attrNameLst>
                                      </p:cBhvr>
                                    </p:animRot>
                                    <p:animRot by="1500000">
                                      <p:cBhvr>
                                        <p:cTn id="77" dur="375" fill="hold">
                                          <p:stCondLst>
                                            <p:cond delay="1125"/>
                                          </p:stCondLst>
                                        </p:cTn>
                                        <p:tgtEl>
                                          <p:spTgt spid="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10" grpId="0"/>
      <p:bldP spid="13" grpId="0"/>
      <p:bldP spid="14" grpId="0" animBg="1"/>
      <p:bldP spid="15" grpId="0" animBg="1"/>
      <p:bldP spid="16" grpId="0" animBg="1"/>
      <p:bldP spid="16"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418" y="197097"/>
            <a:ext cx="4572000" cy="338554"/>
          </a:xfrm>
          <a:prstGeom prst="rect">
            <a:avLst/>
          </a:prstGeom>
        </p:spPr>
        <p:txBody>
          <a:bodyPr>
            <a:spAutoFit/>
          </a:bodyPr>
          <a:lstStyle/>
          <a:p>
            <a:r>
              <a:rPr lang="en-US" sz="1600" b="1" dirty="0"/>
              <a:t>QUESTION TWO: FRANKIE GOES TO THE OPTICIAN</a:t>
            </a:r>
            <a:endParaRPr lang="en-NZ" sz="1600" b="1" dirty="0"/>
          </a:p>
        </p:txBody>
      </p:sp>
      <p:grpSp>
        <p:nvGrpSpPr>
          <p:cNvPr id="137" name="Group 136"/>
          <p:cNvGrpSpPr/>
          <p:nvPr/>
        </p:nvGrpSpPr>
        <p:grpSpPr>
          <a:xfrm>
            <a:off x="4853458" y="136678"/>
            <a:ext cx="4126288" cy="2603880"/>
            <a:chOff x="4471314" y="136678"/>
            <a:chExt cx="4126288" cy="2603880"/>
          </a:xfrm>
        </p:grpSpPr>
        <p:grpSp>
          <p:nvGrpSpPr>
            <p:cNvPr id="3" name="Group 7"/>
            <p:cNvGrpSpPr>
              <a:grpSpLocks/>
            </p:cNvGrpSpPr>
            <p:nvPr/>
          </p:nvGrpSpPr>
          <p:grpSpPr bwMode="auto">
            <a:xfrm>
              <a:off x="5132990" y="617483"/>
              <a:ext cx="2870200" cy="1858963"/>
              <a:chOff x="3661" y="-156"/>
              <a:chExt cx="4519" cy="2927"/>
            </a:xfrm>
          </p:grpSpPr>
          <p:grpSp>
            <p:nvGrpSpPr>
              <p:cNvPr id="4" name="Group 58"/>
              <p:cNvGrpSpPr>
                <a:grpSpLocks/>
              </p:cNvGrpSpPr>
              <p:nvPr/>
            </p:nvGrpSpPr>
            <p:grpSpPr bwMode="auto">
              <a:xfrm>
                <a:off x="7318" y="1131"/>
                <a:ext cx="9" cy="300"/>
                <a:chOff x="7318" y="1131"/>
                <a:chExt cx="9" cy="300"/>
              </a:xfrm>
            </p:grpSpPr>
            <p:sp>
              <p:nvSpPr>
                <p:cNvPr id="55" name="Freeform 59"/>
                <p:cNvSpPr>
                  <a:spLocks/>
                </p:cNvSpPr>
                <p:nvPr/>
              </p:nvSpPr>
              <p:spPr bwMode="auto">
                <a:xfrm>
                  <a:off x="7318" y="1131"/>
                  <a:ext cx="9" cy="300"/>
                </a:xfrm>
                <a:custGeom>
                  <a:avLst/>
                  <a:gdLst>
                    <a:gd name="T0" fmla="+- 0 7318 7318"/>
                    <a:gd name="T1" fmla="*/ T0 w 9"/>
                    <a:gd name="T2" fmla="+- 0 1131 1131"/>
                    <a:gd name="T3" fmla="*/ 1131 h 300"/>
                    <a:gd name="T4" fmla="+- 0 7325 7318"/>
                    <a:gd name="T5" fmla="*/ T4 w 9"/>
                    <a:gd name="T6" fmla="+- 0 1210 1131"/>
                    <a:gd name="T7" fmla="*/ 1210 h 300"/>
                    <a:gd name="T8" fmla="+- 0 7326 7318"/>
                    <a:gd name="T9" fmla="*/ T8 w 9"/>
                    <a:gd name="T10" fmla="+- 0 1270 1131"/>
                    <a:gd name="T11" fmla="*/ 1270 h 300"/>
                    <a:gd name="T12" fmla="+- 0 7326 7318"/>
                    <a:gd name="T13" fmla="*/ T12 w 9"/>
                    <a:gd name="T14" fmla="+- 0 1293 1131"/>
                    <a:gd name="T15" fmla="*/ 1293 h 300"/>
                    <a:gd name="T16" fmla="+- 0 7324 7318"/>
                    <a:gd name="T17" fmla="*/ T16 w 9"/>
                    <a:gd name="T18" fmla="+- 0 1355 1131"/>
                    <a:gd name="T19" fmla="*/ 1355 h 300"/>
                    <a:gd name="T20" fmla="+- 0 7320 7318"/>
                    <a:gd name="T21" fmla="*/ T20 w 9"/>
                    <a:gd name="T22" fmla="+- 0 1412 1131"/>
                    <a:gd name="T23" fmla="*/ 1412 h 300"/>
                    <a:gd name="T24" fmla="+- 0 7318 7318"/>
                    <a:gd name="T25" fmla="*/ T24 w 9"/>
                    <a:gd name="T26" fmla="+- 0 1431 1131"/>
                    <a:gd name="T27" fmla="*/ 1431 h 300"/>
                  </a:gdLst>
                  <a:ahLst/>
                  <a:cxnLst>
                    <a:cxn ang="0">
                      <a:pos x="T1" y="T3"/>
                    </a:cxn>
                    <a:cxn ang="0">
                      <a:pos x="T5" y="T7"/>
                    </a:cxn>
                    <a:cxn ang="0">
                      <a:pos x="T9" y="T11"/>
                    </a:cxn>
                    <a:cxn ang="0">
                      <a:pos x="T13" y="T15"/>
                    </a:cxn>
                    <a:cxn ang="0">
                      <a:pos x="T17" y="T19"/>
                    </a:cxn>
                    <a:cxn ang="0">
                      <a:pos x="T21" y="T23"/>
                    </a:cxn>
                    <a:cxn ang="0">
                      <a:pos x="T25" y="T27"/>
                    </a:cxn>
                  </a:cxnLst>
                  <a:rect l="0" t="0" r="r" b="b"/>
                  <a:pathLst>
                    <a:path w="9" h="300">
                      <a:moveTo>
                        <a:pt x="0" y="0"/>
                      </a:moveTo>
                      <a:lnTo>
                        <a:pt x="7" y="79"/>
                      </a:lnTo>
                      <a:lnTo>
                        <a:pt x="8" y="139"/>
                      </a:lnTo>
                      <a:lnTo>
                        <a:pt x="8" y="162"/>
                      </a:lnTo>
                      <a:lnTo>
                        <a:pt x="6" y="224"/>
                      </a:lnTo>
                      <a:lnTo>
                        <a:pt x="2" y="281"/>
                      </a:lnTo>
                      <a:lnTo>
                        <a:pt x="0" y="30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5" name="Group 56"/>
              <p:cNvGrpSpPr>
                <a:grpSpLocks/>
              </p:cNvGrpSpPr>
              <p:nvPr/>
            </p:nvGrpSpPr>
            <p:grpSpPr bwMode="auto">
              <a:xfrm>
                <a:off x="7246" y="1363"/>
                <a:ext cx="166" cy="528"/>
                <a:chOff x="7246" y="1363"/>
                <a:chExt cx="166" cy="528"/>
              </a:xfrm>
            </p:grpSpPr>
            <p:sp>
              <p:nvSpPr>
                <p:cNvPr id="54" name="Freeform 57"/>
                <p:cNvSpPr>
                  <a:spLocks/>
                </p:cNvSpPr>
                <p:nvPr/>
              </p:nvSpPr>
              <p:spPr bwMode="auto">
                <a:xfrm>
                  <a:off x="7246" y="1363"/>
                  <a:ext cx="166" cy="528"/>
                </a:xfrm>
                <a:custGeom>
                  <a:avLst/>
                  <a:gdLst>
                    <a:gd name="T0" fmla="+- 0 7388 7246"/>
                    <a:gd name="T1" fmla="*/ T0 w 166"/>
                    <a:gd name="T2" fmla="+- 0 1363 1363"/>
                    <a:gd name="T3" fmla="*/ 1363 h 528"/>
                    <a:gd name="T4" fmla="+- 0 7323 7246"/>
                    <a:gd name="T5" fmla="*/ T4 w 166"/>
                    <a:gd name="T6" fmla="+- 0 1391 1363"/>
                    <a:gd name="T7" fmla="*/ 1391 h 528"/>
                    <a:gd name="T8" fmla="+- 0 7304 7246"/>
                    <a:gd name="T9" fmla="*/ T8 w 166"/>
                    <a:gd name="T10" fmla="+- 0 1455 1363"/>
                    <a:gd name="T11" fmla="*/ 1455 h 528"/>
                    <a:gd name="T12" fmla="+- 0 7304 7246"/>
                    <a:gd name="T13" fmla="*/ T12 w 166"/>
                    <a:gd name="T14" fmla="+- 0 1474 1363"/>
                    <a:gd name="T15" fmla="*/ 1474 h 528"/>
                    <a:gd name="T16" fmla="+- 0 7306 7246"/>
                    <a:gd name="T17" fmla="*/ T16 w 166"/>
                    <a:gd name="T18" fmla="+- 0 1494 1363"/>
                    <a:gd name="T19" fmla="*/ 1494 h 528"/>
                    <a:gd name="T20" fmla="+- 0 7306 7246"/>
                    <a:gd name="T21" fmla="*/ T20 w 166"/>
                    <a:gd name="T22" fmla="+- 0 1506 1363"/>
                    <a:gd name="T23" fmla="*/ 1506 h 528"/>
                    <a:gd name="T24" fmla="+- 0 7301 7246"/>
                    <a:gd name="T25" fmla="*/ T24 w 166"/>
                    <a:gd name="T26" fmla="+- 0 1575 1363"/>
                    <a:gd name="T27" fmla="*/ 1575 h 528"/>
                    <a:gd name="T28" fmla="+- 0 7284 7246"/>
                    <a:gd name="T29" fmla="*/ T28 w 166"/>
                    <a:gd name="T30" fmla="+- 0 1652 1363"/>
                    <a:gd name="T31" fmla="*/ 1652 h 528"/>
                    <a:gd name="T32" fmla="+- 0 7275 7246"/>
                    <a:gd name="T33" fmla="*/ T32 w 166"/>
                    <a:gd name="T34" fmla="+- 0 1690 1363"/>
                    <a:gd name="T35" fmla="*/ 1690 h 528"/>
                    <a:gd name="T36" fmla="+- 0 7271 7246"/>
                    <a:gd name="T37" fmla="*/ T36 w 166"/>
                    <a:gd name="T38" fmla="+- 0 1710 1363"/>
                    <a:gd name="T39" fmla="*/ 1710 h 528"/>
                    <a:gd name="T40" fmla="+- 0 7255 7246"/>
                    <a:gd name="T41" fmla="*/ T40 w 166"/>
                    <a:gd name="T42" fmla="+- 0 1788 1363"/>
                    <a:gd name="T43" fmla="*/ 1788 h 528"/>
                    <a:gd name="T44" fmla="+- 0 7248 7246"/>
                    <a:gd name="T45" fmla="*/ T44 w 166"/>
                    <a:gd name="T46" fmla="+- 0 1849 1363"/>
                    <a:gd name="T47" fmla="*/ 1849 h 528"/>
                    <a:gd name="T48" fmla="+- 0 7246 7246"/>
                    <a:gd name="T49" fmla="*/ T48 w 166"/>
                    <a:gd name="T50" fmla="+- 0 1890 1363"/>
                    <a:gd name="T51" fmla="*/ 1890 h 528"/>
                    <a:gd name="T52" fmla="+- 0 7332 7246"/>
                    <a:gd name="T53" fmla="*/ T52 w 166"/>
                    <a:gd name="T54" fmla="+- 0 1778 1363"/>
                    <a:gd name="T55" fmla="*/ 1778 h 528"/>
                    <a:gd name="T56" fmla="+- 0 7332 7246"/>
                    <a:gd name="T57" fmla="*/ T56 w 166"/>
                    <a:gd name="T58" fmla="+- 0 1749 1363"/>
                    <a:gd name="T59" fmla="*/ 1749 h 528"/>
                    <a:gd name="T60" fmla="+- 0 7332 7246"/>
                    <a:gd name="T61" fmla="*/ T60 w 166"/>
                    <a:gd name="T62" fmla="+- 0 1739 1363"/>
                    <a:gd name="T63" fmla="*/ 1739 h 528"/>
                    <a:gd name="T64" fmla="+- 0 7340 7246"/>
                    <a:gd name="T65" fmla="*/ T64 w 166"/>
                    <a:gd name="T66" fmla="+- 0 1665 1363"/>
                    <a:gd name="T67" fmla="*/ 1665 h 528"/>
                    <a:gd name="T68" fmla="+- 0 7359 7246"/>
                    <a:gd name="T69" fmla="*/ T68 w 166"/>
                    <a:gd name="T70" fmla="+- 0 1600 1363"/>
                    <a:gd name="T71" fmla="*/ 1600 h 528"/>
                    <a:gd name="T72" fmla="+- 0 7365 7246"/>
                    <a:gd name="T73" fmla="*/ T72 w 166"/>
                    <a:gd name="T74" fmla="+- 0 1582 1363"/>
                    <a:gd name="T75" fmla="*/ 1582 h 528"/>
                    <a:gd name="T76" fmla="+- 0 7372 7246"/>
                    <a:gd name="T77" fmla="*/ T76 w 166"/>
                    <a:gd name="T78" fmla="+- 0 1563 1363"/>
                    <a:gd name="T79" fmla="*/ 1563 h 528"/>
                    <a:gd name="T80" fmla="+- 0 7396 7246"/>
                    <a:gd name="T81" fmla="*/ T80 w 166"/>
                    <a:gd name="T82" fmla="+- 0 1487 1363"/>
                    <a:gd name="T83" fmla="*/ 1487 h 528"/>
                    <a:gd name="T84" fmla="+- 0 7410 7246"/>
                    <a:gd name="T85" fmla="*/ T84 w 166"/>
                    <a:gd name="T86" fmla="+- 0 1428 1363"/>
                    <a:gd name="T87" fmla="*/ 1428 h 528"/>
                    <a:gd name="T88" fmla="+- 0 7412 7246"/>
                    <a:gd name="T89" fmla="*/ T88 w 166"/>
                    <a:gd name="T90" fmla="+- 0 1407 1363"/>
                    <a:gd name="T91" fmla="*/ 1407 h 528"/>
                    <a:gd name="T92" fmla="+- 0 7410 7246"/>
                    <a:gd name="T93" fmla="*/ T92 w 166"/>
                    <a:gd name="T94" fmla="+- 0 1386 1363"/>
                    <a:gd name="T95" fmla="*/ 1386 h 528"/>
                    <a:gd name="T96" fmla="+- 0 7402 7246"/>
                    <a:gd name="T97" fmla="*/ T96 w 166"/>
                    <a:gd name="T98" fmla="+- 0 1370 1363"/>
                    <a:gd name="T99" fmla="*/ 1370 h 528"/>
                    <a:gd name="T100" fmla="+- 0 7388 7246"/>
                    <a:gd name="T101" fmla="*/ T100 w 166"/>
                    <a:gd name="T102" fmla="+- 0 1363 1363"/>
                    <a:gd name="T103" fmla="*/ 1363 h 52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Lst>
                  <a:rect l="0" t="0" r="r" b="b"/>
                  <a:pathLst>
                    <a:path w="166" h="528">
                      <a:moveTo>
                        <a:pt x="142" y="0"/>
                      </a:moveTo>
                      <a:lnTo>
                        <a:pt x="77" y="28"/>
                      </a:lnTo>
                      <a:lnTo>
                        <a:pt x="58" y="92"/>
                      </a:lnTo>
                      <a:lnTo>
                        <a:pt x="58" y="111"/>
                      </a:lnTo>
                      <a:lnTo>
                        <a:pt x="60" y="131"/>
                      </a:lnTo>
                      <a:lnTo>
                        <a:pt x="60" y="143"/>
                      </a:lnTo>
                      <a:lnTo>
                        <a:pt x="55" y="212"/>
                      </a:lnTo>
                      <a:lnTo>
                        <a:pt x="38" y="289"/>
                      </a:lnTo>
                      <a:lnTo>
                        <a:pt x="29" y="327"/>
                      </a:lnTo>
                      <a:lnTo>
                        <a:pt x="25" y="347"/>
                      </a:lnTo>
                      <a:lnTo>
                        <a:pt x="9" y="425"/>
                      </a:lnTo>
                      <a:lnTo>
                        <a:pt x="2" y="486"/>
                      </a:lnTo>
                      <a:lnTo>
                        <a:pt x="0" y="527"/>
                      </a:lnTo>
                      <a:lnTo>
                        <a:pt x="86" y="415"/>
                      </a:lnTo>
                      <a:lnTo>
                        <a:pt x="86" y="386"/>
                      </a:lnTo>
                      <a:lnTo>
                        <a:pt x="86" y="376"/>
                      </a:lnTo>
                      <a:lnTo>
                        <a:pt x="94" y="302"/>
                      </a:lnTo>
                      <a:lnTo>
                        <a:pt x="113" y="237"/>
                      </a:lnTo>
                      <a:lnTo>
                        <a:pt x="119" y="219"/>
                      </a:lnTo>
                      <a:lnTo>
                        <a:pt x="126" y="200"/>
                      </a:lnTo>
                      <a:lnTo>
                        <a:pt x="150" y="124"/>
                      </a:lnTo>
                      <a:lnTo>
                        <a:pt x="164" y="65"/>
                      </a:lnTo>
                      <a:lnTo>
                        <a:pt x="166" y="44"/>
                      </a:lnTo>
                      <a:lnTo>
                        <a:pt x="164" y="23"/>
                      </a:lnTo>
                      <a:lnTo>
                        <a:pt x="156" y="7"/>
                      </a:lnTo>
                      <a:lnTo>
                        <a:pt x="142" y="0"/>
                      </a:lnTo>
                      <a:close/>
                    </a:path>
                  </a:pathLst>
                </a:custGeom>
                <a:solidFill>
                  <a:srgbClr val="D1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6" name="Group 54"/>
              <p:cNvGrpSpPr>
                <a:grpSpLocks/>
              </p:cNvGrpSpPr>
              <p:nvPr/>
            </p:nvGrpSpPr>
            <p:grpSpPr bwMode="auto">
              <a:xfrm>
                <a:off x="7246" y="1363"/>
                <a:ext cx="166" cy="528"/>
                <a:chOff x="7246" y="1363"/>
                <a:chExt cx="166" cy="528"/>
              </a:xfrm>
            </p:grpSpPr>
            <p:sp>
              <p:nvSpPr>
                <p:cNvPr id="53" name="Freeform 55"/>
                <p:cNvSpPr>
                  <a:spLocks/>
                </p:cNvSpPr>
                <p:nvPr/>
              </p:nvSpPr>
              <p:spPr bwMode="auto">
                <a:xfrm>
                  <a:off x="7246" y="1363"/>
                  <a:ext cx="166" cy="528"/>
                </a:xfrm>
                <a:custGeom>
                  <a:avLst/>
                  <a:gdLst>
                    <a:gd name="T0" fmla="+- 0 7246 7246"/>
                    <a:gd name="T1" fmla="*/ T0 w 166"/>
                    <a:gd name="T2" fmla="+- 0 1890 1363"/>
                    <a:gd name="T3" fmla="*/ 1890 h 528"/>
                    <a:gd name="T4" fmla="+- 0 7250 7246"/>
                    <a:gd name="T5" fmla="*/ T4 w 166"/>
                    <a:gd name="T6" fmla="+- 0 1829 1363"/>
                    <a:gd name="T7" fmla="*/ 1829 h 528"/>
                    <a:gd name="T8" fmla="+- 0 7259 7246"/>
                    <a:gd name="T9" fmla="*/ T8 w 166"/>
                    <a:gd name="T10" fmla="+- 0 1768 1363"/>
                    <a:gd name="T11" fmla="*/ 1768 h 528"/>
                    <a:gd name="T12" fmla="+- 0 7275 7246"/>
                    <a:gd name="T13" fmla="*/ T12 w 166"/>
                    <a:gd name="T14" fmla="+- 0 1690 1363"/>
                    <a:gd name="T15" fmla="*/ 1690 h 528"/>
                    <a:gd name="T16" fmla="+- 0 7284 7246"/>
                    <a:gd name="T17" fmla="*/ T16 w 166"/>
                    <a:gd name="T18" fmla="+- 0 1652 1363"/>
                    <a:gd name="T19" fmla="*/ 1652 h 528"/>
                    <a:gd name="T20" fmla="+- 0 7289 7246"/>
                    <a:gd name="T21" fmla="*/ T20 w 166"/>
                    <a:gd name="T22" fmla="+- 0 1632 1363"/>
                    <a:gd name="T23" fmla="*/ 1632 h 528"/>
                    <a:gd name="T24" fmla="+- 0 7304 7246"/>
                    <a:gd name="T25" fmla="*/ T24 w 166"/>
                    <a:gd name="T26" fmla="+- 0 1555 1363"/>
                    <a:gd name="T27" fmla="*/ 1555 h 528"/>
                    <a:gd name="T28" fmla="+- 0 7306 7246"/>
                    <a:gd name="T29" fmla="*/ T28 w 166"/>
                    <a:gd name="T30" fmla="+- 0 1514 1363"/>
                    <a:gd name="T31" fmla="*/ 1514 h 528"/>
                    <a:gd name="T32" fmla="+- 0 7306 7246"/>
                    <a:gd name="T33" fmla="*/ T32 w 166"/>
                    <a:gd name="T34" fmla="+- 0 1494 1363"/>
                    <a:gd name="T35" fmla="*/ 1494 h 528"/>
                    <a:gd name="T36" fmla="+- 0 7304 7246"/>
                    <a:gd name="T37" fmla="*/ T36 w 166"/>
                    <a:gd name="T38" fmla="+- 0 1474 1363"/>
                    <a:gd name="T39" fmla="*/ 1474 h 528"/>
                    <a:gd name="T40" fmla="+- 0 7304 7246"/>
                    <a:gd name="T41" fmla="*/ T40 w 166"/>
                    <a:gd name="T42" fmla="+- 0 1455 1363"/>
                    <a:gd name="T43" fmla="*/ 1455 h 528"/>
                    <a:gd name="T44" fmla="+- 0 7323 7246"/>
                    <a:gd name="T45" fmla="*/ T44 w 166"/>
                    <a:gd name="T46" fmla="+- 0 1391 1363"/>
                    <a:gd name="T47" fmla="*/ 1391 h 528"/>
                    <a:gd name="T48" fmla="+- 0 7388 7246"/>
                    <a:gd name="T49" fmla="*/ T48 w 166"/>
                    <a:gd name="T50" fmla="+- 0 1363 1363"/>
                    <a:gd name="T51" fmla="*/ 1363 h 528"/>
                    <a:gd name="T52" fmla="+- 0 7402 7246"/>
                    <a:gd name="T53" fmla="*/ T52 w 166"/>
                    <a:gd name="T54" fmla="+- 0 1370 1363"/>
                    <a:gd name="T55" fmla="*/ 1370 h 528"/>
                    <a:gd name="T56" fmla="+- 0 7410 7246"/>
                    <a:gd name="T57" fmla="*/ T56 w 166"/>
                    <a:gd name="T58" fmla="+- 0 1386 1363"/>
                    <a:gd name="T59" fmla="*/ 1386 h 528"/>
                    <a:gd name="T60" fmla="+- 0 7412 7246"/>
                    <a:gd name="T61" fmla="*/ T60 w 166"/>
                    <a:gd name="T62" fmla="+- 0 1407 1363"/>
                    <a:gd name="T63" fmla="*/ 1407 h 528"/>
                    <a:gd name="T64" fmla="+- 0 7410 7246"/>
                    <a:gd name="T65" fmla="*/ T64 w 166"/>
                    <a:gd name="T66" fmla="+- 0 1428 1363"/>
                    <a:gd name="T67" fmla="*/ 1428 h 528"/>
                    <a:gd name="T68" fmla="+- 0 7396 7246"/>
                    <a:gd name="T69" fmla="*/ T68 w 166"/>
                    <a:gd name="T70" fmla="+- 0 1487 1363"/>
                    <a:gd name="T71" fmla="*/ 1487 h 528"/>
                    <a:gd name="T72" fmla="+- 0 7378 7246"/>
                    <a:gd name="T73" fmla="*/ T72 w 166"/>
                    <a:gd name="T74" fmla="+- 0 1544 1363"/>
                    <a:gd name="T75" fmla="*/ 1544 h 528"/>
                    <a:gd name="T76" fmla="+- 0 7359 7246"/>
                    <a:gd name="T77" fmla="*/ T76 w 166"/>
                    <a:gd name="T78" fmla="+- 0 1600 1363"/>
                    <a:gd name="T79" fmla="*/ 1600 h 528"/>
                    <a:gd name="T80" fmla="+- 0 7351 7246"/>
                    <a:gd name="T81" fmla="*/ T80 w 166"/>
                    <a:gd name="T82" fmla="+- 0 1623 1363"/>
                    <a:gd name="T83" fmla="*/ 1623 h 528"/>
                    <a:gd name="T84" fmla="+- 0 7336 7246"/>
                    <a:gd name="T85" fmla="*/ T84 w 166"/>
                    <a:gd name="T86" fmla="+- 0 1684 1363"/>
                    <a:gd name="T87" fmla="*/ 1684 h 528"/>
                    <a:gd name="T88" fmla="+- 0 7332 7246"/>
                    <a:gd name="T89" fmla="*/ T88 w 166"/>
                    <a:gd name="T90" fmla="+- 0 1758 1363"/>
                    <a:gd name="T91" fmla="*/ 1758 h 528"/>
                    <a:gd name="T92" fmla="+- 0 7332 7246"/>
                    <a:gd name="T93" fmla="*/ T92 w 166"/>
                    <a:gd name="T94" fmla="+- 0 1778 1363"/>
                    <a:gd name="T95" fmla="*/ 1778 h 52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Lst>
                  <a:rect l="0" t="0" r="r" b="b"/>
                  <a:pathLst>
                    <a:path w="166" h="528">
                      <a:moveTo>
                        <a:pt x="0" y="527"/>
                      </a:moveTo>
                      <a:lnTo>
                        <a:pt x="4" y="466"/>
                      </a:lnTo>
                      <a:lnTo>
                        <a:pt x="13" y="405"/>
                      </a:lnTo>
                      <a:lnTo>
                        <a:pt x="29" y="327"/>
                      </a:lnTo>
                      <a:lnTo>
                        <a:pt x="38" y="289"/>
                      </a:lnTo>
                      <a:lnTo>
                        <a:pt x="43" y="269"/>
                      </a:lnTo>
                      <a:lnTo>
                        <a:pt x="58" y="192"/>
                      </a:lnTo>
                      <a:lnTo>
                        <a:pt x="60" y="151"/>
                      </a:lnTo>
                      <a:lnTo>
                        <a:pt x="60" y="131"/>
                      </a:lnTo>
                      <a:lnTo>
                        <a:pt x="58" y="111"/>
                      </a:lnTo>
                      <a:lnTo>
                        <a:pt x="58" y="92"/>
                      </a:lnTo>
                      <a:lnTo>
                        <a:pt x="77" y="28"/>
                      </a:lnTo>
                      <a:lnTo>
                        <a:pt x="142" y="0"/>
                      </a:lnTo>
                      <a:lnTo>
                        <a:pt x="156" y="7"/>
                      </a:lnTo>
                      <a:lnTo>
                        <a:pt x="164" y="23"/>
                      </a:lnTo>
                      <a:lnTo>
                        <a:pt x="166" y="44"/>
                      </a:lnTo>
                      <a:lnTo>
                        <a:pt x="164" y="65"/>
                      </a:lnTo>
                      <a:lnTo>
                        <a:pt x="150" y="124"/>
                      </a:lnTo>
                      <a:lnTo>
                        <a:pt x="132" y="181"/>
                      </a:lnTo>
                      <a:lnTo>
                        <a:pt x="113" y="237"/>
                      </a:lnTo>
                      <a:lnTo>
                        <a:pt x="105" y="260"/>
                      </a:lnTo>
                      <a:lnTo>
                        <a:pt x="90" y="321"/>
                      </a:lnTo>
                      <a:lnTo>
                        <a:pt x="86" y="395"/>
                      </a:lnTo>
                      <a:lnTo>
                        <a:pt x="86" y="415"/>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 name="Group 52"/>
              <p:cNvGrpSpPr>
                <a:grpSpLocks/>
              </p:cNvGrpSpPr>
              <p:nvPr/>
            </p:nvGrpSpPr>
            <p:grpSpPr bwMode="auto">
              <a:xfrm>
                <a:off x="6883" y="1547"/>
                <a:ext cx="417" cy="730"/>
                <a:chOff x="6883" y="1547"/>
                <a:chExt cx="417" cy="730"/>
              </a:xfrm>
            </p:grpSpPr>
            <p:sp>
              <p:nvSpPr>
                <p:cNvPr id="52" name="Freeform 53"/>
                <p:cNvSpPr>
                  <a:spLocks/>
                </p:cNvSpPr>
                <p:nvPr/>
              </p:nvSpPr>
              <p:spPr bwMode="auto">
                <a:xfrm>
                  <a:off x="6883" y="1547"/>
                  <a:ext cx="417" cy="730"/>
                </a:xfrm>
                <a:custGeom>
                  <a:avLst/>
                  <a:gdLst>
                    <a:gd name="T0" fmla="+- 0 6883 6883"/>
                    <a:gd name="T1" fmla="*/ T0 w 417"/>
                    <a:gd name="T2" fmla="+- 0 2277 1547"/>
                    <a:gd name="T3" fmla="*/ 2277 h 730"/>
                    <a:gd name="T4" fmla="+- 0 6914 6883"/>
                    <a:gd name="T5" fmla="*/ T4 w 417"/>
                    <a:gd name="T6" fmla="+- 0 2224 1547"/>
                    <a:gd name="T7" fmla="*/ 2224 h 730"/>
                    <a:gd name="T8" fmla="+- 0 6929 6883"/>
                    <a:gd name="T9" fmla="*/ T8 w 417"/>
                    <a:gd name="T10" fmla="+- 0 2166 1547"/>
                    <a:gd name="T11" fmla="*/ 2166 h 730"/>
                    <a:gd name="T12" fmla="+- 0 6932 6883"/>
                    <a:gd name="T13" fmla="*/ T12 w 417"/>
                    <a:gd name="T14" fmla="+- 0 2122 1547"/>
                    <a:gd name="T15" fmla="*/ 2122 h 730"/>
                    <a:gd name="T16" fmla="+- 0 6933 6883"/>
                    <a:gd name="T17" fmla="*/ T16 w 417"/>
                    <a:gd name="T18" fmla="+- 0 2100 1547"/>
                    <a:gd name="T19" fmla="*/ 2100 h 730"/>
                    <a:gd name="T20" fmla="+- 0 6937 6883"/>
                    <a:gd name="T21" fmla="*/ T20 w 417"/>
                    <a:gd name="T22" fmla="+- 0 2038 1547"/>
                    <a:gd name="T23" fmla="*/ 2038 h 730"/>
                    <a:gd name="T24" fmla="+- 0 6938 6883"/>
                    <a:gd name="T25" fmla="*/ T24 w 417"/>
                    <a:gd name="T26" fmla="+- 0 2000 1547"/>
                    <a:gd name="T27" fmla="*/ 2000 h 730"/>
                    <a:gd name="T28" fmla="+- 0 6938 6883"/>
                    <a:gd name="T29" fmla="*/ T28 w 417"/>
                    <a:gd name="T30" fmla="+- 0 1982 1547"/>
                    <a:gd name="T31" fmla="*/ 1982 h 730"/>
                    <a:gd name="T32" fmla="+- 0 6937 6883"/>
                    <a:gd name="T33" fmla="*/ T32 w 417"/>
                    <a:gd name="T34" fmla="+- 0 1964 1547"/>
                    <a:gd name="T35" fmla="*/ 1964 h 730"/>
                    <a:gd name="T36" fmla="+- 0 6936 6883"/>
                    <a:gd name="T37" fmla="*/ T36 w 417"/>
                    <a:gd name="T38" fmla="+- 0 1946 1547"/>
                    <a:gd name="T39" fmla="*/ 1946 h 730"/>
                    <a:gd name="T40" fmla="+- 0 6934 6883"/>
                    <a:gd name="T41" fmla="*/ T40 w 417"/>
                    <a:gd name="T42" fmla="+- 0 1926 1547"/>
                    <a:gd name="T43" fmla="*/ 1926 h 730"/>
                    <a:gd name="T44" fmla="+- 0 6932 6883"/>
                    <a:gd name="T45" fmla="*/ T44 w 417"/>
                    <a:gd name="T46" fmla="+- 0 1905 1547"/>
                    <a:gd name="T47" fmla="*/ 1905 h 730"/>
                    <a:gd name="T48" fmla="+- 0 6930 6883"/>
                    <a:gd name="T49" fmla="*/ T48 w 417"/>
                    <a:gd name="T50" fmla="+- 0 1884 1547"/>
                    <a:gd name="T51" fmla="*/ 1884 h 730"/>
                    <a:gd name="T52" fmla="+- 0 6931 6883"/>
                    <a:gd name="T53" fmla="*/ T52 w 417"/>
                    <a:gd name="T54" fmla="+- 0 1863 1547"/>
                    <a:gd name="T55" fmla="*/ 1863 h 730"/>
                    <a:gd name="T56" fmla="+- 0 6934 6883"/>
                    <a:gd name="T57" fmla="*/ T56 w 417"/>
                    <a:gd name="T58" fmla="+- 0 1843 1547"/>
                    <a:gd name="T59" fmla="*/ 1843 h 730"/>
                    <a:gd name="T60" fmla="+- 0 6942 6883"/>
                    <a:gd name="T61" fmla="*/ T60 w 417"/>
                    <a:gd name="T62" fmla="+- 0 1826 1547"/>
                    <a:gd name="T63" fmla="*/ 1826 h 730"/>
                    <a:gd name="T64" fmla="+- 0 6954 6883"/>
                    <a:gd name="T65" fmla="*/ T64 w 417"/>
                    <a:gd name="T66" fmla="+- 0 1813 1547"/>
                    <a:gd name="T67" fmla="*/ 1813 h 730"/>
                    <a:gd name="T68" fmla="+- 0 6971 6883"/>
                    <a:gd name="T69" fmla="*/ T68 w 417"/>
                    <a:gd name="T70" fmla="+- 0 1804 1547"/>
                    <a:gd name="T71" fmla="*/ 1804 h 730"/>
                    <a:gd name="T72" fmla="+- 0 6996 6883"/>
                    <a:gd name="T73" fmla="*/ T72 w 417"/>
                    <a:gd name="T74" fmla="+- 0 1804 1547"/>
                    <a:gd name="T75" fmla="*/ 1804 h 730"/>
                    <a:gd name="T76" fmla="+- 0 7013 6883"/>
                    <a:gd name="T77" fmla="*/ T76 w 417"/>
                    <a:gd name="T78" fmla="+- 0 1809 1547"/>
                    <a:gd name="T79" fmla="*/ 1809 h 730"/>
                    <a:gd name="T80" fmla="+- 0 7024 6883"/>
                    <a:gd name="T81" fmla="*/ T80 w 417"/>
                    <a:gd name="T82" fmla="+- 0 1818 1547"/>
                    <a:gd name="T83" fmla="*/ 1818 h 730"/>
                    <a:gd name="T84" fmla="+- 0 7030 6883"/>
                    <a:gd name="T85" fmla="*/ T84 w 417"/>
                    <a:gd name="T86" fmla="+- 0 1831 1547"/>
                    <a:gd name="T87" fmla="*/ 1831 h 730"/>
                    <a:gd name="T88" fmla="+- 0 7033 6883"/>
                    <a:gd name="T89" fmla="*/ T88 w 417"/>
                    <a:gd name="T90" fmla="+- 0 1845 1547"/>
                    <a:gd name="T91" fmla="*/ 1845 h 730"/>
                    <a:gd name="T92" fmla="+- 0 7032 6883"/>
                    <a:gd name="T93" fmla="*/ T92 w 417"/>
                    <a:gd name="T94" fmla="+- 0 1862 1547"/>
                    <a:gd name="T95" fmla="*/ 1862 h 730"/>
                    <a:gd name="T96" fmla="+- 0 7029 6883"/>
                    <a:gd name="T97" fmla="*/ T96 w 417"/>
                    <a:gd name="T98" fmla="+- 0 1879 1547"/>
                    <a:gd name="T99" fmla="*/ 1879 h 730"/>
                    <a:gd name="T100" fmla="+- 0 7026 6883"/>
                    <a:gd name="T101" fmla="*/ T100 w 417"/>
                    <a:gd name="T102" fmla="+- 0 1896 1547"/>
                    <a:gd name="T103" fmla="*/ 1896 h 730"/>
                    <a:gd name="T104" fmla="+- 0 7022 6883"/>
                    <a:gd name="T105" fmla="*/ T104 w 417"/>
                    <a:gd name="T106" fmla="+- 0 1912 1547"/>
                    <a:gd name="T107" fmla="*/ 1912 h 730"/>
                    <a:gd name="T108" fmla="+- 0 7020 6883"/>
                    <a:gd name="T109" fmla="*/ T108 w 417"/>
                    <a:gd name="T110" fmla="+- 0 1927 1547"/>
                    <a:gd name="T111" fmla="*/ 1927 h 730"/>
                    <a:gd name="T112" fmla="+- 0 7025 6883"/>
                    <a:gd name="T113" fmla="*/ T112 w 417"/>
                    <a:gd name="T114" fmla="+- 0 1991 1547"/>
                    <a:gd name="T115" fmla="*/ 1991 h 730"/>
                    <a:gd name="T116" fmla="+- 0 7049 6883"/>
                    <a:gd name="T117" fmla="*/ T116 w 417"/>
                    <a:gd name="T118" fmla="+- 0 2046 1547"/>
                    <a:gd name="T119" fmla="*/ 2046 h 730"/>
                    <a:gd name="T120" fmla="+- 0 7064 6883"/>
                    <a:gd name="T121" fmla="*/ T120 w 417"/>
                    <a:gd name="T122" fmla="+- 0 2033 1547"/>
                    <a:gd name="T123" fmla="*/ 2033 h 730"/>
                    <a:gd name="T124" fmla="+- 0 7099 6883"/>
                    <a:gd name="T125" fmla="*/ T124 w 417"/>
                    <a:gd name="T126" fmla="+- 0 1985 1547"/>
                    <a:gd name="T127" fmla="*/ 1985 h 730"/>
                    <a:gd name="T128" fmla="+- 0 7128 6883"/>
                    <a:gd name="T129" fmla="*/ T128 w 417"/>
                    <a:gd name="T130" fmla="+- 0 1928 1547"/>
                    <a:gd name="T131" fmla="*/ 1928 h 730"/>
                    <a:gd name="T132" fmla="+- 0 7136 6883"/>
                    <a:gd name="T133" fmla="*/ T132 w 417"/>
                    <a:gd name="T134" fmla="+- 0 1909 1547"/>
                    <a:gd name="T135" fmla="*/ 1909 h 730"/>
                    <a:gd name="T136" fmla="+- 0 7145 6883"/>
                    <a:gd name="T137" fmla="*/ T136 w 417"/>
                    <a:gd name="T138" fmla="+- 0 1892 1547"/>
                    <a:gd name="T139" fmla="*/ 1892 h 730"/>
                    <a:gd name="T140" fmla="+- 0 7155 6883"/>
                    <a:gd name="T141" fmla="*/ T140 w 417"/>
                    <a:gd name="T142" fmla="+- 0 1872 1547"/>
                    <a:gd name="T143" fmla="*/ 1872 h 730"/>
                    <a:gd name="T144" fmla="+- 0 7165 6883"/>
                    <a:gd name="T145" fmla="*/ T144 w 417"/>
                    <a:gd name="T146" fmla="+- 0 1853 1547"/>
                    <a:gd name="T147" fmla="*/ 1853 h 730"/>
                    <a:gd name="T148" fmla="+- 0 7194 6883"/>
                    <a:gd name="T149" fmla="*/ T148 w 417"/>
                    <a:gd name="T150" fmla="+- 0 1780 1547"/>
                    <a:gd name="T151" fmla="*/ 1780 h 730"/>
                    <a:gd name="T152" fmla="+- 0 7212 6883"/>
                    <a:gd name="T153" fmla="*/ T152 w 417"/>
                    <a:gd name="T154" fmla="+- 0 1725 1547"/>
                    <a:gd name="T155" fmla="*/ 1725 h 730"/>
                    <a:gd name="T156" fmla="+- 0 7218 6883"/>
                    <a:gd name="T157" fmla="*/ T156 w 417"/>
                    <a:gd name="T158" fmla="+- 0 1705 1547"/>
                    <a:gd name="T159" fmla="*/ 1705 h 730"/>
                    <a:gd name="T160" fmla="+- 0 7233 6883"/>
                    <a:gd name="T161" fmla="*/ T160 w 417"/>
                    <a:gd name="T162" fmla="+- 0 1625 1547"/>
                    <a:gd name="T163" fmla="*/ 1625 h 730"/>
                    <a:gd name="T164" fmla="+- 0 7233 6883"/>
                    <a:gd name="T165" fmla="*/ T164 w 417"/>
                    <a:gd name="T166" fmla="+- 0 1603 1547"/>
                    <a:gd name="T167" fmla="*/ 1603 h 730"/>
                    <a:gd name="T168" fmla="+- 0 7236 6883"/>
                    <a:gd name="T169" fmla="*/ T168 w 417"/>
                    <a:gd name="T170" fmla="+- 0 1584 1547"/>
                    <a:gd name="T171" fmla="*/ 1584 h 730"/>
                    <a:gd name="T172" fmla="+- 0 7241 6883"/>
                    <a:gd name="T173" fmla="*/ T172 w 417"/>
                    <a:gd name="T174" fmla="+- 0 1567 1547"/>
                    <a:gd name="T175" fmla="*/ 1567 h 730"/>
                    <a:gd name="T176" fmla="+- 0 7262 6883"/>
                    <a:gd name="T177" fmla="*/ T176 w 417"/>
                    <a:gd name="T178" fmla="+- 0 1552 1547"/>
                    <a:gd name="T179" fmla="*/ 1552 h 730"/>
                    <a:gd name="T180" fmla="+- 0 7278 6883"/>
                    <a:gd name="T181" fmla="*/ T180 w 417"/>
                    <a:gd name="T182" fmla="+- 0 1547 1547"/>
                    <a:gd name="T183" fmla="*/ 1547 h 730"/>
                    <a:gd name="T184" fmla="+- 0 7290 6883"/>
                    <a:gd name="T185" fmla="*/ T184 w 417"/>
                    <a:gd name="T186" fmla="+- 0 1551 1547"/>
                    <a:gd name="T187" fmla="*/ 1551 h 730"/>
                    <a:gd name="T188" fmla="+- 0 7297 6883"/>
                    <a:gd name="T189" fmla="*/ T188 w 417"/>
                    <a:gd name="T190" fmla="+- 0 1562 1547"/>
                    <a:gd name="T191" fmla="*/ 1562 h 730"/>
                    <a:gd name="T192" fmla="+- 0 7300 6883"/>
                    <a:gd name="T193" fmla="*/ T192 w 417"/>
                    <a:gd name="T194" fmla="+- 0 1577 1547"/>
                    <a:gd name="T195" fmla="*/ 1577 h 73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Lst>
                  <a:rect l="0" t="0" r="r" b="b"/>
                  <a:pathLst>
                    <a:path w="417" h="730">
                      <a:moveTo>
                        <a:pt x="0" y="730"/>
                      </a:moveTo>
                      <a:lnTo>
                        <a:pt x="31" y="677"/>
                      </a:lnTo>
                      <a:lnTo>
                        <a:pt x="46" y="619"/>
                      </a:lnTo>
                      <a:lnTo>
                        <a:pt x="49" y="575"/>
                      </a:lnTo>
                      <a:lnTo>
                        <a:pt x="50" y="553"/>
                      </a:lnTo>
                      <a:lnTo>
                        <a:pt x="54" y="491"/>
                      </a:lnTo>
                      <a:lnTo>
                        <a:pt x="55" y="453"/>
                      </a:lnTo>
                      <a:lnTo>
                        <a:pt x="55" y="435"/>
                      </a:lnTo>
                      <a:lnTo>
                        <a:pt x="54" y="417"/>
                      </a:lnTo>
                      <a:lnTo>
                        <a:pt x="53" y="399"/>
                      </a:lnTo>
                      <a:lnTo>
                        <a:pt x="51" y="379"/>
                      </a:lnTo>
                      <a:lnTo>
                        <a:pt x="49" y="358"/>
                      </a:lnTo>
                      <a:lnTo>
                        <a:pt x="47" y="337"/>
                      </a:lnTo>
                      <a:lnTo>
                        <a:pt x="48" y="316"/>
                      </a:lnTo>
                      <a:lnTo>
                        <a:pt x="51" y="296"/>
                      </a:lnTo>
                      <a:lnTo>
                        <a:pt x="59" y="279"/>
                      </a:lnTo>
                      <a:lnTo>
                        <a:pt x="71" y="266"/>
                      </a:lnTo>
                      <a:lnTo>
                        <a:pt x="88" y="257"/>
                      </a:lnTo>
                      <a:lnTo>
                        <a:pt x="113" y="257"/>
                      </a:lnTo>
                      <a:lnTo>
                        <a:pt x="130" y="262"/>
                      </a:lnTo>
                      <a:lnTo>
                        <a:pt x="141" y="271"/>
                      </a:lnTo>
                      <a:lnTo>
                        <a:pt x="147" y="284"/>
                      </a:lnTo>
                      <a:lnTo>
                        <a:pt x="150" y="298"/>
                      </a:lnTo>
                      <a:lnTo>
                        <a:pt x="149" y="315"/>
                      </a:lnTo>
                      <a:lnTo>
                        <a:pt x="146" y="332"/>
                      </a:lnTo>
                      <a:lnTo>
                        <a:pt x="143" y="349"/>
                      </a:lnTo>
                      <a:lnTo>
                        <a:pt x="139" y="365"/>
                      </a:lnTo>
                      <a:lnTo>
                        <a:pt x="137" y="380"/>
                      </a:lnTo>
                      <a:lnTo>
                        <a:pt x="142" y="444"/>
                      </a:lnTo>
                      <a:lnTo>
                        <a:pt x="166" y="499"/>
                      </a:lnTo>
                      <a:lnTo>
                        <a:pt x="181" y="486"/>
                      </a:lnTo>
                      <a:lnTo>
                        <a:pt x="216" y="438"/>
                      </a:lnTo>
                      <a:lnTo>
                        <a:pt x="245" y="381"/>
                      </a:lnTo>
                      <a:lnTo>
                        <a:pt x="253" y="362"/>
                      </a:lnTo>
                      <a:lnTo>
                        <a:pt x="262" y="345"/>
                      </a:lnTo>
                      <a:lnTo>
                        <a:pt x="272" y="325"/>
                      </a:lnTo>
                      <a:lnTo>
                        <a:pt x="282" y="306"/>
                      </a:lnTo>
                      <a:lnTo>
                        <a:pt x="311" y="233"/>
                      </a:lnTo>
                      <a:lnTo>
                        <a:pt x="329" y="178"/>
                      </a:lnTo>
                      <a:lnTo>
                        <a:pt x="335" y="158"/>
                      </a:lnTo>
                      <a:lnTo>
                        <a:pt x="350" y="78"/>
                      </a:lnTo>
                      <a:lnTo>
                        <a:pt x="350" y="56"/>
                      </a:lnTo>
                      <a:lnTo>
                        <a:pt x="353" y="37"/>
                      </a:lnTo>
                      <a:lnTo>
                        <a:pt x="358" y="20"/>
                      </a:lnTo>
                      <a:lnTo>
                        <a:pt x="379" y="5"/>
                      </a:lnTo>
                      <a:lnTo>
                        <a:pt x="395" y="0"/>
                      </a:lnTo>
                      <a:lnTo>
                        <a:pt x="407" y="4"/>
                      </a:lnTo>
                      <a:lnTo>
                        <a:pt x="414" y="15"/>
                      </a:lnTo>
                      <a:lnTo>
                        <a:pt x="417" y="3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50"/>
              <p:cNvGrpSpPr>
                <a:grpSpLocks/>
              </p:cNvGrpSpPr>
              <p:nvPr/>
            </p:nvGrpSpPr>
            <p:grpSpPr bwMode="auto">
              <a:xfrm>
                <a:off x="7246" y="675"/>
                <a:ext cx="166" cy="528"/>
                <a:chOff x="7246" y="675"/>
                <a:chExt cx="166" cy="528"/>
              </a:xfrm>
            </p:grpSpPr>
            <p:sp>
              <p:nvSpPr>
                <p:cNvPr id="51" name="Freeform 51"/>
                <p:cNvSpPr>
                  <a:spLocks/>
                </p:cNvSpPr>
                <p:nvPr/>
              </p:nvSpPr>
              <p:spPr bwMode="auto">
                <a:xfrm>
                  <a:off x="7246" y="675"/>
                  <a:ext cx="166" cy="528"/>
                </a:xfrm>
                <a:custGeom>
                  <a:avLst/>
                  <a:gdLst>
                    <a:gd name="T0" fmla="+- 0 7246 7246"/>
                    <a:gd name="T1" fmla="*/ T0 w 166"/>
                    <a:gd name="T2" fmla="+- 0 675 675"/>
                    <a:gd name="T3" fmla="*/ 675 h 528"/>
                    <a:gd name="T4" fmla="+- 0 7250 7246"/>
                    <a:gd name="T5" fmla="*/ T4 w 166"/>
                    <a:gd name="T6" fmla="+- 0 737 675"/>
                    <a:gd name="T7" fmla="*/ 737 h 528"/>
                    <a:gd name="T8" fmla="+- 0 7259 7246"/>
                    <a:gd name="T9" fmla="*/ T8 w 166"/>
                    <a:gd name="T10" fmla="+- 0 797 675"/>
                    <a:gd name="T11" fmla="*/ 797 h 528"/>
                    <a:gd name="T12" fmla="+- 0 7275 7246"/>
                    <a:gd name="T13" fmla="*/ T12 w 166"/>
                    <a:gd name="T14" fmla="+- 0 875 675"/>
                    <a:gd name="T15" fmla="*/ 875 h 528"/>
                    <a:gd name="T16" fmla="+- 0 7284 7246"/>
                    <a:gd name="T17" fmla="*/ T16 w 166"/>
                    <a:gd name="T18" fmla="+- 0 914 675"/>
                    <a:gd name="T19" fmla="*/ 914 h 528"/>
                    <a:gd name="T20" fmla="+- 0 7289 7246"/>
                    <a:gd name="T21" fmla="*/ T20 w 166"/>
                    <a:gd name="T22" fmla="+- 0 933 675"/>
                    <a:gd name="T23" fmla="*/ 933 h 528"/>
                    <a:gd name="T24" fmla="+- 0 7304 7246"/>
                    <a:gd name="T25" fmla="*/ T24 w 166"/>
                    <a:gd name="T26" fmla="+- 0 1011 675"/>
                    <a:gd name="T27" fmla="*/ 1011 h 528"/>
                    <a:gd name="T28" fmla="+- 0 7306 7246"/>
                    <a:gd name="T29" fmla="*/ T28 w 166"/>
                    <a:gd name="T30" fmla="+- 0 1052 675"/>
                    <a:gd name="T31" fmla="*/ 1052 h 528"/>
                    <a:gd name="T32" fmla="+- 0 7306 7246"/>
                    <a:gd name="T33" fmla="*/ T32 w 166"/>
                    <a:gd name="T34" fmla="+- 0 1072 675"/>
                    <a:gd name="T35" fmla="*/ 1072 h 528"/>
                    <a:gd name="T36" fmla="+- 0 7304 7246"/>
                    <a:gd name="T37" fmla="*/ T36 w 166"/>
                    <a:gd name="T38" fmla="+- 0 1092 675"/>
                    <a:gd name="T39" fmla="*/ 1092 h 528"/>
                    <a:gd name="T40" fmla="+- 0 7304 7246"/>
                    <a:gd name="T41" fmla="*/ T40 w 166"/>
                    <a:gd name="T42" fmla="+- 0 1110 675"/>
                    <a:gd name="T43" fmla="*/ 1110 h 528"/>
                    <a:gd name="T44" fmla="+- 0 7323 7246"/>
                    <a:gd name="T45" fmla="*/ T44 w 166"/>
                    <a:gd name="T46" fmla="+- 0 1174 675"/>
                    <a:gd name="T47" fmla="*/ 1174 h 528"/>
                    <a:gd name="T48" fmla="+- 0 7388 7246"/>
                    <a:gd name="T49" fmla="*/ T48 w 166"/>
                    <a:gd name="T50" fmla="+- 0 1203 675"/>
                    <a:gd name="T51" fmla="*/ 1203 h 528"/>
                    <a:gd name="T52" fmla="+- 0 7402 7246"/>
                    <a:gd name="T53" fmla="*/ T52 w 166"/>
                    <a:gd name="T54" fmla="+- 0 1196 675"/>
                    <a:gd name="T55" fmla="*/ 1196 h 528"/>
                    <a:gd name="T56" fmla="+- 0 7410 7246"/>
                    <a:gd name="T57" fmla="*/ T56 w 166"/>
                    <a:gd name="T58" fmla="+- 0 1180 675"/>
                    <a:gd name="T59" fmla="*/ 1180 h 528"/>
                    <a:gd name="T60" fmla="+- 0 7412 7246"/>
                    <a:gd name="T61" fmla="*/ T60 w 166"/>
                    <a:gd name="T62" fmla="+- 0 1159 675"/>
                    <a:gd name="T63" fmla="*/ 1159 h 528"/>
                    <a:gd name="T64" fmla="+- 0 7410 7246"/>
                    <a:gd name="T65" fmla="*/ T64 w 166"/>
                    <a:gd name="T66" fmla="+- 0 1137 675"/>
                    <a:gd name="T67" fmla="*/ 1137 h 528"/>
                    <a:gd name="T68" fmla="+- 0 7396 7246"/>
                    <a:gd name="T69" fmla="*/ T68 w 166"/>
                    <a:gd name="T70" fmla="+- 0 1079 675"/>
                    <a:gd name="T71" fmla="*/ 1079 h 528"/>
                    <a:gd name="T72" fmla="+- 0 7378 7246"/>
                    <a:gd name="T73" fmla="*/ T72 w 166"/>
                    <a:gd name="T74" fmla="+- 0 1021 675"/>
                    <a:gd name="T75" fmla="*/ 1021 h 528"/>
                    <a:gd name="T76" fmla="+- 0 7359 7246"/>
                    <a:gd name="T77" fmla="*/ T76 w 166"/>
                    <a:gd name="T78" fmla="+- 0 966 675"/>
                    <a:gd name="T79" fmla="*/ 966 h 528"/>
                    <a:gd name="T80" fmla="+- 0 7351 7246"/>
                    <a:gd name="T81" fmla="*/ T80 w 166"/>
                    <a:gd name="T82" fmla="+- 0 943 675"/>
                    <a:gd name="T83" fmla="*/ 943 h 528"/>
                    <a:gd name="T84" fmla="+- 0 7336 7246"/>
                    <a:gd name="T85" fmla="*/ T84 w 166"/>
                    <a:gd name="T86" fmla="+- 0 882 675"/>
                    <a:gd name="T87" fmla="*/ 882 h 528"/>
                    <a:gd name="T88" fmla="+- 0 7332 7246"/>
                    <a:gd name="T89" fmla="*/ T88 w 166"/>
                    <a:gd name="T90" fmla="+- 0 817 675"/>
                    <a:gd name="T91" fmla="*/ 817 h 528"/>
                    <a:gd name="T92" fmla="+- 0 7332 7246"/>
                    <a:gd name="T93" fmla="*/ T92 w 166"/>
                    <a:gd name="T94" fmla="+- 0 788 675"/>
                    <a:gd name="T95" fmla="*/ 788 h 528"/>
                    <a:gd name="T96" fmla="+- 0 7246 7246"/>
                    <a:gd name="T97" fmla="*/ T96 w 166"/>
                    <a:gd name="T98" fmla="+- 0 675 675"/>
                    <a:gd name="T99" fmla="*/ 675 h 52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166" h="528">
                      <a:moveTo>
                        <a:pt x="0" y="0"/>
                      </a:moveTo>
                      <a:lnTo>
                        <a:pt x="4" y="62"/>
                      </a:lnTo>
                      <a:lnTo>
                        <a:pt x="13" y="122"/>
                      </a:lnTo>
                      <a:lnTo>
                        <a:pt x="29" y="200"/>
                      </a:lnTo>
                      <a:lnTo>
                        <a:pt x="38" y="239"/>
                      </a:lnTo>
                      <a:lnTo>
                        <a:pt x="43" y="258"/>
                      </a:lnTo>
                      <a:lnTo>
                        <a:pt x="58" y="336"/>
                      </a:lnTo>
                      <a:lnTo>
                        <a:pt x="60" y="377"/>
                      </a:lnTo>
                      <a:lnTo>
                        <a:pt x="60" y="397"/>
                      </a:lnTo>
                      <a:lnTo>
                        <a:pt x="58" y="417"/>
                      </a:lnTo>
                      <a:lnTo>
                        <a:pt x="58" y="435"/>
                      </a:lnTo>
                      <a:lnTo>
                        <a:pt x="77" y="499"/>
                      </a:lnTo>
                      <a:lnTo>
                        <a:pt x="142" y="528"/>
                      </a:lnTo>
                      <a:lnTo>
                        <a:pt x="156" y="521"/>
                      </a:lnTo>
                      <a:lnTo>
                        <a:pt x="164" y="505"/>
                      </a:lnTo>
                      <a:lnTo>
                        <a:pt x="166" y="484"/>
                      </a:lnTo>
                      <a:lnTo>
                        <a:pt x="164" y="462"/>
                      </a:lnTo>
                      <a:lnTo>
                        <a:pt x="150" y="404"/>
                      </a:lnTo>
                      <a:lnTo>
                        <a:pt x="132" y="346"/>
                      </a:lnTo>
                      <a:lnTo>
                        <a:pt x="113" y="291"/>
                      </a:lnTo>
                      <a:lnTo>
                        <a:pt x="105" y="268"/>
                      </a:lnTo>
                      <a:lnTo>
                        <a:pt x="90" y="207"/>
                      </a:lnTo>
                      <a:lnTo>
                        <a:pt x="86" y="142"/>
                      </a:lnTo>
                      <a:lnTo>
                        <a:pt x="86" y="113"/>
                      </a:lnTo>
                      <a:lnTo>
                        <a:pt x="0" y="0"/>
                      </a:lnTo>
                      <a:close/>
                    </a:path>
                  </a:pathLst>
                </a:custGeom>
                <a:solidFill>
                  <a:srgbClr val="D1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48"/>
              <p:cNvGrpSpPr>
                <a:grpSpLocks/>
              </p:cNvGrpSpPr>
              <p:nvPr/>
            </p:nvGrpSpPr>
            <p:grpSpPr bwMode="auto">
              <a:xfrm>
                <a:off x="7246" y="675"/>
                <a:ext cx="166" cy="528"/>
                <a:chOff x="7246" y="675"/>
                <a:chExt cx="166" cy="528"/>
              </a:xfrm>
            </p:grpSpPr>
            <p:sp>
              <p:nvSpPr>
                <p:cNvPr id="50" name="Freeform 49"/>
                <p:cNvSpPr>
                  <a:spLocks/>
                </p:cNvSpPr>
                <p:nvPr/>
              </p:nvSpPr>
              <p:spPr bwMode="auto">
                <a:xfrm>
                  <a:off x="7246" y="675"/>
                  <a:ext cx="166" cy="528"/>
                </a:xfrm>
                <a:custGeom>
                  <a:avLst/>
                  <a:gdLst>
                    <a:gd name="T0" fmla="+- 0 7246 7246"/>
                    <a:gd name="T1" fmla="*/ T0 w 166"/>
                    <a:gd name="T2" fmla="+- 0 675 675"/>
                    <a:gd name="T3" fmla="*/ 675 h 528"/>
                    <a:gd name="T4" fmla="+- 0 7250 7246"/>
                    <a:gd name="T5" fmla="*/ T4 w 166"/>
                    <a:gd name="T6" fmla="+- 0 737 675"/>
                    <a:gd name="T7" fmla="*/ 737 h 528"/>
                    <a:gd name="T8" fmla="+- 0 7259 7246"/>
                    <a:gd name="T9" fmla="*/ T8 w 166"/>
                    <a:gd name="T10" fmla="+- 0 797 675"/>
                    <a:gd name="T11" fmla="*/ 797 h 528"/>
                    <a:gd name="T12" fmla="+- 0 7275 7246"/>
                    <a:gd name="T13" fmla="*/ T12 w 166"/>
                    <a:gd name="T14" fmla="+- 0 875 675"/>
                    <a:gd name="T15" fmla="*/ 875 h 528"/>
                    <a:gd name="T16" fmla="+- 0 7284 7246"/>
                    <a:gd name="T17" fmla="*/ T16 w 166"/>
                    <a:gd name="T18" fmla="+- 0 914 675"/>
                    <a:gd name="T19" fmla="*/ 914 h 528"/>
                    <a:gd name="T20" fmla="+- 0 7289 7246"/>
                    <a:gd name="T21" fmla="*/ T20 w 166"/>
                    <a:gd name="T22" fmla="+- 0 933 675"/>
                    <a:gd name="T23" fmla="*/ 933 h 528"/>
                    <a:gd name="T24" fmla="+- 0 7304 7246"/>
                    <a:gd name="T25" fmla="*/ T24 w 166"/>
                    <a:gd name="T26" fmla="+- 0 1011 675"/>
                    <a:gd name="T27" fmla="*/ 1011 h 528"/>
                    <a:gd name="T28" fmla="+- 0 7306 7246"/>
                    <a:gd name="T29" fmla="*/ T28 w 166"/>
                    <a:gd name="T30" fmla="+- 0 1052 675"/>
                    <a:gd name="T31" fmla="*/ 1052 h 528"/>
                    <a:gd name="T32" fmla="+- 0 7306 7246"/>
                    <a:gd name="T33" fmla="*/ T32 w 166"/>
                    <a:gd name="T34" fmla="+- 0 1072 675"/>
                    <a:gd name="T35" fmla="*/ 1072 h 528"/>
                    <a:gd name="T36" fmla="+- 0 7304 7246"/>
                    <a:gd name="T37" fmla="*/ T36 w 166"/>
                    <a:gd name="T38" fmla="+- 0 1092 675"/>
                    <a:gd name="T39" fmla="*/ 1092 h 528"/>
                    <a:gd name="T40" fmla="+- 0 7304 7246"/>
                    <a:gd name="T41" fmla="*/ T40 w 166"/>
                    <a:gd name="T42" fmla="+- 0 1110 675"/>
                    <a:gd name="T43" fmla="*/ 1110 h 528"/>
                    <a:gd name="T44" fmla="+- 0 7323 7246"/>
                    <a:gd name="T45" fmla="*/ T44 w 166"/>
                    <a:gd name="T46" fmla="+- 0 1174 675"/>
                    <a:gd name="T47" fmla="*/ 1174 h 528"/>
                    <a:gd name="T48" fmla="+- 0 7388 7246"/>
                    <a:gd name="T49" fmla="*/ T48 w 166"/>
                    <a:gd name="T50" fmla="+- 0 1203 675"/>
                    <a:gd name="T51" fmla="*/ 1203 h 528"/>
                    <a:gd name="T52" fmla="+- 0 7402 7246"/>
                    <a:gd name="T53" fmla="*/ T52 w 166"/>
                    <a:gd name="T54" fmla="+- 0 1196 675"/>
                    <a:gd name="T55" fmla="*/ 1196 h 528"/>
                    <a:gd name="T56" fmla="+- 0 7410 7246"/>
                    <a:gd name="T57" fmla="*/ T56 w 166"/>
                    <a:gd name="T58" fmla="+- 0 1180 675"/>
                    <a:gd name="T59" fmla="*/ 1180 h 528"/>
                    <a:gd name="T60" fmla="+- 0 7412 7246"/>
                    <a:gd name="T61" fmla="*/ T60 w 166"/>
                    <a:gd name="T62" fmla="+- 0 1159 675"/>
                    <a:gd name="T63" fmla="*/ 1159 h 528"/>
                    <a:gd name="T64" fmla="+- 0 7410 7246"/>
                    <a:gd name="T65" fmla="*/ T64 w 166"/>
                    <a:gd name="T66" fmla="+- 0 1137 675"/>
                    <a:gd name="T67" fmla="*/ 1137 h 528"/>
                    <a:gd name="T68" fmla="+- 0 7396 7246"/>
                    <a:gd name="T69" fmla="*/ T68 w 166"/>
                    <a:gd name="T70" fmla="+- 0 1079 675"/>
                    <a:gd name="T71" fmla="*/ 1079 h 528"/>
                    <a:gd name="T72" fmla="+- 0 7378 7246"/>
                    <a:gd name="T73" fmla="*/ T72 w 166"/>
                    <a:gd name="T74" fmla="+- 0 1021 675"/>
                    <a:gd name="T75" fmla="*/ 1021 h 528"/>
                    <a:gd name="T76" fmla="+- 0 7359 7246"/>
                    <a:gd name="T77" fmla="*/ T76 w 166"/>
                    <a:gd name="T78" fmla="+- 0 966 675"/>
                    <a:gd name="T79" fmla="*/ 966 h 528"/>
                    <a:gd name="T80" fmla="+- 0 7351 7246"/>
                    <a:gd name="T81" fmla="*/ T80 w 166"/>
                    <a:gd name="T82" fmla="+- 0 943 675"/>
                    <a:gd name="T83" fmla="*/ 943 h 528"/>
                    <a:gd name="T84" fmla="+- 0 7336 7246"/>
                    <a:gd name="T85" fmla="*/ T84 w 166"/>
                    <a:gd name="T86" fmla="+- 0 882 675"/>
                    <a:gd name="T87" fmla="*/ 882 h 528"/>
                    <a:gd name="T88" fmla="+- 0 7332 7246"/>
                    <a:gd name="T89" fmla="*/ T88 w 166"/>
                    <a:gd name="T90" fmla="+- 0 808 675"/>
                    <a:gd name="T91" fmla="*/ 808 h 528"/>
                    <a:gd name="T92" fmla="+- 0 7332 7246"/>
                    <a:gd name="T93" fmla="*/ T92 w 166"/>
                    <a:gd name="T94" fmla="+- 0 788 675"/>
                    <a:gd name="T95" fmla="*/ 788 h 52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Lst>
                  <a:rect l="0" t="0" r="r" b="b"/>
                  <a:pathLst>
                    <a:path w="166" h="528">
                      <a:moveTo>
                        <a:pt x="0" y="0"/>
                      </a:moveTo>
                      <a:lnTo>
                        <a:pt x="4" y="62"/>
                      </a:lnTo>
                      <a:lnTo>
                        <a:pt x="13" y="122"/>
                      </a:lnTo>
                      <a:lnTo>
                        <a:pt x="29" y="200"/>
                      </a:lnTo>
                      <a:lnTo>
                        <a:pt x="38" y="239"/>
                      </a:lnTo>
                      <a:lnTo>
                        <a:pt x="43" y="258"/>
                      </a:lnTo>
                      <a:lnTo>
                        <a:pt x="58" y="336"/>
                      </a:lnTo>
                      <a:lnTo>
                        <a:pt x="60" y="377"/>
                      </a:lnTo>
                      <a:lnTo>
                        <a:pt x="60" y="397"/>
                      </a:lnTo>
                      <a:lnTo>
                        <a:pt x="58" y="417"/>
                      </a:lnTo>
                      <a:lnTo>
                        <a:pt x="58" y="435"/>
                      </a:lnTo>
                      <a:lnTo>
                        <a:pt x="77" y="499"/>
                      </a:lnTo>
                      <a:lnTo>
                        <a:pt x="142" y="528"/>
                      </a:lnTo>
                      <a:lnTo>
                        <a:pt x="156" y="521"/>
                      </a:lnTo>
                      <a:lnTo>
                        <a:pt x="164" y="505"/>
                      </a:lnTo>
                      <a:lnTo>
                        <a:pt x="166" y="484"/>
                      </a:lnTo>
                      <a:lnTo>
                        <a:pt x="164" y="462"/>
                      </a:lnTo>
                      <a:lnTo>
                        <a:pt x="150" y="404"/>
                      </a:lnTo>
                      <a:lnTo>
                        <a:pt x="132" y="346"/>
                      </a:lnTo>
                      <a:lnTo>
                        <a:pt x="113" y="291"/>
                      </a:lnTo>
                      <a:lnTo>
                        <a:pt x="105" y="268"/>
                      </a:lnTo>
                      <a:lnTo>
                        <a:pt x="90" y="207"/>
                      </a:lnTo>
                      <a:lnTo>
                        <a:pt x="86" y="133"/>
                      </a:lnTo>
                      <a:lnTo>
                        <a:pt x="86" y="113"/>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0" name="Group 46"/>
              <p:cNvGrpSpPr>
                <a:grpSpLocks/>
              </p:cNvGrpSpPr>
              <p:nvPr/>
            </p:nvGrpSpPr>
            <p:grpSpPr bwMode="auto">
              <a:xfrm>
                <a:off x="4011" y="6"/>
                <a:ext cx="3719" cy="2554"/>
                <a:chOff x="4011" y="6"/>
                <a:chExt cx="3719" cy="2554"/>
              </a:xfrm>
            </p:grpSpPr>
            <p:sp>
              <p:nvSpPr>
                <p:cNvPr id="49" name="Freeform 47"/>
                <p:cNvSpPr>
                  <a:spLocks/>
                </p:cNvSpPr>
                <p:nvPr/>
              </p:nvSpPr>
              <p:spPr bwMode="auto">
                <a:xfrm>
                  <a:off x="4011" y="6"/>
                  <a:ext cx="3719" cy="2554"/>
                </a:xfrm>
                <a:custGeom>
                  <a:avLst/>
                  <a:gdLst>
                    <a:gd name="T0" fmla="+- 0 4957 4011"/>
                    <a:gd name="T1" fmla="*/ T0 w 3719"/>
                    <a:gd name="T2" fmla="+- 0 1394 6"/>
                    <a:gd name="T3" fmla="*/ 1394 h 2554"/>
                    <a:gd name="T4" fmla="+- 0 4954 4011"/>
                    <a:gd name="T5" fmla="*/ T4 w 3719"/>
                    <a:gd name="T6" fmla="+- 0 1338 6"/>
                    <a:gd name="T7" fmla="*/ 1338 h 2554"/>
                    <a:gd name="T8" fmla="+- 0 4952 4011"/>
                    <a:gd name="T9" fmla="*/ T8 w 3719"/>
                    <a:gd name="T10" fmla="+- 0 1308 6"/>
                    <a:gd name="T11" fmla="*/ 1308 h 2554"/>
                    <a:gd name="T12" fmla="+- 0 4957 4011"/>
                    <a:gd name="T13" fmla="*/ T12 w 3719"/>
                    <a:gd name="T14" fmla="+- 0 1187 6"/>
                    <a:gd name="T15" fmla="*/ 1187 h 2554"/>
                    <a:gd name="T16" fmla="+- 0 4989 4011"/>
                    <a:gd name="T17" fmla="*/ T16 w 3719"/>
                    <a:gd name="T18" fmla="+- 0 982 6"/>
                    <a:gd name="T19" fmla="*/ 982 h 2554"/>
                    <a:gd name="T20" fmla="+- 0 5052 4011"/>
                    <a:gd name="T21" fmla="*/ T20 w 3719"/>
                    <a:gd name="T22" fmla="+- 0 790 6"/>
                    <a:gd name="T23" fmla="*/ 790 h 2554"/>
                    <a:gd name="T24" fmla="+- 0 5142 4011"/>
                    <a:gd name="T25" fmla="*/ T24 w 3719"/>
                    <a:gd name="T26" fmla="+- 0 613 6"/>
                    <a:gd name="T27" fmla="*/ 613 h 2554"/>
                    <a:gd name="T28" fmla="+- 0 5257 4011"/>
                    <a:gd name="T29" fmla="*/ T28 w 3719"/>
                    <a:gd name="T30" fmla="+- 0 453 6"/>
                    <a:gd name="T31" fmla="*/ 453 h 2554"/>
                    <a:gd name="T32" fmla="+- 0 5395 4011"/>
                    <a:gd name="T33" fmla="*/ T32 w 3719"/>
                    <a:gd name="T34" fmla="+- 0 314 6"/>
                    <a:gd name="T35" fmla="*/ 314 h 2554"/>
                    <a:gd name="T36" fmla="+- 0 5552 4011"/>
                    <a:gd name="T37" fmla="*/ T36 w 3719"/>
                    <a:gd name="T38" fmla="+- 0 197 6"/>
                    <a:gd name="T39" fmla="*/ 197 h 2554"/>
                    <a:gd name="T40" fmla="+- 0 5726 4011"/>
                    <a:gd name="T41" fmla="*/ T40 w 3719"/>
                    <a:gd name="T42" fmla="+- 0 106 6"/>
                    <a:gd name="T43" fmla="*/ 106 h 2554"/>
                    <a:gd name="T44" fmla="+- 0 5914 4011"/>
                    <a:gd name="T45" fmla="*/ T44 w 3719"/>
                    <a:gd name="T46" fmla="+- 0 43 6"/>
                    <a:gd name="T47" fmla="*/ 43 h 2554"/>
                    <a:gd name="T48" fmla="+- 0 6115 4011"/>
                    <a:gd name="T49" fmla="*/ T48 w 3719"/>
                    <a:gd name="T50" fmla="+- 0 10 6"/>
                    <a:gd name="T51" fmla="*/ 10 h 2554"/>
                    <a:gd name="T52" fmla="+- 0 6289 4011"/>
                    <a:gd name="T53" fmla="*/ T52 w 3719"/>
                    <a:gd name="T54" fmla="+- 0 8 6"/>
                    <a:gd name="T55" fmla="*/ 8 h 2554"/>
                    <a:gd name="T56" fmla="+- 0 6428 4011"/>
                    <a:gd name="T57" fmla="*/ T56 w 3719"/>
                    <a:gd name="T58" fmla="+- 0 23 6"/>
                    <a:gd name="T59" fmla="*/ 23 h 2554"/>
                    <a:gd name="T60" fmla="+- 0 6561 4011"/>
                    <a:gd name="T61" fmla="*/ T60 w 3719"/>
                    <a:gd name="T62" fmla="+- 0 53 6"/>
                    <a:gd name="T63" fmla="*/ 53 h 2554"/>
                    <a:gd name="T64" fmla="+- 0 6689 4011"/>
                    <a:gd name="T65" fmla="*/ T64 w 3719"/>
                    <a:gd name="T66" fmla="+- 0 97 6"/>
                    <a:gd name="T67" fmla="*/ 97 h 2554"/>
                    <a:gd name="T68" fmla="+- 0 6810 4011"/>
                    <a:gd name="T69" fmla="*/ T68 w 3719"/>
                    <a:gd name="T70" fmla="+- 0 153 6"/>
                    <a:gd name="T71" fmla="*/ 153 h 2554"/>
                    <a:gd name="T72" fmla="+- 0 6924 4011"/>
                    <a:gd name="T73" fmla="*/ T72 w 3719"/>
                    <a:gd name="T74" fmla="+- 0 222 6"/>
                    <a:gd name="T75" fmla="*/ 222 h 2554"/>
                    <a:gd name="T76" fmla="+- 0 7030 4011"/>
                    <a:gd name="T77" fmla="*/ T76 w 3719"/>
                    <a:gd name="T78" fmla="+- 0 302 6"/>
                    <a:gd name="T79" fmla="*/ 302 h 2554"/>
                    <a:gd name="T80" fmla="+- 0 7127 4011"/>
                    <a:gd name="T81" fmla="*/ T80 w 3719"/>
                    <a:gd name="T82" fmla="+- 0 393 6"/>
                    <a:gd name="T83" fmla="*/ 393 h 2554"/>
                    <a:gd name="T84" fmla="+- 0 7214 4011"/>
                    <a:gd name="T85" fmla="*/ T84 w 3719"/>
                    <a:gd name="T86" fmla="+- 0 493 6"/>
                    <a:gd name="T87" fmla="*/ 493 h 2554"/>
                    <a:gd name="T88" fmla="+- 0 7290 4011"/>
                    <a:gd name="T89" fmla="*/ T88 w 3719"/>
                    <a:gd name="T90" fmla="+- 0 602 6"/>
                    <a:gd name="T91" fmla="*/ 602 h 2554"/>
                    <a:gd name="T92" fmla="+- 0 7341 4011"/>
                    <a:gd name="T93" fmla="*/ T92 w 3719"/>
                    <a:gd name="T94" fmla="+- 0 688 6"/>
                    <a:gd name="T95" fmla="*/ 688 h 2554"/>
                    <a:gd name="T96" fmla="+- 0 7431 4011"/>
                    <a:gd name="T97" fmla="*/ T96 w 3719"/>
                    <a:gd name="T98" fmla="+- 0 803 6"/>
                    <a:gd name="T99" fmla="*/ 803 h 2554"/>
                    <a:gd name="T100" fmla="+- 0 7511 4011"/>
                    <a:gd name="T101" fmla="*/ T100 w 3719"/>
                    <a:gd name="T102" fmla="+- 0 893 6"/>
                    <a:gd name="T103" fmla="*/ 893 h 2554"/>
                    <a:gd name="T104" fmla="+- 0 7591 4011"/>
                    <a:gd name="T105" fmla="*/ T104 w 3719"/>
                    <a:gd name="T106" fmla="+- 0 987 6"/>
                    <a:gd name="T107" fmla="*/ 987 h 2554"/>
                    <a:gd name="T108" fmla="+- 0 7681 4011"/>
                    <a:gd name="T109" fmla="*/ T108 w 3719"/>
                    <a:gd name="T110" fmla="+- 0 1116 6"/>
                    <a:gd name="T111" fmla="*/ 1116 h 2554"/>
                    <a:gd name="T112" fmla="+- 0 7727 4011"/>
                    <a:gd name="T113" fmla="*/ T112 w 3719"/>
                    <a:gd name="T114" fmla="+- 0 1249 6"/>
                    <a:gd name="T115" fmla="*/ 1249 h 2554"/>
                    <a:gd name="T116" fmla="+- 0 7727 4011"/>
                    <a:gd name="T117" fmla="*/ T116 w 3719"/>
                    <a:gd name="T118" fmla="+- 0 1316 6"/>
                    <a:gd name="T119" fmla="*/ 1316 h 2554"/>
                    <a:gd name="T120" fmla="+- 0 7681 4011"/>
                    <a:gd name="T121" fmla="*/ T120 w 3719"/>
                    <a:gd name="T122" fmla="+- 0 1449 6"/>
                    <a:gd name="T123" fmla="*/ 1449 h 2554"/>
                    <a:gd name="T124" fmla="+- 0 7591 4011"/>
                    <a:gd name="T125" fmla="*/ T124 w 3719"/>
                    <a:gd name="T126" fmla="+- 0 1578 6"/>
                    <a:gd name="T127" fmla="*/ 1578 h 2554"/>
                    <a:gd name="T128" fmla="+- 0 7484 4011"/>
                    <a:gd name="T129" fmla="*/ T128 w 3719"/>
                    <a:gd name="T130" fmla="+- 0 1702 6"/>
                    <a:gd name="T131" fmla="*/ 1702 h 2554"/>
                    <a:gd name="T132" fmla="+- 0 7406 4011"/>
                    <a:gd name="T133" fmla="*/ T132 w 3719"/>
                    <a:gd name="T134" fmla="+- 0 1791 6"/>
                    <a:gd name="T135" fmla="*/ 1791 h 2554"/>
                    <a:gd name="T136" fmla="+- 0 7324 4011"/>
                    <a:gd name="T137" fmla="*/ T136 w 3719"/>
                    <a:gd name="T138" fmla="+- 0 1905 6"/>
                    <a:gd name="T139" fmla="*/ 1905 h 2554"/>
                    <a:gd name="T140" fmla="+- 0 7253 4011"/>
                    <a:gd name="T141" fmla="*/ T140 w 3719"/>
                    <a:gd name="T142" fmla="+- 0 2018 6"/>
                    <a:gd name="T143" fmla="*/ 2018 h 2554"/>
                    <a:gd name="T144" fmla="+- 0 7172 4011"/>
                    <a:gd name="T145" fmla="*/ T144 w 3719"/>
                    <a:gd name="T146" fmla="+- 0 2123 6"/>
                    <a:gd name="T147" fmla="*/ 2123 h 2554"/>
                    <a:gd name="T148" fmla="+- 0 7080 4011"/>
                    <a:gd name="T149" fmla="*/ T148 w 3719"/>
                    <a:gd name="T150" fmla="+- 0 2218 6"/>
                    <a:gd name="T151" fmla="*/ 2218 h 2554"/>
                    <a:gd name="T152" fmla="+- 0 6978 4011"/>
                    <a:gd name="T153" fmla="*/ T152 w 3719"/>
                    <a:gd name="T154" fmla="+- 0 2304 6"/>
                    <a:gd name="T155" fmla="*/ 2304 h 2554"/>
                    <a:gd name="T156" fmla="+- 0 6868 4011"/>
                    <a:gd name="T157" fmla="*/ T156 w 3719"/>
                    <a:gd name="T158" fmla="+- 0 2378 6"/>
                    <a:gd name="T159" fmla="*/ 2378 h 2554"/>
                    <a:gd name="T160" fmla="+- 0 6751 4011"/>
                    <a:gd name="T161" fmla="*/ T160 w 3719"/>
                    <a:gd name="T162" fmla="+- 0 2441 6"/>
                    <a:gd name="T163" fmla="*/ 2441 h 2554"/>
                    <a:gd name="T164" fmla="+- 0 6626 4011"/>
                    <a:gd name="T165" fmla="*/ T164 w 3719"/>
                    <a:gd name="T166" fmla="+- 0 2492 6"/>
                    <a:gd name="T167" fmla="*/ 2492 h 2554"/>
                    <a:gd name="T168" fmla="+- 0 6495 4011"/>
                    <a:gd name="T169" fmla="*/ T168 w 3719"/>
                    <a:gd name="T170" fmla="+- 0 2529 6"/>
                    <a:gd name="T171" fmla="*/ 2529 h 2554"/>
                    <a:gd name="T172" fmla="+- 0 6359 4011"/>
                    <a:gd name="T173" fmla="*/ T172 w 3719"/>
                    <a:gd name="T174" fmla="+- 0 2551 6"/>
                    <a:gd name="T175" fmla="*/ 2551 h 2554"/>
                    <a:gd name="T176" fmla="+- 0 6219 4011"/>
                    <a:gd name="T177" fmla="*/ T176 w 3719"/>
                    <a:gd name="T178" fmla="+- 0 2559 6"/>
                    <a:gd name="T179" fmla="*/ 2559 h 2554"/>
                    <a:gd name="T180" fmla="+- 0 6074 4011"/>
                    <a:gd name="T181" fmla="*/ T180 w 3719"/>
                    <a:gd name="T182" fmla="+- 0 2551 6"/>
                    <a:gd name="T183" fmla="*/ 2551 h 2554"/>
                    <a:gd name="T184" fmla="+- 0 5934 4011"/>
                    <a:gd name="T185" fmla="*/ T184 w 3719"/>
                    <a:gd name="T186" fmla="+- 0 2527 6"/>
                    <a:gd name="T187" fmla="*/ 2527 h 2554"/>
                    <a:gd name="T188" fmla="+- 0 5799 4011"/>
                    <a:gd name="T189" fmla="*/ T188 w 3719"/>
                    <a:gd name="T190" fmla="+- 0 2487 6"/>
                    <a:gd name="T191" fmla="*/ 2487 h 2554"/>
                    <a:gd name="T192" fmla="+- 0 5671 4011"/>
                    <a:gd name="T193" fmla="*/ T192 w 3719"/>
                    <a:gd name="T194" fmla="+- 0 2434 6"/>
                    <a:gd name="T195" fmla="*/ 2434 h 2554"/>
                    <a:gd name="T196" fmla="+- 0 5551 4011"/>
                    <a:gd name="T197" fmla="*/ T196 w 3719"/>
                    <a:gd name="T198" fmla="+- 0 2368 6"/>
                    <a:gd name="T199" fmla="*/ 2368 h 2554"/>
                    <a:gd name="T200" fmla="+- 0 5439 4011"/>
                    <a:gd name="T201" fmla="*/ T200 w 3719"/>
                    <a:gd name="T202" fmla="+- 0 2289 6"/>
                    <a:gd name="T203" fmla="*/ 2289 h 2554"/>
                    <a:gd name="T204" fmla="+- 0 5337 4011"/>
                    <a:gd name="T205" fmla="*/ T204 w 3719"/>
                    <a:gd name="T206" fmla="+- 0 2198 6"/>
                    <a:gd name="T207" fmla="*/ 2198 h 2554"/>
                    <a:gd name="T208" fmla="+- 0 5244 4011"/>
                    <a:gd name="T209" fmla="*/ T208 w 3719"/>
                    <a:gd name="T210" fmla="+- 0 2098 6"/>
                    <a:gd name="T211" fmla="*/ 2098 h 2554"/>
                    <a:gd name="T212" fmla="+- 0 5163 4011"/>
                    <a:gd name="T213" fmla="*/ T212 w 3719"/>
                    <a:gd name="T214" fmla="+- 0 1987 6"/>
                    <a:gd name="T215" fmla="*/ 1987 h 2554"/>
                    <a:gd name="T216" fmla="+- 0 5093 4011"/>
                    <a:gd name="T217" fmla="*/ T216 w 3719"/>
                    <a:gd name="T218" fmla="+- 0 1868 6"/>
                    <a:gd name="T219" fmla="*/ 1868 h 255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Lst>
                  <a:rect l="0" t="0" r="r" b="b"/>
                  <a:pathLst>
                    <a:path w="3719" h="2554">
                      <a:moveTo>
                        <a:pt x="0" y="1567"/>
                      </a:moveTo>
                      <a:lnTo>
                        <a:pt x="946" y="1388"/>
                      </a:lnTo>
                      <a:lnTo>
                        <a:pt x="944" y="1355"/>
                      </a:lnTo>
                      <a:lnTo>
                        <a:pt x="943" y="1332"/>
                      </a:lnTo>
                      <a:lnTo>
                        <a:pt x="942" y="1316"/>
                      </a:lnTo>
                      <a:lnTo>
                        <a:pt x="941" y="1302"/>
                      </a:lnTo>
                      <a:lnTo>
                        <a:pt x="941" y="1287"/>
                      </a:lnTo>
                      <a:lnTo>
                        <a:pt x="946" y="1181"/>
                      </a:lnTo>
                      <a:lnTo>
                        <a:pt x="958" y="1077"/>
                      </a:lnTo>
                      <a:lnTo>
                        <a:pt x="978" y="976"/>
                      </a:lnTo>
                      <a:lnTo>
                        <a:pt x="1006" y="878"/>
                      </a:lnTo>
                      <a:lnTo>
                        <a:pt x="1041" y="784"/>
                      </a:lnTo>
                      <a:lnTo>
                        <a:pt x="1083" y="693"/>
                      </a:lnTo>
                      <a:lnTo>
                        <a:pt x="1131" y="607"/>
                      </a:lnTo>
                      <a:lnTo>
                        <a:pt x="1186" y="525"/>
                      </a:lnTo>
                      <a:lnTo>
                        <a:pt x="1246" y="447"/>
                      </a:lnTo>
                      <a:lnTo>
                        <a:pt x="1312" y="375"/>
                      </a:lnTo>
                      <a:lnTo>
                        <a:pt x="1384" y="308"/>
                      </a:lnTo>
                      <a:lnTo>
                        <a:pt x="1460" y="247"/>
                      </a:lnTo>
                      <a:lnTo>
                        <a:pt x="1541" y="191"/>
                      </a:lnTo>
                      <a:lnTo>
                        <a:pt x="1626" y="143"/>
                      </a:lnTo>
                      <a:lnTo>
                        <a:pt x="1715" y="100"/>
                      </a:lnTo>
                      <a:lnTo>
                        <a:pt x="1807" y="65"/>
                      </a:lnTo>
                      <a:lnTo>
                        <a:pt x="1903" y="37"/>
                      </a:lnTo>
                      <a:lnTo>
                        <a:pt x="2002" y="16"/>
                      </a:lnTo>
                      <a:lnTo>
                        <a:pt x="2104" y="4"/>
                      </a:lnTo>
                      <a:lnTo>
                        <a:pt x="2208" y="0"/>
                      </a:lnTo>
                      <a:lnTo>
                        <a:pt x="2278" y="2"/>
                      </a:lnTo>
                      <a:lnTo>
                        <a:pt x="2348" y="7"/>
                      </a:lnTo>
                      <a:lnTo>
                        <a:pt x="2417" y="17"/>
                      </a:lnTo>
                      <a:lnTo>
                        <a:pt x="2484" y="30"/>
                      </a:lnTo>
                      <a:lnTo>
                        <a:pt x="2550" y="47"/>
                      </a:lnTo>
                      <a:lnTo>
                        <a:pt x="2615" y="67"/>
                      </a:lnTo>
                      <a:lnTo>
                        <a:pt x="2678" y="91"/>
                      </a:lnTo>
                      <a:lnTo>
                        <a:pt x="2740" y="118"/>
                      </a:lnTo>
                      <a:lnTo>
                        <a:pt x="2799" y="147"/>
                      </a:lnTo>
                      <a:lnTo>
                        <a:pt x="2857" y="180"/>
                      </a:lnTo>
                      <a:lnTo>
                        <a:pt x="2913" y="216"/>
                      </a:lnTo>
                      <a:lnTo>
                        <a:pt x="2967" y="255"/>
                      </a:lnTo>
                      <a:lnTo>
                        <a:pt x="3019" y="296"/>
                      </a:lnTo>
                      <a:lnTo>
                        <a:pt x="3069" y="340"/>
                      </a:lnTo>
                      <a:lnTo>
                        <a:pt x="3116" y="387"/>
                      </a:lnTo>
                      <a:lnTo>
                        <a:pt x="3161" y="436"/>
                      </a:lnTo>
                      <a:lnTo>
                        <a:pt x="3203" y="487"/>
                      </a:lnTo>
                      <a:lnTo>
                        <a:pt x="3242" y="541"/>
                      </a:lnTo>
                      <a:lnTo>
                        <a:pt x="3279" y="596"/>
                      </a:lnTo>
                      <a:lnTo>
                        <a:pt x="3313" y="654"/>
                      </a:lnTo>
                      <a:lnTo>
                        <a:pt x="3330" y="682"/>
                      </a:lnTo>
                      <a:lnTo>
                        <a:pt x="3371" y="738"/>
                      </a:lnTo>
                      <a:lnTo>
                        <a:pt x="3420" y="797"/>
                      </a:lnTo>
                      <a:lnTo>
                        <a:pt x="3473" y="857"/>
                      </a:lnTo>
                      <a:lnTo>
                        <a:pt x="3500" y="887"/>
                      </a:lnTo>
                      <a:lnTo>
                        <a:pt x="3527" y="918"/>
                      </a:lnTo>
                      <a:lnTo>
                        <a:pt x="3580" y="981"/>
                      </a:lnTo>
                      <a:lnTo>
                        <a:pt x="3629" y="1045"/>
                      </a:lnTo>
                      <a:lnTo>
                        <a:pt x="3670" y="1110"/>
                      </a:lnTo>
                      <a:lnTo>
                        <a:pt x="3700" y="1176"/>
                      </a:lnTo>
                      <a:lnTo>
                        <a:pt x="3716" y="1243"/>
                      </a:lnTo>
                      <a:lnTo>
                        <a:pt x="3719" y="1276"/>
                      </a:lnTo>
                      <a:lnTo>
                        <a:pt x="3716" y="1310"/>
                      </a:lnTo>
                      <a:lnTo>
                        <a:pt x="3700" y="1377"/>
                      </a:lnTo>
                      <a:lnTo>
                        <a:pt x="3670" y="1443"/>
                      </a:lnTo>
                      <a:lnTo>
                        <a:pt x="3629" y="1508"/>
                      </a:lnTo>
                      <a:lnTo>
                        <a:pt x="3580" y="1572"/>
                      </a:lnTo>
                      <a:lnTo>
                        <a:pt x="3527" y="1635"/>
                      </a:lnTo>
                      <a:lnTo>
                        <a:pt x="3473" y="1696"/>
                      </a:lnTo>
                      <a:lnTo>
                        <a:pt x="3446" y="1726"/>
                      </a:lnTo>
                      <a:lnTo>
                        <a:pt x="3395" y="1785"/>
                      </a:lnTo>
                      <a:lnTo>
                        <a:pt x="3349" y="1843"/>
                      </a:lnTo>
                      <a:lnTo>
                        <a:pt x="3313" y="1899"/>
                      </a:lnTo>
                      <a:lnTo>
                        <a:pt x="3279" y="1957"/>
                      </a:lnTo>
                      <a:lnTo>
                        <a:pt x="3242" y="2012"/>
                      </a:lnTo>
                      <a:lnTo>
                        <a:pt x="3203" y="2066"/>
                      </a:lnTo>
                      <a:lnTo>
                        <a:pt x="3161" y="2117"/>
                      </a:lnTo>
                      <a:lnTo>
                        <a:pt x="3116" y="2166"/>
                      </a:lnTo>
                      <a:lnTo>
                        <a:pt x="3069" y="2212"/>
                      </a:lnTo>
                      <a:lnTo>
                        <a:pt x="3019" y="2256"/>
                      </a:lnTo>
                      <a:lnTo>
                        <a:pt x="2967" y="2298"/>
                      </a:lnTo>
                      <a:lnTo>
                        <a:pt x="2913" y="2337"/>
                      </a:lnTo>
                      <a:lnTo>
                        <a:pt x="2857" y="2372"/>
                      </a:lnTo>
                      <a:lnTo>
                        <a:pt x="2799" y="2405"/>
                      </a:lnTo>
                      <a:lnTo>
                        <a:pt x="2740" y="2435"/>
                      </a:lnTo>
                      <a:lnTo>
                        <a:pt x="2678" y="2462"/>
                      </a:lnTo>
                      <a:lnTo>
                        <a:pt x="2615" y="2486"/>
                      </a:lnTo>
                      <a:lnTo>
                        <a:pt x="2550" y="2506"/>
                      </a:lnTo>
                      <a:lnTo>
                        <a:pt x="2484" y="2523"/>
                      </a:lnTo>
                      <a:lnTo>
                        <a:pt x="2417" y="2536"/>
                      </a:lnTo>
                      <a:lnTo>
                        <a:pt x="2348" y="2545"/>
                      </a:lnTo>
                      <a:lnTo>
                        <a:pt x="2278" y="2551"/>
                      </a:lnTo>
                      <a:lnTo>
                        <a:pt x="2208" y="2553"/>
                      </a:lnTo>
                      <a:lnTo>
                        <a:pt x="2135" y="2551"/>
                      </a:lnTo>
                      <a:lnTo>
                        <a:pt x="2063" y="2545"/>
                      </a:lnTo>
                      <a:lnTo>
                        <a:pt x="1992" y="2535"/>
                      </a:lnTo>
                      <a:lnTo>
                        <a:pt x="1923" y="2521"/>
                      </a:lnTo>
                      <a:lnTo>
                        <a:pt x="1855" y="2503"/>
                      </a:lnTo>
                      <a:lnTo>
                        <a:pt x="1788" y="2481"/>
                      </a:lnTo>
                      <a:lnTo>
                        <a:pt x="1723" y="2456"/>
                      </a:lnTo>
                      <a:lnTo>
                        <a:pt x="1660" y="2428"/>
                      </a:lnTo>
                      <a:lnTo>
                        <a:pt x="1599" y="2396"/>
                      </a:lnTo>
                      <a:lnTo>
                        <a:pt x="1540" y="2362"/>
                      </a:lnTo>
                      <a:lnTo>
                        <a:pt x="1483" y="2324"/>
                      </a:lnTo>
                      <a:lnTo>
                        <a:pt x="1428" y="2283"/>
                      </a:lnTo>
                      <a:lnTo>
                        <a:pt x="1376" y="2239"/>
                      </a:lnTo>
                      <a:lnTo>
                        <a:pt x="1326" y="2192"/>
                      </a:lnTo>
                      <a:lnTo>
                        <a:pt x="1278" y="2143"/>
                      </a:lnTo>
                      <a:lnTo>
                        <a:pt x="1233" y="2092"/>
                      </a:lnTo>
                      <a:lnTo>
                        <a:pt x="1191" y="2038"/>
                      </a:lnTo>
                      <a:lnTo>
                        <a:pt x="1152" y="1981"/>
                      </a:lnTo>
                      <a:lnTo>
                        <a:pt x="1115" y="1923"/>
                      </a:lnTo>
                      <a:lnTo>
                        <a:pt x="1082" y="1862"/>
                      </a:lnTo>
                      <a:lnTo>
                        <a:pt x="39" y="207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44"/>
              <p:cNvGrpSpPr>
                <a:grpSpLocks/>
              </p:cNvGrpSpPr>
              <p:nvPr/>
            </p:nvGrpSpPr>
            <p:grpSpPr bwMode="auto">
              <a:xfrm>
                <a:off x="4076" y="82"/>
                <a:ext cx="3560" cy="2401"/>
                <a:chOff x="4076" y="82"/>
                <a:chExt cx="3560" cy="2401"/>
              </a:xfrm>
            </p:grpSpPr>
            <p:sp>
              <p:nvSpPr>
                <p:cNvPr id="48" name="Freeform 45"/>
                <p:cNvSpPr>
                  <a:spLocks/>
                </p:cNvSpPr>
                <p:nvPr/>
              </p:nvSpPr>
              <p:spPr bwMode="auto">
                <a:xfrm>
                  <a:off x="4076" y="82"/>
                  <a:ext cx="3560" cy="2401"/>
                </a:xfrm>
                <a:custGeom>
                  <a:avLst/>
                  <a:gdLst>
                    <a:gd name="T0" fmla="+- 0 5049 4076"/>
                    <a:gd name="T1" fmla="*/ T0 w 3560"/>
                    <a:gd name="T2" fmla="+- 0 1509 82"/>
                    <a:gd name="T3" fmla="*/ 1509 h 2401"/>
                    <a:gd name="T4" fmla="+- 0 5042 4076"/>
                    <a:gd name="T5" fmla="*/ T4 w 3560"/>
                    <a:gd name="T6" fmla="+- 0 1470 82"/>
                    <a:gd name="T7" fmla="*/ 1470 h 2401"/>
                    <a:gd name="T8" fmla="+- 0 5029 4076"/>
                    <a:gd name="T9" fmla="*/ T8 w 3560"/>
                    <a:gd name="T10" fmla="+- 0 1331 82"/>
                    <a:gd name="T11" fmla="*/ 1331 h 2401"/>
                    <a:gd name="T12" fmla="+- 0 5032 4076"/>
                    <a:gd name="T13" fmla="*/ T12 w 3560"/>
                    <a:gd name="T14" fmla="+- 0 1191 82"/>
                    <a:gd name="T15" fmla="*/ 1191 h 2401"/>
                    <a:gd name="T16" fmla="+- 0 5063 4076"/>
                    <a:gd name="T17" fmla="*/ T16 w 3560"/>
                    <a:gd name="T18" fmla="+- 0 999 82"/>
                    <a:gd name="T19" fmla="*/ 999 h 2401"/>
                    <a:gd name="T20" fmla="+- 0 5122 4076"/>
                    <a:gd name="T21" fmla="*/ T20 w 3560"/>
                    <a:gd name="T22" fmla="+- 0 818 82"/>
                    <a:gd name="T23" fmla="*/ 818 h 2401"/>
                    <a:gd name="T24" fmla="+- 0 5206 4076"/>
                    <a:gd name="T25" fmla="*/ T24 w 3560"/>
                    <a:gd name="T26" fmla="+- 0 652 82"/>
                    <a:gd name="T27" fmla="*/ 652 h 2401"/>
                    <a:gd name="T28" fmla="+- 0 5315 4076"/>
                    <a:gd name="T29" fmla="*/ T28 w 3560"/>
                    <a:gd name="T30" fmla="+- 0 502 82"/>
                    <a:gd name="T31" fmla="*/ 502 h 2401"/>
                    <a:gd name="T32" fmla="+- 0 5444 4076"/>
                    <a:gd name="T33" fmla="*/ T32 w 3560"/>
                    <a:gd name="T34" fmla="+- 0 372 82"/>
                    <a:gd name="T35" fmla="*/ 372 h 2401"/>
                    <a:gd name="T36" fmla="+- 0 5591 4076"/>
                    <a:gd name="T37" fmla="*/ T36 w 3560"/>
                    <a:gd name="T38" fmla="+- 0 262 82"/>
                    <a:gd name="T39" fmla="*/ 262 h 2401"/>
                    <a:gd name="T40" fmla="+- 0 5755 4076"/>
                    <a:gd name="T41" fmla="*/ T40 w 3560"/>
                    <a:gd name="T42" fmla="+- 0 176 82"/>
                    <a:gd name="T43" fmla="*/ 176 h 2401"/>
                    <a:gd name="T44" fmla="+- 0 5932 4076"/>
                    <a:gd name="T45" fmla="*/ T44 w 3560"/>
                    <a:gd name="T46" fmla="+- 0 117 82"/>
                    <a:gd name="T47" fmla="*/ 117 h 2401"/>
                    <a:gd name="T48" fmla="+- 0 6121 4076"/>
                    <a:gd name="T49" fmla="*/ T48 w 3560"/>
                    <a:gd name="T50" fmla="+- 0 86 82"/>
                    <a:gd name="T51" fmla="*/ 86 h 2401"/>
                    <a:gd name="T52" fmla="+- 0 6283 4076"/>
                    <a:gd name="T53" fmla="*/ T52 w 3560"/>
                    <a:gd name="T54" fmla="+- 0 84 82"/>
                    <a:gd name="T55" fmla="*/ 84 h 2401"/>
                    <a:gd name="T56" fmla="+- 0 6409 4076"/>
                    <a:gd name="T57" fmla="*/ T56 w 3560"/>
                    <a:gd name="T58" fmla="+- 0 97 82"/>
                    <a:gd name="T59" fmla="*/ 97 h 2401"/>
                    <a:gd name="T60" fmla="+- 0 6530 4076"/>
                    <a:gd name="T61" fmla="*/ T60 w 3560"/>
                    <a:gd name="T62" fmla="+- 0 124 82"/>
                    <a:gd name="T63" fmla="*/ 124 h 2401"/>
                    <a:gd name="T64" fmla="+- 0 6647 4076"/>
                    <a:gd name="T65" fmla="*/ T64 w 3560"/>
                    <a:gd name="T66" fmla="+- 0 162 82"/>
                    <a:gd name="T67" fmla="*/ 162 h 2401"/>
                    <a:gd name="T68" fmla="+- 0 6758 4076"/>
                    <a:gd name="T69" fmla="*/ T68 w 3560"/>
                    <a:gd name="T70" fmla="+- 0 212 82"/>
                    <a:gd name="T71" fmla="*/ 212 h 2401"/>
                    <a:gd name="T72" fmla="+- 0 6863 4076"/>
                    <a:gd name="T73" fmla="*/ T72 w 3560"/>
                    <a:gd name="T74" fmla="+- 0 273 82"/>
                    <a:gd name="T75" fmla="*/ 273 h 2401"/>
                    <a:gd name="T76" fmla="+- 0 6960 4076"/>
                    <a:gd name="T77" fmla="*/ T76 w 3560"/>
                    <a:gd name="T78" fmla="+- 0 343 82"/>
                    <a:gd name="T79" fmla="*/ 343 h 2401"/>
                    <a:gd name="T80" fmla="+- 0 7050 4076"/>
                    <a:gd name="T81" fmla="*/ T80 w 3560"/>
                    <a:gd name="T82" fmla="+- 0 423 82"/>
                    <a:gd name="T83" fmla="*/ 423 h 2401"/>
                    <a:gd name="T84" fmla="+- 0 7132 4076"/>
                    <a:gd name="T85" fmla="*/ T84 w 3560"/>
                    <a:gd name="T86" fmla="+- 0 512 82"/>
                    <a:gd name="T87" fmla="*/ 512 h 2401"/>
                    <a:gd name="T88" fmla="+- 0 7204 4076"/>
                    <a:gd name="T89" fmla="*/ T88 w 3560"/>
                    <a:gd name="T90" fmla="+- 0 609 82"/>
                    <a:gd name="T91" fmla="*/ 609 h 2401"/>
                    <a:gd name="T92" fmla="+- 0 7254 4076"/>
                    <a:gd name="T93" fmla="*/ T92 w 3560"/>
                    <a:gd name="T94" fmla="+- 0 687 82"/>
                    <a:gd name="T95" fmla="*/ 687 h 2401"/>
                    <a:gd name="T96" fmla="+- 0 7345 4076"/>
                    <a:gd name="T97" fmla="*/ T96 w 3560"/>
                    <a:gd name="T98" fmla="+- 0 802 82"/>
                    <a:gd name="T99" fmla="*/ 802 h 2401"/>
                    <a:gd name="T100" fmla="+- 0 7424 4076"/>
                    <a:gd name="T101" fmla="*/ T100 w 3560"/>
                    <a:gd name="T102" fmla="+- 0 892 82"/>
                    <a:gd name="T103" fmla="*/ 892 h 2401"/>
                    <a:gd name="T104" fmla="+- 0 7526 4076"/>
                    <a:gd name="T105" fmla="*/ T104 w 3560"/>
                    <a:gd name="T106" fmla="+- 0 1017 82"/>
                    <a:gd name="T107" fmla="*/ 1017 h 2401"/>
                    <a:gd name="T108" fmla="+- 0 7604 4076"/>
                    <a:gd name="T109" fmla="*/ T108 w 3560"/>
                    <a:gd name="T110" fmla="+- 0 1148 82"/>
                    <a:gd name="T111" fmla="*/ 1148 h 2401"/>
                    <a:gd name="T112" fmla="+- 0 7635 4076"/>
                    <a:gd name="T113" fmla="*/ T112 w 3560"/>
                    <a:gd name="T114" fmla="+- 0 1282 82"/>
                    <a:gd name="T115" fmla="*/ 1282 h 2401"/>
                    <a:gd name="T116" fmla="+- 0 7617 4076"/>
                    <a:gd name="T117" fmla="*/ T116 w 3560"/>
                    <a:gd name="T118" fmla="+- 0 1384 82"/>
                    <a:gd name="T119" fmla="*/ 1384 h 2401"/>
                    <a:gd name="T120" fmla="+- 0 7549 4076"/>
                    <a:gd name="T121" fmla="*/ T120 w 3560"/>
                    <a:gd name="T122" fmla="+- 0 1516 82"/>
                    <a:gd name="T123" fmla="*/ 1516 h 2401"/>
                    <a:gd name="T124" fmla="+- 0 7451 4076"/>
                    <a:gd name="T125" fmla="*/ T124 w 3560"/>
                    <a:gd name="T126" fmla="+- 0 1642 82"/>
                    <a:gd name="T127" fmla="*/ 1642 h 2401"/>
                    <a:gd name="T128" fmla="+- 0 7371 4076"/>
                    <a:gd name="T129" fmla="*/ T128 w 3560"/>
                    <a:gd name="T130" fmla="+- 0 1734 82"/>
                    <a:gd name="T131" fmla="*/ 1734 h 2401"/>
                    <a:gd name="T132" fmla="+- 0 7296 4076"/>
                    <a:gd name="T133" fmla="*/ T132 w 3560"/>
                    <a:gd name="T134" fmla="+- 0 1821 82"/>
                    <a:gd name="T135" fmla="*/ 1821 h 2401"/>
                    <a:gd name="T136" fmla="+- 0 7204 4076"/>
                    <a:gd name="T137" fmla="*/ T136 w 3560"/>
                    <a:gd name="T138" fmla="+- 0 1956 82"/>
                    <a:gd name="T139" fmla="*/ 1956 h 2401"/>
                    <a:gd name="T140" fmla="+- 0 7132 4076"/>
                    <a:gd name="T141" fmla="*/ T140 w 3560"/>
                    <a:gd name="T142" fmla="+- 0 2053 82"/>
                    <a:gd name="T143" fmla="*/ 2053 h 2401"/>
                    <a:gd name="T144" fmla="+- 0 7050 4076"/>
                    <a:gd name="T145" fmla="*/ T144 w 3560"/>
                    <a:gd name="T146" fmla="+- 0 2141 82"/>
                    <a:gd name="T147" fmla="*/ 2141 h 2401"/>
                    <a:gd name="T148" fmla="+- 0 6960 4076"/>
                    <a:gd name="T149" fmla="*/ T148 w 3560"/>
                    <a:gd name="T150" fmla="+- 0 2221 82"/>
                    <a:gd name="T151" fmla="*/ 2221 h 2401"/>
                    <a:gd name="T152" fmla="+- 0 6863 4076"/>
                    <a:gd name="T153" fmla="*/ T152 w 3560"/>
                    <a:gd name="T154" fmla="+- 0 2292 82"/>
                    <a:gd name="T155" fmla="*/ 2292 h 2401"/>
                    <a:gd name="T156" fmla="+- 0 6758 4076"/>
                    <a:gd name="T157" fmla="*/ T156 w 3560"/>
                    <a:gd name="T158" fmla="+- 0 2353 82"/>
                    <a:gd name="T159" fmla="*/ 2353 h 2401"/>
                    <a:gd name="T160" fmla="+- 0 6647 4076"/>
                    <a:gd name="T161" fmla="*/ T160 w 3560"/>
                    <a:gd name="T162" fmla="+- 0 2403 82"/>
                    <a:gd name="T163" fmla="*/ 2403 h 2401"/>
                    <a:gd name="T164" fmla="+- 0 6530 4076"/>
                    <a:gd name="T165" fmla="*/ T164 w 3560"/>
                    <a:gd name="T166" fmla="+- 0 2441 82"/>
                    <a:gd name="T167" fmla="*/ 2441 h 2401"/>
                    <a:gd name="T168" fmla="+- 0 6409 4076"/>
                    <a:gd name="T169" fmla="*/ T168 w 3560"/>
                    <a:gd name="T170" fmla="+- 0 2468 82"/>
                    <a:gd name="T171" fmla="*/ 2468 h 2401"/>
                    <a:gd name="T172" fmla="+- 0 6283 4076"/>
                    <a:gd name="T173" fmla="*/ T172 w 3560"/>
                    <a:gd name="T174" fmla="+- 0 2481 82"/>
                    <a:gd name="T175" fmla="*/ 2481 h 2401"/>
                    <a:gd name="T176" fmla="+- 0 6145 4076"/>
                    <a:gd name="T177" fmla="*/ T176 w 3560"/>
                    <a:gd name="T178" fmla="+- 0 2481 82"/>
                    <a:gd name="T179" fmla="*/ 2481 h 2401"/>
                    <a:gd name="T180" fmla="+- 0 6001 4076"/>
                    <a:gd name="T181" fmla="*/ T180 w 3560"/>
                    <a:gd name="T182" fmla="+- 0 2463 82"/>
                    <a:gd name="T183" fmla="*/ 2463 h 2401"/>
                    <a:gd name="T184" fmla="+- 0 5863 4076"/>
                    <a:gd name="T185" fmla="*/ T184 w 3560"/>
                    <a:gd name="T186" fmla="+- 0 2428 82"/>
                    <a:gd name="T187" fmla="*/ 2428 h 2401"/>
                    <a:gd name="T188" fmla="+- 0 5732 4076"/>
                    <a:gd name="T189" fmla="*/ T188 w 3560"/>
                    <a:gd name="T190" fmla="+- 0 2378 82"/>
                    <a:gd name="T191" fmla="*/ 2378 h 2401"/>
                    <a:gd name="T192" fmla="+- 0 5609 4076"/>
                    <a:gd name="T193" fmla="*/ T192 w 3560"/>
                    <a:gd name="T194" fmla="+- 0 2314 82"/>
                    <a:gd name="T195" fmla="*/ 2314 h 2401"/>
                    <a:gd name="T196" fmla="+- 0 5494 4076"/>
                    <a:gd name="T197" fmla="*/ T196 w 3560"/>
                    <a:gd name="T198" fmla="+- 0 2235 82"/>
                    <a:gd name="T199" fmla="*/ 2235 h 2401"/>
                    <a:gd name="T200" fmla="+- 0 5390 4076"/>
                    <a:gd name="T201" fmla="*/ T200 w 3560"/>
                    <a:gd name="T202" fmla="+- 0 2145 82"/>
                    <a:gd name="T203" fmla="*/ 2145 h 2401"/>
                    <a:gd name="T204" fmla="+- 0 5297 4076"/>
                    <a:gd name="T205" fmla="*/ T204 w 3560"/>
                    <a:gd name="T206" fmla="+- 0 2042 82"/>
                    <a:gd name="T207" fmla="*/ 2042 h 2401"/>
                    <a:gd name="T208" fmla="+- 0 5216 4076"/>
                    <a:gd name="T209" fmla="*/ T208 w 3560"/>
                    <a:gd name="T210" fmla="+- 0 1930 82"/>
                    <a:gd name="T211" fmla="*/ 1930 h 2401"/>
                    <a:gd name="T212" fmla="+- 0 5148 4076"/>
                    <a:gd name="T213" fmla="*/ T212 w 3560"/>
                    <a:gd name="T214" fmla="+- 0 1808 82"/>
                    <a:gd name="T215" fmla="*/ 1808 h 2401"/>
                    <a:gd name="T216" fmla="+- 0 4076 4076"/>
                    <a:gd name="T217" fmla="*/ T216 w 3560"/>
                    <a:gd name="T218" fmla="+- 0 1952 82"/>
                    <a:gd name="T219" fmla="*/ 1952 h 240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Lst>
                  <a:rect l="0" t="0" r="r" b="b"/>
                  <a:pathLst>
                    <a:path w="3560" h="2401">
                      <a:moveTo>
                        <a:pt x="26" y="1602"/>
                      </a:moveTo>
                      <a:lnTo>
                        <a:pt x="973" y="1427"/>
                      </a:lnTo>
                      <a:lnTo>
                        <a:pt x="970" y="1408"/>
                      </a:lnTo>
                      <a:lnTo>
                        <a:pt x="966" y="1388"/>
                      </a:lnTo>
                      <a:lnTo>
                        <a:pt x="957" y="1309"/>
                      </a:lnTo>
                      <a:lnTo>
                        <a:pt x="953" y="1249"/>
                      </a:lnTo>
                      <a:lnTo>
                        <a:pt x="952" y="1208"/>
                      </a:lnTo>
                      <a:lnTo>
                        <a:pt x="956" y="1109"/>
                      </a:lnTo>
                      <a:lnTo>
                        <a:pt x="968" y="1011"/>
                      </a:lnTo>
                      <a:lnTo>
                        <a:pt x="987" y="917"/>
                      </a:lnTo>
                      <a:lnTo>
                        <a:pt x="1013" y="825"/>
                      </a:lnTo>
                      <a:lnTo>
                        <a:pt x="1046" y="736"/>
                      </a:lnTo>
                      <a:lnTo>
                        <a:pt x="1085" y="651"/>
                      </a:lnTo>
                      <a:lnTo>
                        <a:pt x="1130" y="570"/>
                      </a:lnTo>
                      <a:lnTo>
                        <a:pt x="1182" y="493"/>
                      </a:lnTo>
                      <a:lnTo>
                        <a:pt x="1239" y="420"/>
                      </a:lnTo>
                      <a:lnTo>
                        <a:pt x="1301" y="353"/>
                      </a:lnTo>
                      <a:lnTo>
                        <a:pt x="1368" y="290"/>
                      </a:lnTo>
                      <a:lnTo>
                        <a:pt x="1439" y="232"/>
                      </a:lnTo>
                      <a:lnTo>
                        <a:pt x="1515" y="180"/>
                      </a:lnTo>
                      <a:lnTo>
                        <a:pt x="1595" y="134"/>
                      </a:lnTo>
                      <a:lnTo>
                        <a:pt x="1679" y="94"/>
                      </a:lnTo>
                      <a:lnTo>
                        <a:pt x="1766" y="61"/>
                      </a:lnTo>
                      <a:lnTo>
                        <a:pt x="1856" y="35"/>
                      </a:lnTo>
                      <a:lnTo>
                        <a:pt x="1949" y="16"/>
                      </a:lnTo>
                      <a:lnTo>
                        <a:pt x="2045" y="4"/>
                      </a:lnTo>
                      <a:lnTo>
                        <a:pt x="2143" y="0"/>
                      </a:lnTo>
                      <a:lnTo>
                        <a:pt x="2207" y="2"/>
                      </a:lnTo>
                      <a:lnTo>
                        <a:pt x="2270" y="7"/>
                      </a:lnTo>
                      <a:lnTo>
                        <a:pt x="2333" y="15"/>
                      </a:lnTo>
                      <a:lnTo>
                        <a:pt x="2394" y="27"/>
                      </a:lnTo>
                      <a:lnTo>
                        <a:pt x="2454" y="42"/>
                      </a:lnTo>
                      <a:lnTo>
                        <a:pt x="2513" y="59"/>
                      </a:lnTo>
                      <a:lnTo>
                        <a:pt x="2571" y="80"/>
                      </a:lnTo>
                      <a:lnTo>
                        <a:pt x="2627" y="104"/>
                      </a:lnTo>
                      <a:lnTo>
                        <a:pt x="2682" y="130"/>
                      </a:lnTo>
                      <a:lnTo>
                        <a:pt x="2735" y="159"/>
                      </a:lnTo>
                      <a:lnTo>
                        <a:pt x="2787" y="191"/>
                      </a:lnTo>
                      <a:lnTo>
                        <a:pt x="2836" y="225"/>
                      </a:lnTo>
                      <a:lnTo>
                        <a:pt x="2884" y="261"/>
                      </a:lnTo>
                      <a:lnTo>
                        <a:pt x="2930" y="300"/>
                      </a:lnTo>
                      <a:lnTo>
                        <a:pt x="2974" y="341"/>
                      </a:lnTo>
                      <a:lnTo>
                        <a:pt x="3016" y="385"/>
                      </a:lnTo>
                      <a:lnTo>
                        <a:pt x="3056" y="430"/>
                      </a:lnTo>
                      <a:lnTo>
                        <a:pt x="3093" y="477"/>
                      </a:lnTo>
                      <a:lnTo>
                        <a:pt x="3128" y="527"/>
                      </a:lnTo>
                      <a:lnTo>
                        <a:pt x="3161" y="578"/>
                      </a:lnTo>
                      <a:lnTo>
                        <a:pt x="3178" y="605"/>
                      </a:lnTo>
                      <a:lnTo>
                        <a:pt x="3220" y="662"/>
                      </a:lnTo>
                      <a:lnTo>
                        <a:pt x="3269" y="720"/>
                      </a:lnTo>
                      <a:lnTo>
                        <a:pt x="3321" y="779"/>
                      </a:lnTo>
                      <a:lnTo>
                        <a:pt x="3348" y="810"/>
                      </a:lnTo>
                      <a:lnTo>
                        <a:pt x="3401" y="872"/>
                      </a:lnTo>
                      <a:lnTo>
                        <a:pt x="3450" y="935"/>
                      </a:lnTo>
                      <a:lnTo>
                        <a:pt x="3494" y="1000"/>
                      </a:lnTo>
                      <a:lnTo>
                        <a:pt x="3528" y="1066"/>
                      </a:lnTo>
                      <a:lnTo>
                        <a:pt x="3551" y="1132"/>
                      </a:lnTo>
                      <a:lnTo>
                        <a:pt x="3559" y="1200"/>
                      </a:lnTo>
                      <a:lnTo>
                        <a:pt x="3557" y="1234"/>
                      </a:lnTo>
                      <a:lnTo>
                        <a:pt x="3541" y="1302"/>
                      </a:lnTo>
                      <a:lnTo>
                        <a:pt x="3512" y="1368"/>
                      </a:lnTo>
                      <a:lnTo>
                        <a:pt x="3473" y="1434"/>
                      </a:lnTo>
                      <a:lnTo>
                        <a:pt x="3426" y="1498"/>
                      </a:lnTo>
                      <a:lnTo>
                        <a:pt x="3375" y="1560"/>
                      </a:lnTo>
                      <a:lnTo>
                        <a:pt x="3321" y="1622"/>
                      </a:lnTo>
                      <a:lnTo>
                        <a:pt x="3295" y="1652"/>
                      </a:lnTo>
                      <a:lnTo>
                        <a:pt x="3269" y="1681"/>
                      </a:lnTo>
                      <a:lnTo>
                        <a:pt x="3220" y="1739"/>
                      </a:lnTo>
                      <a:lnTo>
                        <a:pt x="3178" y="1796"/>
                      </a:lnTo>
                      <a:lnTo>
                        <a:pt x="3128" y="1874"/>
                      </a:lnTo>
                      <a:lnTo>
                        <a:pt x="3093" y="1923"/>
                      </a:lnTo>
                      <a:lnTo>
                        <a:pt x="3056" y="1971"/>
                      </a:lnTo>
                      <a:lnTo>
                        <a:pt x="3016" y="2016"/>
                      </a:lnTo>
                      <a:lnTo>
                        <a:pt x="2974" y="2059"/>
                      </a:lnTo>
                      <a:lnTo>
                        <a:pt x="2930" y="2101"/>
                      </a:lnTo>
                      <a:lnTo>
                        <a:pt x="2884" y="2139"/>
                      </a:lnTo>
                      <a:lnTo>
                        <a:pt x="2836" y="2176"/>
                      </a:lnTo>
                      <a:lnTo>
                        <a:pt x="2787" y="2210"/>
                      </a:lnTo>
                      <a:lnTo>
                        <a:pt x="2735" y="2242"/>
                      </a:lnTo>
                      <a:lnTo>
                        <a:pt x="2682" y="2271"/>
                      </a:lnTo>
                      <a:lnTo>
                        <a:pt x="2627" y="2297"/>
                      </a:lnTo>
                      <a:lnTo>
                        <a:pt x="2571" y="2321"/>
                      </a:lnTo>
                      <a:lnTo>
                        <a:pt x="2513" y="2341"/>
                      </a:lnTo>
                      <a:lnTo>
                        <a:pt x="2454" y="2359"/>
                      </a:lnTo>
                      <a:lnTo>
                        <a:pt x="2394" y="2374"/>
                      </a:lnTo>
                      <a:lnTo>
                        <a:pt x="2333" y="2386"/>
                      </a:lnTo>
                      <a:lnTo>
                        <a:pt x="2270" y="2394"/>
                      </a:lnTo>
                      <a:lnTo>
                        <a:pt x="2207" y="2399"/>
                      </a:lnTo>
                      <a:lnTo>
                        <a:pt x="2143" y="2401"/>
                      </a:lnTo>
                      <a:lnTo>
                        <a:pt x="2069" y="2399"/>
                      </a:lnTo>
                      <a:lnTo>
                        <a:pt x="1996" y="2392"/>
                      </a:lnTo>
                      <a:lnTo>
                        <a:pt x="1925" y="2381"/>
                      </a:lnTo>
                      <a:lnTo>
                        <a:pt x="1855" y="2366"/>
                      </a:lnTo>
                      <a:lnTo>
                        <a:pt x="1787" y="2346"/>
                      </a:lnTo>
                      <a:lnTo>
                        <a:pt x="1720" y="2323"/>
                      </a:lnTo>
                      <a:lnTo>
                        <a:pt x="1656" y="2296"/>
                      </a:lnTo>
                      <a:lnTo>
                        <a:pt x="1593" y="2266"/>
                      </a:lnTo>
                      <a:lnTo>
                        <a:pt x="1533" y="2232"/>
                      </a:lnTo>
                      <a:lnTo>
                        <a:pt x="1474" y="2194"/>
                      </a:lnTo>
                      <a:lnTo>
                        <a:pt x="1418" y="2153"/>
                      </a:lnTo>
                      <a:lnTo>
                        <a:pt x="1365" y="2109"/>
                      </a:lnTo>
                      <a:lnTo>
                        <a:pt x="1314" y="2063"/>
                      </a:lnTo>
                      <a:lnTo>
                        <a:pt x="1266" y="2013"/>
                      </a:lnTo>
                      <a:lnTo>
                        <a:pt x="1221" y="1960"/>
                      </a:lnTo>
                      <a:lnTo>
                        <a:pt x="1179" y="1905"/>
                      </a:lnTo>
                      <a:lnTo>
                        <a:pt x="1140" y="1848"/>
                      </a:lnTo>
                      <a:lnTo>
                        <a:pt x="1104" y="1788"/>
                      </a:lnTo>
                      <a:lnTo>
                        <a:pt x="1072" y="1726"/>
                      </a:lnTo>
                      <a:lnTo>
                        <a:pt x="1043" y="1662"/>
                      </a:lnTo>
                      <a:lnTo>
                        <a:pt x="0" y="187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2" name="Group 42"/>
              <p:cNvGrpSpPr>
                <a:grpSpLocks/>
              </p:cNvGrpSpPr>
              <p:nvPr/>
            </p:nvGrpSpPr>
            <p:grpSpPr bwMode="auto">
              <a:xfrm>
                <a:off x="4195" y="168"/>
                <a:ext cx="2592" cy="1545"/>
                <a:chOff x="4195" y="168"/>
                <a:chExt cx="2592" cy="1545"/>
              </a:xfrm>
            </p:grpSpPr>
            <p:sp>
              <p:nvSpPr>
                <p:cNvPr id="47" name="Freeform 43"/>
                <p:cNvSpPr>
                  <a:spLocks/>
                </p:cNvSpPr>
                <p:nvPr/>
              </p:nvSpPr>
              <p:spPr bwMode="auto">
                <a:xfrm>
                  <a:off x="4195" y="168"/>
                  <a:ext cx="2592" cy="1545"/>
                </a:xfrm>
                <a:custGeom>
                  <a:avLst/>
                  <a:gdLst>
                    <a:gd name="T0" fmla="+- 0 4195 4195"/>
                    <a:gd name="T1" fmla="*/ T0 w 2592"/>
                    <a:gd name="T2" fmla="+- 0 1712 168"/>
                    <a:gd name="T3" fmla="*/ 1712 h 1545"/>
                    <a:gd name="T4" fmla="+- 0 5140 4195"/>
                    <a:gd name="T5" fmla="*/ T4 w 2592"/>
                    <a:gd name="T6" fmla="+- 0 1529 168"/>
                    <a:gd name="T7" fmla="*/ 1529 h 1545"/>
                    <a:gd name="T8" fmla="+- 0 5136 4195"/>
                    <a:gd name="T9" fmla="*/ T8 w 2592"/>
                    <a:gd name="T10" fmla="+- 0 1510 168"/>
                    <a:gd name="T11" fmla="*/ 1510 h 1545"/>
                    <a:gd name="T12" fmla="+- 0 5132 4195"/>
                    <a:gd name="T13" fmla="*/ T12 w 2592"/>
                    <a:gd name="T14" fmla="+- 0 1490 168"/>
                    <a:gd name="T15" fmla="*/ 1490 h 1545"/>
                    <a:gd name="T16" fmla="+- 0 5120 4195"/>
                    <a:gd name="T17" fmla="*/ T16 w 2592"/>
                    <a:gd name="T18" fmla="+- 0 1412 168"/>
                    <a:gd name="T19" fmla="*/ 1412 h 1545"/>
                    <a:gd name="T20" fmla="+- 0 5115 4195"/>
                    <a:gd name="T21" fmla="*/ T20 w 2592"/>
                    <a:gd name="T22" fmla="+- 0 1352 168"/>
                    <a:gd name="T23" fmla="*/ 1352 h 1545"/>
                    <a:gd name="T24" fmla="+- 0 5113 4195"/>
                    <a:gd name="T25" fmla="*/ T24 w 2592"/>
                    <a:gd name="T26" fmla="+- 0 1291 168"/>
                    <a:gd name="T27" fmla="*/ 1291 h 1545"/>
                    <a:gd name="T28" fmla="+- 0 5117 4195"/>
                    <a:gd name="T29" fmla="*/ T28 w 2592"/>
                    <a:gd name="T30" fmla="+- 0 1198 168"/>
                    <a:gd name="T31" fmla="*/ 1198 h 1545"/>
                    <a:gd name="T32" fmla="+- 0 5128 4195"/>
                    <a:gd name="T33" fmla="*/ T32 w 2592"/>
                    <a:gd name="T34" fmla="+- 0 1108 168"/>
                    <a:gd name="T35" fmla="*/ 1108 h 1545"/>
                    <a:gd name="T36" fmla="+- 0 5145 4195"/>
                    <a:gd name="T37" fmla="*/ T36 w 2592"/>
                    <a:gd name="T38" fmla="+- 0 1020 168"/>
                    <a:gd name="T39" fmla="*/ 1020 h 1545"/>
                    <a:gd name="T40" fmla="+- 0 5169 4195"/>
                    <a:gd name="T41" fmla="*/ T40 w 2592"/>
                    <a:gd name="T42" fmla="+- 0 934 168"/>
                    <a:gd name="T43" fmla="*/ 934 h 1545"/>
                    <a:gd name="T44" fmla="+- 0 5200 4195"/>
                    <a:gd name="T45" fmla="*/ T44 w 2592"/>
                    <a:gd name="T46" fmla="+- 0 852 168"/>
                    <a:gd name="T47" fmla="*/ 852 h 1545"/>
                    <a:gd name="T48" fmla="+- 0 5236 4195"/>
                    <a:gd name="T49" fmla="*/ T48 w 2592"/>
                    <a:gd name="T50" fmla="+- 0 773 168"/>
                    <a:gd name="T51" fmla="*/ 773 h 1545"/>
                    <a:gd name="T52" fmla="+- 0 5279 4195"/>
                    <a:gd name="T53" fmla="*/ T52 w 2592"/>
                    <a:gd name="T54" fmla="+- 0 698 168"/>
                    <a:gd name="T55" fmla="*/ 698 h 1545"/>
                    <a:gd name="T56" fmla="+- 0 5326 4195"/>
                    <a:gd name="T57" fmla="*/ T56 w 2592"/>
                    <a:gd name="T58" fmla="+- 0 626 168"/>
                    <a:gd name="T59" fmla="*/ 626 h 1545"/>
                    <a:gd name="T60" fmla="+- 0 5379 4195"/>
                    <a:gd name="T61" fmla="*/ T60 w 2592"/>
                    <a:gd name="T62" fmla="+- 0 558 168"/>
                    <a:gd name="T63" fmla="*/ 558 h 1545"/>
                    <a:gd name="T64" fmla="+- 0 5437 4195"/>
                    <a:gd name="T65" fmla="*/ T64 w 2592"/>
                    <a:gd name="T66" fmla="+- 0 495 168"/>
                    <a:gd name="T67" fmla="*/ 495 h 1545"/>
                    <a:gd name="T68" fmla="+- 0 5499 4195"/>
                    <a:gd name="T69" fmla="*/ T68 w 2592"/>
                    <a:gd name="T70" fmla="+- 0 437 168"/>
                    <a:gd name="T71" fmla="*/ 437 h 1545"/>
                    <a:gd name="T72" fmla="+- 0 5566 4195"/>
                    <a:gd name="T73" fmla="*/ T72 w 2592"/>
                    <a:gd name="T74" fmla="+- 0 383 168"/>
                    <a:gd name="T75" fmla="*/ 383 h 1545"/>
                    <a:gd name="T76" fmla="+- 0 5636 4195"/>
                    <a:gd name="T77" fmla="*/ T76 w 2592"/>
                    <a:gd name="T78" fmla="+- 0 335 168"/>
                    <a:gd name="T79" fmla="*/ 335 h 1545"/>
                    <a:gd name="T80" fmla="+- 0 5711 4195"/>
                    <a:gd name="T81" fmla="*/ T80 w 2592"/>
                    <a:gd name="T82" fmla="+- 0 292 168"/>
                    <a:gd name="T83" fmla="*/ 292 h 1545"/>
                    <a:gd name="T84" fmla="+- 0 5788 4195"/>
                    <a:gd name="T85" fmla="*/ T84 w 2592"/>
                    <a:gd name="T86" fmla="+- 0 255 168"/>
                    <a:gd name="T87" fmla="*/ 255 h 1545"/>
                    <a:gd name="T88" fmla="+- 0 5869 4195"/>
                    <a:gd name="T89" fmla="*/ T88 w 2592"/>
                    <a:gd name="T90" fmla="+- 0 225 168"/>
                    <a:gd name="T91" fmla="*/ 225 h 1545"/>
                    <a:gd name="T92" fmla="+- 0 5953 4195"/>
                    <a:gd name="T93" fmla="*/ T92 w 2592"/>
                    <a:gd name="T94" fmla="+- 0 200 168"/>
                    <a:gd name="T95" fmla="*/ 200 h 1545"/>
                    <a:gd name="T96" fmla="+- 0 6039 4195"/>
                    <a:gd name="T97" fmla="*/ T96 w 2592"/>
                    <a:gd name="T98" fmla="+- 0 182 168"/>
                    <a:gd name="T99" fmla="*/ 182 h 1545"/>
                    <a:gd name="T100" fmla="+- 0 6128 4195"/>
                    <a:gd name="T101" fmla="*/ T100 w 2592"/>
                    <a:gd name="T102" fmla="+- 0 171 168"/>
                    <a:gd name="T103" fmla="*/ 171 h 1545"/>
                    <a:gd name="T104" fmla="+- 0 6219 4195"/>
                    <a:gd name="T105" fmla="*/ T104 w 2592"/>
                    <a:gd name="T106" fmla="+- 0 168 168"/>
                    <a:gd name="T107" fmla="*/ 168 h 1545"/>
                    <a:gd name="T108" fmla="+- 0 6250 4195"/>
                    <a:gd name="T109" fmla="*/ T108 w 2592"/>
                    <a:gd name="T110" fmla="+- 0 168 168"/>
                    <a:gd name="T111" fmla="*/ 168 h 1545"/>
                    <a:gd name="T112" fmla="+- 0 6339 4195"/>
                    <a:gd name="T113" fmla="*/ T112 w 2592"/>
                    <a:gd name="T114" fmla="+- 0 170 168"/>
                    <a:gd name="T115" fmla="*/ 170 h 1545"/>
                    <a:gd name="T116" fmla="+- 0 6422 4195"/>
                    <a:gd name="T117" fmla="*/ T116 w 2592"/>
                    <a:gd name="T118" fmla="+- 0 174 168"/>
                    <a:gd name="T119" fmla="*/ 174 h 1545"/>
                    <a:gd name="T120" fmla="+- 0 6503 4195"/>
                    <a:gd name="T121" fmla="*/ T120 w 2592"/>
                    <a:gd name="T122" fmla="+- 0 181 168"/>
                    <a:gd name="T123" fmla="*/ 181 h 1545"/>
                    <a:gd name="T124" fmla="+- 0 6583 4195"/>
                    <a:gd name="T125" fmla="*/ T124 w 2592"/>
                    <a:gd name="T126" fmla="+- 0 191 168"/>
                    <a:gd name="T127" fmla="*/ 191 h 1545"/>
                    <a:gd name="T128" fmla="+- 0 6667 4195"/>
                    <a:gd name="T129" fmla="*/ T128 w 2592"/>
                    <a:gd name="T130" fmla="+- 0 205 168"/>
                    <a:gd name="T131" fmla="*/ 205 h 1545"/>
                    <a:gd name="T132" fmla="+- 0 6756 4195"/>
                    <a:gd name="T133" fmla="*/ T132 w 2592"/>
                    <a:gd name="T134" fmla="+- 0 221 168"/>
                    <a:gd name="T135" fmla="*/ 221 h 1545"/>
                    <a:gd name="T136" fmla="+- 0 6787 4195"/>
                    <a:gd name="T137" fmla="*/ T136 w 2592"/>
                    <a:gd name="T138" fmla="+- 0 227 168"/>
                    <a:gd name="T139" fmla="*/ 227 h 15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Lst>
                  <a:rect l="0" t="0" r="r" b="b"/>
                  <a:pathLst>
                    <a:path w="2592" h="1545">
                      <a:moveTo>
                        <a:pt x="0" y="1544"/>
                      </a:moveTo>
                      <a:lnTo>
                        <a:pt x="945" y="1361"/>
                      </a:lnTo>
                      <a:lnTo>
                        <a:pt x="941" y="1342"/>
                      </a:lnTo>
                      <a:lnTo>
                        <a:pt x="937" y="1322"/>
                      </a:lnTo>
                      <a:lnTo>
                        <a:pt x="925" y="1244"/>
                      </a:lnTo>
                      <a:lnTo>
                        <a:pt x="920" y="1184"/>
                      </a:lnTo>
                      <a:lnTo>
                        <a:pt x="918" y="1123"/>
                      </a:lnTo>
                      <a:lnTo>
                        <a:pt x="922" y="1030"/>
                      </a:lnTo>
                      <a:lnTo>
                        <a:pt x="933" y="940"/>
                      </a:lnTo>
                      <a:lnTo>
                        <a:pt x="950" y="852"/>
                      </a:lnTo>
                      <a:lnTo>
                        <a:pt x="974" y="766"/>
                      </a:lnTo>
                      <a:lnTo>
                        <a:pt x="1005" y="684"/>
                      </a:lnTo>
                      <a:lnTo>
                        <a:pt x="1041" y="605"/>
                      </a:lnTo>
                      <a:lnTo>
                        <a:pt x="1084" y="530"/>
                      </a:lnTo>
                      <a:lnTo>
                        <a:pt x="1131" y="458"/>
                      </a:lnTo>
                      <a:lnTo>
                        <a:pt x="1184" y="390"/>
                      </a:lnTo>
                      <a:lnTo>
                        <a:pt x="1242" y="327"/>
                      </a:lnTo>
                      <a:lnTo>
                        <a:pt x="1304" y="269"/>
                      </a:lnTo>
                      <a:lnTo>
                        <a:pt x="1371" y="215"/>
                      </a:lnTo>
                      <a:lnTo>
                        <a:pt x="1441" y="167"/>
                      </a:lnTo>
                      <a:lnTo>
                        <a:pt x="1516" y="124"/>
                      </a:lnTo>
                      <a:lnTo>
                        <a:pt x="1593" y="87"/>
                      </a:lnTo>
                      <a:lnTo>
                        <a:pt x="1674" y="57"/>
                      </a:lnTo>
                      <a:lnTo>
                        <a:pt x="1758" y="32"/>
                      </a:lnTo>
                      <a:lnTo>
                        <a:pt x="1844" y="14"/>
                      </a:lnTo>
                      <a:lnTo>
                        <a:pt x="1933" y="3"/>
                      </a:lnTo>
                      <a:lnTo>
                        <a:pt x="2024" y="0"/>
                      </a:lnTo>
                      <a:lnTo>
                        <a:pt x="2055" y="0"/>
                      </a:lnTo>
                      <a:lnTo>
                        <a:pt x="2144" y="2"/>
                      </a:lnTo>
                      <a:lnTo>
                        <a:pt x="2227" y="6"/>
                      </a:lnTo>
                      <a:lnTo>
                        <a:pt x="2308" y="13"/>
                      </a:lnTo>
                      <a:lnTo>
                        <a:pt x="2388" y="23"/>
                      </a:lnTo>
                      <a:lnTo>
                        <a:pt x="2472" y="37"/>
                      </a:lnTo>
                      <a:lnTo>
                        <a:pt x="2561" y="53"/>
                      </a:lnTo>
                      <a:lnTo>
                        <a:pt x="2592" y="59"/>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3" name="Group 40"/>
              <p:cNvGrpSpPr>
                <a:grpSpLocks/>
              </p:cNvGrpSpPr>
              <p:nvPr/>
            </p:nvGrpSpPr>
            <p:grpSpPr bwMode="auto">
              <a:xfrm>
                <a:off x="4134" y="1665"/>
                <a:ext cx="2662" cy="732"/>
                <a:chOff x="4134" y="1665"/>
                <a:chExt cx="2662" cy="732"/>
              </a:xfrm>
            </p:grpSpPr>
            <p:sp>
              <p:nvSpPr>
                <p:cNvPr id="46" name="Freeform 41"/>
                <p:cNvSpPr>
                  <a:spLocks/>
                </p:cNvSpPr>
                <p:nvPr/>
              </p:nvSpPr>
              <p:spPr bwMode="auto">
                <a:xfrm>
                  <a:off x="4134" y="1665"/>
                  <a:ext cx="2662" cy="732"/>
                </a:xfrm>
                <a:custGeom>
                  <a:avLst/>
                  <a:gdLst>
                    <a:gd name="T0" fmla="+- 0 6796 4134"/>
                    <a:gd name="T1" fmla="*/ T0 w 2662"/>
                    <a:gd name="T2" fmla="+- 0 2330 1665"/>
                    <a:gd name="T3" fmla="*/ 2330 h 732"/>
                    <a:gd name="T4" fmla="+- 0 6733 4134"/>
                    <a:gd name="T5" fmla="*/ T4 w 2662"/>
                    <a:gd name="T6" fmla="+- 0 2341 1665"/>
                    <a:gd name="T7" fmla="*/ 2341 h 732"/>
                    <a:gd name="T8" fmla="+- 0 6674 4134"/>
                    <a:gd name="T9" fmla="*/ T8 w 2662"/>
                    <a:gd name="T10" fmla="+- 0 2352 1665"/>
                    <a:gd name="T11" fmla="*/ 2352 h 732"/>
                    <a:gd name="T12" fmla="+- 0 6589 4134"/>
                    <a:gd name="T13" fmla="*/ T12 w 2662"/>
                    <a:gd name="T14" fmla="+- 0 2367 1665"/>
                    <a:gd name="T15" fmla="*/ 2367 h 732"/>
                    <a:gd name="T16" fmla="+- 0 6506 4134"/>
                    <a:gd name="T17" fmla="*/ T16 w 2662"/>
                    <a:gd name="T18" fmla="+- 0 2379 1665"/>
                    <a:gd name="T19" fmla="*/ 2379 h 732"/>
                    <a:gd name="T20" fmla="+- 0 6424 4134"/>
                    <a:gd name="T21" fmla="*/ T20 w 2662"/>
                    <a:gd name="T22" fmla="+- 0 2388 1665"/>
                    <a:gd name="T23" fmla="*/ 2388 h 732"/>
                    <a:gd name="T24" fmla="+- 0 6339 4134"/>
                    <a:gd name="T25" fmla="*/ T24 w 2662"/>
                    <a:gd name="T26" fmla="+- 0 2394 1665"/>
                    <a:gd name="T27" fmla="*/ 2394 h 732"/>
                    <a:gd name="T28" fmla="+- 0 6250 4134"/>
                    <a:gd name="T29" fmla="*/ T28 w 2662"/>
                    <a:gd name="T30" fmla="+- 0 2397 1665"/>
                    <a:gd name="T31" fmla="*/ 2397 h 732"/>
                    <a:gd name="T32" fmla="+- 0 6219 4134"/>
                    <a:gd name="T33" fmla="*/ T32 w 2662"/>
                    <a:gd name="T34" fmla="+- 0 2397 1665"/>
                    <a:gd name="T35" fmla="*/ 2397 h 732"/>
                    <a:gd name="T36" fmla="+- 0 6148 4134"/>
                    <a:gd name="T37" fmla="*/ T36 w 2662"/>
                    <a:gd name="T38" fmla="+- 0 2395 1665"/>
                    <a:gd name="T39" fmla="*/ 2395 h 732"/>
                    <a:gd name="T40" fmla="+- 0 6078 4134"/>
                    <a:gd name="T41" fmla="*/ T40 w 2662"/>
                    <a:gd name="T42" fmla="+- 0 2388 1665"/>
                    <a:gd name="T43" fmla="*/ 2388 h 732"/>
                    <a:gd name="T44" fmla="+- 0 6009 4134"/>
                    <a:gd name="T45" fmla="*/ T44 w 2662"/>
                    <a:gd name="T46" fmla="+- 0 2377 1665"/>
                    <a:gd name="T47" fmla="*/ 2377 h 732"/>
                    <a:gd name="T48" fmla="+- 0 5942 4134"/>
                    <a:gd name="T49" fmla="*/ T48 w 2662"/>
                    <a:gd name="T50" fmla="+- 0 2362 1665"/>
                    <a:gd name="T51" fmla="*/ 2362 h 732"/>
                    <a:gd name="T52" fmla="+- 0 5877 4134"/>
                    <a:gd name="T53" fmla="*/ T52 w 2662"/>
                    <a:gd name="T54" fmla="+- 0 2343 1665"/>
                    <a:gd name="T55" fmla="*/ 2343 h 732"/>
                    <a:gd name="T56" fmla="+- 0 5813 4134"/>
                    <a:gd name="T57" fmla="*/ T56 w 2662"/>
                    <a:gd name="T58" fmla="+- 0 2320 1665"/>
                    <a:gd name="T59" fmla="*/ 2320 h 732"/>
                    <a:gd name="T60" fmla="+- 0 5751 4134"/>
                    <a:gd name="T61" fmla="*/ T60 w 2662"/>
                    <a:gd name="T62" fmla="+- 0 2293 1665"/>
                    <a:gd name="T63" fmla="*/ 2293 h 732"/>
                    <a:gd name="T64" fmla="+- 0 5691 4134"/>
                    <a:gd name="T65" fmla="*/ T64 w 2662"/>
                    <a:gd name="T66" fmla="+- 0 2262 1665"/>
                    <a:gd name="T67" fmla="*/ 2262 h 732"/>
                    <a:gd name="T68" fmla="+- 0 5634 4134"/>
                    <a:gd name="T69" fmla="*/ T68 w 2662"/>
                    <a:gd name="T70" fmla="+- 0 2229 1665"/>
                    <a:gd name="T71" fmla="*/ 2229 h 732"/>
                    <a:gd name="T72" fmla="+- 0 5578 4134"/>
                    <a:gd name="T73" fmla="*/ T72 w 2662"/>
                    <a:gd name="T74" fmla="+- 0 2191 1665"/>
                    <a:gd name="T75" fmla="*/ 2191 h 732"/>
                    <a:gd name="T76" fmla="+- 0 5525 4134"/>
                    <a:gd name="T77" fmla="*/ T76 w 2662"/>
                    <a:gd name="T78" fmla="+- 0 2151 1665"/>
                    <a:gd name="T79" fmla="*/ 2151 h 732"/>
                    <a:gd name="T80" fmla="+- 0 5475 4134"/>
                    <a:gd name="T81" fmla="*/ T80 w 2662"/>
                    <a:gd name="T82" fmla="+- 0 2107 1665"/>
                    <a:gd name="T83" fmla="*/ 2107 h 732"/>
                    <a:gd name="T84" fmla="+- 0 5427 4134"/>
                    <a:gd name="T85" fmla="*/ T84 w 2662"/>
                    <a:gd name="T86" fmla="+- 0 2061 1665"/>
                    <a:gd name="T87" fmla="*/ 2061 h 732"/>
                    <a:gd name="T88" fmla="+- 0 5382 4134"/>
                    <a:gd name="T89" fmla="*/ T88 w 2662"/>
                    <a:gd name="T90" fmla="+- 0 2012 1665"/>
                    <a:gd name="T91" fmla="*/ 2012 h 732"/>
                    <a:gd name="T92" fmla="+- 0 5340 4134"/>
                    <a:gd name="T93" fmla="*/ T92 w 2662"/>
                    <a:gd name="T94" fmla="+- 0 1960 1665"/>
                    <a:gd name="T95" fmla="*/ 1960 h 732"/>
                    <a:gd name="T96" fmla="+- 0 5302 4134"/>
                    <a:gd name="T97" fmla="*/ T96 w 2662"/>
                    <a:gd name="T98" fmla="+- 0 1905 1665"/>
                    <a:gd name="T99" fmla="*/ 1905 h 732"/>
                    <a:gd name="T100" fmla="+- 0 5266 4134"/>
                    <a:gd name="T101" fmla="*/ T100 w 2662"/>
                    <a:gd name="T102" fmla="+- 0 1849 1665"/>
                    <a:gd name="T103" fmla="*/ 1849 h 732"/>
                    <a:gd name="T104" fmla="+- 0 5234 4134"/>
                    <a:gd name="T105" fmla="*/ T104 w 2662"/>
                    <a:gd name="T106" fmla="+- 0 1790 1665"/>
                    <a:gd name="T107" fmla="*/ 1790 h 732"/>
                    <a:gd name="T108" fmla="+- 0 5205 4134"/>
                    <a:gd name="T109" fmla="*/ T108 w 2662"/>
                    <a:gd name="T110" fmla="+- 0 1728 1665"/>
                    <a:gd name="T111" fmla="*/ 1728 h 732"/>
                    <a:gd name="T112" fmla="+- 0 5180 4134"/>
                    <a:gd name="T113" fmla="*/ T112 w 2662"/>
                    <a:gd name="T114" fmla="+- 0 1665 1665"/>
                    <a:gd name="T115" fmla="*/ 1665 h 732"/>
                    <a:gd name="T116" fmla="+- 0 4134 4134"/>
                    <a:gd name="T117" fmla="*/ T116 w 2662"/>
                    <a:gd name="T118" fmla="+- 0 1869 1665"/>
                    <a:gd name="T119" fmla="*/ 1869 h 73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Lst>
                  <a:rect l="0" t="0" r="r" b="b"/>
                  <a:pathLst>
                    <a:path w="2662" h="732">
                      <a:moveTo>
                        <a:pt x="2662" y="665"/>
                      </a:moveTo>
                      <a:lnTo>
                        <a:pt x="2599" y="676"/>
                      </a:lnTo>
                      <a:lnTo>
                        <a:pt x="2540" y="687"/>
                      </a:lnTo>
                      <a:lnTo>
                        <a:pt x="2455" y="702"/>
                      </a:lnTo>
                      <a:lnTo>
                        <a:pt x="2372" y="714"/>
                      </a:lnTo>
                      <a:lnTo>
                        <a:pt x="2290" y="723"/>
                      </a:lnTo>
                      <a:lnTo>
                        <a:pt x="2205" y="729"/>
                      </a:lnTo>
                      <a:lnTo>
                        <a:pt x="2116" y="732"/>
                      </a:lnTo>
                      <a:lnTo>
                        <a:pt x="2085" y="732"/>
                      </a:lnTo>
                      <a:lnTo>
                        <a:pt x="2014" y="730"/>
                      </a:lnTo>
                      <a:lnTo>
                        <a:pt x="1944" y="723"/>
                      </a:lnTo>
                      <a:lnTo>
                        <a:pt x="1875" y="712"/>
                      </a:lnTo>
                      <a:lnTo>
                        <a:pt x="1808" y="697"/>
                      </a:lnTo>
                      <a:lnTo>
                        <a:pt x="1743" y="678"/>
                      </a:lnTo>
                      <a:lnTo>
                        <a:pt x="1679" y="655"/>
                      </a:lnTo>
                      <a:lnTo>
                        <a:pt x="1617" y="628"/>
                      </a:lnTo>
                      <a:lnTo>
                        <a:pt x="1557" y="597"/>
                      </a:lnTo>
                      <a:lnTo>
                        <a:pt x="1500" y="564"/>
                      </a:lnTo>
                      <a:lnTo>
                        <a:pt x="1444" y="526"/>
                      </a:lnTo>
                      <a:lnTo>
                        <a:pt x="1391" y="486"/>
                      </a:lnTo>
                      <a:lnTo>
                        <a:pt x="1341" y="442"/>
                      </a:lnTo>
                      <a:lnTo>
                        <a:pt x="1293" y="396"/>
                      </a:lnTo>
                      <a:lnTo>
                        <a:pt x="1248" y="347"/>
                      </a:lnTo>
                      <a:lnTo>
                        <a:pt x="1206" y="295"/>
                      </a:lnTo>
                      <a:lnTo>
                        <a:pt x="1168" y="240"/>
                      </a:lnTo>
                      <a:lnTo>
                        <a:pt x="1132" y="184"/>
                      </a:lnTo>
                      <a:lnTo>
                        <a:pt x="1100" y="125"/>
                      </a:lnTo>
                      <a:lnTo>
                        <a:pt x="1071" y="63"/>
                      </a:lnTo>
                      <a:lnTo>
                        <a:pt x="1046" y="0"/>
                      </a:lnTo>
                      <a:lnTo>
                        <a:pt x="0" y="204"/>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4" name="Group 38"/>
              <p:cNvGrpSpPr>
                <a:grpSpLocks/>
              </p:cNvGrpSpPr>
              <p:nvPr/>
            </p:nvGrpSpPr>
            <p:grpSpPr bwMode="auto">
              <a:xfrm>
                <a:off x="6883" y="289"/>
                <a:ext cx="417" cy="730"/>
                <a:chOff x="6883" y="289"/>
                <a:chExt cx="417" cy="730"/>
              </a:xfrm>
            </p:grpSpPr>
            <p:sp>
              <p:nvSpPr>
                <p:cNvPr id="45" name="Freeform 39"/>
                <p:cNvSpPr>
                  <a:spLocks/>
                </p:cNvSpPr>
                <p:nvPr/>
              </p:nvSpPr>
              <p:spPr bwMode="auto">
                <a:xfrm>
                  <a:off x="6883" y="289"/>
                  <a:ext cx="417" cy="730"/>
                </a:xfrm>
                <a:custGeom>
                  <a:avLst/>
                  <a:gdLst>
                    <a:gd name="T0" fmla="+- 0 6883 6883"/>
                    <a:gd name="T1" fmla="*/ T0 w 417"/>
                    <a:gd name="T2" fmla="+- 0 289 289"/>
                    <a:gd name="T3" fmla="*/ 289 h 730"/>
                    <a:gd name="T4" fmla="+- 0 6914 6883"/>
                    <a:gd name="T5" fmla="*/ T4 w 417"/>
                    <a:gd name="T6" fmla="+- 0 342 289"/>
                    <a:gd name="T7" fmla="*/ 342 h 730"/>
                    <a:gd name="T8" fmla="+- 0 6929 6883"/>
                    <a:gd name="T9" fmla="*/ T8 w 417"/>
                    <a:gd name="T10" fmla="+- 0 400 289"/>
                    <a:gd name="T11" fmla="*/ 400 h 730"/>
                    <a:gd name="T12" fmla="+- 0 6932 6883"/>
                    <a:gd name="T13" fmla="*/ T12 w 417"/>
                    <a:gd name="T14" fmla="+- 0 444 289"/>
                    <a:gd name="T15" fmla="*/ 444 h 730"/>
                    <a:gd name="T16" fmla="+- 0 6933 6883"/>
                    <a:gd name="T17" fmla="*/ T16 w 417"/>
                    <a:gd name="T18" fmla="+- 0 466 289"/>
                    <a:gd name="T19" fmla="*/ 466 h 730"/>
                    <a:gd name="T20" fmla="+- 0 6937 6883"/>
                    <a:gd name="T21" fmla="*/ T20 w 417"/>
                    <a:gd name="T22" fmla="+- 0 527 289"/>
                    <a:gd name="T23" fmla="*/ 527 h 730"/>
                    <a:gd name="T24" fmla="+- 0 6938 6883"/>
                    <a:gd name="T25" fmla="*/ T24 w 417"/>
                    <a:gd name="T26" fmla="+- 0 565 289"/>
                    <a:gd name="T27" fmla="*/ 565 h 730"/>
                    <a:gd name="T28" fmla="+- 0 6938 6883"/>
                    <a:gd name="T29" fmla="*/ T28 w 417"/>
                    <a:gd name="T30" fmla="+- 0 584 289"/>
                    <a:gd name="T31" fmla="*/ 584 h 730"/>
                    <a:gd name="T32" fmla="+- 0 6937 6883"/>
                    <a:gd name="T33" fmla="*/ T32 w 417"/>
                    <a:gd name="T34" fmla="+- 0 602 289"/>
                    <a:gd name="T35" fmla="*/ 602 h 730"/>
                    <a:gd name="T36" fmla="+- 0 6936 6883"/>
                    <a:gd name="T37" fmla="*/ T36 w 417"/>
                    <a:gd name="T38" fmla="+- 0 620 289"/>
                    <a:gd name="T39" fmla="*/ 620 h 730"/>
                    <a:gd name="T40" fmla="+- 0 6934 6883"/>
                    <a:gd name="T41" fmla="*/ T40 w 417"/>
                    <a:gd name="T42" fmla="+- 0 639 289"/>
                    <a:gd name="T43" fmla="*/ 639 h 730"/>
                    <a:gd name="T44" fmla="+- 0 6932 6883"/>
                    <a:gd name="T45" fmla="*/ T44 w 417"/>
                    <a:gd name="T46" fmla="+- 0 661 289"/>
                    <a:gd name="T47" fmla="*/ 661 h 730"/>
                    <a:gd name="T48" fmla="+- 0 6930 6883"/>
                    <a:gd name="T49" fmla="*/ T48 w 417"/>
                    <a:gd name="T50" fmla="+- 0 682 289"/>
                    <a:gd name="T51" fmla="*/ 682 h 730"/>
                    <a:gd name="T52" fmla="+- 0 6931 6883"/>
                    <a:gd name="T53" fmla="*/ T52 w 417"/>
                    <a:gd name="T54" fmla="+- 0 703 289"/>
                    <a:gd name="T55" fmla="*/ 703 h 730"/>
                    <a:gd name="T56" fmla="+- 0 6934 6883"/>
                    <a:gd name="T57" fmla="*/ T56 w 417"/>
                    <a:gd name="T58" fmla="+- 0 723 289"/>
                    <a:gd name="T59" fmla="*/ 723 h 730"/>
                    <a:gd name="T60" fmla="+- 0 6942 6883"/>
                    <a:gd name="T61" fmla="*/ T60 w 417"/>
                    <a:gd name="T62" fmla="+- 0 740 289"/>
                    <a:gd name="T63" fmla="*/ 740 h 730"/>
                    <a:gd name="T64" fmla="+- 0 6954 6883"/>
                    <a:gd name="T65" fmla="*/ T64 w 417"/>
                    <a:gd name="T66" fmla="+- 0 753 289"/>
                    <a:gd name="T67" fmla="*/ 753 h 730"/>
                    <a:gd name="T68" fmla="+- 0 6971 6883"/>
                    <a:gd name="T69" fmla="*/ T68 w 417"/>
                    <a:gd name="T70" fmla="+- 0 761 289"/>
                    <a:gd name="T71" fmla="*/ 761 h 730"/>
                    <a:gd name="T72" fmla="+- 0 6996 6883"/>
                    <a:gd name="T73" fmla="*/ T72 w 417"/>
                    <a:gd name="T74" fmla="+- 0 761 289"/>
                    <a:gd name="T75" fmla="*/ 761 h 730"/>
                    <a:gd name="T76" fmla="+- 0 7013 6883"/>
                    <a:gd name="T77" fmla="*/ T76 w 417"/>
                    <a:gd name="T78" fmla="+- 0 756 289"/>
                    <a:gd name="T79" fmla="*/ 756 h 730"/>
                    <a:gd name="T80" fmla="+- 0 7024 6883"/>
                    <a:gd name="T81" fmla="*/ T80 w 417"/>
                    <a:gd name="T82" fmla="+- 0 747 289"/>
                    <a:gd name="T83" fmla="*/ 747 h 730"/>
                    <a:gd name="T84" fmla="+- 0 7030 6883"/>
                    <a:gd name="T85" fmla="*/ T84 w 417"/>
                    <a:gd name="T86" fmla="+- 0 735 289"/>
                    <a:gd name="T87" fmla="*/ 735 h 730"/>
                    <a:gd name="T88" fmla="+- 0 7033 6883"/>
                    <a:gd name="T89" fmla="*/ T88 w 417"/>
                    <a:gd name="T90" fmla="+- 0 721 289"/>
                    <a:gd name="T91" fmla="*/ 721 h 730"/>
                    <a:gd name="T92" fmla="+- 0 7032 6883"/>
                    <a:gd name="T93" fmla="*/ T92 w 417"/>
                    <a:gd name="T94" fmla="+- 0 704 289"/>
                    <a:gd name="T95" fmla="*/ 704 h 730"/>
                    <a:gd name="T96" fmla="+- 0 7029 6883"/>
                    <a:gd name="T97" fmla="*/ T96 w 417"/>
                    <a:gd name="T98" fmla="+- 0 687 289"/>
                    <a:gd name="T99" fmla="*/ 687 h 730"/>
                    <a:gd name="T100" fmla="+- 0 7026 6883"/>
                    <a:gd name="T101" fmla="*/ T100 w 417"/>
                    <a:gd name="T102" fmla="+- 0 670 289"/>
                    <a:gd name="T103" fmla="*/ 670 h 730"/>
                    <a:gd name="T104" fmla="+- 0 7022 6883"/>
                    <a:gd name="T105" fmla="*/ T104 w 417"/>
                    <a:gd name="T106" fmla="+- 0 653 289"/>
                    <a:gd name="T107" fmla="*/ 653 h 730"/>
                    <a:gd name="T108" fmla="+- 0 7020 6883"/>
                    <a:gd name="T109" fmla="*/ T108 w 417"/>
                    <a:gd name="T110" fmla="+- 0 639 289"/>
                    <a:gd name="T111" fmla="*/ 639 h 730"/>
                    <a:gd name="T112" fmla="+- 0 7025 6883"/>
                    <a:gd name="T113" fmla="*/ T112 w 417"/>
                    <a:gd name="T114" fmla="+- 0 574 289"/>
                    <a:gd name="T115" fmla="*/ 574 h 730"/>
                    <a:gd name="T116" fmla="+- 0 7049 6883"/>
                    <a:gd name="T117" fmla="*/ T116 w 417"/>
                    <a:gd name="T118" fmla="+- 0 520 289"/>
                    <a:gd name="T119" fmla="*/ 520 h 730"/>
                    <a:gd name="T120" fmla="+- 0 7064 6883"/>
                    <a:gd name="T121" fmla="*/ T120 w 417"/>
                    <a:gd name="T122" fmla="+- 0 532 289"/>
                    <a:gd name="T123" fmla="*/ 532 h 730"/>
                    <a:gd name="T124" fmla="+- 0 7099 6883"/>
                    <a:gd name="T125" fmla="*/ T124 w 417"/>
                    <a:gd name="T126" fmla="+- 0 581 289"/>
                    <a:gd name="T127" fmla="*/ 581 h 730"/>
                    <a:gd name="T128" fmla="+- 0 7128 6883"/>
                    <a:gd name="T129" fmla="*/ T128 w 417"/>
                    <a:gd name="T130" fmla="+- 0 638 289"/>
                    <a:gd name="T131" fmla="*/ 638 h 730"/>
                    <a:gd name="T132" fmla="+- 0 7136 6883"/>
                    <a:gd name="T133" fmla="*/ T132 w 417"/>
                    <a:gd name="T134" fmla="+- 0 656 289"/>
                    <a:gd name="T135" fmla="*/ 656 h 730"/>
                    <a:gd name="T136" fmla="+- 0 7145 6883"/>
                    <a:gd name="T137" fmla="*/ T136 w 417"/>
                    <a:gd name="T138" fmla="+- 0 674 289"/>
                    <a:gd name="T139" fmla="*/ 674 h 730"/>
                    <a:gd name="T140" fmla="+- 0 7155 6883"/>
                    <a:gd name="T141" fmla="*/ T140 w 417"/>
                    <a:gd name="T142" fmla="+- 0 694 289"/>
                    <a:gd name="T143" fmla="*/ 694 h 730"/>
                    <a:gd name="T144" fmla="+- 0 7165 6883"/>
                    <a:gd name="T145" fmla="*/ T144 w 417"/>
                    <a:gd name="T146" fmla="+- 0 713 289"/>
                    <a:gd name="T147" fmla="*/ 713 h 730"/>
                    <a:gd name="T148" fmla="+- 0 7194 6883"/>
                    <a:gd name="T149" fmla="*/ T148 w 417"/>
                    <a:gd name="T150" fmla="+- 0 785 289"/>
                    <a:gd name="T151" fmla="*/ 785 h 730"/>
                    <a:gd name="T152" fmla="+- 0 7212 6883"/>
                    <a:gd name="T153" fmla="*/ T152 w 417"/>
                    <a:gd name="T154" fmla="+- 0 841 289"/>
                    <a:gd name="T155" fmla="*/ 841 h 730"/>
                    <a:gd name="T156" fmla="+- 0 7218 6883"/>
                    <a:gd name="T157" fmla="*/ T156 w 417"/>
                    <a:gd name="T158" fmla="+- 0 860 289"/>
                    <a:gd name="T159" fmla="*/ 860 h 730"/>
                    <a:gd name="T160" fmla="+- 0 7233 6883"/>
                    <a:gd name="T161" fmla="*/ T160 w 417"/>
                    <a:gd name="T162" fmla="+- 0 941 289"/>
                    <a:gd name="T163" fmla="*/ 941 h 730"/>
                    <a:gd name="T164" fmla="+- 0 7233 6883"/>
                    <a:gd name="T165" fmla="*/ T164 w 417"/>
                    <a:gd name="T166" fmla="+- 0 962 289"/>
                    <a:gd name="T167" fmla="*/ 962 h 730"/>
                    <a:gd name="T168" fmla="+- 0 7236 6883"/>
                    <a:gd name="T169" fmla="*/ T168 w 417"/>
                    <a:gd name="T170" fmla="+- 0 982 289"/>
                    <a:gd name="T171" fmla="*/ 982 h 730"/>
                    <a:gd name="T172" fmla="+- 0 7241 6883"/>
                    <a:gd name="T173" fmla="*/ T172 w 417"/>
                    <a:gd name="T174" fmla="+- 0 999 289"/>
                    <a:gd name="T175" fmla="*/ 999 h 730"/>
                    <a:gd name="T176" fmla="+- 0 7262 6883"/>
                    <a:gd name="T177" fmla="*/ T176 w 417"/>
                    <a:gd name="T178" fmla="+- 0 1014 289"/>
                    <a:gd name="T179" fmla="*/ 1014 h 730"/>
                    <a:gd name="T180" fmla="+- 0 7278 6883"/>
                    <a:gd name="T181" fmla="*/ T180 w 417"/>
                    <a:gd name="T182" fmla="+- 0 1019 289"/>
                    <a:gd name="T183" fmla="*/ 1019 h 730"/>
                    <a:gd name="T184" fmla="+- 0 7290 6883"/>
                    <a:gd name="T185" fmla="*/ T184 w 417"/>
                    <a:gd name="T186" fmla="+- 0 1015 289"/>
                    <a:gd name="T187" fmla="*/ 1015 h 730"/>
                    <a:gd name="T188" fmla="+- 0 7297 6883"/>
                    <a:gd name="T189" fmla="*/ T188 w 417"/>
                    <a:gd name="T190" fmla="+- 0 1004 289"/>
                    <a:gd name="T191" fmla="*/ 1004 h 730"/>
                    <a:gd name="T192" fmla="+- 0 7300 6883"/>
                    <a:gd name="T193" fmla="*/ T192 w 417"/>
                    <a:gd name="T194" fmla="+- 0 989 289"/>
                    <a:gd name="T195" fmla="*/ 989 h 73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Lst>
                  <a:rect l="0" t="0" r="r" b="b"/>
                  <a:pathLst>
                    <a:path w="417" h="730">
                      <a:moveTo>
                        <a:pt x="0" y="0"/>
                      </a:moveTo>
                      <a:lnTo>
                        <a:pt x="31" y="53"/>
                      </a:lnTo>
                      <a:lnTo>
                        <a:pt x="46" y="111"/>
                      </a:lnTo>
                      <a:lnTo>
                        <a:pt x="49" y="155"/>
                      </a:lnTo>
                      <a:lnTo>
                        <a:pt x="50" y="177"/>
                      </a:lnTo>
                      <a:lnTo>
                        <a:pt x="54" y="238"/>
                      </a:lnTo>
                      <a:lnTo>
                        <a:pt x="55" y="276"/>
                      </a:lnTo>
                      <a:lnTo>
                        <a:pt x="55" y="295"/>
                      </a:lnTo>
                      <a:lnTo>
                        <a:pt x="54" y="313"/>
                      </a:lnTo>
                      <a:lnTo>
                        <a:pt x="53" y="331"/>
                      </a:lnTo>
                      <a:lnTo>
                        <a:pt x="51" y="350"/>
                      </a:lnTo>
                      <a:lnTo>
                        <a:pt x="49" y="372"/>
                      </a:lnTo>
                      <a:lnTo>
                        <a:pt x="47" y="393"/>
                      </a:lnTo>
                      <a:lnTo>
                        <a:pt x="48" y="414"/>
                      </a:lnTo>
                      <a:lnTo>
                        <a:pt x="51" y="434"/>
                      </a:lnTo>
                      <a:lnTo>
                        <a:pt x="59" y="451"/>
                      </a:lnTo>
                      <a:lnTo>
                        <a:pt x="71" y="464"/>
                      </a:lnTo>
                      <a:lnTo>
                        <a:pt x="88" y="472"/>
                      </a:lnTo>
                      <a:lnTo>
                        <a:pt x="113" y="472"/>
                      </a:lnTo>
                      <a:lnTo>
                        <a:pt x="130" y="467"/>
                      </a:lnTo>
                      <a:lnTo>
                        <a:pt x="141" y="458"/>
                      </a:lnTo>
                      <a:lnTo>
                        <a:pt x="147" y="446"/>
                      </a:lnTo>
                      <a:lnTo>
                        <a:pt x="150" y="432"/>
                      </a:lnTo>
                      <a:lnTo>
                        <a:pt x="149" y="415"/>
                      </a:lnTo>
                      <a:lnTo>
                        <a:pt x="146" y="398"/>
                      </a:lnTo>
                      <a:lnTo>
                        <a:pt x="143" y="381"/>
                      </a:lnTo>
                      <a:lnTo>
                        <a:pt x="139" y="364"/>
                      </a:lnTo>
                      <a:lnTo>
                        <a:pt x="137" y="350"/>
                      </a:lnTo>
                      <a:lnTo>
                        <a:pt x="142" y="285"/>
                      </a:lnTo>
                      <a:lnTo>
                        <a:pt x="166" y="231"/>
                      </a:lnTo>
                      <a:lnTo>
                        <a:pt x="181" y="243"/>
                      </a:lnTo>
                      <a:lnTo>
                        <a:pt x="216" y="292"/>
                      </a:lnTo>
                      <a:lnTo>
                        <a:pt x="245" y="349"/>
                      </a:lnTo>
                      <a:lnTo>
                        <a:pt x="253" y="367"/>
                      </a:lnTo>
                      <a:lnTo>
                        <a:pt x="262" y="385"/>
                      </a:lnTo>
                      <a:lnTo>
                        <a:pt x="272" y="405"/>
                      </a:lnTo>
                      <a:lnTo>
                        <a:pt x="282" y="424"/>
                      </a:lnTo>
                      <a:lnTo>
                        <a:pt x="311" y="496"/>
                      </a:lnTo>
                      <a:lnTo>
                        <a:pt x="329" y="552"/>
                      </a:lnTo>
                      <a:lnTo>
                        <a:pt x="335" y="571"/>
                      </a:lnTo>
                      <a:lnTo>
                        <a:pt x="350" y="652"/>
                      </a:lnTo>
                      <a:lnTo>
                        <a:pt x="350" y="673"/>
                      </a:lnTo>
                      <a:lnTo>
                        <a:pt x="353" y="693"/>
                      </a:lnTo>
                      <a:lnTo>
                        <a:pt x="358" y="710"/>
                      </a:lnTo>
                      <a:lnTo>
                        <a:pt x="379" y="725"/>
                      </a:lnTo>
                      <a:lnTo>
                        <a:pt x="395" y="730"/>
                      </a:lnTo>
                      <a:lnTo>
                        <a:pt x="407" y="726"/>
                      </a:lnTo>
                      <a:lnTo>
                        <a:pt x="414" y="715"/>
                      </a:lnTo>
                      <a:lnTo>
                        <a:pt x="417" y="70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5" name="Group 36"/>
              <p:cNvGrpSpPr>
                <a:grpSpLocks/>
              </p:cNvGrpSpPr>
              <p:nvPr/>
            </p:nvGrpSpPr>
            <p:grpSpPr bwMode="auto">
              <a:xfrm>
                <a:off x="6846" y="896"/>
                <a:ext cx="363" cy="773"/>
                <a:chOff x="6846" y="896"/>
                <a:chExt cx="363" cy="773"/>
              </a:xfrm>
            </p:grpSpPr>
            <p:sp>
              <p:nvSpPr>
                <p:cNvPr id="44" name="Freeform 37"/>
                <p:cNvSpPr>
                  <a:spLocks/>
                </p:cNvSpPr>
                <p:nvPr/>
              </p:nvSpPr>
              <p:spPr bwMode="auto">
                <a:xfrm>
                  <a:off x="6846" y="896"/>
                  <a:ext cx="363" cy="773"/>
                </a:xfrm>
                <a:custGeom>
                  <a:avLst/>
                  <a:gdLst>
                    <a:gd name="T0" fmla="+- 0 7209 6846"/>
                    <a:gd name="T1" fmla="*/ T0 w 363"/>
                    <a:gd name="T2" fmla="+- 0 1282 896"/>
                    <a:gd name="T3" fmla="*/ 1282 h 773"/>
                    <a:gd name="T4" fmla="+- 0 7206 6846"/>
                    <a:gd name="T5" fmla="*/ T4 w 363"/>
                    <a:gd name="T6" fmla="+- 0 1345 896"/>
                    <a:gd name="T7" fmla="*/ 1345 h 773"/>
                    <a:gd name="T8" fmla="+- 0 7194 6846"/>
                    <a:gd name="T9" fmla="*/ T8 w 363"/>
                    <a:gd name="T10" fmla="+- 0 1433 896"/>
                    <a:gd name="T11" fmla="*/ 1433 h 773"/>
                    <a:gd name="T12" fmla="+- 0 7174 6846"/>
                    <a:gd name="T13" fmla="*/ T12 w 363"/>
                    <a:gd name="T14" fmla="+- 0 1510 896"/>
                    <a:gd name="T15" fmla="*/ 1510 h 773"/>
                    <a:gd name="T16" fmla="+- 0 7145 6846"/>
                    <a:gd name="T17" fmla="*/ T16 w 363"/>
                    <a:gd name="T18" fmla="+- 0 1576 896"/>
                    <a:gd name="T19" fmla="*/ 1576 h 773"/>
                    <a:gd name="T20" fmla="+- 0 7111 6846"/>
                    <a:gd name="T21" fmla="*/ T20 w 363"/>
                    <a:gd name="T22" fmla="+- 0 1625 896"/>
                    <a:gd name="T23" fmla="*/ 1625 h 773"/>
                    <a:gd name="T24" fmla="+- 0 7057 6846"/>
                    <a:gd name="T25" fmla="*/ T24 w 363"/>
                    <a:gd name="T26" fmla="+- 0 1663 896"/>
                    <a:gd name="T27" fmla="*/ 1663 h 773"/>
                    <a:gd name="T28" fmla="+- 0 7027 6846"/>
                    <a:gd name="T29" fmla="*/ T28 w 363"/>
                    <a:gd name="T30" fmla="+- 0 1668 896"/>
                    <a:gd name="T31" fmla="*/ 1668 h 773"/>
                    <a:gd name="T32" fmla="+- 0 7013 6846"/>
                    <a:gd name="T33" fmla="*/ T32 w 363"/>
                    <a:gd name="T34" fmla="+- 0 1667 896"/>
                    <a:gd name="T35" fmla="*/ 1667 h 773"/>
                    <a:gd name="T36" fmla="+- 0 6957 6846"/>
                    <a:gd name="T37" fmla="*/ T36 w 363"/>
                    <a:gd name="T38" fmla="+- 0 1638 896"/>
                    <a:gd name="T39" fmla="*/ 1638 h 773"/>
                    <a:gd name="T40" fmla="+- 0 6909 6846"/>
                    <a:gd name="T41" fmla="*/ T40 w 363"/>
                    <a:gd name="T42" fmla="+- 0 1576 896"/>
                    <a:gd name="T43" fmla="*/ 1576 h 773"/>
                    <a:gd name="T44" fmla="+- 0 6881 6846"/>
                    <a:gd name="T45" fmla="*/ T44 w 363"/>
                    <a:gd name="T46" fmla="+- 0 1510 896"/>
                    <a:gd name="T47" fmla="*/ 1510 h 773"/>
                    <a:gd name="T48" fmla="+- 0 6860 6846"/>
                    <a:gd name="T49" fmla="*/ T48 w 363"/>
                    <a:gd name="T50" fmla="+- 0 1433 896"/>
                    <a:gd name="T51" fmla="*/ 1433 h 773"/>
                    <a:gd name="T52" fmla="+- 0 6848 6846"/>
                    <a:gd name="T53" fmla="*/ T52 w 363"/>
                    <a:gd name="T54" fmla="+- 0 1345 896"/>
                    <a:gd name="T55" fmla="*/ 1345 h 773"/>
                    <a:gd name="T56" fmla="+- 0 6846 6846"/>
                    <a:gd name="T57" fmla="*/ T56 w 363"/>
                    <a:gd name="T58" fmla="+- 0 1282 896"/>
                    <a:gd name="T59" fmla="*/ 1282 h 773"/>
                    <a:gd name="T60" fmla="+- 0 6847 6846"/>
                    <a:gd name="T61" fmla="*/ T60 w 363"/>
                    <a:gd name="T62" fmla="+- 0 1251 896"/>
                    <a:gd name="T63" fmla="*/ 1251 h 773"/>
                    <a:gd name="T64" fmla="+- 0 6851 6846"/>
                    <a:gd name="T65" fmla="*/ T64 w 363"/>
                    <a:gd name="T66" fmla="+- 0 1190 896"/>
                    <a:gd name="T67" fmla="*/ 1190 h 773"/>
                    <a:gd name="T68" fmla="+- 0 6866 6846"/>
                    <a:gd name="T69" fmla="*/ T68 w 363"/>
                    <a:gd name="T70" fmla="+- 0 1105 896"/>
                    <a:gd name="T71" fmla="*/ 1105 h 773"/>
                    <a:gd name="T72" fmla="+- 0 6890 6846"/>
                    <a:gd name="T73" fmla="*/ T72 w 363"/>
                    <a:gd name="T74" fmla="+- 0 1031 896"/>
                    <a:gd name="T75" fmla="*/ 1031 h 773"/>
                    <a:gd name="T76" fmla="+- 0 6920 6846"/>
                    <a:gd name="T77" fmla="*/ T76 w 363"/>
                    <a:gd name="T78" fmla="+- 0 971 896"/>
                    <a:gd name="T79" fmla="*/ 971 h 773"/>
                    <a:gd name="T80" fmla="+- 0 6970 6846"/>
                    <a:gd name="T81" fmla="*/ T80 w 363"/>
                    <a:gd name="T82" fmla="+- 0 916 896"/>
                    <a:gd name="T83" fmla="*/ 916 h 773"/>
                    <a:gd name="T84" fmla="+- 0 7027 6846"/>
                    <a:gd name="T85" fmla="*/ T84 w 363"/>
                    <a:gd name="T86" fmla="+- 0 896 896"/>
                    <a:gd name="T87" fmla="*/ 896 h 773"/>
                    <a:gd name="T88" fmla="+- 0 7042 6846"/>
                    <a:gd name="T89" fmla="*/ T88 w 363"/>
                    <a:gd name="T90" fmla="+- 0 898 896"/>
                    <a:gd name="T91" fmla="*/ 898 h 773"/>
                    <a:gd name="T92" fmla="+- 0 7098 6846"/>
                    <a:gd name="T93" fmla="*/ T92 w 363"/>
                    <a:gd name="T94" fmla="+- 0 927 896"/>
                    <a:gd name="T95" fmla="*/ 927 h 773"/>
                    <a:gd name="T96" fmla="+- 0 7145 6846"/>
                    <a:gd name="T97" fmla="*/ T96 w 363"/>
                    <a:gd name="T98" fmla="+- 0 989 896"/>
                    <a:gd name="T99" fmla="*/ 989 h 773"/>
                    <a:gd name="T100" fmla="+- 0 7174 6846"/>
                    <a:gd name="T101" fmla="*/ T100 w 363"/>
                    <a:gd name="T102" fmla="+- 0 1054 896"/>
                    <a:gd name="T103" fmla="*/ 1054 h 773"/>
                    <a:gd name="T104" fmla="+- 0 7194 6846"/>
                    <a:gd name="T105" fmla="*/ T104 w 363"/>
                    <a:gd name="T106" fmla="+- 0 1132 896"/>
                    <a:gd name="T107" fmla="*/ 1132 h 773"/>
                    <a:gd name="T108" fmla="+- 0 7206 6846"/>
                    <a:gd name="T109" fmla="*/ T108 w 363"/>
                    <a:gd name="T110" fmla="+- 0 1220 896"/>
                    <a:gd name="T111" fmla="*/ 1220 h 773"/>
                    <a:gd name="T112" fmla="+- 0 7209 6846"/>
                    <a:gd name="T113" fmla="*/ T112 w 363"/>
                    <a:gd name="T114" fmla="+- 0 1282 896"/>
                    <a:gd name="T115" fmla="*/ 1282 h 77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363" h="773">
                      <a:moveTo>
                        <a:pt x="363" y="386"/>
                      </a:moveTo>
                      <a:lnTo>
                        <a:pt x="360" y="449"/>
                      </a:lnTo>
                      <a:lnTo>
                        <a:pt x="348" y="537"/>
                      </a:lnTo>
                      <a:lnTo>
                        <a:pt x="328" y="614"/>
                      </a:lnTo>
                      <a:lnTo>
                        <a:pt x="299" y="680"/>
                      </a:lnTo>
                      <a:lnTo>
                        <a:pt x="265" y="729"/>
                      </a:lnTo>
                      <a:lnTo>
                        <a:pt x="211" y="767"/>
                      </a:lnTo>
                      <a:lnTo>
                        <a:pt x="181" y="772"/>
                      </a:lnTo>
                      <a:lnTo>
                        <a:pt x="167" y="771"/>
                      </a:lnTo>
                      <a:lnTo>
                        <a:pt x="111" y="742"/>
                      </a:lnTo>
                      <a:lnTo>
                        <a:pt x="63" y="680"/>
                      </a:lnTo>
                      <a:lnTo>
                        <a:pt x="35" y="614"/>
                      </a:lnTo>
                      <a:lnTo>
                        <a:pt x="14" y="537"/>
                      </a:lnTo>
                      <a:lnTo>
                        <a:pt x="2" y="449"/>
                      </a:lnTo>
                      <a:lnTo>
                        <a:pt x="0" y="386"/>
                      </a:lnTo>
                      <a:lnTo>
                        <a:pt x="1" y="355"/>
                      </a:lnTo>
                      <a:lnTo>
                        <a:pt x="5" y="294"/>
                      </a:lnTo>
                      <a:lnTo>
                        <a:pt x="20" y="209"/>
                      </a:lnTo>
                      <a:lnTo>
                        <a:pt x="44" y="135"/>
                      </a:lnTo>
                      <a:lnTo>
                        <a:pt x="74" y="75"/>
                      </a:lnTo>
                      <a:lnTo>
                        <a:pt x="124" y="20"/>
                      </a:lnTo>
                      <a:lnTo>
                        <a:pt x="181" y="0"/>
                      </a:lnTo>
                      <a:lnTo>
                        <a:pt x="196" y="2"/>
                      </a:lnTo>
                      <a:lnTo>
                        <a:pt x="252" y="31"/>
                      </a:lnTo>
                      <a:lnTo>
                        <a:pt x="299" y="93"/>
                      </a:lnTo>
                      <a:lnTo>
                        <a:pt x="328" y="158"/>
                      </a:lnTo>
                      <a:lnTo>
                        <a:pt x="348" y="236"/>
                      </a:lnTo>
                      <a:lnTo>
                        <a:pt x="360" y="324"/>
                      </a:lnTo>
                      <a:lnTo>
                        <a:pt x="363" y="386"/>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6" name="Group 34"/>
              <p:cNvGrpSpPr>
                <a:grpSpLocks/>
              </p:cNvGrpSpPr>
              <p:nvPr/>
            </p:nvGrpSpPr>
            <p:grpSpPr bwMode="auto">
              <a:xfrm>
                <a:off x="4361" y="522"/>
                <a:ext cx="656" cy="467"/>
                <a:chOff x="4361" y="522"/>
                <a:chExt cx="656" cy="467"/>
              </a:xfrm>
            </p:grpSpPr>
            <p:sp>
              <p:nvSpPr>
                <p:cNvPr id="43" name="Freeform 35"/>
                <p:cNvSpPr>
                  <a:spLocks/>
                </p:cNvSpPr>
                <p:nvPr/>
              </p:nvSpPr>
              <p:spPr bwMode="auto">
                <a:xfrm>
                  <a:off x="4361" y="522"/>
                  <a:ext cx="656" cy="467"/>
                </a:xfrm>
                <a:custGeom>
                  <a:avLst/>
                  <a:gdLst>
                    <a:gd name="T0" fmla="+- 0 4361 4361"/>
                    <a:gd name="T1" fmla="*/ T0 w 656"/>
                    <a:gd name="T2" fmla="+- 0 522 522"/>
                    <a:gd name="T3" fmla="*/ 522 h 467"/>
                    <a:gd name="T4" fmla="+- 0 5016 4361"/>
                    <a:gd name="T5" fmla="*/ T4 w 656"/>
                    <a:gd name="T6" fmla="+- 0 988 522"/>
                    <a:gd name="T7" fmla="*/ 988 h 467"/>
                  </a:gdLst>
                  <a:ahLst/>
                  <a:cxnLst>
                    <a:cxn ang="0">
                      <a:pos x="T1" y="T3"/>
                    </a:cxn>
                    <a:cxn ang="0">
                      <a:pos x="T5" y="T7"/>
                    </a:cxn>
                  </a:cxnLst>
                  <a:rect l="0" t="0" r="r" b="b"/>
                  <a:pathLst>
                    <a:path w="656" h="467">
                      <a:moveTo>
                        <a:pt x="0" y="0"/>
                      </a:moveTo>
                      <a:lnTo>
                        <a:pt x="655" y="466"/>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7" name="Group 32"/>
              <p:cNvGrpSpPr>
                <a:grpSpLocks/>
              </p:cNvGrpSpPr>
              <p:nvPr/>
            </p:nvGrpSpPr>
            <p:grpSpPr bwMode="auto">
              <a:xfrm>
                <a:off x="4935" y="890"/>
                <a:ext cx="199" cy="182"/>
                <a:chOff x="4935" y="890"/>
                <a:chExt cx="199" cy="182"/>
              </a:xfrm>
            </p:grpSpPr>
            <p:sp>
              <p:nvSpPr>
                <p:cNvPr id="42" name="Freeform 33"/>
                <p:cNvSpPr>
                  <a:spLocks/>
                </p:cNvSpPr>
                <p:nvPr/>
              </p:nvSpPr>
              <p:spPr bwMode="auto">
                <a:xfrm>
                  <a:off x="4935" y="890"/>
                  <a:ext cx="199" cy="182"/>
                </a:xfrm>
                <a:custGeom>
                  <a:avLst/>
                  <a:gdLst>
                    <a:gd name="T0" fmla="+- 0 5050 4935"/>
                    <a:gd name="T1" fmla="*/ T0 w 199"/>
                    <a:gd name="T2" fmla="+- 0 890 890"/>
                    <a:gd name="T3" fmla="*/ 890 h 182"/>
                    <a:gd name="T4" fmla="+- 0 4935 4935"/>
                    <a:gd name="T5" fmla="*/ T4 w 199"/>
                    <a:gd name="T6" fmla="+- 0 1052 890"/>
                    <a:gd name="T7" fmla="*/ 1052 h 182"/>
                    <a:gd name="T8" fmla="+- 0 5133 4935"/>
                    <a:gd name="T9" fmla="*/ T8 w 199"/>
                    <a:gd name="T10" fmla="+- 0 1071 890"/>
                    <a:gd name="T11" fmla="*/ 1071 h 182"/>
                    <a:gd name="T12" fmla="+- 0 5050 4935"/>
                    <a:gd name="T13" fmla="*/ T12 w 199"/>
                    <a:gd name="T14" fmla="+- 0 890 890"/>
                    <a:gd name="T15" fmla="*/ 890 h 182"/>
                  </a:gdLst>
                  <a:ahLst/>
                  <a:cxnLst>
                    <a:cxn ang="0">
                      <a:pos x="T1" y="T3"/>
                    </a:cxn>
                    <a:cxn ang="0">
                      <a:pos x="T5" y="T7"/>
                    </a:cxn>
                    <a:cxn ang="0">
                      <a:pos x="T9" y="T11"/>
                    </a:cxn>
                    <a:cxn ang="0">
                      <a:pos x="T13" y="T15"/>
                    </a:cxn>
                  </a:cxnLst>
                  <a:rect l="0" t="0" r="r" b="b"/>
                  <a:pathLst>
                    <a:path w="199" h="182">
                      <a:moveTo>
                        <a:pt x="115" y="0"/>
                      </a:moveTo>
                      <a:lnTo>
                        <a:pt x="0" y="162"/>
                      </a:lnTo>
                      <a:lnTo>
                        <a:pt x="198" y="181"/>
                      </a:lnTo>
                      <a:lnTo>
                        <a:pt x="115"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8" name="Group 30"/>
              <p:cNvGrpSpPr>
                <a:grpSpLocks/>
              </p:cNvGrpSpPr>
              <p:nvPr/>
            </p:nvGrpSpPr>
            <p:grpSpPr bwMode="auto">
              <a:xfrm>
                <a:off x="3671" y="1879"/>
                <a:ext cx="408" cy="290"/>
                <a:chOff x="3671" y="1879"/>
                <a:chExt cx="408" cy="290"/>
              </a:xfrm>
            </p:grpSpPr>
            <p:sp>
              <p:nvSpPr>
                <p:cNvPr id="41" name="Freeform 31"/>
                <p:cNvSpPr>
                  <a:spLocks/>
                </p:cNvSpPr>
                <p:nvPr/>
              </p:nvSpPr>
              <p:spPr bwMode="auto">
                <a:xfrm>
                  <a:off x="3671" y="1879"/>
                  <a:ext cx="408" cy="290"/>
                </a:xfrm>
                <a:custGeom>
                  <a:avLst/>
                  <a:gdLst>
                    <a:gd name="T0" fmla="+- 0 3671 3671"/>
                    <a:gd name="T1" fmla="*/ T0 w 408"/>
                    <a:gd name="T2" fmla="+- 0 2169 1879"/>
                    <a:gd name="T3" fmla="*/ 2169 h 290"/>
                    <a:gd name="T4" fmla="+- 0 4078 3671"/>
                    <a:gd name="T5" fmla="*/ T4 w 408"/>
                    <a:gd name="T6" fmla="+- 0 1879 1879"/>
                    <a:gd name="T7" fmla="*/ 1879 h 290"/>
                  </a:gdLst>
                  <a:ahLst/>
                  <a:cxnLst>
                    <a:cxn ang="0">
                      <a:pos x="T1" y="T3"/>
                    </a:cxn>
                    <a:cxn ang="0">
                      <a:pos x="T5" y="T7"/>
                    </a:cxn>
                  </a:cxnLst>
                  <a:rect l="0" t="0" r="r" b="b"/>
                  <a:pathLst>
                    <a:path w="408" h="290">
                      <a:moveTo>
                        <a:pt x="0" y="290"/>
                      </a:moveTo>
                      <a:lnTo>
                        <a:pt x="407"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9" name="Group 28"/>
              <p:cNvGrpSpPr>
                <a:grpSpLocks/>
              </p:cNvGrpSpPr>
              <p:nvPr/>
            </p:nvGrpSpPr>
            <p:grpSpPr bwMode="auto">
              <a:xfrm>
                <a:off x="3996" y="1796"/>
                <a:ext cx="199" cy="182"/>
                <a:chOff x="3996" y="1796"/>
                <a:chExt cx="199" cy="182"/>
              </a:xfrm>
            </p:grpSpPr>
            <p:sp>
              <p:nvSpPr>
                <p:cNvPr id="40" name="Freeform 29"/>
                <p:cNvSpPr>
                  <a:spLocks/>
                </p:cNvSpPr>
                <p:nvPr/>
              </p:nvSpPr>
              <p:spPr bwMode="auto">
                <a:xfrm>
                  <a:off x="3996" y="1796"/>
                  <a:ext cx="199" cy="182"/>
                </a:xfrm>
                <a:custGeom>
                  <a:avLst/>
                  <a:gdLst>
                    <a:gd name="T0" fmla="+- 0 4194 3996"/>
                    <a:gd name="T1" fmla="*/ T0 w 199"/>
                    <a:gd name="T2" fmla="+- 0 1796 1796"/>
                    <a:gd name="T3" fmla="*/ 1796 h 182"/>
                    <a:gd name="T4" fmla="+- 0 3996 3996"/>
                    <a:gd name="T5" fmla="*/ T4 w 199"/>
                    <a:gd name="T6" fmla="+- 0 1815 1796"/>
                    <a:gd name="T7" fmla="*/ 1815 h 182"/>
                    <a:gd name="T8" fmla="+- 0 4112 3996"/>
                    <a:gd name="T9" fmla="*/ T8 w 199"/>
                    <a:gd name="T10" fmla="+- 0 1977 1796"/>
                    <a:gd name="T11" fmla="*/ 1977 h 182"/>
                    <a:gd name="T12" fmla="+- 0 4194 3996"/>
                    <a:gd name="T13" fmla="*/ T12 w 199"/>
                    <a:gd name="T14" fmla="+- 0 1796 1796"/>
                    <a:gd name="T15" fmla="*/ 1796 h 182"/>
                  </a:gdLst>
                  <a:ahLst/>
                  <a:cxnLst>
                    <a:cxn ang="0">
                      <a:pos x="T1" y="T3"/>
                    </a:cxn>
                    <a:cxn ang="0">
                      <a:pos x="T5" y="T7"/>
                    </a:cxn>
                    <a:cxn ang="0">
                      <a:pos x="T9" y="T11"/>
                    </a:cxn>
                    <a:cxn ang="0">
                      <a:pos x="T13" y="T15"/>
                    </a:cxn>
                  </a:cxnLst>
                  <a:rect l="0" t="0" r="r" b="b"/>
                  <a:pathLst>
                    <a:path w="199" h="182">
                      <a:moveTo>
                        <a:pt x="198" y="0"/>
                      </a:moveTo>
                      <a:lnTo>
                        <a:pt x="0" y="19"/>
                      </a:lnTo>
                      <a:lnTo>
                        <a:pt x="116" y="181"/>
                      </a:lnTo>
                      <a:lnTo>
                        <a:pt x="198"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0" name="Group 26"/>
              <p:cNvGrpSpPr>
                <a:grpSpLocks/>
              </p:cNvGrpSpPr>
              <p:nvPr/>
            </p:nvGrpSpPr>
            <p:grpSpPr bwMode="auto">
              <a:xfrm>
                <a:off x="6058" y="1452"/>
                <a:ext cx="846" cy="1310"/>
                <a:chOff x="6058" y="1452"/>
                <a:chExt cx="846" cy="1310"/>
              </a:xfrm>
            </p:grpSpPr>
            <p:sp>
              <p:nvSpPr>
                <p:cNvPr id="39" name="Freeform 27"/>
                <p:cNvSpPr>
                  <a:spLocks/>
                </p:cNvSpPr>
                <p:nvPr/>
              </p:nvSpPr>
              <p:spPr bwMode="auto">
                <a:xfrm>
                  <a:off x="6058" y="1452"/>
                  <a:ext cx="846" cy="1310"/>
                </a:xfrm>
                <a:custGeom>
                  <a:avLst/>
                  <a:gdLst>
                    <a:gd name="T0" fmla="+- 0 6058 6058"/>
                    <a:gd name="T1" fmla="*/ T0 w 846"/>
                    <a:gd name="T2" fmla="+- 0 2761 1452"/>
                    <a:gd name="T3" fmla="*/ 2761 h 1310"/>
                    <a:gd name="T4" fmla="+- 0 6903 6058"/>
                    <a:gd name="T5" fmla="*/ T4 w 846"/>
                    <a:gd name="T6" fmla="+- 0 1452 1452"/>
                    <a:gd name="T7" fmla="*/ 1452 h 1310"/>
                  </a:gdLst>
                  <a:ahLst/>
                  <a:cxnLst>
                    <a:cxn ang="0">
                      <a:pos x="T1" y="T3"/>
                    </a:cxn>
                    <a:cxn ang="0">
                      <a:pos x="T5" y="T7"/>
                    </a:cxn>
                  </a:cxnLst>
                  <a:rect l="0" t="0" r="r" b="b"/>
                  <a:pathLst>
                    <a:path w="846" h="1310">
                      <a:moveTo>
                        <a:pt x="0" y="1309"/>
                      </a:moveTo>
                      <a:lnTo>
                        <a:pt x="845"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1" name="Group 24"/>
              <p:cNvGrpSpPr>
                <a:grpSpLocks/>
              </p:cNvGrpSpPr>
              <p:nvPr/>
            </p:nvGrpSpPr>
            <p:grpSpPr bwMode="auto">
              <a:xfrm>
                <a:off x="6803" y="1331"/>
                <a:ext cx="178" cy="200"/>
                <a:chOff x="6803" y="1331"/>
                <a:chExt cx="178" cy="200"/>
              </a:xfrm>
            </p:grpSpPr>
            <p:sp>
              <p:nvSpPr>
                <p:cNvPr id="38" name="Freeform 25"/>
                <p:cNvSpPr>
                  <a:spLocks/>
                </p:cNvSpPr>
                <p:nvPr/>
              </p:nvSpPr>
              <p:spPr bwMode="auto">
                <a:xfrm>
                  <a:off x="6803" y="1331"/>
                  <a:ext cx="178" cy="200"/>
                </a:xfrm>
                <a:custGeom>
                  <a:avLst/>
                  <a:gdLst>
                    <a:gd name="T0" fmla="+- 0 6980 6803"/>
                    <a:gd name="T1" fmla="*/ T0 w 178"/>
                    <a:gd name="T2" fmla="+- 0 1331 1331"/>
                    <a:gd name="T3" fmla="*/ 1331 h 200"/>
                    <a:gd name="T4" fmla="+- 0 6803 6803"/>
                    <a:gd name="T5" fmla="*/ T4 w 178"/>
                    <a:gd name="T6" fmla="+- 0 1422 1331"/>
                    <a:gd name="T7" fmla="*/ 1422 h 200"/>
                    <a:gd name="T8" fmla="+- 0 6971 6803"/>
                    <a:gd name="T9" fmla="*/ T8 w 178"/>
                    <a:gd name="T10" fmla="+- 0 1530 1331"/>
                    <a:gd name="T11" fmla="*/ 1530 h 200"/>
                    <a:gd name="T12" fmla="+- 0 6980 6803"/>
                    <a:gd name="T13" fmla="*/ T12 w 178"/>
                    <a:gd name="T14" fmla="+- 0 1331 1331"/>
                    <a:gd name="T15" fmla="*/ 1331 h 200"/>
                  </a:gdLst>
                  <a:ahLst/>
                  <a:cxnLst>
                    <a:cxn ang="0">
                      <a:pos x="T1" y="T3"/>
                    </a:cxn>
                    <a:cxn ang="0">
                      <a:pos x="T5" y="T7"/>
                    </a:cxn>
                    <a:cxn ang="0">
                      <a:pos x="T9" y="T11"/>
                    </a:cxn>
                    <a:cxn ang="0">
                      <a:pos x="T13" y="T15"/>
                    </a:cxn>
                  </a:cxnLst>
                  <a:rect l="0" t="0" r="r" b="b"/>
                  <a:pathLst>
                    <a:path w="178" h="200">
                      <a:moveTo>
                        <a:pt x="177" y="0"/>
                      </a:moveTo>
                      <a:lnTo>
                        <a:pt x="0" y="91"/>
                      </a:lnTo>
                      <a:lnTo>
                        <a:pt x="168" y="199"/>
                      </a:lnTo>
                      <a:lnTo>
                        <a:pt x="177"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2" name="Group 22"/>
              <p:cNvGrpSpPr>
                <a:grpSpLocks/>
              </p:cNvGrpSpPr>
              <p:nvPr/>
            </p:nvGrpSpPr>
            <p:grpSpPr bwMode="auto">
              <a:xfrm>
                <a:off x="5618" y="-146"/>
                <a:ext cx="433" cy="843"/>
                <a:chOff x="5618" y="-146"/>
                <a:chExt cx="433" cy="843"/>
              </a:xfrm>
            </p:grpSpPr>
            <p:sp>
              <p:nvSpPr>
                <p:cNvPr id="37" name="Freeform 23"/>
                <p:cNvSpPr>
                  <a:spLocks/>
                </p:cNvSpPr>
                <p:nvPr/>
              </p:nvSpPr>
              <p:spPr bwMode="auto">
                <a:xfrm>
                  <a:off x="5618" y="-146"/>
                  <a:ext cx="433" cy="843"/>
                </a:xfrm>
                <a:custGeom>
                  <a:avLst/>
                  <a:gdLst>
                    <a:gd name="T0" fmla="+- 0 5618 5618"/>
                    <a:gd name="T1" fmla="*/ T0 w 433"/>
                    <a:gd name="T2" fmla="+- 0 -146 -146"/>
                    <a:gd name="T3" fmla="*/ -146 h 843"/>
                    <a:gd name="T4" fmla="+- 0 6050 5618"/>
                    <a:gd name="T5" fmla="*/ T4 w 433"/>
                    <a:gd name="T6" fmla="+- 0 697 -146"/>
                    <a:gd name="T7" fmla="*/ 697 h 843"/>
                  </a:gdLst>
                  <a:ahLst/>
                  <a:cxnLst>
                    <a:cxn ang="0">
                      <a:pos x="T1" y="T3"/>
                    </a:cxn>
                    <a:cxn ang="0">
                      <a:pos x="T5" y="T7"/>
                    </a:cxn>
                  </a:cxnLst>
                  <a:rect l="0" t="0" r="r" b="b"/>
                  <a:pathLst>
                    <a:path w="433" h="843">
                      <a:moveTo>
                        <a:pt x="0" y="0"/>
                      </a:moveTo>
                      <a:lnTo>
                        <a:pt x="432" y="843"/>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3" name="Group 20"/>
              <p:cNvGrpSpPr>
                <a:grpSpLocks/>
              </p:cNvGrpSpPr>
              <p:nvPr/>
            </p:nvGrpSpPr>
            <p:grpSpPr bwMode="auto">
              <a:xfrm>
                <a:off x="5949" y="625"/>
                <a:ext cx="178" cy="200"/>
                <a:chOff x="5949" y="625"/>
                <a:chExt cx="178" cy="200"/>
              </a:xfrm>
            </p:grpSpPr>
            <p:sp>
              <p:nvSpPr>
                <p:cNvPr id="36" name="Freeform 21"/>
                <p:cNvSpPr>
                  <a:spLocks/>
                </p:cNvSpPr>
                <p:nvPr/>
              </p:nvSpPr>
              <p:spPr bwMode="auto">
                <a:xfrm>
                  <a:off x="5949" y="625"/>
                  <a:ext cx="178" cy="200"/>
                </a:xfrm>
                <a:custGeom>
                  <a:avLst/>
                  <a:gdLst>
                    <a:gd name="T0" fmla="+- 0 6126 5949"/>
                    <a:gd name="T1" fmla="*/ T0 w 178"/>
                    <a:gd name="T2" fmla="+- 0 625 625"/>
                    <a:gd name="T3" fmla="*/ 625 h 200"/>
                    <a:gd name="T4" fmla="+- 0 5949 5949"/>
                    <a:gd name="T5" fmla="*/ T4 w 178"/>
                    <a:gd name="T6" fmla="+- 0 716 625"/>
                    <a:gd name="T7" fmla="*/ 716 h 200"/>
                    <a:gd name="T8" fmla="+- 0 6116 5949"/>
                    <a:gd name="T9" fmla="*/ T8 w 178"/>
                    <a:gd name="T10" fmla="+- 0 824 625"/>
                    <a:gd name="T11" fmla="*/ 824 h 200"/>
                    <a:gd name="T12" fmla="+- 0 6126 5949"/>
                    <a:gd name="T13" fmla="*/ T12 w 178"/>
                    <a:gd name="T14" fmla="+- 0 625 625"/>
                    <a:gd name="T15" fmla="*/ 625 h 200"/>
                  </a:gdLst>
                  <a:ahLst/>
                  <a:cxnLst>
                    <a:cxn ang="0">
                      <a:pos x="T1" y="T3"/>
                    </a:cxn>
                    <a:cxn ang="0">
                      <a:pos x="T5" y="T7"/>
                    </a:cxn>
                    <a:cxn ang="0">
                      <a:pos x="T9" y="T11"/>
                    </a:cxn>
                    <a:cxn ang="0">
                      <a:pos x="T13" y="T15"/>
                    </a:cxn>
                  </a:cxnLst>
                  <a:rect l="0" t="0" r="r" b="b"/>
                  <a:pathLst>
                    <a:path w="178" h="200">
                      <a:moveTo>
                        <a:pt x="177" y="0"/>
                      </a:moveTo>
                      <a:lnTo>
                        <a:pt x="0" y="91"/>
                      </a:lnTo>
                      <a:lnTo>
                        <a:pt x="167" y="199"/>
                      </a:lnTo>
                      <a:lnTo>
                        <a:pt x="177"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4" name="Group 18"/>
              <p:cNvGrpSpPr>
                <a:grpSpLocks/>
              </p:cNvGrpSpPr>
              <p:nvPr/>
            </p:nvGrpSpPr>
            <p:grpSpPr bwMode="auto">
              <a:xfrm>
                <a:off x="7452" y="236"/>
                <a:ext cx="718" cy="708"/>
                <a:chOff x="7452" y="236"/>
                <a:chExt cx="718" cy="708"/>
              </a:xfrm>
            </p:grpSpPr>
            <p:sp>
              <p:nvSpPr>
                <p:cNvPr id="35" name="Freeform 19"/>
                <p:cNvSpPr>
                  <a:spLocks/>
                </p:cNvSpPr>
                <p:nvPr/>
              </p:nvSpPr>
              <p:spPr bwMode="auto">
                <a:xfrm>
                  <a:off x="7452" y="236"/>
                  <a:ext cx="718" cy="708"/>
                </a:xfrm>
                <a:custGeom>
                  <a:avLst/>
                  <a:gdLst>
                    <a:gd name="T0" fmla="+- 0 8169 7452"/>
                    <a:gd name="T1" fmla="*/ T0 w 718"/>
                    <a:gd name="T2" fmla="+- 0 236 236"/>
                    <a:gd name="T3" fmla="*/ 236 h 708"/>
                    <a:gd name="T4" fmla="+- 0 7452 7452"/>
                    <a:gd name="T5" fmla="*/ T4 w 718"/>
                    <a:gd name="T6" fmla="+- 0 943 236"/>
                    <a:gd name="T7" fmla="*/ 943 h 708"/>
                  </a:gdLst>
                  <a:ahLst/>
                  <a:cxnLst>
                    <a:cxn ang="0">
                      <a:pos x="T1" y="T3"/>
                    </a:cxn>
                    <a:cxn ang="0">
                      <a:pos x="T5" y="T7"/>
                    </a:cxn>
                  </a:cxnLst>
                  <a:rect l="0" t="0" r="r" b="b"/>
                  <a:pathLst>
                    <a:path w="718" h="708">
                      <a:moveTo>
                        <a:pt x="717" y="0"/>
                      </a:moveTo>
                      <a:lnTo>
                        <a:pt x="0" y="707"/>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5" name="Group 16"/>
              <p:cNvGrpSpPr>
                <a:grpSpLocks/>
              </p:cNvGrpSpPr>
              <p:nvPr/>
            </p:nvGrpSpPr>
            <p:grpSpPr bwMode="auto">
              <a:xfrm>
                <a:off x="7350" y="852"/>
                <a:ext cx="193" cy="193"/>
                <a:chOff x="7350" y="852"/>
                <a:chExt cx="193" cy="193"/>
              </a:xfrm>
            </p:grpSpPr>
            <p:sp>
              <p:nvSpPr>
                <p:cNvPr id="34" name="Freeform 17"/>
                <p:cNvSpPr>
                  <a:spLocks/>
                </p:cNvSpPr>
                <p:nvPr/>
              </p:nvSpPr>
              <p:spPr bwMode="auto">
                <a:xfrm>
                  <a:off x="7350" y="852"/>
                  <a:ext cx="193" cy="193"/>
                </a:xfrm>
                <a:custGeom>
                  <a:avLst/>
                  <a:gdLst>
                    <a:gd name="T0" fmla="+- 0 7403 7350"/>
                    <a:gd name="T1" fmla="*/ T0 w 193"/>
                    <a:gd name="T2" fmla="+- 0 852 852"/>
                    <a:gd name="T3" fmla="*/ 852 h 193"/>
                    <a:gd name="T4" fmla="+- 0 7350 7350"/>
                    <a:gd name="T5" fmla="*/ T4 w 193"/>
                    <a:gd name="T6" fmla="+- 0 1045 852"/>
                    <a:gd name="T7" fmla="*/ 1045 h 193"/>
                    <a:gd name="T8" fmla="+- 0 7543 7350"/>
                    <a:gd name="T9" fmla="*/ T8 w 193"/>
                    <a:gd name="T10" fmla="+- 0 994 852"/>
                    <a:gd name="T11" fmla="*/ 994 h 193"/>
                    <a:gd name="T12" fmla="+- 0 7403 7350"/>
                    <a:gd name="T13" fmla="*/ T12 w 193"/>
                    <a:gd name="T14" fmla="+- 0 852 852"/>
                    <a:gd name="T15" fmla="*/ 852 h 193"/>
                  </a:gdLst>
                  <a:ahLst/>
                  <a:cxnLst>
                    <a:cxn ang="0">
                      <a:pos x="T1" y="T3"/>
                    </a:cxn>
                    <a:cxn ang="0">
                      <a:pos x="T5" y="T7"/>
                    </a:cxn>
                    <a:cxn ang="0">
                      <a:pos x="T9" y="T11"/>
                    </a:cxn>
                    <a:cxn ang="0">
                      <a:pos x="T13" y="T15"/>
                    </a:cxn>
                  </a:cxnLst>
                  <a:rect l="0" t="0" r="r" b="b"/>
                  <a:pathLst>
                    <a:path w="193" h="193">
                      <a:moveTo>
                        <a:pt x="53" y="0"/>
                      </a:moveTo>
                      <a:lnTo>
                        <a:pt x="0" y="193"/>
                      </a:lnTo>
                      <a:lnTo>
                        <a:pt x="193" y="142"/>
                      </a:lnTo>
                      <a:lnTo>
                        <a:pt x="53"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6" name="Group 14"/>
              <p:cNvGrpSpPr>
                <a:grpSpLocks/>
              </p:cNvGrpSpPr>
              <p:nvPr/>
            </p:nvGrpSpPr>
            <p:grpSpPr bwMode="auto">
              <a:xfrm>
                <a:off x="7467" y="1131"/>
                <a:ext cx="606" cy="123"/>
                <a:chOff x="7467" y="1131"/>
                <a:chExt cx="606" cy="123"/>
              </a:xfrm>
            </p:grpSpPr>
            <p:sp>
              <p:nvSpPr>
                <p:cNvPr id="33" name="Freeform 15"/>
                <p:cNvSpPr>
                  <a:spLocks/>
                </p:cNvSpPr>
                <p:nvPr/>
              </p:nvSpPr>
              <p:spPr bwMode="auto">
                <a:xfrm>
                  <a:off x="7467" y="1131"/>
                  <a:ext cx="606" cy="123"/>
                </a:xfrm>
                <a:custGeom>
                  <a:avLst/>
                  <a:gdLst>
                    <a:gd name="T0" fmla="+- 0 8073 7467"/>
                    <a:gd name="T1" fmla="*/ T0 w 606"/>
                    <a:gd name="T2" fmla="+- 0 1131 1131"/>
                    <a:gd name="T3" fmla="*/ 1131 h 123"/>
                    <a:gd name="T4" fmla="+- 0 7467 7467"/>
                    <a:gd name="T5" fmla="*/ T4 w 606"/>
                    <a:gd name="T6" fmla="+- 0 1254 1131"/>
                    <a:gd name="T7" fmla="*/ 1254 h 123"/>
                  </a:gdLst>
                  <a:ahLst/>
                  <a:cxnLst>
                    <a:cxn ang="0">
                      <a:pos x="T1" y="T3"/>
                    </a:cxn>
                    <a:cxn ang="0">
                      <a:pos x="T5" y="T7"/>
                    </a:cxn>
                  </a:cxnLst>
                  <a:rect l="0" t="0" r="r" b="b"/>
                  <a:pathLst>
                    <a:path w="606" h="123">
                      <a:moveTo>
                        <a:pt x="606" y="0"/>
                      </a:moveTo>
                      <a:lnTo>
                        <a:pt x="0" y="123"/>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7" name="Group 12"/>
              <p:cNvGrpSpPr>
                <a:grpSpLocks/>
              </p:cNvGrpSpPr>
              <p:nvPr/>
            </p:nvGrpSpPr>
            <p:grpSpPr bwMode="auto">
              <a:xfrm>
                <a:off x="7327" y="1151"/>
                <a:ext cx="190" cy="196"/>
                <a:chOff x="7327" y="1151"/>
                <a:chExt cx="190" cy="196"/>
              </a:xfrm>
            </p:grpSpPr>
            <p:sp>
              <p:nvSpPr>
                <p:cNvPr id="32" name="Freeform 13"/>
                <p:cNvSpPr>
                  <a:spLocks/>
                </p:cNvSpPr>
                <p:nvPr/>
              </p:nvSpPr>
              <p:spPr bwMode="auto">
                <a:xfrm>
                  <a:off x="7327" y="1151"/>
                  <a:ext cx="190" cy="196"/>
                </a:xfrm>
                <a:custGeom>
                  <a:avLst/>
                  <a:gdLst>
                    <a:gd name="T0" fmla="+- 0 7476 7327"/>
                    <a:gd name="T1" fmla="*/ T0 w 190"/>
                    <a:gd name="T2" fmla="+- 0 1151 1151"/>
                    <a:gd name="T3" fmla="*/ 1151 h 196"/>
                    <a:gd name="T4" fmla="+- 0 7327 7327"/>
                    <a:gd name="T5" fmla="*/ T4 w 190"/>
                    <a:gd name="T6" fmla="+- 0 1283 1151"/>
                    <a:gd name="T7" fmla="*/ 1283 h 196"/>
                    <a:gd name="T8" fmla="+- 0 7516 7327"/>
                    <a:gd name="T9" fmla="*/ T8 w 190"/>
                    <a:gd name="T10" fmla="+- 0 1346 1151"/>
                    <a:gd name="T11" fmla="*/ 1346 h 196"/>
                    <a:gd name="T12" fmla="+- 0 7476 7327"/>
                    <a:gd name="T13" fmla="*/ T12 w 190"/>
                    <a:gd name="T14" fmla="+- 0 1151 1151"/>
                    <a:gd name="T15" fmla="*/ 1151 h 196"/>
                  </a:gdLst>
                  <a:ahLst/>
                  <a:cxnLst>
                    <a:cxn ang="0">
                      <a:pos x="T1" y="T3"/>
                    </a:cxn>
                    <a:cxn ang="0">
                      <a:pos x="T5" y="T7"/>
                    </a:cxn>
                    <a:cxn ang="0">
                      <a:pos x="T9" y="T11"/>
                    </a:cxn>
                    <a:cxn ang="0">
                      <a:pos x="T13" y="T15"/>
                    </a:cxn>
                  </a:cxnLst>
                  <a:rect l="0" t="0" r="r" b="b"/>
                  <a:pathLst>
                    <a:path w="190" h="196">
                      <a:moveTo>
                        <a:pt x="149" y="0"/>
                      </a:moveTo>
                      <a:lnTo>
                        <a:pt x="0" y="132"/>
                      </a:lnTo>
                      <a:lnTo>
                        <a:pt x="189" y="195"/>
                      </a:lnTo>
                      <a:lnTo>
                        <a:pt x="149"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8" name="Group 10"/>
              <p:cNvGrpSpPr>
                <a:grpSpLocks/>
              </p:cNvGrpSpPr>
              <p:nvPr/>
            </p:nvGrpSpPr>
            <p:grpSpPr bwMode="auto">
              <a:xfrm>
                <a:off x="7775" y="1481"/>
                <a:ext cx="248" cy="258"/>
                <a:chOff x="7775" y="1481"/>
                <a:chExt cx="248" cy="258"/>
              </a:xfrm>
            </p:grpSpPr>
            <p:sp>
              <p:nvSpPr>
                <p:cNvPr id="31" name="Freeform 11"/>
                <p:cNvSpPr>
                  <a:spLocks/>
                </p:cNvSpPr>
                <p:nvPr/>
              </p:nvSpPr>
              <p:spPr bwMode="auto">
                <a:xfrm>
                  <a:off x="7775" y="1481"/>
                  <a:ext cx="248" cy="258"/>
                </a:xfrm>
                <a:custGeom>
                  <a:avLst/>
                  <a:gdLst>
                    <a:gd name="T0" fmla="+- 0 8023 7775"/>
                    <a:gd name="T1" fmla="*/ T0 w 248"/>
                    <a:gd name="T2" fmla="+- 0 1739 1481"/>
                    <a:gd name="T3" fmla="*/ 1739 h 258"/>
                    <a:gd name="T4" fmla="+- 0 7775 7775"/>
                    <a:gd name="T5" fmla="*/ T4 w 248"/>
                    <a:gd name="T6" fmla="+- 0 1481 1481"/>
                    <a:gd name="T7" fmla="*/ 1481 h 258"/>
                  </a:gdLst>
                  <a:ahLst/>
                  <a:cxnLst>
                    <a:cxn ang="0">
                      <a:pos x="T1" y="T3"/>
                    </a:cxn>
                    <a:cxn ang="0">
                      <a:pos x="T5" y="T7"/>
                    </a:cxn>
                  </a:cxnLst>
                  <a:rect l="0" t="0" r="r" b="b"/>
                  <a:pathLst>
                    <a:path w="248" h="258">
                      <a:moveTo>
                        <a:pt x="248" y="258"/>
                      </a:moveTo>
                      <a:lnTo>
                        <a:pt x="0"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9" name="Group 8"/>
              <p:cNvGrpSpPr>
                <a:grpSpLocks/>
              </p:cNvGrpSpPr>
              <p:nvPr/>
            </p:nvGrpSpPr>
            <p:grpSpPr bwMode="auto">
              <a:xfrm>
                <a:off x="7676" y="1378"/>
                <a:ext cx="192" cy="194"/>
                <a:chOff x="7676" y="1378"/>
                <a:chExt cx="192" cy="194"/>
              </a:xfrm>
            </p:grpSpPr>
            <p:sp>
              <p:nvSpPr>
                <p:cNvPr id="30" name="Freeform 9"/>
                <p:cNvSpPr>
                  <a:spLocks/>
                </p:cNvSpPr>
                <p:nvPr/>
              </p:nvSpPr>
              <p:spPr bwMode="auto">
                <a:xfrm>
                  <a:off x="7676" y="1378"/>
                  <a:ext cx="192" cy="194"/>
                </a:xfrm>
                <a:custGeom>
                  <a:avLst/>
                  <a:gdLst>
                    <a:gd name="T0" fmla="+- 0 7676 7676"/>
                    <a:gd name="T1" fmla="*/ T0 w 192"/>
                    <a:gd name="T2" fmla="+- 0 1378 1378"/>
                    <a:gd name="T3" fmla="*/ 1378 h 194"/>
                    <a:gd name="T4" fmla="+- 0 7723 7676"/>
                    <a:gd name="T5" fmla="*/ T4 w 192"/>
                    <a:gd name="T6" fmla="+- 0 1572 1378"/>
                    <a:gd name="T7" fmla="*/ 1572 h 194"/>
                    <a:gd name="T8" fmla="+- 0 7867 7676"/>
                    <a:gd name="T9" fmla="*/ T8 w 192"/>
                    <a:gd name="T10" fmla="+- 0 1434 1378"/>
                    <a:gd name="T11" fmla="*/ 1434 h 194"/>
                    <a:gd name="T12" fmla="+- 0 7676 7676"/>
                    <a:gd name="T13" fmla="*/ T12 w 192"/>
                    <a:gd name="T14" fmla="+- 0 1378 1378"/>
                    <a:gd name="T15" fmla="*/ 1378 h 194"/>
                  </a:gdLst>
                  <a:ahLst/>
                  <a:cxnLst>
                    <a:cxn ang="0">
                      <a:pos x="T1" y="T3"/>
                    </a:cxn>
                    <a:cxn ang="0">
                      <a:pos x="T5" y="T7"/>
                    </a:cxn>
                    <a:cxn ang="0">
                      <a:pos x="T9" y="T11"/>
                    </a:cxn>
                    <a:cxn ang="0">
                      <a:pos x="T13" y="T15"/>
                    </a:cxn>
                  </a:cxnLst>
                  <a:rect l="0" t="0" r="r" b="b"/>
                  <a:pathLst>
                    <a:path w="192" h="194">
                      <a:moveTo>
                        <a:pt x="0" y="0"/>
                      </a:moveTo>
                      <a:lnTo>
                        <a:pt x="47" y="194"/>
                      </a:lnTo>
                      <a:lnTo>
                        <a:pt x="191" y="56"/>
                      </a:lnTo>
                      <a:lnTo>
                        <a:pt x="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sp>
          <p:nvSpPr>
            <p:cNvPr id="68" name="TextBox 67"/>
            <p:cNvSpPr txBox="1"/>
            <p:nvPr/>
          </p:nvSpPr>
          <p:spPr>
            <a:xfrm>
              <a:off x="5219667" y="791771"/>
              <a:ext cx="715389" cy="338554"/>
            </a:xfrm>
            <a:prstGeom prst="rect">
              <a:avLst/>
            </a:prstGeom>
            <a:noFill/>
          </p:spPr>
          <p:txBody>
            <a:bodyPr wrap="none" rtlCol="0">
              <a:spAutoFit/>
            </a:bodyPr>
            <a:lstStyle/>
            <a:p>
              <a:r>
                <a:rPr lang="en-NZ" sz="1600" dirty="0" smtClean="0"/>
                <a:t>Retina</a:t>
              </a:r>
              <a:endParaRPr lang="en-NZ" sz="1600" dirty="0"/>
            </a:p>
          </p:txBody>
        </p:sp>
        <p:sp>
          <p:nvSpPr>
            <p:cNvPr id="131" name="TextBox 130"/>
            <p:cNvSpPr txBox="1"/>
            <p:nvPr/>
          </p:nvSpPr>
          <p:spPr>
            <a:xfrm>
              <a:off x="7815015" y="1776684"/>
              <a:ext cx="782587" cy="338554"/>
            </a:xfrm>
            <a:prstGeom prst="rect">
              <a:avLst/>
            </a:prstGeom>
            <a:noFill/>
          </p:spPr>
          <p:txBody>
            <a:bodyPr wrap="none" rtlCol="0">
              <a:spAutoFit/>
            </a:bodyPr>
            <a:lstStyle/>
            <a:p>
              <a:r>
                <a:rPr lang="en-NZ" sz="1600" dirty="0" smtClean="0"/>
                <a:t>Cornea</a:t>
              </a:r>
              <a:endParaRPr lang="en-NZ" sz="1600" dirty="0"/>
            </a:p>
          </p:txBody>
        </p:sp>
        <p:sp>
          <p:nvSpPr>
            <p:cNvPr id="132" name="TextBox 131"/>
            <p:cNvSpPr txBox="1"/>
            <p:nvPr/>
          </p:nvSpPr>
          <p:spPr>
            <a:xfrm>
              <a:off x="7871881" y="1233048"/>
              <a:ext cx="598241" cy="338554"/>
            </a:xfrm>
            <a:prstGeom prst="rect">
              <a:avLst/>
            </a:prstGeom>
            <a:noFill/>
          </p:spPr>
          <p:txBody>
            <a:bodyPr wrap="none" rtlCol="0">
              <a:spAutoFit/>
            </a:bodyPr>
            <a:lstStyle/>
            <a:p>
              <a:r>
                <a:rPr lang="en-NZ" sz="1600" dirty="0" smtClean="0"/>
                <a:t>Pupil</a:t>
              </a:r>
              <a:endParaRPr lang="en-NZ" sz="1600" dirty="0"/>
            </a:p>
          </p:txBody>
        </p:sp>
        <p:sp>
          <p:nvSpPr>
            <p:cNvPr id="133" name="TextBox 132"/>
            <p:cNvSpPr txBox="1"/>
            <p:nvPr/>
          </p:nvSpPr>
          <p:spPr>
            <a:xfrm>
              <a:off x="6400197" y="2402004"/>
              <a:ext cx="1611038" cy="338554"/>
            </a:xfrm>
            <a:prstGeom prst="rect">
              <a:avLst/>
            </a:prstGeom>
            <a:noFill/>
          </p:spPr>
          <p:txBody>
            <a:bodyPr wrap="square" rtlCol="0">
              <a:spAutoFit/>
            </a:bodyPr>
            <a:lstStyle/>
            <a:p>
              <a:r>
                <a:rPr lang="en-NZ" sz="1600" dirty="0" smtClean="0"/>
                <a:t>Lens</a:t>
              </a:r>
              <a:endParaRPr lang="en-NZ" sz="1600" dirty="0"/>
            </a:p>
          </p:txBody>
        </p:sp>
        <p:sp>
          <p:nvSpPr>
            <p:cNvPr id="134" name="TextBox 133"/>
            <p:cNvSpPr txBox="1"/>
            <p:nvPr/>
          </p:nvSpPr>
          <p:spPr>
            <a:xfrm>
              <a:off x="7985613" y="596153"/>
              <a:ext cx="434734" cy="338554"/>
            </a:xfrm>
            <a:prstGeom prst="rect">
              <a:avLst/>
            </a:prstGeom>
            <a:noFill/>
          </p:spPr>
          <p:txBody>
            <a:bodyPr wrap="none" rtlCol="0">
              <a:spAutoFit/>
            </a:bodyPr>
            <a:lstStyle/>
            <a:p>
              <a:r>
                <a:rPr lang="en-NZ" sz="1600" dirty="0" smtClean="0"/>
                <a:t>Iris</a:t>
              </a:r>
              <a:endParaRPr lang="en-NZ" sz="1600" dirty="0"/>
            </a:p>
          </p:txBody>
        </p:sp>
        <p:sp>
          <p:nvSpPr>
            <p:cNvPr id="135" name="TextBox 134"/>
            <p:cNvSpPr txBox="1"/>
            <p:nvPr/>
          </p:nvSpPr>
          <p:spPr>
            <a:xfrm>
              <a:off x="5915703" y="136678"/>
              <a:ext cx="1385850" cy="584775"/>
            </a:xfrm>
            <a:prstGeom prst="rect">
              <a:avLst/>
            </a:prstGeom>
            <a:noFill/>
          </p:spPr>
          <p:txBody>
            <a:bodyPr wrap="square" rtlCol="0">
              <a:spAutoFit/>
            </a:bodyPr>
            <a:lstStyle/>
            <a:p>
              <a:r>
                <a:rPr lang="en-NZ" sz="1600" dirty="0" smtClean="0"/>
                <a:t>Vitreous humour</a:t>
              </a:r>
              <a:endParaRPr lang="en-NZ" sz="1600" dirty="0"/>
            </a:p>
          </p:txBody>
        </p:sp>
        <p:sp>
          <p:nvSpPr>
            <p:cNvPr id="136" name="TextBox 135"/>
            <p:cNvSpPr txBox="1"/>
            <p:nvPr/>
          </p:nvSpPr>
          <p:spPr>
            <a:xfrm>
              <a:off x="4471314" y="2022342"/>
              <a:ext cx="1153521" cy="338554"/>
            </a:xfrm>
            <a:prstGeom prst="rect">
              <a:avLst/>
            </a:prstGeom>
            <a:noFill/>
          </p:spPr>
          <p:txBody>
            <a:bodyPr wrap="none" rtlCol="0">
              <a:spAutoFit/>
            </a:bodyPr>
            <a:lstStyle/>
            <a:p>
              <a:r>
                <a:rPr lang="en-NZ" sz="1600" dirty="0" smtClean="0"/>
                <a:t>Optic nerve</a:t>
              </a:r>
              <a:endParaRPr lang="en-NZ" sz="1600" dirty="0"/>
            </a:p>
          </p:txBody>
        </p:sp>
      </p:grpSp>
      <p:sp>
        <p:nvSpPr>
          <p:cNvPr id="138" name="Rectangle 137"/>
          <p:cNvSpPr/>
          <p:nvPr/>
        </p:nvSpPr>
        <p:spPr>
          <a:xfrm>
            <a:off x="157655" y="484881"/>
            <a:ext cx="4756246" cy="2308324"/>
          </a:xfrm>
          <a:prstGeom prst="rect">
            <a:avLst/>
          </a:prstGeom>
        </p:spPr>
        <p:txBody>
          <a:bodyPr wrap="square">
            <a:spAutoFit/>
          </a:bodyPr>
          <a:lstStyle/>
          <a:p>
            <a:r>
              <a:rPr lang="en-US" sz="1600" dirty="0" smtClean="0"/>
              <a:t>This </a:t>
            </a:r>
            <a:r>
              <a:rPr lang="en-US" sz="1600" dirty="0"/>
              <a:t>diagram is a simplified anatomy of the eye. Light enters through the transparent cornea, and passes through the pupil to enter the lens. The position of the lens is fixed. However, the shape, and hence the focal length, of the lens can change in order for us to be able to see objects that are far away (distant), as well as objects that are near (close). The lens focuses the light onto the retina, where an image of the object is formed.</a:t>
            </a:r>
            <a:endParaRPr lang="en-NZ" sz="1600" dirty="0"/>
          </a:p>
        </p:txBody>
      </p:sp>
      <p:sp>
        <p:nvSpPr>
          <p:cNvPr id="139" name="Rectangle 138"/>
          <p:cNvSpPr/>
          <p:nvPr/>
        </p:nvSpPr>
        <p:spPr>
          <a:xfrm>
            <a:off x="225188" y="2965314"/>
            <a:ext cx="5001081" cy="830997"/>
          </a:xfrm>
          <a:prstGeom prst="rect">
            <a:avLst/>
          </a:prstGeom>
        </p:spPr>
        <p:txBody>
          <a:bodyPr wrap="square">
            <a:spAutoFit/>
          </a:bodyPr>
          <a:lstStyle/>
          <a:p>
            <a:r>
              <a:rPr lang="en-US" sz="1600" dirty="0"/>
              <a:t>Frankie goes to the optician for an eye examination. The optician shines a ray of light into his cornea (at the front of his eye), as shown </a:t>
            </a:r>
            <a:r>
              <a:rPr lang="en-US" sz="1600" dirty="0" smtClean="0"/>
              <a:t>here:</a:t>
            </a:r>
            <a:endParaRPr lang="en-NZ" sz="1600" dirty="0"/>
          </a:p>
        </p:txBody>
      </p:sp>
      <p:sp>
        <p:nvSpPr>
          <p:cNvPr id="140" name="Rectangle 15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41" name="Group 127"/>
          <p:cNvGrpSpPr>
            <a:grpSpLocks/>
          </p:cNvGrpSpPr>
          <p:nvPr/>
        </p:nvGrpSpPr>
        <p:grpSpPr bwMode="auto">
          <a:xfrm>
            <a:off x="5163690" y="2985568"/>
            <a:ext cx="3554536" cy="1522746"/>
            <a:chOff x="5" y="-85"/>
            <a:chExt cx="3817" cy="1340"/>
          </a:xfrm>
        </p:grpSpPr>
        <p:grpSp>
          <p:nvGrpSpPr>
            <p:cNvPr id="142" name="Group 149"/>
            <p:cNvGrpSpPr>
              <a:grpSpLocks/>
            </p:cNvGrpSpPr>
            <p:nvPr/>
          </p:nvGrpSpPr>
          <p:grpSpPr bwMode="auto">
            <a:xfrm>
              <a:off x="2385" y="61"/>
              <a:ext cx="1344" cy="1194"/>
              <a:chOff x="2385" y="61"/>
              <a:chExt cx="1344" cy="1194"/>
            </a:xfrm>
          </p:grpSpPr>
          <p:sp>
            <p:nvSpPr>
              <p:cNvPr id="164" name="Freeform 150"/>
              <p:cNvSpPr>
                <a:spLocks/>
              </p:cNvSpPr>
              <p:nvPr/>
            </p:nvSpPr>
            <p:spPr bwMode="auto">
              <a:xfrm>
                <a:off x="2385" y="61"/>
                <a:ext cx="1344" cy="1194"/>
              </a:xfrm>
              <a:custGeom>
                <a:avLst/>
                <a:gdLst>
                  <a:gd name="T0" fmla="+- 0 3729 2385"/>
                  <a:gd name="T1" fmla="*/ T0 w 1344"/>
                  <a:gd name="T2" fmla="+- 0 61 61"/>
                  <a:gd name="T3" fmla="*/ 61 h 1194"/>
                  <a:gd name="T4" fmla="+- 0 2825 2385"/>
                  <a:gd name="T5" fmla="*/ T4 w 1344"/>
                  <a:gd name="T6" fmla="+- 0 61 61"/>
                  <a:gd name="T7" fmla="*/ 61 h 1194"/>
                  <a:gd name="T8" fmla="+- 0 2385 2385"/>
                  <a:gd name="T9" fmla="*/ T8 w 1344"/>
                  <a:gd name="T10" fmla="+- 0 1254 61"/>
                  <a:gd name="T11" fmla="*/ 1254 h 1194"/>
                  <a:gd name="T12" fmla="+- 0 3729 2385"/>
                  <a:gd name="T13" fmla="*/ T12 w 1344"/>
                  <a:gd name="T14" fmla="+- 0 1254 61"/>
                  <a:gd name="T15" fmla="*/ 1254 h 1194"/>
                  <a:gd name="T16" fmla="+- 0 3729 2385"/>
                  <a:gd name="T17" fmla="*/ T16 w 1344"/>
                  <a:gd name="T18" fmla="+- 0 61 61"/>
                  <a:gd name="T19" fmla="*/ 61 h 1194"/>
                </a:gdLst>
                <a:ahLst/>
                <a:cxnLst>
                  <a:cxn ang="0">
                    <a:pos x="T1" y="T3"/>
                  </a:cxn>
                  <a:cxn ang="0">
                    <a:pos x="T5" y="T7"/>
                  </a:cxn>
                  <a:cxn ang="0">
                    <a:pos x="T9" y="T11"/>
                  </a:cxn>
                  <a:cxn ang="0">
                    <a:pos x="T13" y="T15"/>
                  </a:cxn>
                  <a:cxn ang="0">
                    <a:pos x="T17" y="T19"/>
                  </a:cxn>
                </a:cxnLst>
                <a:rect l="0" t="0" r="r" b="b"/>
                <a:pathLst>
                  <a:path w="1344" h="1194">
                    <a:moveTo>
                      <a:pt x="1344" y="0"/>
                    </a:moveTo>
                    <a:lnTo>
                      <a:pt x="440" y="0"/>
                    </a:lnTo>
                    <a:lnTo>
                      <a:pt x="0" y="1193"/>
                    </a:lnTo>
                    <a:lnTo>
                      <a:pt x="1344" y="1193"/>
                    </a:lnTo>
                    <a:lnTo>
                      <a:pt x="1344" y="0"/>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43" name="Group 147"/>
            <p:cNvGrpSpPr>
              <a:grpSpLocks/>
            </p:cNvGrpSpPr>
            <p:nvPr/>
          </p:nvGrpSpPr>
          <p:grpSpPr bwMode="auto">
            <a:xfrm>
              <a:off x="5" y="530"/>
              <a:ext cx="3477" cy="128"/>
              <a:chOff x="5" y="530"/>
              <a:chExt cx="3477" cy="128"/>
            </a:xfrm>
          </p:grpSpPr>
          <p:sp>
            <p:nvSpPr>
              <p:cNvPr id="163" name="Freeform 148"/>
              <p:cNvSpPr>
                <a:spLocks/>
              </p:cNvSpPr>
              <p:nvPr/>
            </p:nvSpPr>
            <p:spPr bwMode="auto">
              <a:xfrm>
                <a:off x="5" y="530"/>
                <a:ext cx="3477" cy="128"/>
              </a:xfrm>
              <a:custGeom>
                <a:avLst/>
                <a:gdLst>
                  <a:gd name="T0" fmla="+- 0 5 5"/>
                  <a:gd name="T1" fmla="*/ T0 w 3477"/>
                  <a:gd name="T2" fmla="+- 0 530 530"/>
                  <a:gd name="T3" fmla="*/ 530 h 128"/>
                  <a:gd name="T4" fmla="+- 0 2652 5"/>
                  <a:gd name="T5" fmla="*/ T4 w 3477"/>
                  <a:gd name="T6" fmla="+- 0 530 530"/>
                  <a:gd name="T7" fmla="*/ 530 h 128"/>
                  <a:gd name="T8" fmla="+- 0 3481 5"/>
                  <a:gd name="T9" fmla="*/ T8 w 3477"/>
                  <a:gd name="T10" fmla="+- 0 658 530"/>
                  <a:gd name="T11" fmla="*/ 658 h 128"/>
                </a:gdLst>
                <a:ahLst/>
                <a:cxnLst>
                  <a:cxn ang="0">
                    <a:pos x="T1" y="T3"/>
                  </a:cxn>
                  <a:cxn ang="0">
                    <a:pos x="T5" y="T7"/>
                  </a:cxn>
                  <a:cxn ang="0">
                    <a:pos x="T9" y="T11"/>
                  </a:cxn>
                </a:cxnLst>
                <a:rect l="0" t="0" r="r" b="b"/>
                <a:pathLst>
                  <a:path w="3477" h="128">
                    <a:moveTo>
                      <a:pt x="0" y="0"/>
                    </a:moveTo>
                    <a:lnTo>
                      <a:pt x="2647" y="0"/>
                    </a:lnTo>
                    <a:lnTo>
                      <a:pt x="3476" y="128"/>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44" name="Group 145"/>
            <p:cNvGrpSpPr>
              <a:grpSpLocks/>
            </p:cNvGrpSpPr>
            <p:nvPr/>
          </p:nvGrpSpPr>
          <p:grpSpPr bwMode="auto">
            <a:xfrm>
              <a:off x="2270" y="530"/>
              <a:ext cx="248" cy="366"/>
              <a:chOff x="2270" y="530"/>
              <a:chExt cx="248" cy="366"/>
            </a:xfrm>
          </p:grpSpPr>
          <p:sp>
            <p:nvSpPr>
              <p:cNvPr id="162" name="Freeform 146"/>
              <p:cNvSpPr>
                <a:spLocks/>
              </p:cNvSpPr>
              <p:nvPr/>
            </p:nvSpPr>
            <p:spPr bwMode="auto">
              <a:xfrm>
                <a:off x="2270" y="530"/>
                <a:ext cx="248" cy="366"/>
              </a:xfrm>
              <a:custGeom>
                <a:avLst/>
                <a:gdLst>
                  <a:gd name="T0" fmla="+- 0 2517 2270"/>
                  <a:gd name="T1" fmla="*/ T0 w 248"/>
                  <a:gd name="T2" fmla="+- 0 896 530"/>
                  <a:gd name="T3" fmla="*/ 896 h 366"/>
                  <a:gd name="T4" fmla="+- 0 2455 2270"/>
                  <a:gd name="T5" fmla="*/ T4 w 248"/>
                  <a:gd name="T6" fmla="+- 0 864 530"/>
                  <a:gd name="T7" fmla="*/ 864 h 366"/>
                  <a:gd name="T8" fmla="+- 0 2400 2270"/>
                  <a:gd name="T9" fmla="*/ T8 w 248"/>
                  <a:gd name="T10" fmla="+- 0 822 530"/>
                  <a:gd name="T11" fmla="*/ 822 h 366"/>
                  <a:gd name="T12" fmla="+- 0 2353 2270"/>
                  <a:gd name="T13" fmla="*/ T12 w 248"/>
                  <a:gd name="T14" fmla="+- 0 772 530"/>
                  <a:gd name="T15" fmla="*/ 772 h 366"/>
                  <a:gd name="T16" fmla="+- 0 2315 2270"/>
                  <a:gd name="T17" fmla="*/ T16 w 248"/>
                  <a:gd name="T18" fmla="+- 0 714 530"/>
                  <a:gd name="T19" fmla="*/ 714 h 366"/>
                  <a:gd name="T20" fmla="+- 0 2288 2270"/>
                  <a:gd name="T21" fmla="*/ T20 w 248"/>
                  <a:gd name="T22" fmla="+- 0 649 530"/>
                  <a:gd name="T23" fmla="*/ 649 h 366"/>
                  <a:gd name="T24" fmla="+- 0 2273 2270"/>
                  <a:gd name="T25" fmla="*/ T24 w 248"/>
                  <a:gd name="T26" fmla="+- 0 579 530"/>
                  <a:gd name="T27" fmla="*/ 579 h 366"/>
                  <a:gd name="T28" fmla="+- 0 2271 2270"/>
                  <a:gd name="T29" fmla="*/ T28 w 248"/>
                  <a:gd name="T30" fmla="+- 0 555 530"/>
                  <a:gd name="T31" fmla="*/ 555 h 366"/>
                  <a:gd name="T32" fmla="+- 0 2270 2270"/>
                  <a:gd name="T33" fmla="*/ T32 w 248"/>
                  <a:gd name="T34" fmla="+- 0 530 530"/>
                  <a:gd name="T35" fmla="*/ 530 h 36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248" h="366">
                    <a:moveTo>
                      <a:pt x="247" y="366"/>
                    </a:moveTo>
                    <a:lnTo>
                      <a:pt x="185" y="334"/>
                    </a:lnTo>
                    <a:lnTo>
                      <a:pt x="130" y="292"/>
                    </a:lnTo>
                    <a:lnTo>
                      <a:pt x="83" y="242"/>
                    </a:lnTo>
                    <a:lnTo>
                      <a:pt x="45" y="184"/>
                    </a:lnTo>
                    <a:lnTo>
                      <a:pt x="18" y="119"/>
                    </a:lnTo>
                    <a:lnTo>
                      <a:pt x="3" y="49"/>
                    </a:lnTo>
                    <a:lnTo>
                      <a:pt x="1" y="25"/>
                    </a:lnTo>
                    <a:lnTo>
                      <a:pt x="0"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45" name="Group 143"/>
            <p:cNvGrpSpPr>
              <a:grpSpLocks/>
            </p:cNvGrpSpPr>
            <p:nvPr/>
          </p:nvGrpSpPr>
          <p:grpSpPr bwMode="auto">
            <a:xfrm>
              <a:off x="1368" y="530"/>
              <a:ext cx="60" cy="2"/>
              <a:chOff x="1368" y="530"/>
              <a:chExt cx="60" cy="2"/>
            </a:xfrm>
          </p:grpSpPr>
          <p:sp>
            <p:nvSpPr>
              <p:cNvPr id="161" name="Freeform 144"/>
              <p:cNvSpPr>
                <a:spLocks/>
              </p:cNvSpPr>
              <p:nvPr/>
            </p:nvSpPr>
            <p:spPr bwMode="auto">
              <a:xfrm>
                <a:off x="1368" y="530"/>
                <a:ext cx="60" cy="2"/>
              </a:xfrm>
              <a:custGeom>
                <a:avLst/>
                <a:gdLst>
                  <a:gd name="T0" fmla="+- 0 1368 1368"/>
                  <a:gd name="T1" fmla="*/ T0 w 60"/>
                  <a:gd name="T2" fmla="+- 0 1428 1368"/>
                  <a:gd name="T3" fmla="*/ T2 w 60"/>
                </a:gdLst>
                <a:ahLst/>
                <a:cxnLst>
                  <a:cxn ang="0">
                    <a:pos x="T1" y="0"/>
                  </a:cxn>
                  <a:cxn ang="0">
                    <a:pos x="T3" y="0"/>
                  </a:cxn>
                </a:cxnLst>
                <a:rect l="0" t="0" r="r" b="b"/>
                <a:pathLst>
                  <a:path w="60">
                    <a:moveTo>
                      <a:pt x="0" y="0"/>
                    </a:moveTo>
                    <a:lnTo>
                      <a:pt x="60" y="0"/>
                    </a:lnTo>
                  </a:path>
                </a:pathLst>
              </a:custGeom>
              <a:noFill/>
              <a:ln w="317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46" name="Group 141"/>
            <p:cNvGrpSpPr>
              <a:grpSpLocks/>
            </p:cNvGrpSpPr>
            <p:nvPr/>
          </p:nvGrpSpPr>
          <p:grpSpPr bwMode="auto">
            <a:xfrm>
              <a:off x="1413" y="480"/>
              <a:ext cx="87" cy="100"/>
              <a:chOff x="1413" y="480"/>
              <a:chExt cx="87" cy="100"/>
            </a:xfrm>
          </p:grpSpPr>
          <p:sp>
            <p:nvSpPr>
              <p:cNvPr id="160" name="Freeform 142"/>
              <p:cNvSpPr>
                <a:spLocks/>
              </p:cNvSpPr>
              <p:nvPr/>
            </p:nvSpPr>
            <p:spPr bwMode="auto">
              <a:xfrm>
                <a:off x="1413" y="480"/>
                <a:ext cx="87" cy="100"/>
              </a:xfrm>
              <a:custGeom>
                <a:avLst/>
                <a:gdLst>
                  <a:gd name="T0" fmla="+- 0 1413 1413"/>
                  <a:gd name="T1" fmla="*/ T0 w 87"/>
                  <a:gd name="T2" fmla="+- 0 480 480"/>
                  <a:gd name="T3" fmla="*/ 480 h 100"/>
                  <a:gd name="T4" fmla="+- 0 1413 1413"/>
                  <a:gd name="T5" fmla="*/ T4 w 87"/>
                  <a:gd name="T6" fmla="+- 0 580 480"/>
                  <a:gd name="T7" fmla="*/ 580 h 100"/>
                  <a:gd name="T8" fmla="+- 0 1500 1413"/>
                  <a:gd name="T9" fmla="*/ T8 w 87"/>
                  <a:gd name="T10" fmla="+- 0 530 480"/>
                  <a:gd name="T11" fmla="*/ 530 h 100"/>
                  <a:gd name="T12" fmla="+- 0 1413 1413"/>
                  <a:gd name="T13" fmla="*/ T12 w 87"/>
                  <a:gd name="T14" fmla="+- 0 480 480"/>
                  <a:gd name="T15" fmla="*/ 480 h 100"/>
                </a:gdLst>
                <a:ahLst/>
                <a:cxnLst>
                  <a:cxn ang="0">
                    <a:pos x="T1" y="T3"/>
                  </a:cxn>
                  <a:cxn ang="0">
                    <a:pos x="T5" y="T7"/>
                  </a:cxn>
                  <a:cxn ang="0">
                    <a:pos x="T9" y="T11"/>
                  </a:cxn>
                  <a:cxn ang="0">
                    <a:pos x="T13" y="T15"/>
                  </a:cxn>
                </a:cxnLst>
                <a:rect l="0" t="0" r="r" b="b"/>
                <a:pathLst>
                  <a:path w="87" h="100">
                    <a:moveTo>
                      <a:pt x="0" y="0"/>
                    </a:moveTo>
                    <a:lnTo>
                      <a:pt x="0" y="100"/>
                    </a:lnTo>
                    <a:lnTo>
                      <a:pt x="87" y="50"/>
                    </a:lnTo>
                    <a:lnTo>
                      <a:pt x="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47" name="Group 139"/>
            <p:cNvGrpSpPr>
              <a:grpSpLocks/>
            </p:cNvGrpSpPr>
            <p:nvPr/>
          </p:nvGrpSpPr>
          <p:grpSpPr bwMode="auto">
            <a:xfrm>
              <a:off x="3013" y="585"/>
              <a:ext cx="52" cy="8"/>
              <a:chOff x="3013" y="585"/>
              <a:chExt cx="52" cy="8"/>
            </a:xfrm>
          </p:grpSpPr>
          <p:sp>
            <p:nvSpPr>
              <p:cNvPr id="159" name="Freeform 140"/>
              <p:cNvSpPr>
                <a:spLocks/>
              </p:cNvSpPr>
              <p:nvPr/>
            </p:nvSpPr>
            <p:spPr bwMode="auto">
              <a:xfrm>
                <a:off x="3013" y="585"/>
                <a:ext cx="52" cy="8"/>
              </a:xfrm>
              <a:custGeom>
                <a:avLst/>
                <a:gdLst>
                  <a:gd name="T0" fmla="+- 0 3013 3013"/>
                  <a:gd name="T1" fmla="*/ T0 w 52"/>
                  <a:gd name="T2" fmla="+- 0 585 585"/>
                  <a:gd name="T3" fmla="*/ 585 h 8"/>
                  <a:gd name="T4" fmla="+- 0 3064 3013"/>
                  <a:gd name="T5" fmla="*/ T4 w 52"/>
                  <a:gd name="T6" fmla="+- 0 593 585"/>
                  <a:gd name="T7" fmla="*/ 593 h 8"/>
                </a:gdLst>
                <a:ahLst/>
                <a:cxnLst>
                  <a:cxn ang="0">
                    <a:pos x="T1" y="T3"/>
                  </a:cxn>
                  <a:cxn ang="0">
                    <a:pos x="T5" y="T7"/>
                  </a:cxn>
                </a:cxnLst>
                <a:rect l="0" t="0" r="r" b="b"/>
                <a:pathLst>
                  <a:path w="52" h="8">
                    <a:moveTo>
                      <a:pt x="0" y="0"/>
                    </a:moveTo>
                    <a:lnTo>
                      <a:pt x="51" y="8"/>
                    </a:lnTo>
                  </a:path>
                </a:pathLst>
              </a:custGeom>
              <a:noFill/>
              <a:ln w="317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48" name="Group 137"/>
            <p:cNvGrpSpPr>
              <a:grpSpLocks/>
            </p:cNvGrpSpPr>
            <p:nvPr/>
          </p:nvGrpSpPr>
          <p:grpSpPr bwMode="auto">
            <a:xfrm>
              <a:off x="3042" y="542"/>
              <a:ext cx="94" cy="99"/>
              <a:chOff x="3042" y="542"/>
              <a:chExt cx="94" cy="99"/>
            </a:xfrm>
          </p:grpSpPr>
          <p:sp>
            <p:nvSpPr>
              <p:cNvPr id="158" name="Freeform 138"/>
              <p:cNvSpPr>
                <a:spLocks/>
              </p:cNvSpPr>
              <p:nvPr/>
            </p:nvSpPr>
            <p:spPr bwMode="auto">
              <a:xfrm>
                <a:off x="3042" y="542"/>
                <a:ext cx="94" cy="99"/>
              </a:xfrm>
              <a:custGeom>
                <a:avLst/>
                <a:gdLst>
                  <a:gd name="T0" fmla="+- 0 3057 3042"/>
                  <a:gd name="T1" fmla="*/ T0 w 94"/>
                  <a:gd name="T2" fmla="+- 0 542 542"/>
                  <a:gd name="T3" fmla="*/ 542 h 99"/>
                  <a:gd name="T4" fmla="+- 0 3042 3042"/>
                  <a:gd name="T5" fmla="*/ T4 w 94"/>
                  <a:gd name="T6" fmla="+- 0 640 542"/>
                  <a:gd name="T7" fmla="*/ 640 h 99"/>
                  <a:gd name="T8" fmla="+- 0 3135 3042"/>
                  <a:gd name="T9" fmla="*/ T8 w 94"/>
                  <a:gd name="T10" fmla="+- 0 604 542"/>
                  <a:gd name="T11" fmla="*/ 604 h 99"/>
                  <a:gd name="T12" fmla="+- 0 3057 3042"/>
                  <a:gd name="T13" fmla="*/ T12 w 94"/>
                  <a:gd name="T14" fmla="+- 0 542 542"/>
                  <a:gd name="T15" fmla="*/ 542 h 99"/>
                </a:gdLst>
                <a:ahLst/>
                <a:cxnLst>
                  <a:cxn ang="0">
                    <a:pos x="T1" y="T3"/>
                  </a:cxn>
                  <a:cxn ang="0">
                    <a:pos x="T5" y="T7"/>
                  </a:cxn>
                  <a:cxn ang="0">
                    <a:pos x="T9" y="T11"/>
                  </a:cxn>
                  <a:cxn ang="0">
                    <a:pos x="T13" y="T15"/>
                  </a:cxn>
                </a:cxnLst>
                <a:rect l="0" t="0" r="r" b="b"/>
                <a:pathLst>
                  <a:path w="94" h="99">
                    <a:moveTo>
                      <a:pt x="15" y="0"/>
                    </a:moveTo>
                    <a:lnTo>
                      <a:pt x="0" y="98"/>
                    </a:lnTo>
                    <a:lnTo>
                      <a:pt x="93" y="62"/>
                    </a:lnTo>
                    <a:lnTo>
                      <a:pt x="15"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49" name="Group 135"/>
            <p:cNvGrpSpPr>
              <a:grpSpLocks/>
            </p:cNvGrpSpPr>
            <p:nvPr/>
          </p:nvGrpSpPr>
          <p:grpSpPr bwMode="auto">
            <a:xfrm>
              <a:off x="2036" y="299"/>
              <a:ext cx="29" cy="11"/>
              <a:chOff x="2036" y="299"/>
              <a:chExt cx="29" cy="11"/>
            </a:xfrm>
          </p:grpSpPr>
          <p:sp>
            <p:nvSpPr>
              <p:cNvPr id="157" name="Freeform 136"/>
              <p:cNvSpPr>
                <a:spLocks/>
              </p:cNvSpPr>
              <p:nvPr/>
            </p:nvSpPr>
            <p:spPr bwMode="auto">
              <a:xfrm>
                <a:off x="2036" y="299"/>
                <a:ext cx="29" cy="11"/>
              </a:xfrm>
              <a:custGeom>
                <a:avLst/>
                <a:gdLst>
                  <a:gd name="T0" fmla="+- 0 2036 2036"/>
                  <a:gd name="T1" fmla="*/ T0 w 29"/>
                  <a:gd name="T2" fmla="+- 0 299 299"/>
                  <a:gd name="T3" fmla="*/ 299 h 11"/>
                  <a:gd name="T4" fmla="+- 0 2064 2036"/>
                  <a:gd name="T5" fmla="*/ T4 w 29"/>
                  <a:gd name="T6" fmla="+- 0 310 299"/>
                  <a:gd name="T7" fmla="*/ 310 h 11"/>
                </a:gdLst>
                <a:ahLst/>
                <a:cxnLst>
                  <a:cxn ang="0">
                    <a:pos x="T1" y="T3"/>
                  </a:cxn>
                  <a:cxn ang="0">
                    <a:pos x="T5" y="T7"/>
                  </a:cxn>
                </a:cxnLst>
                <a:rect l="0" t="0" r="r" b="b"/>
                <a:pathLst>
                  <a:path w="29" h="11">
                    <a:moveTo>
                      <a:pt x="0" y="0"/>
                    </a:moveTo>
                    <a:lnTo>
                      <a:pt x="28" y="11"/>
                    </a:lnTo>
                  </a:path>
                </a:pathLst>
              </a:custGeom>
              <a:noFill/>
              <a:ln w="317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50" name="Group 133"/>
            <p:cNvGrpSpPr>
              <a:grpSpLocks/>
            </p:cNvGrpSpPr>
            <p:nvPr/>
          </p:nvGrpSpPr>
          <p:grpSpPr bwMode="auto">
            <a:xfrm>
              <a:off x="2118" y="330"/>
              <a:ext cx="1168" cy="434"/>
              <a:chOff x="2118" y="330"/>
              <a:chExt cx="1168" cy="434"/>
            </a:xfrm>
          </p:grpSpPr>
          <p:sp>
            <p:nvSpPr>
              <p:cNvPr id="156" name="Freeform 134"/>
              <p:cNvSpPr>
                <a:spLocks/>
              </p:cNvSpPr>
              <p:nvPr/>
            </p:nvSpPr>
            <p:spPr bwMode="auto">
              <a:xfrm>
                <a:off x="2118" y="330"/>
                <a:ext cx="1168" cy="434"/>
              </a:xfrm>
              <a:custGeom>
                <a:avLst/>
                <a:gdLst>
                  <a:gd name="T0" fmla="+- 0 2118 2118"/>
                  <a:gd name="T1" fmla="*/ T0 w 1168"/>
                  <a:gd name="T2" fmla="+- 0 330 330"/>
                  <a:gd name="T3" fmla="*/ 330 h 434"/>
                  <a:gd name="T4" fmla="+- 0 3286 2118"/>
                  <a:gd name="T5" fmla="*/ T4 w 1168"/>
                  <a:gd name="T6" fmla="+- 0 764 330"/>
                  <a:gd name="T7" fmla="*/ 764 h 434"/>
                </a:gdLst>
                <a:ahLst/>
                <a:cxnLst>
                  <a:cxn ang="0">
                    <a:pos x="T1" y="T3"/>
                  </a:cxn>
                  <a:cxn ang="0">
                    <a:pos x="T5" y="T7"/>
                  </a:cxn>
                </a:cxnLst>
                <a:rect l="0" t="0" r="r" b="b"/>
                <a:pathLst>
                  <a:path w="1168" h="434">
                    <a:moveTo>
                      <a:pt x="0" y="0"/>
                    </a:moveTo>
                    <a:lnTo>
                      <a:pt x="1168" y="434"/>
                    </a:lnTo>
                  </a:path>
                </a:pathLst>
              </a:custGeom>
              <a:noFill/>
              <a:ln w="3175">
                <a:solidFill>
                  <a:srgbClr val="231F2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51" name="Group 128"/>
            <p:cNvGrpSpPr>
              <a:grpSpLocks/>
            </p:cNvGrpSpPr>
            <p:nvPr/>
          </p:nvGrpSpPr>
          <p:grpSpPr bwMode="auto">
            <a:xfrm>
              <a:off x="1291" y="-85"/>
              <a:ext cx="2531" cy="952"/>
              <a:chOff x="1291" y="-85"/>
              <a:chExt cx="2531" cy="952"/>
            </a:xfrm>
          </p:grpSpPr>
          <p:sp>
            <p:nvSpPr>
              <p:cNvPr id="152" name="Freeform 132"/>
              <p:cNvSpPr>
                <a:spLocks/>
              </p:cNvSpPr>
              <p:nvPr/>
            </p:nvSpPr>
            <p:spPr bwMode="auto">
              <a:xfrm>
                <a:off x="3313" y="774"/>
                <a:ext cx="29" cy="11"/>
              </a:xfrm>
              <a:custGeom>
                <a:avLst/>
                <a:gdLst>
                  <a:gd name="T0" fmla="+- 0 3313 3313"/>
                  <a:gd name="T1" fmla="*/ T0 w 29"/>
                  <a:gd name="T2" fmla="+- 0 774 774"/>
                  <a:gd name="T3" fmla="*/ 774 h 11"/>
                  <a:gd name="T4" fmla="+- 0 3341 3313"/>
                  <a:gd name="T5" fmla="*/ T4 w 29"/>
                  <a:gd name="T6" fmla="+- 0 785 774"/>
                  <a:gd name="T7" fmla="*/ 785 h 11"/>
                </a:gdLst>
                <a:ahLst/>
                <a:cxnLst>
                  <a:cxn ang="0">
                    <a:pos x="T1" y="T3"/>
                  </a:cxn>
                  <a:cxn ang="0">
                    <a:pos x="T5" y="T7"/>
                  </a:cxn>
                </a:cxnLst>
                <a:rect l="0" t="0" r="r" b="b"/>
                <a:pathLst>
                  <a:path w="29" h="11">
                    <a:moveTo>
                      <a:pt x="0" y="0"/>
                    </a:moveTo>
                    <a:lnTo>
                      <a:pt x="28" y="11"/>
                    </a:lnTo>
                  </a:path>
                </a:pathLst>
              </a:custGeom>
              <a:noFill/>
              <a:ln w="317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153" name="Text Box 131"/>
              <p:cNvSpPr txBox="1">
                <a:spLocks noChangeArrowheads="1"/>
              </p:cNvSpPr>
              <p:nvPr/>
            </p:nvSpPr>
            <p:spPr bwMode="auto">
              <a:xfrm>
                <a:off x="1291" y="0"/>
                <a:ext cx="488"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231F20"/>
                    </a:solidFill>
                    <a:effectLst/>
                    <a:latin typeface="Calibri" pitchFamily="34" charset="0"/>
                    <a:ea typeface="Calibri" pitchFamily="34" charset="0"/>
                    <a:cs typeface="Times New Roman" pitchFamily="18" charset="0"/>
                  </a:rPr>
                  <a:t>air</a:t>
                </a:r>
                <a:endParaRPr kumimoji="0" lang="en-US" alt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54" name="Text Box 130"/>
              <p:cNvSpPr txBox="1">
                <a:spLocks noChangeArrowheads="1"/>
              </p:cNvSpPr>
              <p:nvPr/>
            </p:nvSpPr>
            <p:spPr bwMode="auto">
              <a:xfrm>
                <a:off x="2836" y="-85"/>
                <a:ext cx="986" cy="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231F20"/>
                    </a:solidFill>
                    <a:effectLst/>
                    <a:latin typeface="Calibri" pitchFamily="34" charset="0"/>
                    <a:ea typeface="Calibri" pitchFamily="34" charset="0"/>
                    <a:cs typeface="Times New Roman" pitchFamily="18" charset="0"/>
                  </a:rPr>
                  <a:t>transparent cornea</a:t>
                </a:r>
                <a:endParaRPr kumimoji="0" lang="en-US" alt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55" name="Text Box 129"/>
              <p:cNvSpPr txBox="1">
                <a:spLocks noChangeArrowheads="1"/>
              </p:cNvSpPr>
              <p:nvPr/>
            </p:nvSpPr>
            <p:spPr bwMode="auto">
              <a:xfrm>
                <a:off x="1917" y="667"/>
                <a:ext cx="506"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231F20"/>
                    </a:solidFill>
                    <a:effectLst/>
                    <a:latin typeface="Calibri" pitchFamily="34" charset="0"/>
                    <a:ea typeface="Times New Roman" pitchFamily="18" charset="0"/>
                    <a:cs typeface="Times New Roman" pitchFamily="18" charset="0"/>
                  </a:rPr>
                  <a:t>70°</a:t>
                </a:r>
                <a:endParaRPr kumimoji="0" lang="en-US" altLang="en-US" sz="16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165" name="Rectangle 155"/>
          <p:cNvSpPr>
            <a:spLocks noChangeArrowheads="1"/>
          </p:cNvSpPr>
          <p:nvPr/>
        </p:nvSpPr>
        <p:spPr bwMode="auto">
          <a:xfrm>
            <a:off x="1898650" y="12541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6" name="Rectangle 165"/>
          <p:cNvSpPr/>
          <p:nvPr/>
        </p:nvSpPr>
        <p:spPr>
          <a:xfrm>
            <a:off x="161062" y="3827657"/>
            <a:ext cx="3754554" cy="338554"/>
          </a:xfrm>
          <a:prstGeom prst="rect">
            <a:avLst/>
          </a:prstGeom>
        </p:spPr>
        <p:txBody>
          <a:bodyPr wrap="none">
            <a:spAutoFit/>
          </a:bodyPr>
          <a:lstStyle/>
          <a:p>
            <a:pPr lvl="0"/>
            <a:r>
              <a:rPr lang="en-US" sz="1600" dirty="0"/>
              <a:t>(</a:t>
            </a:r>
            <a:r>
              <a:rPr lang="en-US" sz="1600" dirty="0" smtClean="0"/>
              <a:t>a)  State </a:t>
            </a:r>
            <a:r>
              <a:rPr lang="en-US" sz="1600" dirty="0"/>
              <a:t>the size of the angle of incidence.</a:t>
            </a:r>
            <a:endParaRPr lang="en-NZ" sz="1600" dirty="0"/>
          </a:p>
        </p:txBody>
      </p:sp>
      <p:sp>
        <p:nvSpPr>
          <p:cNvPr id="167" name="Rectangle 20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68" name="Group 156"/>
          <p:cNvGrpSpPr>
            <a:grpSpLocks/>
          </p:cNvGrpSpPr>
          <p:nvPr/>
        </p:nvGrpSpPr>
        <p:grpSpPr bwMode="auto">
          <a:xfrm>
            <a:off x="4958255" y="4445876"/>
            <a:ext cx="3725863" cy="1970088"/>
            <a:chOff x="0" y="0"/>
            <a:chExt cx="5867" cy="3102"/>
          </a:xfrm>
        </p:grpSpPr>
        <p:grpSp>
          <p:nvGrpSpPr>
            <p:cNvPr id="169" name="Group 205"/>
            <p:cNvGrpSpPr>
              <a:grpSpLocks/>
            </p:cNvGrpSpPr>
            <p:nvPr/>
          </p:nvGrpSpPr>
          <p:grpSpPr bwMode="auto">
            <a:xfrm>
              <a:off x="10" y="10"/>
              <a:ext cx="3639" cy="3082"/>
              <a:chOff x="10" y="10"/>
              <a:chExt cx="3639" cy="3082"/>
            </a:xfrm>
          </p:grpSpPr>
          <p:sp>
            <p:nvSpPr>
              <p:cNvPr id="218" name="Freeform 207"/>
              <p:cNvSpPr>
                <a:spLocks/>
              </p:cNvSpPr>
              <p:nvPr/>
            </p:nvSpPr>
            <p:spPr bwMode="auto">
              <a:xfrm>
                <a:off x="10" y="10"/>
                <a:ext cx="3639" cy="3082"/>
              </a:xfrm>
              <a:custGeom>
                <a:avLst/>
                <a:gdLst>
                  <a:gd name="T0" fmla="+- 0 3292 10"/>
                  <a:gd name="T1" fmla="*/ T0 w 3639"/>
                  <a:gd name="T2" fmla="+- 0 2137 10"/>
                  <a:gd name="T3" fmla="*/ 2137 h 3082"/>
                  <a:gd name="T4" fmla="+- 0 422 10"/>
                  <a:gd name="T5" fmla="*/ T4 w 3639"/>
                  <a:gd name="T6" fmla="+- 0 2137 10"/>
                  <a:gd name="T7" fmla="*/ 2137 h 3082"/>
                  <a:gd name="T8" fmla="+- 0 459 10"/>
                  <a:gd name="T9" fmla="*/ T8 w 3639"/>
                  <a:gd name="T10" fmla="+- 0 2220 10"/>
                  <a:gd name="T11" fmla="*/ 2220 h 3082"/>
                  <a:gd name="T12" fmla="+- 0 501 10"/>
                  <a:gd name="T13" fmla="*/ T12 w 3639"/>
                  <a:gd name="T14" fmla="+- 0 2300 10"/>
                  <a:gd name="T15" fmla="*/ 2300 h 3082"/>
                  <a:gd name="T16" fmla="+- 0 547 10"/>
                  <a:gd name="T17" fmla="*/ T16 w 3639"/>
                  <a:gd name="T18" fmla="+- 0 2377 10"/>
                  <a:gd name="T19" fmla="*/ 2377 h 3082"/>
                  <a:gd name="T20" fmla="+- 0 597 10"/>
                  <a:gd name="T21" fmla="*/ T20 w 3639"/>
                  <a:gd name="T22" fmla="+- 0 2451 10"/>
                  <a:gd name="T23" fmla="*/ 2451 h 3082"/>
                  <a:gd name="T24" fmla="+- 0 652 10"/>
                  <a:gd name="T25" fmla="*/ T24 w 3639"/>
                  <a:gd name="T26" fmla="+- 0 2523 10"/>
                  <a:gd name="T27" fmla="*/ 2523 h 3082"/>
                  <a:gd name="T28" fmla="+- 0 710 10"/>
                  <a:gd name="T29" fmla="*/ T28 w 3639"/>
                  <a:gd name="T30" fmla="+- 0 2590 10"/>
                  <a:gd name="T31" fmla="*/ 2590 h 3082"/>
                  <a:gd name="T32" fmla="+- 0 773 10"/>
                  <a:gd name="T33" fmla="*/ T32 w 3639"/>
                  <a:gd name="T34" fmla="+- 0 2654 10"/>
                  <a:gd name="T35" fmla="*/ 2654 h 3082"/>
                  <a:gd name="T36" fmla="+- 0 838 10"/>
                  <a:gd name="T37" fmla="*/ T36 w 3639"/>
                  <a:gd name="T38" fmla="+- 0 2715 10"/>
                  <a:gd name="T39" fmla="*/ 2715 h 3082"/>
                  <a:gd name="T40" fmla="+- 0 908 10"/>
                  <a:gd name="T41" fmla="*/ T40 w 3639"/>
                  <a:gd name="T42" fmla="+- 0 2772 10"/>
                  <a:gd name="T43" fmla="*/ 2772 h 3082"/>
                  <a:gd name="T44" fmla="+- 0 980 10"/>
                  <a:gd name="T45" fmla="*/ T44 w 3639"/>
                  <a:gd name="T46" fmla="+- 0 2824 10"/>
                  <a:gd name="T47" fmla="*/ 2824 h 3082"/>
                  <a:gd name="T48" fmla="+- 0 1056 10"/>
                  <a:gd name="T49" fmla="*/ T48 w 3639"/>
                  <a:gd name="T50" fmla="+- 0 2873 10"/>
                  <a:gd name="T51" fmla="*/ 2873 h 3082"/>
                  <a:gd name="T52" fmla="+- 0 1134 10"/>
                  <a:gd name="T53" fmla="*/ T52 w 3639"/>
                  <a:gd name="T54" fmla="+- 0 2917 10"/>
                  <a:gd name="T55" fmla="*/ 2917 h 3082"/>
                  <a:gd name="T56" fmla="+- 0 1216 10"/>
                  <a:gd name="T57" fmla="*/ T56 w 3639"/>
                  <a:gd name="T58" fmla="+- 0 2956 10"/>
                  <a:gd name="T59" fmla="*/ 2956 h 3082"/>
                  <a:gd name="T60" fmla="+- 0 1300 10"/>
                  <a:gd name="T61" fmla="*/ T60 w 3639"/>
                  <a:gd name="T62" fmla="+- 0 2991 10"/>
                  <a:gd name="T63" fmla="*/ 2991 h 3082"/>
                  <a:gd name="T64" fmla="+- 0 1386 10"/>
                  <a:gd name="T65" fmla="*/ T64 w 3639"/>
                  <a:gd name="T66" fmla="+- 0 3021 10"/>
                  <a:gd name="T67" fmla="*/ 3021 h 3082"/>
                  <a:gd name="T68" fmla="+- 0 1475 10"/>
                  <a:gd name="T69" fmla="*/ T68 w 3639"/>
                  <a:gd name="T70" fmla="+- 0 3046 10"/>
                  <a:gd name="T71" fmla="*/ 3046 h 3082"/>
                  <a:gd name="T72" fmla="+- 0 1565 10"/>
                  <a:gd name="T73" fmla="*/ T72 w 3639"/>
                  <a:gd name="T74" fmla="+- 0 3066 10"/>
                  <a:gd name="T75" fmla="*/ 3066 h 3082"/>
                  <a:gd name="T76" fmla="+- 0 1658 10"/>
                  <a:gd name="T77" fmla="*/ T76 w 3639"/>
                  <a:gd name="T78" fmla="+- 0 3080 10"/>
                  <a:gd name="T79" fmla="*/ 3080 h 3082"/>
                  <a:gd name="T80" fmla="+- 0 1752 10"/>
                  <a:gd name="T81" fmla="*/ T80 w 3639"/>
                  <a:gd name="T82" fmla="+- 0 3089 10"/>
                  <a:gd name="T83" fmla="*/ 3089 h 3082"/>
                  <a:gd name="T84" fmla="+- 0 1848 10"/>
                  <a:gd name="T85" fmla="*/ T84 w 3639"/>
                  <a:gd name="T86" fmla="+- 0 3091 10"/>
                  <a:gd name="T87" fmla="*/ 3091 h 3082"/>
                  <a:gd name="T88" fmla="+- 0 1943 10"/>
                  <a:gd name="T89" fmla="*/ T88 w 3639"/>
                  <a:gd name="T90" fmla="+- 0 3089 10"/>
                  <a:gd name="T91" fmla="*/ 3089 h 3082"/>
                  <a:gd name="T92" fmla="+- 0 2036 10"/>
                  <a:gd name="T93" fmla="*/ T92 w 3639"/>
                  <a:gd name="T94" fmla="+- 0 3080 10"/>
                  <a:gd name="T95" fmla="*/ 3080 h 3082"/>
                  <a:gd name="T96" fmla="+- 0 2128 10"/>
                  <a:gd name="T97" fmla="*/ T96 w 3639"/>
                  <a:gd name="T98" fmla="+- 0 3066 10"/>
                  <a:gd name="T99" fmla="*/ 3066 h 3082"/>
                  <a:gd name="T100" fmla="+- 0 2218 10"/>
                  <a:gd name="T101" fmla="*/ T100 w 3639"/>
                  <a:gd name="T102" fmla="+- 0 3047 10"/>
                  <a:gd name="T103" fmla="*/ 3047 h 3082"/>
                  <a:gd name="T104" fmla="+- 0 2306 10"/>
                  <a:gd name="T105" fmla="*/ T104 w 3639"/>
                  <a:gd name="T106" fmla="+- 0 3022 10"/>
                  <a:gd name="T107" fmla="*/ 3022 h 3082"/>
                  <a:gd name="T108" fmla="+- 0 2391 10"/>
                  <a:gd name="T109" fmla="*/ T108 w 3639"/>
                  <a:gd name="T110" fmla="+- 0 2993 10"/>
                  <a:gd name="T111" fmla="*/ 2993 h 3082"/>
                  <a:gd name="T112" fmla="+- 0 2475 10"/>
                  <a:gd name="T113" fmla="*/ T112 w 3639"/>
                  <a:gd name="T114" fmla="+- 0 2958 10"/>
                  <a:gd name="T115" fmla="*/ 2958 h 3082"/>
                  <a:gd name="T116" fmla="+- 0 2556 10"/>
                  <a:gd name="T117" fmla="*/ T116 w 3639"/>
                  <a:gd name="T118" fmla="+- 0 2919 10"/>
                  <a:gd name="T119" fmla="*/ 2919 h 3082"/>
                  <a:gd name="T120" fmla="+- 0 2634 10"/>
                  <a:gd name="T121" fmla="*/ T120 w 3639"/>
                  <a:gd name="T122" fmla="+- 0 2876 10"/>
                  <a:gd name="T123" fmla="*/ 2876 h 3082"/>
                  <a:gd name="T124" fmla="+- 0 2709 10"/>
                  <a:gd name="T125" fmla="*/ T124 w 3639"/>
                  <a:gd name="T126" fmla="+- 0 2828 10"/>
                  <a:gd name="T127" fmla="*/ 2828 h 3082"/>
                  <a:gd name="T128" fmla="+- 0 2781 10"/>
                  <a:gd name="T129" fmla="*/ T128 w 3639"/>
                  <a:gd name="T130" fmla="+- 0 2776 10"/>
                  <a:gd name="T131" fmla="*/ 2776 h 3082"/>
                  <a:gd name="T132" fmla="+- 0 2850 10"/>
                  <a:gd name="T133" fmla="*/ T132 w 3639"/>
                  <a:gd name="T134" fmla="+- 0 2721 10"/>
                  <a:gd name="T135" fmla="*/ 2721 h 3082"/>
                  <a:gd name="T136" fmla="+- 0 2916 10"/>
                  <a:gd name="T137" fmla="*/ T136 w 3639"/>
                  <a:gd name="T138" fmla="+- 0 2661 10"/>
                  <a:gd name="T139" fmla="*/ 2661 h 3082"/>
                  <a:gd name="T140" fmla="+- 0 2978 10"/>
                  <a:gd name="T141" fmla="*/ T140 w 3639"/>
                  <a:gd name="T142" fmla="+- 0 2598 10"/>
                  <a:gd name="T143" fmla="*/ 2598 h 3082"/>
                  <a:gd name="T144" fmla="+- 0 3036 10"/>
                  <a:gd name="T145" fmla="*/ T144 w 3639"/>
                  <a:gd name="T146" fmla="+- 0 2531 10"/>
                  <a:gd name="T147" fmla="*/ 2531 h 3082"/>
                  <a:gd name="T148" fmla="+- 0 3091 10"/>
                  <a:gd name="T149" fmla="*/ T148 w 3639"/>
                  <a:gd name="T150" fmla="+- 0 2461 10"/>
                  <a:gd name="T151" fmla="*/ 2461 h 3082"/>
                  <a:gd name="T152" fmla="+- 0 3142 10"/>
                  <a:gd name="T153" fmla="*/ T152 w 3639"/>
                  <a:gd name="T154" fmla="+- 0 2387 10"/>
                  <a:gd name="T155" fmla="*/ 2387 h 3082"/>
                  <a:gd name="T156" fmla="+- 0 3188 10"/>
                  <a:gd name="T157" fmla="*/ T156 w 3639"/>
                  <a:gd name="T158" fmla="+- 0 2311 10"/>
                  <a:gd name="T159" fmla="*/ 2311 h 3082"/>
                  <a:gd name="T160" fmla="+- 0 3230 10"/>
                  <a:gd name="T161" fmla="*/ T160 w 3639"/>
                  <a:gd name="T162" fmla="+- 0 2232 10"/>
                  <a:gd name="T163" fmla="*/ 2232 h 3082"/>
                  <a:gd name="T164" fmla="+- 0 3267 10"/>
                  <a:gd name="T165" fmla="*/ T164 w 3639"/>
                  <a:gd name="T166" fmla="+- 0 2150 10"/>
                  <a:gd name="T167" fmla="*/ 2150 h 3082"/>
                  <a:gd name="T168" fmla="+- 0 3292 10"/>
                  <a:gd name="T169" fmla="*/ T168 w 3639"/>
                  <a:gd name="T170" fmla="+- 0 2137 10"/>
                  <a:gd name="T171" fmla="*/ 2137 h 30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Lst>
                <a:rect l="0" t="0" r="r" b="b"/>
                <a:pathLst>
                  <a:path w="3639" h="3082">
                    <a:moveTo>
                      <a:pt x="3282" y="2127"/>
                    </a:moveTo>
                    <a:lnTo>
                      <a:pt x="412" y="2127"/>
                    </a:lnTo>
                    <a:lnTo>
                      <a:pt x="449" y="2210"/>
                    </a:lnTo>
                    <a:lnTo>
                      <a:pt x="491" y="2290"/>
                    </a:lnTo>
                    <a:lnTo>
                      <a:pt x="537" y="2367"/>
                    </a:lnTo>
                    <a:lnTo>
                      <a:pt x="587" y="2441"/>
                    </a:lnTo>
                    <a:lnTo>
                      <a:pt x="642" y="2513"/>
                    </a:lnTo>
                    <a:lnTo>
                      <a:pt x="700" y="2580"/>
                    </a:lnTo>
                    <a:lnTo>
                      <a:pt x="763" y="2644"/>
                    </a:lnTo>
                    <a:lnTo>
                      <a:pt x="828" y="2705"/>
                    </a:lnTo>
                    <a:lnTo>
                      <a:pt x="898" y="2762"/>
                    </a:lnTo>
                    <a:lnTo>
                      <a:pt x="970" y="2814"/>
                    </a:lnTo>
                    <a:lnTo>
                      <a:pt x="1046" y="2863"/>
                    </a:lnTo>
                    <a:lnTo>
                      <a:pt x="1124" y="2907"/>
                    </a:lnTo>
                    <a:lnTo>
                      <a:pt x="1206" y="2946"/>
                    </a:lnTo>
                    <a:lnTo>
                      <a:pt x="1290" y="2981"/>
                    </a:lnTo>
                    <a:lnTo>
                      <a:pt x="1376" y="3011"/>
                    </a:lnTo>
                    <a:lnTo>
                      <a:pt x="1465" y="3036"/>
                    </a:lnTo>
                    <a:lnTo>
                      <a:pt x="1555" y="3056"/>
                    </a:lnTo>
                    <a:lnTo>
                      <a:pt x="1648" y="3070"/>
                    </a:lnTo>
                    <a:lnTo>
                      <a:pt x="1742" y="3079"/>
                    </a:lnTo>
                    <a:lnTo>
                      <a:pt x="1838" y="3081"/>
                    </a:lnTo>
                    <a:lnTo>
                      <a:pt x="1933" y="3079"/>
                    </a:lnTo>
                    <a:lnTo>
                      <a:pt x="2026" y="3070"/>
                    </a:lnTo>
                    <a:lnTo>
                      <a:pt x="2118" y="3056"/>
                    </a:lnTo>
                    <a:lnTo>
                      <a:pt x="2208" y="3037"/>
                    </a:lnTo>
                    <a:lnTo>
                      <a:pt x="2296" y="3012"/>
                    </a:lnTo>
                    <a:lnTo>
                      <a:pt x="2381" y="2983"/>
                    </a:lnTo>
                    <a:lnTo>
                      <a:pt x="2465" y="2948"/>
                    </a:lnTo>
                    <a:lnTo>
                      <a:pt x="2546" y="2909"/>
                    </a:lnTo>
                    <a:lnTo>
                      <a:pt x="2624" y="2866"/>
                    </a:lnTo>
                    <a:lnTo>
                      <a:pt x="2699" y="2818"/>
                    </a:lnTo>
                    <a:lnTo>
                      <a:pt x="2771" y="2766"/>
                    </a:lnTo>
                    <a:lnTo>
                      <a:pt x="2840" y="2711"/>
                    </a:lnTo>
                    <a:lnTo>
                      <a:pt x="2906" y="2651"/>
                    </a:lnTo>
                    <a:lnTo>
                      <a:pt x="2968" y="2588"/>
                    </a:lnTo>
                    <a:lnTo>
                      <a:pt x="3026" y="2521"/>
                    </a:lnTo>
                    <a:lnTo>
                      <a:pt x="3081" y="2451"/>
                    </a:lnTo>
                    <a:lnTo>
                      <a:pt x="3132" y="2377"/>
                    </a:lnTo>
                    <a:lnTo>
                      <a:pt x="3178" y="2301"/>
                    </a:lnTo>
                    <a:lnTo>
                      <a:pt x="3220" y="2222"/>
                    </a:lnTo>
                    <a:lnTo>
                      <a:pt x="3257" y="2140"/>
                    </a:lnTo>
                    <a:lnTo>
                      <a:pt x="3282" y="2127"/>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219" name="Freeform 206"/>
              <p:cNvSpPr>
                <a:spLocks/>
              </p:cNvSpPr>
              <p:nvPr/>
            </p:nvSpPr>
            <p:spPr bwMode="auto">
              <a:xfrm>
                <a:off x="10" y="10"/>
                <a:ext cx="3639" cy="3082"/>
              </a:xfrm>
              <a:custGeom>
                <a:avLst/>
                <a:gdLst>
                  <a:gd name="T0" fmla="+- 0 1721 10"/>
                  <a:gd name="T1" fmla="*/ T0 w 3639"/>
                  <a:gd name="T2" fmla="+- 0 15 10"/>
                  <a:gd name="T3" fmla="*/ 15 h 3082"/>
                  <a:gd name="T4" fmla="+- 0 1477 10"/>
                  <a:gd name="T5" fmla="*/ T4 w 3639"/>
                  <a:gd name="T6" fmla="+- 0 55 10"/>
                  <a:gd name="T7" fmla="*/ 55 h 3082"/>
                  <a:gd name="T8" fmla="+- 0 1248 10"/>
                  <a:gd name="T9" fmla="*/ T8 w 3639"/>
                  <a:gd name="T10" fmla="+- 0 131 10"/>
                  <a:gd name="T11" fmla="*/ 131 h 3082"/>
                  <a:gd name="T12" fmla="+- 0 1036 10"/>
                  <a:gd name="T13" fmla="*/ T12 w 3639"/>
                  <a:gd name="T14" fmla="+- 0 241 10"/>
                  <a:gd name="T15" fmla="*/ 241 h 3082"/>
                  <a:gd name="T16" fmla="+- 0 845 10"/>
                  <a:gd name="T17" fmla="*/ T16 w 3639"/>
                  <a:gd name="T18" fmla="+- 0 382 10"/>
                  <a:gd name="T19" fmla="*/ 382 h 3082"/>
                  <a:gd name="T20" fmla="+- 0 678 10"/>
                  <a:gd name="T21" fmla="*/ T20 w 3639"/>
                  <a:gd name="T22" fmla="+- 0 550 10"/>
                  <a:gd name="T23" fmla="*/ 550 h 3082"/>
                  <a:gd name="T24" fmla="+- 0 538 10"/>
                  <a:gd name="T25" fmla="*/ T24 w 3639"/>
                  <a:gd name="T26" fmla="+- 0 743 10"/>
                  <a:gd name="T27" fmla="*/ 743 h 3082"/>
                  <a:gd name="T28" fmla="+- 0 428 10"/>
                  <a:gd name="T29" fmla="*/ T28 w 3639"/>
                  <a:gd name="T30" fmla="+- 0 957 10"/>
                  <a:gd name="T31" fmla="*/ 957 h 3082"/>
                  <a:gd name="T32" fmla="+- 0 352 10"/>
                  <a:gd name="T33" fmla="*/ T32 w 3639"/>
                  <a:gd name="T34" fmla="+- 0 1188 10"/>
                  <a:gd name="T35" fmla="*/ 1188 h 3082"/>
                  <a:gd name="T36" fmla="+- 0 312 10"/>
                  <a:gd name="T37" fmla="*/ T36 w 3639"/>
                  <a:gd name="T38" fmla="+- 0 1436 10"/>
                  <a:gd name="T39" fmla="*/ 1436 h 3082"/>
                  <a:gd name="T40" fmla="+- 0 307 10"/>
                  <a:gd name="T41" fmla="*/ T40 w 3639"/>
                  <a:gd name="T42" fmla="+- 0 1584 10"/>
                  <a:gd name="T43" fmla="*/ 1584 h 3082"/>
                  <a:gd name="T44" fmla="+- 0 316 10"/>
                  <a:gd name="T45" fmla="*/ T44 w 3639"/>
                  <a:gd name="T46" fmla="+- 0 1705 10"/>
                  <a:gd name="T47" fmla="*/ 1705 h 3082"/>
                  <a:gd name="T48" fmla="+- 0 337 10"/>
                  <a:gd name="T49" fmla="*/ T48 w 3639"/>
                  <a:gd name="T50" fmla="+- 0 1842 10"/>
                  <a:gd name="T51" fmla="*/ 1842 h 3082"/>
                  <a:gd name="T52" fmla="+- 0 98 10"/>
                  <a:gd name="T53" fmla="*/ T52 w 3639"/>
                  <a:gd name="T54" fmla="+- 0 2267 10"/>
                  <a:gd name="T55" fmla="*/ 2267 h 3082"/>
                  <a:gd name="T56" fmla="+- 0 3292 10"/>
                  <a:gd name="T57" fmla="*/ T56 w 3639"/>
                  <a:gd name="T58" fmla="+- 0 2137 10"/>
                  <a:gd name="T59" fmla="*/ 2137 h 3082"/>
                  <a:gd name="T60" fmla="+- 0 3422 10"/>
                  <a:gd name="T61" fmla="*/ T60 w 3639"/>
                  <a:gd name="T62" fmla="+- 0 2046 10"/>
                  <a:gd name="T63" fmla="*/ 2046 h 3082"/>
                  <a:gd name="T64" fmla="+- 0 3522 10"/>
                  <a:gd name="T65" fmla="*/ T64 w 3639"/>
                  <a:gd name="T66" fmla="+- 0 1936 10"/>
                  <a:gd name="T67" fmla="*/ 1936 h 3082"/>
                  <a:gd name="T68" fmla="+- 0 3595 10"/>
                  <a:gd name="T69" fmla="*/ T68 w 3639"/>
                  <a:gd name="T70" fmla="+- 0 1809 10"/>
                  <a:gd name="T71" fmla="*/ 1809 h 3082"/>
                  <a:gd name="T72" fmla="+- 0 3638 10"/>
                  <a:gd name="T73" fmla="*/ T72 w 3639"/>
                  <a:gd name="T74" fmla="+- 0 1666 10"/>
                  <a:gd name="T75" fmla="*/ 1666 h 3082"/>
                  <a:gd name="T76" fmla="+- 0 3649 10"/>
                  <a:gd name="T77" fmla="*/ T76 w 3639"/>
                  <a:gd name="T78" fmla="+- 0 1551 10"/>
                  <a:gd name="T79" fmla="*/ 1551 h 3082"/>
                  <a:gd name="T80" fmla="+- 0 3638 10"/>
                  <a:gd name="T81" fmla="*/ T80 w 3639"/>
                  <a:gd name="T82" fmla="+- 0 1435 10"/>
                  <a:gd name="T83" fmla="*/ 1435 h 3082"/>
                  <a:gd name="T84" fmla="+- 0 3595 10"/>
                  <a:gd name="T85" fmla="*/ T84 w 3639"/>
                  <a:gd name="T86" fmla="+- 0 1291 10"/>
                  <a:gd name="T87" fmla="*/ 1291 h 3082"/>
                  <a:gd name="T88" fmla="+- 0 3521 10"/>
                  <a:gd name="T89" fmla="*/ T88 w 3639"/>
                  <a:gd name="T90" fmla="+- 0 1163 10"/>
                  <a:gd name="T91" fmla="*/ 1163 h 3082"/>
                  <a:gd name="T92" fmla="+- 0 3422 10"/>
                  <a:gd name="T93" fmla="*/ T92 w 3639"/>
                  <a:gd name="T94" fmla="+- 0 1053 10"/>
                  <a:gd name="T95" fmla="*/ 1053 h 3082"/>
                  <a:gd name="T96" fmla="+- 0 3299 10"/>
                  <a:gd name="T97" fmla="*/ T96 w 3639"/>
                  <a:gd name="T98" fmla="+- 0 966 10"/>
                  <a:gd name="T99" fmla="*/ 966 h 3082"/>
                  <a:gd name="T100" fmla="+- 0 3228 10"/>
                  <a:gd name="T101" fmla="*/ T100 w 3639"/>
                  <a:gd name="T102" fmla="+- 0 866 10"/>
                  <a:gd name="T103" fmla="*/ 866 h 3082"/>
                  <a:gd name="T104" fmla="+- 0 3140 10"/>
                  <a:gd name="T105" fmla="*/ T104 w 3639"/>
                  <a:gd name="T106" fmla="+- 0 712 10"/>
                  <a:gd name="T107" fmla="*/ 712 h 3082"/>
                  <a:gd name="T108" fmla="+- 0 3035 10"/>
                  <a:gd name="T109" fmla="*/ T108 w 3639"/>
                  <a:gd name="T110" fmla="+- 0 569 10"/>
                  <a:gd name="T111" fmla="*/ 569 h 3082"/>
                  <a:gd name="T112" fmla="+- 0 2914 10"/>
                  <a:gd name="T113" fmla="*/ T112 w 3639"/>
                  <a:gd name="T114" fmla="+- 0 439 10"/>
                  <a:gd name="T115" fmla="*/ 439 h 3082"/>
                  <a:gd name="T116" fmla="+- 0 2780 10"/>
                  <a:gd name="T117" fmla="*/ T116 w 3639"/>
                  <a:gd name="T118" fmla="+- 0 324 10"/>
                  <a:gd name="T119" fmla="*/ 324 h 3082"/>
                  <a:gd name="T120" fmla="+- 0 2633 10"/>
                  <a:gd name="T121" fmla="*/ T120 w 3639"/>
                  <a:gd name="T122" fmla="+- 0 225 10"/>
                  <a:gd name="T123" fmla="*/ 225 h 3082"/>
                  <a:gd name="T124" fmla="+- 0 2474 10"/>
                  <a:gd name="T125" fmla="*/ T124 w 3639"/>
                  <a:gd name="T126" fmla="+- 0 143 10"/>
                  <a:gd name="T127" fmla="*/ 143 h 3082"/>
                  <a:gd name="T128" fmla="+- 0 2305 10"/>
                  <a:gd name="T129" fmla="*/ T128 w 3639"/>
                  <a:gd name="T130" fmla="+- 0 79 10"/>
                  <a:gd name="T131" fmla="*/ 79 h 3082"/>
                  <a:gd name="T132" fmla="+- 0 2127 10"/>
                  <a:gd name="T133" fmla="*/ T132 w 3639"/>
                  <a:gd name="T134" fmla="+- 0 35 10"/>
                  <a:gd name="T135" fmla="*/ 35 h 3082"/>
                  <a:gd name="T136" fmla="+- 0 1942 10"/>
                  <a:gd name="T137" fmla="*/ T136 w 3639"/>
                  <a:gd name="T138" fmla="+- 0 13 10"/>
                  <a:gd name="T139" fmla="*/ 13 h 30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Lst>
                <a:rect l="0" t="0" r="r" b="b"/>
                <a:pathLst>
                  <a:path w="3639" h="3082">
                    <a:moveTo>
                      <a:pt x="1838" y="0"/>
                    </a:moveTo>
                    <a:lnTo>
                      <a:pt x="1711" y="5"/>
                    </a:lnTo>
                    <a:lnTo>
                      <a:pt x="1588" y="20"/>
                    </a:lnTo>
                    <a:lnTo>
                      <a:pt x="1467" y="45"/>
                    </a:lnTo>
                    <a:lnTo>
                      <a:pt x="1351" y="79"/>
                    </a:lnTo>
                    <a:lnTo>
                      <a:pt x="1238" y="121"/>
                    </a:lnTo>
                    <a:lnTo>
                      <a:pt x="1130" y="172"/>
                    </a:lnTo>
                    <a:lnTo>
                      <a:pt x="1026" y="231"/>
                    </a:lnTo>
                    <a:lnTo>
                      <a:pt x="928" y="298"/>
                    </a:lnTo>
                    <a:lnTo>
                      <a:pt x="835" y="372"/>
                    </a:lnTo>
                    <a:lnTo>
                      <a:pt x="748" y="453"/>
                    </a:lnTo>
                    <a:lnTo>
                      <a:pt x="668" y="540"/>
                    </a:lnTo>
                    <a:lnTo>
                      <a:pt x="594" y="634"/>
                    </a:lnTo>
                    <a:lnTo>
                      <a:pt x="528" y="733"/>
                    </a:lnTo>
                    <a:lnTo>
                      <a:pt x="469" y="837"/>
                    </a:lnTo>
                    <a:lnTo>
                      <a:pt x="418" y="947"/>
                    </a:lnTo>
                    <a:lnTo>
                      <a:pt x="375" y="1060"/>
                    </a:lnTo>
                    <a:lnTo>
                      <a:pt x="342" y="1178"/>
                    </a:lnTo>
                    <a:lnTo>
                      <a:pt x="317" y="1300"/>
                    </a:lnTo>
                    <a:lnTo>
                      <a:pt x="302" y="1426"/>
                    </a:lnTo>
                    <a:lnTo>
                      <a:pt x="297" y="1554"/>
                    </a:lnTo>
                    <a:lnTo>
                      <a:pt x="297" y="1574"/>
                    </a:lnTo>
                    <a:lnTo>
                      <a:pt x="300" y="1635"/>
                    </a:lnTo>
                    <a:lnTo>
                      <a:pt x="306" y="1695"/>
                    </a:lnTo>
                    <a:lnTo>
                      <a:pt x="317" y="1774"/>
                    </a:lnTo>
                    <a:lnTo>
                      <a:pt x="327" y="1832"/>
                    </a:lnTo>
                    <a:lnTo>
                      <a:pt x="0" y="1963"/>
                    </a:lnTo>
                    <a:lnTo>
                      <a:pt x="88" y="2257"/>
                    </a:lnTo>
                    <a:lnTo>
                      <a:pt x="412" y="2127"/>
                    </a:lnTo>
                    <a:lnTo>
                      <a:pt x="3282" y="2127"/>
                    </a:lnTo>
                    <a:lnTo>
                      <a:pt x="3354" y="2082"/>
                    </a:lnTo>
                    <a:lnTo>
                      <a:pt x="3412" y="2036"/>
                    </a:lnTo>
                    <a:lnTo>
                      <a:pt x="3465" y="1984"/>
                    </a:lnTo>
                    <a:lnTo>
                      <a:pt x="3512" y="1926"/>
                    </a:lnTo>
                    <a:lnTo>
                      <a:pt x="3552" y="1865"/>
                    </a:lnTo>
                    <a:lnTo>
                      <a:pt x="3585" y="1799"/>
                    </a:lnTo>
                    <a:lnTo>
                      <a:pt x="3611" y="1729"/>
                    </a:lnTo>
                    <a:lnTo>
                      <a:pt x="3628" y="1656"/>
                    </a:lnTo>
                    <a:lnTo>
                      <a:pt x="3637" y="1580"/>
                    </a:lnTo>
                    <a:lnTo>
                      <a:pt x="3639" y="1541"/>
                    </a:lnTo>
                    <a:lnTo>
                      <a:pt x="3637" y="1502"/>
                    </a:lnTo>
                    <a:lnTo>
                      <a:pt x="3628" y="1425"/>
                    </a:lnTo>
                    <a:lnTo>
                      <a:pt x="3611" y="1352"/>
                    </a:lnTo>
                    <a:lnTo>
                      <a:pt x="3585" y="1281"/>
                    </a:lnTo>
                    <a:lnTo>
                      <a:pt x="3552" y="1215"/>
                    </a:lnTo>
                    <a:lnTo>
                      <a:pt x="3511" y="1153"/>
                    </a:lnTo>
                    <a:lnTo>
                      <a:pt x="3465" y="1095"/>
                    </a:lnTo>
                    <a:lnTo>
                      <a:pt x="3412" y="1043"/>
                    </a:lnTo>
                    <a:lnTo>
                      <a:pt x="3353" y="996"/>
                    </a:lnTo>
                    <a:lnTo>
                      <a:pt x="3289" y="956"/>
                    </a:lnTo>
                    <a:lnTo>
                      <a:pt x="3256" y="938"/>
                    </a:lnTo>
                    <a:lnTo>
                      <a:pt x="3218" y="856"/>
                    </a:lnTo>
                    <a:lnTo>
                      <a:pt x="3176" y="778"/>
                    </a:lnTo>
                    <a:lnTo>
                      <a:pt x="3130" y="702"/>
                    </a:lnTo>
                    <a:lnTo>
                      <a:pt x="3079" y="629"/>
                    </a:lnTo>
                    <a:lnTo>
                      <a:pt x="3025" y="559"/>
                    </a:lnTo>
                    <a:lnTo>
                      <a:pt x="2967" y="492"/>
                    </a:lnTo>
                    <a:lnTo>
                      <a:pt x="2904" y="429"/>
                    </a:lnTo>
                    <a:lnTo>
                      <a:pt x="2839" y="370"/>
                    </a:lnTo>
                    <a:lnTo>
                      <a:pt x="2770" y="314"/>
                    </a:lnTo>
                    <a:lnTo>
                      <a:pt x="2698" y="262"/>
                    </a:lnTo>
                    <a:lnTo>
                      <a:pt x="2623" y="215"/>
                    </a:lnTo>
                    <a:lnTo>
                      <a:pt x="2544" y="171"/>
                    </a:lnTo>
                    <a:lnTo>
                      <a:pt x="2464" y="133"/>
                    </a:lnTo>
                    <a:lnTo>
                      <a:pt x="2381" y="98"/>
                    </a:lnTo>
                    <a:lnTo>
                      <a:pt x="2295" y="69"/>
                    </a:lnTo>
                    <a:lnTo>
                      <a:pt x="2207" y="45"/>
                    </a:lnTo>
                    <a:lnTo>
                      <a:pt x="2117" y="25"/>
                    </a:lnTo>
                    <a:lnTo>
                      <a:pt x="2026" y="11"/>
                    </a:lnTo>
                    <a:lnTo>
                      <a:pt x="1932" y="3"/>
                    </a:lnTo>
                    <a:lnTo>
                      <a:pt x="1838" y="0"/>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70" name="Group 203"/>
            <p:cNvGrpSpPr>
              <a:grpSpLocks/>
            </p:cNvGrpSpPr>
            <p:nvPr/>
          </p:nvGrpSpPr>
          <p:grpSpPr bwMode="auto">
            <a:xfrm>
              <a:off x="10" y="10"/>
              <a:ext cx="3639" cy="3082"/>
              <a:chOff x="10" y="10"/>
              <a:chExt cx="3639" cy="3082"/>
            </a:xfrm>
          </p:grpSpPr>
          <p:sp>
            <p:nvSpPr>
              <p:cNvPr id="217" name="Freeform 204"/>
              <p:cNvSpPr>
                <a:spLocks/>
              </p:cNvSpPr>
              <p:nvPr/>
            </p:nvSpPr>
            <p:spPr bwMode="auto">
              <a:xfrm>
                <a:off x="10" y="10"/>
                <a:ext cx="3639" cy="3082"/>
              </a:xfrm>
              <a:custGeom>
                <a:avLst/>
                <a:gdLst>
                  <a:gd name="T0" fmla="+- 0 337 10"/>
                  <a:gd name="T1" fmla="*/ T0 w 3639"/>
                  <a:gd name="T2" fmla="+- 0 1842 10"/>
                  <a:gd name="T3" fmla="*/ 1842 h 3082"/>
                  <a:gd name="T4" fmla="+- 0 330 10"/>
                  <a:gd name="T5" fmla="*/ T4 w 3639"/>
                  <a:gd name="T6" fmla="+- 0 1803 10"/>
                  <a:gd name="T7" fmla="*/ 1803 h 3082"/>
                  <a:gd name="T8" fmla="+- 0 310 10"/>
                  <a:gd name="T9" fmla="*/ T8 w 3639"/>
                  <a:gd name="T10" fmla="+- 0 1645 10"/>
                  <a:gd name="T11" fmla="*/ 1645 h 3082"/>
                  <a:gd name="T12" fmla="+- 0 307 10"/>
                  <a:gd name="T13" fmla="*/ T12 w 3639"/>
                  <a:gd name="T14" fmla="+- 0 1564 10"/>
                  <a:gd name="T15" fmla="*/ 1564 h 3082"/>
                  <a:gd name="T16" fmla="+- 0 327 10"/>
                  <a:gd name="T17" fmla="*/ T16 w 3639"/>
                  <a:gd name="T18" fmla="+- 0 1310 10"/>
                  <a:gd name="T19" fmla="*/ 1310 h 3082"/>
                  <a:gd name="T20" fmla="+- 0 385 10"/>
                  <a:gd name="T21" fmla="*/ T20 w 3639"/>
                  <a:gd name="T22" fmla="+- 0 1070 10"/>
                  <a:gd name="T23" fmla="*/ 1070 h 3082"/>
                  <a:gd name="T24" fmla="+- 0 479 10"/>
                  <a:gd name="T25" fmla="*/ T24 w 3639"/>
                  <a:gd name="T26" fmla="+- 0 847 10"/>
                  <a:gd name="T27" fmla="*/ 847 h 3082"/>
                  <a:gd name="T28" fmla="+- 0 604 10"/>
                  <a:gd name="T29" fmla="*/ T28 w 3639"/>
                  <a:gd name="T30" fmla="+- 0 644 10"/>
                  <a:gd name="T31" fmla="*/ 644 h 3082"/>
                  <a:gd name="T32" fmla="+- 0 758 10"/>
                  <a:gd name="T33" fmla="*/ T32 w 3639"/>
                  <a:gd name="T34" fmla="+- 0 463 10"/>
                  <a:gd name="T35" fmla="*/ 463 h 3082"/>
                  <a:gd name="T36" fmla="+- 0 938 10"/>
                  <a:gd name="T37" fmla="*/ T36 w 3639"/>
                  <a:gd name="T38" fmla="+- 0 308 10"/>
                  <a:gd name="T39" fmla="*/ 308 h 3082"/>
                  <a:gd name="T40" fmla="+- 0 1140 10"/>
                  <a:gd name="T41" fmla="*/ T40 w 3639"/>
                  <a:gd name="T42" fmla="+- 0 182 10"/>
                  <a:gd name="T43" fmla="*/ 182 h 3082"/>
                  <a:gd name="T44" fmla="+- 0 1361 10"/>
                  <a:gd name="T45" fmla="*/ T44 w 3639"/>
                  <a:gd name="T46" fmla="+- 0 89 10"/>
                  <a:gd name="T47" fmla="*/ 89 h 3082"/>
                  <a:gd name="T48" fmla="+- 0 1598 10"/>
                  <a:gd name="T49" fmla="*/ T48 w 3639"/>
                  <a:gd name="T50" fmla="+- 0 30 10"/>
                  <a:gd name="T51" fmla="*/ 30 h 3082"/>
                  <a:gd name="T52" fmla="+- 0 1848 10"/>
                  <a:gd name="T53" fmla="*/ T52 w 3639"/>
                  <a:gd name="T54" fmla="+- 0 10 10"/>
                  <a:gd name="T55" fmla="*/ 10 h 3082"/>
                  <a:gd name="T56" fmla="+- 0 2036 10"/>
                  <a:gd name="T57" fmla="*/ T56 w 3639"/>
                  <a:gd name="T58" fmla="+- 0 21 10"/>
                  <a:gd name="T59" fmla="*/ 21 h 3082"/>
                  <a:gd name="T60" fmla="+- 0 2217 10"/>
                  <a:gd name="T61" fmla="*/ T60 w 3639"/>
                  <a:gd name="T62" fmla="+- 0 55 10"/>
                  <a:gd name="T63" fmla="*/ 55 h 3082"/>
                  <a:gd name="T64" fmla="+- 0 2391 10"/>
                  <a:gd name="T65" fmla="*/ T64 w 3639"/>
                  <a:gd name="T66" fmla="+- 0 108 10"/>
                  <a:gd name="T67" fmla="*/ 108 h 3082"/>
                  <a:gd name="T68" fmla="+- 0 2554 10"/>
                  <a:gd name="T69" fmla="*/ T68 w 3639"/>
                  <a:gd name="T70" fmla="+- 0 181 10"/>
                  <a:gd name="T71" fmla="*/ 181 h 3082"/>
                  <a:gd name="T72" fmla="+- 0 2708 10"/>
                  <a:gd name="T73" fmla="*/ T72 w 3639"/>
                  <a:gd name="T74" fmla="+- 0 272 10"/>
                  <a:gd name="T75" fmla="*/ 272 h 3082"/>
                  <a:gd name="T76" fmla="+- 0 2849 10"/>
                  <a:gd name="T77" fmla="*/ T76 w 3639"/>
                  <a:gd name="T78" fmla="+- 0 380 10"/>
                  <a:gd name="T79" fmla="*/ 380 h 3082"/>
                  <a:gd name="T80" fmla="+- 0 2977 10"/>
                  <a:gd name="T81" fmla="*/ T80 w 3639"/>
                  <a:gd name="T82" fmla="+- 0 502 10"/>
                  <a:gd name="T83" fmla="*/ 502 h 3082"/>
                  <a:gd name="T84" fmla="+- 0 3089 10"/>
                  <a:gd name="T85" fmla="*/ T84 w 3639"/>
                  <a:gd name="T86" fmla="+- 0 639 10"/>
                  <a:gd name="T87" fmla="*/ 639 h 3082"/>
                  <a:gd name="T88" fmla="+- 0 3186 10"/>
                  <a:gd name="T89" fmla="*/ T88 w 3639"/>
                  <a:gd name="T90" fmla="+- 0 788 10"/>
                  <a:gd name="T91" fmla="*/ 788 h 3082"/>
                  <a:gd name="T92" fmla="+- 0 3266 10"/>
                  <a:gd name="T93" fmla="*/ T92 w 3639"/>
                  <a:gd name="T94" fmla="+- 0 948 10"/>
                  <a:gd name="T95" fmla="*/ 948 h 3082"/>
                  <a:gd name="T96" fmla="+- 0 3363 10"/>
                  <a:gd name="T97" fmla="*/ T96 w 3639"/>
                  <a:gd name="T98" fmla="+- 0 1006 10"/>
                  <a:gd name="T99" fmla="*/ 1006 h 3082"/>
                  <a:gd name="T100" fmla="+- 0 3475 10"/>
                  <a:gd name="T101" fmla="*/ T100 w 3639"/>
                  <a:gd name="T102" fmla="+- 0 1105 10"/>
                  <a:gd name="T103" fmla="*/ 1105 h 3082"/>
                  <a:gd name="T104" fmla="+- 0 3562 10"/>
                  <a:gd name="T105" fmla="*/ T104 w 3639"/>
                  <a:gd name="T106" fmla="+- 0 1225 10"/>
                  <a:gd name="T107" fmla="*/ 1225 h 3082"/>
                  <a:gd name="T108" fmla="+- 0 3621 10"/>
                  <a:gd name="T109" fmla="*/ T108 w 3639"/>
                  <a:gd name="T110" fmla="+- 0 1362 10"/>
                  <a:gd name="T111" fmla="*/ 1362 h 3082"/>
                  <a:gd name="T112" fmla="+- 0 3647 10"/>
                  <a:gd name="T113" fmla="*/ T112 w 3639"/>
                  <a:gd name="T114" fmla="+- 0 1512 10"/>
                  <a:gd name="T115" fmla="*/ 1512 h 3082"/>
                  <a:gd name="T116" fmla="+- 0 3647 10"/>
                  <a:gd name="T117" fmla="*/ T116 w 3639"/>
                  <a:gd name="T118" fmla="+- 0 1590 10"/>
                  <a:gd name="T119" fmla="*/ 1590 h 3082"/>
                  <a:gd name="T120" fmla="+- 0 3621 10"/>
                  <a:gd name="T121" fmla="*/ T120 w 3639"/>
                  <a:gd name="T122" fmla="+- 0 1739 10"/>
                  <a:gd name="T123" fmla="*/ 1739 h 3082"/>
                  <a:gd name="T124" fmla="+- 0 3562 10"/>
                  <a:gd name="T125" fmla="*/ T124 w 3639"/>
                  <a:gd name="T126" fmla="+- 0 1875 10"/>
                  <a:gd name="T127" fmla="*/ 1875 h 3082"/>
                  <a:gd name="T128" fmla="+- 0 3475 10"/>
                  <a:gd name="T129" fmla="*/ T128 w 3639"/>
                  <a:gd name="T130" fmla="+- 0 1994 10"/>
                  <a:gd name="T131" fmla="*/ 1994 h 3082"/>
                  <a:gd name="T132" fmla="+- 0 3364 10"/>
                  <a:gd name="T133" fmla="*/ T132 w 3639"/>
                  <a:gd name="T134" fmla="+- 0 2092 10"/>
                  <a:gd name="T135" fmla="*/ 2092 h 3082"/>
                  <a:gd name="T136" fmla="+- 0 3267 10"/>
                  <a:gd name="T137" fmla="*/ T136 w 3639"/>
                  <a:gd name="T138" fmla="+- 0 2150 10"/>
                  <a:gd name="T139" fmla="*/ 2150 h 3082"/>
                  <a:gd name="T140" fmla="+- 0 3188 10"/>
                  <a:gd name="T141" fmla="*/ T140 w 3639"/>
                  <a:gd name="T142" fmla="+- 0 2311 10"/>
                  <a:gd name="T143" fmla="*/ 2311 h 3082"/>
                  <a:gd name="T144" fmla="+- 0 3091 10"/>
                  <a:gd name="T145" fmla="*/ T144 w 3639"/>
                  <a:gd name="T146" fmla="+- 0 2461 10"/>
                  <a:gd name="T147" fmla="*/ 2461 h 3082"/>
                  <a:gd name="T148" fmla="+- 0 2978 10"/>
                  <a:gd name="T149" fmla="*/ T148 w 3639"/>
                  <a:gd name="T150" fmla="+- 0 2598 10"/>
                  <a:gd name="T151" fmla="*/ 2598 h 3082"/>
                  <a:gd name="T152" fmla="+- 0 2850 10"/>
                  <a:gd name="T153" fmla="*/ T152 w 3639"/>
                  <a:gd name="T154" fmla="+- 0 2721 10"/>
                  <a:gd name="T155" fmla="*/ 2721 h 3082"/>
                  <a:gd name="T156" fmla="+- 0 2709 10"/>
                  <a:gd name="T157" fmla="*/ T156 w 3639"/>
                  <a:gd name="T158" fmla="+- 0 2828 10"/>
                  <a:gd name="T159" fmla="*/ 2828 h 3082"/>
                  <a:gd name="T160" fmla="+- 0 2556 10"/>
                  <a:gd name="T161" fmla="*/ T160 w 3639"/>
                  <a:gd name="T162" fmla="+- 0 2919 10"/>
                  <a:gd name="T163" fmla="*/ 2919 h 3082"/>
                  <a:gd name="T164" fmla="+- 0 2391 10"/>
                  <a:gd name="T165" fmla="*/ T164 w 3639"/>
                  <a:gd name="T166" fmla="+- 0 2993 10"/>
                  <a:gd name="T167" fmla="*/ 2993 h 3082"/>
                  <a:gd name="T168" fmla="+- 0 2218 10"/>
                  <a:gd name="T169" fmla="*/ T168 w 3639"/>
                  <a:gd name="T170" fmla="+- 0 3047 10"/>
                  <a:gd name="T171" fmla="*/ 3047 h 3082"/>
                  <a:gd name="T172" fmla="+- 0 2036 10"/>
                  <a:gd name="T173" fmla="*/ T172 w 3639"/>
                  <a:gd name="T174" fmla="+- 0 3080 10"/>
                  <a:gd name="T175" fmla="*/ 3080 h 3082"/>
                  <a:gd name="T176" fmla="+- 0 1848 10"/>
                  <a:gd name="T177" fmla="*/ T176 w 3639"/>
                  <a:gd name="T178" fmla="+- 0 3091 10"/>
                  <a:gd name="T179" fmla="*/ 3091 h 3082"/>
                  <a:gd name="T180" fmla="+- 0 1658 10"/>
                  <a:gd name="T181" fmla="*/ T180 w 3639"/>
                  <a:gd name="T182" fmla="+- 0 3080 10"/>
                  <a:gd name="T183" fmla="*/ 3080 h 3082"/>
                  <a:gd name="T184" fmla="+- 0 1475 10"/>
                  <a:gd name="T185" fmla="*/ T184 w 3639"/>
                  <a:gd name="T186" fmla="+- 0 3046 10"/>
                  <a:gd name="T187" fmla="*/ 3046 h 3082"/>
                  <a:gd name="T188" fmla="+- 0 1300 10"/>
                  <a:gd name="T189" fmla="*/ T188 w 3639"/>
                  <a:gd name="T190" fmla="+- 0 2991 10"/>
                  <a:gd name="T191" fmla="*/ 2991 h 3082"/>
                  <a:gd name="T192" fmla="+- 0 1134 10"/>
                  <a:gd name="T193" fmla="*/ T192 w 3639"/>
                  <a:gd name="T194" fmla="+- 0 2917 10"/>
                  <a:gd name="T195" fmla="*/ 2917 h 3082"/>
                  <a:gd name="T196" fmla="+- 0 980 10"/>
                  <a:gd name="T197" fmla="*/ T196 w 3639"/>
                  <a:gd name="T198" fmla="+- 0 2824 10"/>
                  <a:gd name="T199" fmla="*/ 2824 h 3082"/>
                  <a:gd name="T200" fmla="+- 0 838 10"/>
                  <a:gd name="T201" fmla="*/ T200 w 3639"/>
                  <a:gd name="T202" fmla="+- 0 2715 10"/>
                  <a:gd name="T203" fmla="*/ 2715 h 3082"/>
                  <a:gd name="T204" fmla="+- 0 710 10"/>
                  <a:gd name="T205" fmla="*/ T204 w 3639"/>
                  <a:gd name="T206" fmla="+- 0 2590 10"/>
                  <a:gd name="T207" fmla="*/ 2590 h 3082"/>
                  <a:gd name="T208" fmla="+- 0 597 10"/>
                  <a:gd name="T209" fmla="*/ T208 w 3639"/>
                  <a:gd name="T210" fmla="+- 0 2451 10"/>
                  <a:gd name="T211" fmla="*/ 2451 h 3082"/>
                  <a:gd name="T212" fmla="+- 0 501 10"/>
                  <a:gd name="T213" fmla="*/ T212 w 3639"/>
                  <a:gd name="T214" fmla="+- 0 2300 10"/>
                  <a:gd name="T215" fmla="*/ 2300 h 3082"/>
                  <a:gd name="T216" fmla="+- 0 422 10"/>
                  <a:gd name="T217" fmla="*/ T216 w 3639"/>
                  <a:gd name="T218" fmla="+- 0 2137 10"/>
                  <a:gd name="T219" fmla="*/ 2137 h 30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Lst>
                <a:rect l="0" t="0" r="r" b="b"/>
                <a:pathLst>
                  <a:path w="3639" h="3082">
                    <a:moveTo>
                      <a:pt x="0" y="1963"/>
                    </a:moveTo>
                    <a:lnTo>
                      <a:pt x="327" y="1832"/>
                    </a:lnTo>
                    <a:lnTo>
                      <a:pt x="323" y="1813"/>
                    </a:lnTo>
                    <a:lnTo>
                      <a:pt x="320" y="1793"/>
                    </a:lnTo>
                    <a:lnTo>
                      <a:pt x="308" y="1714"/>
                    </a:lnTo>
                    <a:lnTo>
                      <a:pt x="300" y="1635"/>
                    </a:lnTo>
                    <a:lnTo>
                      <a:pt x="297" y="1574"/>
                    </a:lnTo>
                    <a:lnTo>
                      <a:pt x="297" y="1554"/>
                    </a:lnTo>
                    <a:lnTo>
                      <a:pt x="302" y="1426"/>
                    </a:lnTo>
                    <a:lnTo>
                      <a:pt x="317" y="1300"/>
                    </a:lnTo>
                    <a:lnTo>
                      <a:pt x="342" y="1178"/>
                    </a:lnTo>
                    <a:lnTo>
                      <a:pt x="375" y="1060"/>
                    </a:lnTo>
                    <a:lnTo>
                      <a:pt x="418" y="947"/>
                    </a:lnTo>
                    <a:lnTo>
                      <a:pt x="469" y="837"/>
                    </a:lnTo>
                    <a:lnTo>
                      <a:pt x="528" y="733"/>
                    </a:lnTo>
                    <a:lnTo>
                      <a:pt x="594" y="634"/>
                    </a:lnTo>
                    <a:lnTo>
                      <a:pt x="668" y="540"/>
                    </a:lnTo>
                    <a:lnTo>
                      <a:pt x="748" y="453"/>
                    </a:lnTo>
                    <a:lnTo>
                      <a:pt x="835" y="372"/>
                    </a:lnTo>
                    <a:lnTo>
                      <a:pt x="928" y="298"/>
                    </a:lnTo>
                    <a:lnTo>
                      <a:pt x="1026" y="231"/>
                    </a:lnTo>
                    <a:lnTo>
                      <a:pt x="1130" y="172"/>
                    </a:lnTo>
                    <a:lnTo>
                      <a:pt x="1238" y="121"/>
                    </a:lnTo>
                    <a:lnTo>
                      <a:pt x="1351" y="79"/>
                    </a:lnTo>
                    <a:lnTo>
                      <a:pt x="1467" y="45"/>
                    </a:lnTo>
                    <a:lnTo>
                      <a:pt x="1588" y="20"/>
                    </a:lnTo>
                    <a:lnTo>
                      <a:pt x="1711" y="5"/>
                    </a:lnTo>
                    <a:lnTo>
                      <a:pt x="1838" y="0"/>
                    </a:lnTo>
                    <a:lnTo>
                      <a:pt x="1932" y="3"/>
                    </a:lnTo>
                    <a:lnTo>
                      <a:pt x="2026" y="11"/>
                    </a:lnTo>
                    <a:lnTo>
                      <a:pt x="2117" y="25"/>
                    </a:lnTo>
                    <a:lnTo>
                      <a:pt x="2207" y="45"/>
                    </a:lnTo>
                    <a:lnTo>
                      <a:pt x="2295" y="69"/>
                    </a:lnTo>
                    <a:lnTo>
                      <a:pt x="2381" y="98"/>
                    </a:lnTo>
                    <a:lnTo>
                      <a:pt x="2464" y="133"/>
                    </a:lnTo>
                    <a:lnTo>
                      <a:pt x="2544" y="171"/>
                    </a:lnTo>
                    <a:lnTo>
                      <a:pt x="2623" y="215"/>
                    </a:lnTo>
                    <a:lnTo>
                      <a:pt x="2698" y="262"/>
                    </a:lnTo>
                    <a:lnTo>
                      <a:pt x="2770" y="314"/>
                    </a:lnTo>
                    <a:lnTo>
                      <a:pt x="2839" y="370"/>
                    </a:lnTo>
                    <a:lnTo>
                      <a:pt x="2904" y="429"/>
                    </a:lnTo>
                    <a:lnTo>
                      <a:pt x="2967" y="492"/>
                    </a:lnTo>
                    <a:lnTo>
                      <a:pt x="3025" y="559"/>
                    </a:lnTo>
                    <a:lnTo>
                      <a:pt x="3079" y="629"/>
                    </a:lnTo>
                    <a:lnTo>
                      <a:pt x="3130" y="702"/>
                    </a:lnTo>
                    <a:lnTo>
                      <a:pt x="3176" y="778"/>
                    </a:lnTo>
                    <a:lnTo>
                      <a:pt x="3218" y="856"/>
                    </a:lnTo>
                    <a:lnTo>
                      <a:pt x="3256" y="938"/>
                    </a:lnTo>
                    <a:lnTo>
                      <a:pt x="3289" y="956"/>
                    </a:lnTo>
                    <a:lnTo>
                      <a:pt x="3353" y="996"/>
                    </a:lnTo>
                    <a:lnTo>
                      <a:pt x="3412" y="1043"/>
                    </a:lnTo>
                    <a:lnTo>
                      <a:pt x="3465" y="1095"/>
                    </a:lnTo>
                    <a:lnTo>
                      <a:pt x="3511" y="1153"/>
                    </a:lnTo>
                    <a:lnTo>
                      <a:pt x="3552" y="1215"/>
                    </a:lnTo>
                    <a:lnTo>
                      <a:pt x="3585" y="1281"/>
                    </a:lnTo>
                    <a:lnTo>
                      <a:pt x="3611" y="1352"/>
                    </a:lnTo>
                    <a:lnTo>
                      <a:pt x="3628" y="1425"/>
                    </a:lnTo>
                    <a:lnTo>
                      <a:pt x="3637" y="1502"/>
                    </a:lnTo>
                    <a:lnTo>
                      <a:pt x="3639" y="1541"/>
                    </a:lnTo>
                    <a:lnTo>
                      <a:pt x="3637" y="1580"/>
                    </a:lnTo>
                    <a:lnTo>
                      <a:pt x="3628" y="1656"/>
                    </a:lnTo>
                    <a:lnTo>
                      <a:pt x="3611" y="1729"/>
                    </a:lnTo>
                    <a:lnTo>
                      <a:pt x="3585" y="1799"/>
                    </a:lnTo>
                    <a:lnTo>
                      <a:pt x="3552" y="1865"/>
                    </a:lnTo>
                    <a:lnTo>
                      <a:pt x="3512" y="1926"/>
                    </a:lnTo>
                    <a:lnTo>
                      <a:pt x="3465" y="1984"/>
                    </a:lnTo>
                    <a:lnTo>
                      <a:pt x="3412" y="2036"/>
                    </a:lnTo>
                    <a:lnTo>
                      <a:pt x="3354" y="2082"/>
                    </a:lnTo>
                    <a:lnTo>
                      <a:pt x="3291" y="2123"/>
                    </a:lnTo>
                    <a:lnTo>
                      <a:pt x="3257" y="2140"/>
                    </a:lnTo>
                    <a:lnTo>
                      <a:pt x="3220" y="2222"/>
                    </a:lnTo>
                    <a:lnTo>
                      <a:pt x="3178" y="2301"/>
                    </a:lnTo>
                    <a:lnTo>
                      <a:pt x="3132" y="2377"/>
                    </a:lnTo>
                    <a:lnTo>
                      <a:pt x="3081" y="2451"/>
                    </a:lnTo>
                    <a:lnTo>
                      <a:pt x="3026" y="2521"/>
                    </a:lnTo>
                    <a:lnTo>
                      <a:pt x="2968" y="2588"/>
                    </a:lnTo>
                    <a:lnTo>
                      <a:pt x="2906" y="2651"/>
                    </a:lnTo>
                    <a:lnTo>
                      <a:pt x="2840" y="2711"/>
                    </a:lnTo>
                    <a:lnTo>
                      <a:pt x="2771" y="2766"/>
                    </a:lnTo>
                    <a:lnTo>
                      <a:pt x="2699" y="2818"/>
                    </a:lnTo>
                    <a:lnTo>
                      <a:pt x="2624" y="2866"/>
                    </a:lnTo>
                    <a:lnTo>
                      <a:pt x="2546" y="2909"/>
                    </a:lnTo>
                    <a:lnTo>
                      <a:pt x="2465" y="2948"/>
                    </a:lnTo>
                    <a:lnTo>
                      <a:pt x="2381" y="2983"/>
                    </a:lnTo>
                    <a:lnTo>
                      <a:pt x="2296" y="3012"/>
                    </a:lnTo>
                    <a:lnTo>
                      <a:pt x="2208" y="3037"/>
                    </a:lnTo>
                    <a:lnTo>
                      <a:pt x="2118" y="3056"/>
                    </a:lnTo>
                    <a:lnTo>
                      <a:pt x="2026" y="3070"/>
                    </a:lnTo>
                    <a:lnTo>
                      <a:pt x="1933" y="3079"/>
                    </a:lnTo>
                    <a:lnTo>
                      <a:pt x="1838" y="3081"/>
                    </a:lnTo>
                    <a:lnTo>
                      <a:pt x="1742" y="3079"/>
                    </a:lnTo>
                    <a:lnTo>
                      <a:pt x="1648" y="3070"/>
                    </a:lnTo>
                    <a:lnTo>
                      <a:pt x="1555" y="3056"/>
                    </a:lnTo>
                    <a:lnTo>
                      <a:pt x="1465" y="3036"/>
                    </a:lnTo>
                    <a:lnTo>
                      <a:pt x="1376" y="3011"/>
                    </a:lnTo>
                    <a:lnTo>
                      <a:pt x="1290" y="2981"/>
                    </a:lnTo>
                    <a:lnTo>
                      <a:pt x="1206" y="2946"/>
                    </a:lnTo>
                    <a:lnTo>
                      <a:pt x="1124" y="2907"/>
                    </a:lnTo>
                    <a:lnTo>
                      <a:pt x="1046" y="2863"/>
                    </a:lnTo>
                    <a:lnTo>
                      <a:pt x="970" y="2814"/>
                    </a:lnTo>
                    <a:lnTo>
                      <a:pt x="898" y="2762"/>
                    </a:lnTo>
                    <a:lnTo>
                      <a:pt x="828" y="2705"/>
                    </a:lnTo>
                    <a:lnTo>
                      <a:pt x="763" y="2644"/>
                    </a:lnTo>
                    <a:lnTo>
                      <a:pt x="700" y="2580"/>
                    </a:lnTo>
                    <a:lnTo>
                      <a:pt x="642" y="2513"/>
                    </a:lnTo>
                    <a:lnTo>
                      <a:pt x="587" y="2441"/>
                    </a:lnTo>
                    <a:lnTo>
                      <a:pt x="537" y="2367"/>
                    </a:lnTo>
                    <a:lnTo>
                      <a:pt x="491" y="2290"/>
                    </a:lnTo>
                    <a:lnTo>
                      <a:pt x="449" y="2210"/>
                    </a:lnTo>
                    <a:lnTo>
                      <a:pt x="412" y="2127"/>
                    </a:lnTo>
                    <a:lnTo>
                      <a:pt x="88" y="2257"/>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71" name="Group 201"/>
            <p:cNvGrpSpPr>
              <a:grpSpLocks/>
            </p:cNvGrpSpPr>
            <p:nvPr/>
          </p:nvGrpSpPr>
          <p:grpSpPr bwMode="auto">
            <a:xfrm>
              <a:off x="2773" y="624"/>
              <a:ext cx="136" cy="134"/>
              <a:chOff x="2773" y="624"/>
              <a:chExt cx="136" cy="134"/>
            </a:xfrm>
          </p:grpSpPr>
          <p:sp>
            <p:nvSpPr>
              <p:cNvPr id="216" name="Freeform 202"/>
              <p:cNvSpPr>
                <a:spLocks/>
              </p:cNvSpPr>
              <p:nvPr/>
            </p:nvSpPr>
            <p:spPr bwMode="auto">
              <a:xfrm>
                <a:off x="2773" y="624"/>
                <a:ext cx="136" cy="134"/>
              </a:xfrm>
              <a:custGeom>
                <a:avLst/>
                <a:gdLst>
                  <a:gd name="T0" fmla="+- 0 2834 2773"/>
                  <a:gd name="T1" fmla="*/ T0 w 136"/>
                  <a:gd name="T2" fmla="+- 0 624 624"/>
                  <a:gd name="T3" fmla="*/ 624 h 134"/>
                  <a:gd name="T4" fmla="+- 0 2775 2773"/>
                  <a:gd name="T5" fmla="*/ T4 w 136"/>
                  <a:gd name="T6" fmla="+- 0 678 624"/>
                  <a:gd name="T7" fmla="*/ 678 h 134"/>
                  <a:gd name="T8" fmla="+- 0 2773 2773"/>
                  <a:gd name="T9" fmla="*/ T8 w 136"/>
                  <a:gd name="T10" fmla="+- 0 704 624"/>
                  <a:gd name="T11" fmla="*/ 704 h 134"/>
                  <a:gd name="T12" fmla="+- 0 2779 2773"/>
                  <a:gd name="T13" fmla="*/ T12 w 136"/>
                  <a:gd name="T14" fmla="+- 0 722 624"/>
                  <a:gd name="T15" fmla="*/ 722 h 134"/>
                  <a:gd name="T16" fmla="+- 0 2791 2773"/>
                  <a:gd name="T17" fmla="*/ T16 w 136"/>
                  <a:gd name="T18" fmla="+- 0 737 624"/>
                  <a:gd name="T19" fmla="*/ 737 h 134"/>
                  <a:gd name="T20" fmla="+- 0 2808 2773"/>
                  <a:gd name="T21" fmla="*/ T20 w 136"/>
                  <a:gd name="T22" fmla="+- 0 749 624"/>
                  <a:gd name="T23" fmla="*/ 749 h 134"/>
                  <a:gd name="T24" fmla="+- 0 2831 2773"/>
                  <a:gd name="T25" fmla="*/ T24 w 136"/>
                  <a:gd name="T26" fmla="+- 0 756 624"/>
                  <a:gd name="T27" fmla="*/ 756 h 134"/>
                  <a:gd name="T28" fmla="+- 0 2858 2773"/>
                  <a:gd name="T29" fmla="*/ T28 w 136"/>
                  <a:gd name="T30" fmla="+- 0 758 624"/>
                  <a:gd name="T31" fmla="*/ 758 h 134"/>
                  <a:gd name="T32" fmla="+- 0 2878 2773"/>
                  <a:gd name="T33" fmla="*/ T32 w 136"/>
                  <a:gd name="T34" fmla="+- 0 748 624"/>
                  <a:gd name="T35" fmla="*/ 748 h 134"/>
                  <a:gd name="T36" fmla="+- 0 2894 2773"/>
                  <a:gd name="T37" fmla="*/ T36 w 136"/>
                  <a:gd name="T38" fmla="+- 0 733 624"/>
                  <a:gd name="T39" fmla="*/ 733 h 134"/>
                  <a:gd name="T40" fmla="+- 0 2904 2773"/>
                  <a:gd name="T41" fmla="*/ T40 w 136"/>
                  <a:gd name="T42" fmla="+- 0 714 624"/>
                  <a:gd name="T43" fmla="*/ 714 h 134"/>
                  <a:gd name="T44" fmla="+- 0 2908 2773"/>
                  <a:gd name="T45" fmla="*/ T44 w 136"/>
                  <a:gd name="T46" fmla="+- 0 692 624"/>
                  <a:gd name="T47" fmla="*/ 692 h 134"/>
                  <a:gd name="T48" fmla="+- 0 2908 2773"/>
                  <a:gd name="T49" fmla="*/ T48 w 136"/>
                  <a:gd name="T50" fmla="+- 0 691 624"/>
                  <a:gd name="T51" fmla="*/ 691 h 134"/>
                  <a:gd name="T52" fmla="+- 0 2878 2773"/>
                  <a:gd name="T53" fmla="*/ T52 w 136"/>
                  <a:gd name="T54" fmla="+- 0 637 624"/>
                  <a:gd name="T55" fmla="*/ 637 h 134"/>
                  <a:gd name="T56" fmla="+- 0 2834 2773"/>
                  <a:gd name="T57" fmla="*/ T56 w 136"/>
                  <a:gd name="T58" fmla="+- 0 624 624"/>
                  <a:gd name="T59" fmla="*/ 624 h 1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Lst>
                <a:rect l="0" t="0" r="r" b="b"/>
                <a:pathLst>
                  <a:path w="136" h="134">
                    <a:moveTo>
                      <a:pt x="61" y="0"/>
                    </a:moveTo>
                    <a:lnTo>
                      <a:pt x="2" y="54"/>
                    </a:lnTo>
                    <a:lnTo>
                      <a:pt x="0" y="80"/>
                    </a:lnTo>
                    <a:lnTo>
                      <a:pt x="6" y="98"/>
                    </a:lnTo>
                    <a:lnTo>
                      <a:pt x="18" y="113"/>
                    </a:lnTo>
                    <a:lnTo>
                      <a:pt x="35" y="125"/>
                    </a:lnTo>
                    <a:lnTo>
                      <a:pt x="58" y="132"/>
                    </a:lnTo>
                    <a:lnTo>
                      <a:pt x="85" y="134"/>
                    </a:lnTo>
                    <a:lnTo>
                      <a:pt x="105" y="124"/>
                    </a:lnTo>
                    <a:lnTo>
                      <a:pt x="121" y="109"/>
                    </a:lnTo>
                    <a:lnTo>
                      <a:pt x="131" y="90"/>
                    </a:lnTo>
                    <a:lnTo>
                      <a:pt x="135" y="68"/>
                    </a:lnTo>
                    <a:lnTo>
                      <a:pt x="135" y="67"/>
                    </a:lnTo>
                    <a:lnTo>
                      <a:pt x="105" y="13"/>
                    </a:lnTo>
                    <a:lnTo>
                      <a:pt x="61" y="0"/>
                    </a:lnTo>
                    <a:close/>
                  </a:path>
                </a:pathLst>
              </a:custGeom>
              <a:solidFill>
                <a:srgbClr val="8082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72" name="Group 199"/>
            <p:cNvGrpSpPr>
              <a:grpSpLocks/>
            </p:cNvGrpSpPr>
            <p:nvPr/>
          </p:nvGrpSpPr>
          <p:grpSpPr bwMode="auto">
            <a:xfrm>
              <a:off x="2773" y="624"/>
              <a:ext cx="136" cy="134"/>
              <a:chOff x="2773" y="624"/>
              <a:chExt cx="136" cy="134"/>
            </a:xfrm>
          </p:grpSpPr>
          <p:sp>
            <p:nvSpPr>
              <p:cNvPr id="215" name="Freeform 200"/>
              <p:cNvSpPr>
                <a:spLocks/>
              </p:cNvSpPr>
              <p:nvPr/>
            </p:nvSpPr>
            <p:spPr bwMode="auto">
              <a:xfrm>
                <a:off x="2773" y="624"/>
                <a:ext cx="136" cy="134"/>
              </a:xfrm>
              <a:custGeom>
                <a:avLst/>
                <a:gdLst>
                  <a:gd name="T0" fmla="+- 0 2908 2773"/>
                  <a:gd name="T1" fmla="*/ T0 w 136"/>
                  <a:gd name="T2" fmla="+- 0 692 624"/>
                  <a:gd name="T3" fmla="*/ 692 h 134"/>
                  <a:gd name="T4" fmla="+- 0 2904 2773"/>
                  <a:gd name="T5" fmla="*/ T4 w 136"/>
                  <a:gd name="T6" fmla="+- 0 714 624"/>
                  <a:gd name="T7" fmla="*/ 714 h 134"/>
                  <a:gd name="T8" fmla="+- 0 2894 2773"/>
                  <a:gd name="T9" fmla="*/ T8 w 136"/>
                  <a:gd name="T10" fmla="+- 0 733 624"/>
                  <a:gd name="T11" fmla="*/ 733 h 134"/>
                  <a:gd name="T12" fmla="+- 0 2878 2773"/>
                  <a:gd name="T13" fmla="*/ T12 w 136"/>
                  <a:gd name="T14" fmla="+- 0 748 624"/>
                  <a:gd name="T15" fmla="*/ 748 h 134"/>
                  <a:gd name="T16" fmla="+- 0 2858 2773"/>
                  <a:gd name="T17" fmla="*/ T16 w 136"/>
                  <a:gd name="T18" fmla="+- 0 758 624"/>
                  <a:gd name="T19" fmla="*/ 758 h 134"/>
                  <a:gd name="T20" fmla="+- 0 2831 2773"/>
                  <a:gd name="T21" fmla="*/ T20 w 136"/>
                  <a:gd name="T22" fmla="+- 0 756 624"/>
                  <a:gd name="T23" fmla="*/ 756 h 134"/>
                  <a:gd name="T24" fmla="+- 0 2808 2773"/>
                  <a:gd name="T25" fmla="*/ T24 w 136"/>
                  <a:gd name="T26" fmla="+- 0 749 624"/>
                  <a:gd name="T27" fmla="*/ 749 h 134"/>
                  <a:gd name="T28" fmla="+- 0 2791 2773"/>
                  <a:gd name="T29" fmla="*/ T28 w 136"/>
                  <a:gd name="T30" fmla="+- 0 737 624"/>
                  <a:gd name="T31" fmla="*/ 737 h 134"/>
                  <a:gd name="T32" fmla="+- 0 2779 2773"/>
                  <a:gd name="T33" fmla="*/ T32 w 136"/>
                  <a:gd name="T34" fmla="+- 0 722 624"/>
                  <a:gd name="T35" fmla="*/ 722 h 134"/>
                  <a:gd name="T36" fmla="+- 0 2773 2773"/>
                  <a:gd name="T37" fmla="*/ T36 w 136"/>
                  <a:gd name="T38" fmla="+- 0 704 624"/>
                  <a:gd name="T39" fmla="*/ 704 h 134"/>
                  <a:gd name="T40" fmla="+- 0 2775 2773"/>
                  <a:gd name="T41" fmla="*/ T40 w 136"/>
                  <a:gd name="T42" fmla="+- 0 678 624"/>
                  <a:gd name="T43" fmla="*/ 678 h 134"/>
                  <a:gd name="T44" fmla="+- 0 2784 2773"/>
                  <a:gd name="T45" fmla="*/ T44 w 136"/>
                  <a:gd name="T46" fmla="+- 0 656 624"/>
                  <a:gd name="T47" fmla="*/ 656 h 134"/>
                  <a:gd name="T48" fmla="+- 0 2797 2773"/>
                  <a:gd name="T49" fmla="*/ T48 w 136"/>
                  <a:gd name="T50" fmla="+- 0 640 624"/>
                  <a:gd name="T51" fmla="*/ 640 h 134"/>
                  <a:gd name="T52" fmla="+- 0 2814 2773"/>
                  <a:gd name="T53" fmla="*/ T52 w 136"/>
                  <a:gd name="T54" fmla="+- 0 629 624"/>
                  <a:gd name="T55" fmla="*/ 629 h 134"/>
                  <a:gd name="T56" fmla="+- 0 2834 2773"/>
                  <a:gd name="T57" fmla="*/ T56 w 136"/>
                  <a:gd name="T58" fmla="+- 0 624 624"/>
                  <a:gd name="T59" fmla="*/ 624 h 134"/>
                  <a:gd name="T60" fmla="+- 0 2858 2773"/>
                  <a:gd name="T61" fmla="*/ T60 w 136"/>
                  <a:gd name="T62" fmla="+- 0 627 624"/>
                  <a:gd name="T63" fmla="*/ 627 h 134"/>
                  <a:gd name="T64" fmla="+- 0 2904 2773"/>
                  <a:gd name="T65" fmla="*/ T64 w 136"/>
                  <a:gd name="T66" fmla="+- 0 670 624"/>
                  <a:gd name="T67" fmla="*/ 670 h 134"/>
                  <a:gd name="T68" fmla="+- 0 2908 2773"/>
                  <a:gd name="T69" fmla="*/ T68 w 136"/>
                  <a:gd name="T70" fmla="+- 0 692 624"/>
                  <a:gd name="T71" fmla="*/ 692 h 1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36" h="134">
                    <a:moveTo>
                      <a:pt x="135" y="68"/>
                    </a:moveTo>
                    <a:lnTo>
                      <a:pt x="131" y="90"/>
                    </a:lnTo>
                    <a:lnTo>
                      <a:pt x="121" y="109"/>
                    </a:lnTo>
                    <a:lnTo>
                      <a:pt x="105" y="124"/>
                    </a:lnTo>
                    <a:lnTo>
                      <a:pt x="85" y="134"/>
                    </a:lnTo>
                    <a:lnTo>
                      <a:pt x="58" y="132"/>
                    </a:lnTo>
                    <a:lnTo>
                      <a:pt x="35" y="125"/>
                    </a:lnTo>
                    <a:lnTo>
                      <a:pt x="18" y="113"/>
                    </a:lnTo>
                    <a:lnTo>
                      <a:pt x="6" y="98"/>
                    </a:lnTo>
                    <a:lnTo>
                      <a:pt x="0" y="80"/>
                    </a:lnTo>
                    <a:lnTo>
                      <a:pt x="2" y="54"/>
                    </a:lnTo>
                    <a:lnTo>
                      <a:pt x="11" y="32"/>
                    </a:lnTo>
                    <a:lnTo>
                      <a:pt x="24" y="16"/>
                    </a:lnTo>
                    <a:lnTo>
                      <a:pt x="41" y="5"/>
                    </a:lnTo>
                    <a:lnTo>
                      <a:pt x="61" y="0"/>
                    </a:lnTo>
                    <a:lnTo>
                      <a:pt x="85" y="3"/>
                    </a:lnTo>
                    <a:lnTo>
                      <a:pt x="131" y="46"/>
                    </a:lnTo>
                    <a:lnTo>
                      <a:pt x="135" y="68"/>
                    </a:lnTo>
                    <a:close/>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73" name="Group 197"/>
            <p:cNvGrpSpPr>
              <a:grpSpLocks/>
            </p:cNvGrpSpPr>
            <p:nvPr/>
          </p:nvGrpSpPr>
          <p:grpSpPr bwMode="auto">
            <a:xfrm>
              <a:off x="2840" y="719"/>
              <a:ext cx="2" cy="245"/>
              <a:chOff x="2840" y="719"/>
              <a:chExt cx="2" cy="245"/>
            </a:xfrm>
          </p:grpSpPr>
          <p:sp>
            <p:nvSpPr>
              <p:cNvPr id="214" name="Freeform 198"/>
              <p:cNvSpPr>
                <a:spLocks/>
              </p:cNvSpPr>
              <p:nvPr/>
            </p:nvSpPr>
            <p:spPr bwMode="auto">
              <a:xfrm>
                <a:off x="2840" y="719"/>
                <a:ext cx="2" cy="245"/>
              </a:xfrm>
              <a:custGeom>
                <a:avLst/>
                <a:gdLst>
                  <a:gd name="T0" fmla="+- 0 719 719"/>
                  <a:gd name="T1" fmla="*/ 719 h 245"/>
                  <a:gd name="T2" fmla="+- 0 964 719"/>
                  <a:gd name="T3" fmla="*/ 964 h 245"/>
                </a:gdLst>
                <a:ahLst/>
                <a:cxnLst>
                  <a:cxn ang="0">
                    <a:pos x="0" y="T1"/>
                  </a:cxn>
                  <a:cxn ang="0">
                    <a:pos x="0" y="T3"/>
                  </a:cxn>
                </a:cxnLst>
                <a:rect l="0" t="0" r="r" b="b"/>
                <a:pathLst>
                  <a:path h="245">
                    <a:moveTo>
                      <a:pt x="0" y="0"/>
                    </a:moveTo>
                    <a:lnTo>
                      <a:pt x="0" y="245"/>
                    </a:lnTo>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74" name="Group 195"/>
            <p:cNvGrpSpPr>
              <a:grpSpLocks/>
            </p:cNvGrpSpPr>
            <p:nvPr/>
          </p:nvGrpSpPr>
          <p:grpSpPr bwMode="auto">
            <a:xfrm>
              <a:off x="2874" y="740"/>
              <a:ext cx="12" cy="245"/>
              <a:chOff x="2874" y="740"/>
              <a:chExt cx="12" cy="245"/>
            </a:xfrm>
          </p:grpSpPr>
          <p:sp>
            <p:nvSpPr>
              <p:cNvPr id="213" name="Freeform 196"/>
              <p:cNvSpPr>
                <a:spLocks/>
              </p:cNvSpPr>
              <p:nvPr/>
            </p:nvSpPr>
            <p:spPr bwMode="auto">
              <a:xfrm>
                <a:off x="2874" y="740"/>
                <a:ext cx="12" cy="245"/>
              </a:xfrm>
              <a:custGeom>
                <a:avLst/>
                <a:gdLst>
                  <a:gd name="T0" fmla="+- 0 2874 2874"/>
                  <a:gd name="T1" fmla="*/ T0 w 12"/>
                  <a:gd name="T2" fmla="+- 0 740 740"/>
                  <a:gd name="T3" fmla="*/ 740 h 245"/>
                  <a:gd name="T4" fmla="+- 0 2885 2874"/>
                  <a:gd name="T5" fmla="*/ T4 w 12"/>
                  <a:gd name="T6" fmla="+- 0 985 740"/>
                  <a:gd name="T7" fmla="*/ 985 h 245"/>
                </a:gdLst>
                <a:ahLst/>
                <a:cxnLst>
                  <a:cxn ang="0">
                    <a:pos x="T1" y="T3"/>
                  </a:cxn>
                  <a:cxn ang="0">
                    <a:pos x="T5" y="T7"/>
                  </a:cxn>
                </a:cxnLst>
                <a:rect l="0" t="0" r="r" b="b"/>
                <a:pathLst>
                  <a:path w="12" h="245">
                    <a:moveTo>
                      <a:pt x="0" y="0"/>
                    </a:moveTo>
                    <a:lnTo>
                      <a:pt x="11" y="245"/>
                    </a:lnTo>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75" name="Group 193"/>
            <p:cNvGrpSpPr>
              <a:grpSpLocks/>
            </p:cNvGrpSpPr>
            <p:nvPr/>
          </p:nvGrpSpPr>
          <p:grpSpPr bwMode="auto">
            <a:xfrm>
              <a:off x="2794" y="740"/>
              <a:ext cx="12" cy="245"/>
              <a:chOff x="2794" y="740"/>
              <a:chExt cx="12" cy="245"/>
            </a:xfrm>
          </p:grpSpPr>
          <p:sp>
            <p:nvSpPr>
              <p:cNvPr id="212" name="Freeform 194"/>
              <p:cNvSpPr>
                <a:spLocks/>
              </p:cNvSpPr>
              <p:nvPr/>
            </p:nvSpPr>
            <p:spPr bwMode="auto">
              <a:xfrm>
                <a:off x="2794" y="740"/>
                <a:ext cx="12" cy="245"/>
              </a:xfrm>
              <a:custGeom>
                <a:avLst/>
                <a:gdLst>
                  <a:gd name="T0" fmla="+- 0 2806 2794"/>
                  <a:gd name="T1" fmla="*/ T0 w 12"/>
                  <a:gd name="T2" fmla="+- 0 740 740"/>
                  <a:gd name="T3" fmla="*/ 740 h 245"/>
                  <a:gd name="T4" fmla="+- 0 2794 2794"/>
                  <a:gd name="T5" fmla="*/ T4 w 12"/>
                  <a:gd name="T6" fmla="+- 0 985 740"/>
                  <a:gd name="T7" fmla="*/ 985 h 245"/>
                </a:gdLst>
                <a:ahLst/>
                <a:cxnLst>
                  <a:cxn ang="0">
                    <a:pos x="T1" y="T3"/>
                  </a:cxn>
                  <a:cxn ang="0">
                    <a:pos x="T5" y="T7"/>
                  </a:cxn>
                </a:cxnLst>
                <a:rect l="0" t="0" r="r" b="b"/>
                <a:pathLst>
                  <a:path w="12" h="245">
                    <a:moveTo>
                      <a:pt x="12" y="0"/>
                    </a:moveTo>
                    <a:lnTo>
                      <a:pt x="0" y="245"/>
                    </a:lnTo>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76" name="Group 191"/>
            <p:cNvGrpSpPr>
              <a:grpSpLocks/>
            </p:cNvGrpSpPr>
            <p:nvPr/>
          </p:nvGrpSpPr>
          <p:grpSpPr bwMode="auto">
            <a:xfrm>
              <a:off x="2773" y="2344"/>
              <a:ext cx="136" cy="134"/>
              <a:chOff x="2773" y="2344"/>
              <a:chExt cx="136" cy="134"/>
            </a:xfrm>
          </p:grpSpPr>
          <p:sp>
            <p:nvSpPr>
              <p:cNvPr id="211" name="Freeform 192"/>
              <p:cNvSpPr>
                <a:spLocks/>
              </p:cNvSpPr>
              <p:nvPr/>
            </p:nvSpPr>
            <p:spPr bwMode="auto">
              <a:xfrm>
                <a:off x="2773" y="2344"/>
                <a:ext cx="136" cy="134"/>
              </a:xfrm>
              <a:custGeom>
                <a:avLst/>
                <a:gdLst>
                  <a:gd name="T0" fmla="+- 0 2858 2773"/>
                  <a:gd name="T1" fmla="*/ T0 w 136"/>
                  <a:gd name="T2" fmla="+- 0 2344 2344"/>
                  <a:gd name="T3" fmla="*/ 2344 h 134"/>
                  <a:gd name="T4" fmla="+- 0 2791 2773"/>
                  <a:gd name="T5" fmla="*/ T4 w 136"/>
                  <a:gd name="T6" fmla="+- 0 2364 2344"/>
                  <a:gd name="T7" fmla="*/ 2364 h 134"/>
                  <a:gd name="T8" fmla="+- 0 2773 2773"/>
                  <a:gd name="T9" fmla="*/ T8 w 136"/>
                  <a:gd name="T10" fmla="+- 0 2398 2344"/>
                  <a:gd name="T11" fmla="*/ 2398 h 134"/>
                  <a:gd name="T12" fmla="+- 0 2775 2773"/>
                  <a:gd name="T13" fmla="*/ T12 w 136"/>
                  <a:gd name="T14" fmla="+- 0 2424 2344"/>
                  <a:gd name="T15" fmla="*/ 2424 h 134"/>
                  <a:gd name="T16" fmla="+- 0 2784 2773"/>
                  <a:gd name="T17" fmla="*/ T16 w 136"/>
                  <a:gd name="T18" fmla="+- 0 2445 2344"/>
                  <a:gd name="T19" fmla="*/ 2445 h 134"/>
                  <a:gd name="T20" fmla="+- 0 2797 2773"/>
                  <a:gd name="T21" fmla="*/ T20 w 136"/>
                  <a:gd name="T22" fmla="+- 0 2461 2344"/>
                  <a:gd name="T23" fmla="*/ 2461 h 134"/>
                  <a:gd name="T24" fmla="+- 0 2814 2773"/>
                  <a:gd name="T25" fmla="*/ T24 w 136"/>
                  <a:gd name="T26" fmla="+- 0 2472 2344"/>
                  <a:gd name="T27" fmla="*/ 2472 h 134"/>
                  <a:gd name="T28" fmla="+- 0 2834 2773"/>
                  <a:gd name="T29" fmla="*/ T28 w 136"/>
                  <a:gd name="T30" fmla="+- 0 2477 2344"/>
                  <a:gd name="T31" fmla="*/ 2477 h 134"/>
                  <a:gd name="T32" fmla="+- 0 2858 2773"/>
                  <a:gd name="T33" fmla="*/ T32 w 136"/>
                  <a:gd name="T34" fmla="+- 0 2474 2344"/>
                  <a:gd name="T35" fmla="*/ 2474 h 134"/>
                  <a:gd name="T36" fmla="+- 0 2904 2773"/>
                  <a:gd name="T37" fmla="*/ T36 w 136"/>
                  <a:gd name="T38" fmla="+- 0 2432 2344"/>
                  <a:gd name="T39" fmla="*/ 2432 h 134"/>
                  <a:gd name="T40" fmla="+- 0 2908 2773"/>
                  <a:gd name="T41" fmla="*/ T40 w 136"/>
                  <a:gd name="T42" fmla="+- 0 2409 2344"/>
                  <a:gd name="T43" fmla="*/ 2409 h 134"/>
                  <a:gd name="T44" fmla="+- 0 2904 2773"/>
                  <a:gd name="T45" fmla="*/ T44 w 136"/>
                  <a:gd name="T46" fmla="+- 0 2387 2344"/>
                  <a:gd name="T47" fmla="*/ 2387 h 134"/>
                  <a:gd name="T48" fmla="+- 0 2894 2773"/>
                  <a:gd name="T49" fmla="*/ T48 w 136"/>
                  <a:gd name="T50" fmla="+- 0 2368 2344"/>
                  <a:gd name="T51" fmla="*/ 2368 h 134"/>
                  <a:gd name="T52" fmla="+- 0 2878 2773"/>
                  <a:gd name="T53" fmla="*/ T52 w 136"/>
                  <a:gd name="T54" fmla="+- 0 2353 2344"/>
                  <a:gd name="T55" fmla="*/ 2353 h 134"/>
                  <a:gd name="T56" fmla="+- 0 2858 2773"/>
                  <a:gd name="T57" fmla="*/ T56 w 136"/>
                  <a:gd name="T58" fmla="+- 0 2344 2344"/>
                  <a:gd name="T59" fmla="*/ 2344 h 1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Lst>
                <a:rect l="0" t="0" r="r" b="b"/>
                <a:pathLst>
                  <a:path w="136" h="134">
                    <a:moveTo>
                      <a:pt x="85" y="0"/>
                    </a:moveTo>
                    <a:lnTo>
                      <a:pt x="18" y="20"/>
                    </a:lnTo>
                    <a:lnTo>
                      <a:pt x="0" y="54"/>
                    </a:lnTo>
                    <a:lnTo>
                      <a:pt x="2" y="80"/>
                    </a:lnTo>
                    <a:lnTo>
                      <a:pt x="11" y="101"/>
                    </a:lnTo>
                    <a:lnTo>
                      <a:pt x="24" y="117"/>
                    </a:lnTo>
                    <a:lnTo>
                      <a:pt x="41" y="128"/>
                    </a:lnTo>
                    <a:lnTo>
                      <a:pt x="61" y="133"/>
                    </a:lnTo>
                    <a:lnTo>
                      <a:pt x="85" y="130"/>
                    </a:lnTo>
                    <a:lnTo>
                      <a:pt x="131" y="88"/>
                    </a:lnTo>
                    <a:lnTo>
                      <a:pt x="135" y="65"/>
                    </a:lnTo>
                    <a:lnTo>
                      <a:pt x="131" y="43"/>
                    </a:lnTo>
                    <a:lnTo>
                      <a:pt x="121" y="24"/>
                    </a:lnTo>
                    <a:lnTo>
                      <a:pt x="105" y="9"/>
                    </a:lnTo>
                    <a:lnTo>
                      <a:pt x="85" y="0"/>
                    </a:lnTo>
                    <a:close/>
                  </a:path>
                </a:pathLst>
              </a:custGeom>
              <a:solidFill>
                <a:srgbClr val="8082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77" name="Group 189"/>
            <p:cNvGrpSpPr>
              <a:grpSpLocks/>
            </p:cNvGrpSpPr>
            <p:nvPr/>
          </p:nvGrpSpPr>
          <p:grpSpPr bwMode="auto">
            <a:xfrm>
              <a:off x="2773" y="2344"/>
              <a:ext cx="136" cy="134"/>
              <a:chOff x="2773" y="2344"/>
              <a:chExt cx="136" cy="134"/>
            </a:xfrm>
          </p:grpSpPr>
          <p:sp>
            <p:nvSpPr>
              <p:cNvPr id="210" name="Freeform 190"/>
              <p:cNvSpPr>
                <a:spLocks/>
              </p:cNvSpPr>
              <p:nvPr/>
            </p:nvSpPr>
            <p:spPr bwMode="auto">
              <a:xfrm>
                <a:off x="2773" y="2344"/>
                <a:ext cx="136" cy="134"/>
              </a:xfrm>
              <a:custGeom>
                <a:avLst/>
                <a:gdLst>
                  <a:gd name="T0" fmla="+- 0 2908 2773"/>
                  <a:gd name="T1" fmla="*/ T0 w 136"/>
                  <a:gd name="T2" fmla="+- 0 2409 2344"/>
                  <a:gd name="T3" fmla="*/ 2409 h 134"/>
                  <a:gd name="T4" fmla="+- 0 2904 2773"/>
                  <a:gd name="T5" fmla="*/ T4 w 136"/>
                  <a:gd name="T6" fmla="+- 0 2387 2344"/>
                  <a:gd name="T7" fmla="*/ 2387 h 134"/>
                  <a:gd name="T8" fmla="+- 0 2894 2773"/>
                  <a:gd name="T9" fmla="*/ T8 w 136"/>
                  <a:gd name="T10" fmla="+- 0 2368 2344"/>
                  <a:gd name="T11" fmla="*/ 2368 h 134"/>
                  <a:gd name="T12" fmla="+- 0 2878 2773"/>
                  <a:gd name="T13" fmla="*/ T12 w 136"/>
                  <a:gd name="T14" fmla="+- 0 2353 2344"/>
                  <a:gd name="T15" fmla="*/ 2353 h 134"/>
                  <a:gd name="T16" fmla="+- 0 2858 2773"/>
                  <a:gd name="T17" fmla="*/ T16 w 136"/>
                  <a:gd name="T18" fmla="+- 0 2344 2344"/>
                  <a:gd name="T19" fmla="*/ 2344 h 134"/>
                  <a:gd name="T20" fmla="+- 0 2831 2773"/>
                  <a:gd name="T21" fmla="*/ T20 w 136"/>
                  <a:gd name="T22" fmla="+- 0 2346 2344"/>
                  <a:gd name="T23" fmla="*/ 2346 h 134"/>
                  <a:gd name="T24" fmla="+- 0 2808 2773"/>
                  <a:gd name="T25" fmla="*/ T24 w 136"/>
                  <a:gd name="T26" fmla="+- 0 2353 2344"/>
                  <a:gd name="T27" fmla="*/ 2353 h 134"/>
                  <a:gd name="T28" fmla="+- 0 2791 2773"/>
                  <a:gd name="T29" fmla="*/ T28 w 136"/>
                  <a:gd name="T30" fmla="+- 0 2364 2344"/>
                  <a:gd name="T31" fmla="*/ 2364 h 134"/>
                  <a:gd name="T32" fmla="+- 0 2779 2773"/>
                  <a:gd name="T33" fmla="*/ T32 w 136"/>
                  <a:gd name="T34" fmla="+- 0 2380 2344"/>
                  <a:gd name="T35" fmla="*/ 2380 h 134"/>
                  <a:gd name="T36" fmla="+- 0 2773 2773"/>
                  <a:gd name="T37" fmla="*/ T36 w 136"/>
                  <a:gd name="T38" fmla="+- 0 2398 2344"/>
                  <a:gd name="T39" fmla="*/ 2398 h 134"/>
                  <a:gd name="T40" fmla="+- 0 2775 2773"/>
                  <a:gd name="T41" fmla="*/ T40 w 136"/>
                  <a:gd name="T42" fmla="+- 0 2424 2344"/>
                  <a:gd name="T43" fmla="*/ 2424 h 134"/>
                  <a:gd name="T44" fmla="+- 0 2784 2773"/>
                  <a:gd name="T45" fmla="*/ T44 w 136"/>
                  <a:gd name="T46" fmla="+- 0 2445 2344"/>
                  <a:gd name="T47" fmla="*/ 2445 h 134"/>
                  <a:gd name="T48" fmla="+- 0 2797 2773"/>
                  <a:gd name="T49" fmla="*/ T48 w 136"/>
                  <a:gd name="T50" fmla="+- 0 2461 2344"/>
                  <a:gd name="T51" fmla="*/ 2461 h 134"/>
                  <a:gd name="T52" fmla="+- 0 2814 2773"/>
                  <a:gd name="T53" fmla="*/ T52 w 136"/>
                  <a:gd name="T54" fmla="+- 0 2472 2344"/>
                  <a:gd name="T55" fmla="*/ 2472 h 134"/>
                  <a:gd name="T56" fmla="+- 0 2834 2773"/>
                  <a:gd name="T57" fmla="*/ T56 w 136"/>
                  <a:gd name="T58" fmla="+- 0 2477 2344"/>
                  <a:gd name="T59" fmla="*/ 2477 h 134"/>
                  <a:gd name="T60" fmla="+- 0 2858 2773"/>
                  <a:gd name="T61" fmla="*/ T60 w 136"/>
                  <a:gd name="T62" fmla="+- 0 2474 2344"/>
                  <a:gd name="T63" fmla="*/ 2474 h 134"/>
                  <a:gd name="T64" fmla="+- 0 2904 2773"/>
                  <a:gd name="T65" fmla="*/ T64 w 136"/>
                  <a:gd name="T66" fmla="+- 0 2432 2344"/>
                  <a:gd name="T67" fmla="*/ 2432 h 134"/>
                  <a:gd name="T68" fmla="+- 0 2908 2773"/>
                  <a:gd name="T69" fmla="*/ T68 w 136"/>
                  <a:gd name="T70" fmla="+- 0 2409 2344"/>
                  <a:gd name="T71" fmla="*/ 2409 h 1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36" h="134">
                    <a:moveTo>
                      <a:pt x="135" y="65"/>
                    </a:moveTo>
                    <a:lnTo>
                      <a:pt x="131" y="43"/>
                    </a:lnTo>
                    <a:lnTo>
                      <a:pt x="121" y="24"/>
                    </a:lnTo>
                    <a:lnTo>
                      <a:pt x="105" y="9"/>
                    </a:lnTo>
                    <a:lnTo>
                      <a:pt x="85" y="0"/>
                    </a:lnTo>
                    <a:lnTo>
                      <a:pt x="58" y="2"/>
                    </a:lnTo>
                    <a:lnTo>
                      <a:pt x="35" y="9"/>
                    </a:lnTo>
                    <a:lnTo>
                      <a:pt x="18" y="20"/>
                    </a:lnTo>
                    <a:lnTo>
                      <a:pt x="6" y="36"/>
                    </a:lnTo>
                    <a:lnTo>
                      <a:pt x="0" y="54"/>
                    </a:lnTo>
                    <a:lnTo>
                      <a:pt x="2" y="80"/>
                    </a:lnTo>
                    <a:lnTo>
                      <a:pt x="11" y="101"/>
                    </a:lnTo>
                    <a:lnTo>
                      <a:pt x="24" y="117"/>
                    </a:lnTo>
                    <a:lnTo>
                      <a:pt x="41" y="128"/>
                    </a:lnTo>
                    <a:lnTo>
                      <a:pt x="61" y="133"/>
                    </a:lnTo>
                    <a:lnTo>
                      <a:pt x="85" y="130"/>
                    </a:lnTo>
                    <a:lnTo>
                      <a:pt x="131" y="88"/>
                    </a:lnTo>
                    <a:lnTo>
                      <a:pt x="135" y="65"/>
                    </a:lnTo>
                    <a:close/>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78" name="Group 187"/>
            <p:cNvGrpSpPr>
              <a:grpSpLocks/>
            </p:cNvGrpSpPr>
            <p:nvPr/>
          </p:nvGrpSpPr>
          <p:grpSpPr bwMode="auto">
            <a:xfrm>
              <a:off x="2840" y="2137"/>
              <a:ext cx="2" cy="245"/>
              <a:chOff x="2840" y="2137"/>
              <a:chExt cx="2" cy="245"/>
            </a:xfrm>
          </p:grpSpPr>
          <p:sp>
            <p:nvSpPr>
              <p:cNvPr id="209" name="Freeform 188"/>
              <p:cNvSpPr>
                <a:spLocks/>
              </p:cNvSpPr>
              <p:nvPr/>
            </p:nvSpPr>
            <p:spPr bwMode="auto">
              <a:xfrm>
                <a:off x="2840" y="2137"/>
                <a:ext cx="2" cy="245"/>
              </a:xfrm>
              <a:custGeom>
                <a:avLst/>
                <a:gdLst>
                  <a:gd name="T0" fmla="+- 0 2382 2137"/>
                  <a:gd name="T1" fmla="*/ 2382 h 245"/>
                  <a:gd name="T2" fmla="+- 0 2137 2137"/>
                  <a:gd name="T3" fmla="*/ 2137 h 245"/>
                </a:gdLst>
                <a:ahLst/>
                <a:cxnLst>
                  <a:cxn ang="0">
                    <a:pos x="0" y="T1"/>
                  </a:cxn>
                  <a:cxn ang="0">
                    <a:pos x="0" y="T3"/>
                  </a:cxn>
                </a:cxnLst>
                <a:rect l="0" t="0" r="r" b="b"/>
                <a:pathLst>
                  <a:path h="245">
                    <a:moveTo>
                      <a:pt x="0" y="245"/>
                    </a:moveTo>
                    <a:lnTo>
                      <a:pt x="0" y="0"/>
                    </a:lnTo>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79" name="Group 185"/>
            <p:cNvGrpSpPr>
              <a:grpSpLocks/>
            </p:cNvGrpSpPr>
            <p:nvPr/>
          </p:nvGrpSpPr>
          <p:grpSpPr bwMode="auto">
            <a:xfrm>
              <a:off x="2874" y="2117"/>
              <a:ext cx="12" cy="245"/>
              <a:chOff x="2874" y="2117"/>
              <a:chExt cx="12" cy="245"/>
            </a:xfrm>
          </p:grpSpPr>
          <p:sp>
            <p:nvSpPr>
              <p:cNvPr id="208" name="Freeform 186"/>
              <p:cNvSpPr>
                <a:spLocks/>
              </p:cNvSpPr>
              <p:nvPr/>
            </p:nvSpPr>
            <p:spPr bwMode="auto">
              <a:xfrm>
                <a:off x="2874" y="2117"/>
                <a:ext cx="12" cy="245"/>
              </a:xfrm>
              <a:custGeom>
                <a:avLst/>
                <a:gdLst>
                  <a:gd name="T0" fmla="+- 0 2874 2874"/>
                  <a:gd name="T1" fmla="*/ T0 w 12"/>
                  <a:gd name="T2" fmla="+- 0 2361 2117"/>
                  <a:gd name="T3" fmla="*/ 2361 h 245"/>
                  <a:gd name="T4" fmla="+- 0 2885 2874"/>
                  <a:gd name="T5" fmla="*/ T4 w 12"/>
                  <a:gd name="T6" fmla="+- 0 2117 2117"/>
                  <a:gd name="T7" fmla="*/ 2117 h 245"/>
                </a:gdLst>
                <a:ahLst/>
                <a:cxnLst>
                  <a:cxn ang="0">
                    <a:pos x="T1" y="T3"/>
                  </a:cxn>
                  <a:cxn ang="0">
                    <a:pos x="T5" y="T7"/>
                  </a:cxn>
                </a:cxnLst>
                <a:rect l="0" t="0" r="r" b="b"/>
                <a:pathLst>
                  <a:path w="12" h="245">
                    <a:moveTo>
                      <a:pt x="0" y="244"/>
                    </a:moveTo>
                    <a:lnTo>
                      <a:pt x="11" y="0"/>
                    </a:lnTo>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80" name="Group 183"/>
            <p:cNvGrpSpPr>
              <a:grpSpLocks/>
            </p:cNvGrpSpPr>
            <p:nvPr/>
          </p:nvGrpSpPr>
          <p:grpSpPr bwMode="auto">
            <a:xfrm>
              <a:off x="2794" y="2117"/>
              <a:ext cx="12" cy="245"/>
              <a:chOff x="2794" y="2117"/>
              <a:chExt cx="12" cy="245"/>
            </a:xfrm>
          </p:grpSpPr>
          <p:sp>
            <p:nvSpPr>
              <p:cNvPr id="207" name="Freeform 184"/>
              <p:cNvSpPr>
                <a:spLocks/>
              </p:cNvSpPr>
              <p:nvPr/>
            </p:nvSpPr>
            <p:spPr bwMode="auto">
              <a:xfrm>
                <a:off x="2794" y="2117"/>
                <a:ext cx="12" cy="245"/>
              </a:xfrm>
              <a:custGeom>
                <a:avLst/>
                <a:gdLst>
                  <a:gd name="T0" fmla="+- 0 2806 2794"/>
                  <a:gd name="T1" fmla="*/ T0 w 12"/>
                  <a:gd name="T2" fmla="+- 0 2361 2117"/>
                  <a:gd name="T3" fmla="*/ 2361 h 245"/>
                  <a:gd name="T4" fmla="+- 0 2794 2794"/>
                  <a:gd name="T5" fmla="*/ T4 w 12"/>
                  <a:gd name="T6" fmla="+- 0 2117 2117"/>
                  <a:gd name="T7" fmla="*/ 2117 h 245"/>
                </a:gdLst>
                <a:ahLst/>
                <a:cxnLst>
                  <a:cxn ang="0">
                    <a:pos x="T1" y="T3"/>
                  </a:cxn>
                  <a:cxn ang="0">
                    <a:pos x="T5" y="T7"/>
                  </a:cxn>
                </a:cxnLst>
                <a:rect l="0" t="0" r="r" b="b"/>
                <a:pathLst>
                  <a:path w="12" h="245">
                    <a:moveTo>
                      <a:pt x="12" y="244"/>
                    </a:moveTo>
                    <a:lnTo>
                      <a:pt x="0" y="0"/>
                    </a:lnTo>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81" name="Group 181"/>
            <p:cNvGrpSpPr>
              <a:grpSpLocks/>
            </p:cNvGrpSpPr>
            <p:nvPr/>
          </p:nvGrpSpPr>
          <p:grpSpPr bwMode="auto">
            <a:xfrm>
              <a:off x="2679" y="964"/>
              <a:ext cx="322" cy="1173"/>
              <a:chOff x="2679" y="964"/>
              <a:chExt cx="322" cy="1173"/>
            </a:xfrm>
          </p:grpSpPr>
          <p:sp>
            <p:nvSpPr>
              <p:cNvPr id="206" name="Freeform 182"/>
              <p:cNvSpPr>
                <a:spLocks/>
              </p:cNvSpPr>
              <p:nvPr/>
            </p:nvSpPr>
            <p:spPr bwMode="auto">
              <a:xfrm>
                <a:off x="2679" y="964"/>
                <a:ext cx="322" cy="1173"/>
              </a:xfrm>
              <a:custGeom>
                <a:avLst/>
                <a:gdLst>
                  <a:gd name="T0" fmla="+- 0 2840 2679"/>
                  <a:gd name="T1" fmla="*/ T0 w 322"/>
                  <a:gd name="T2" fmla="+- 0 964 964"/>
                  <a:gd name="T3" fmla="*/ 964 h 1173"/>
                  <a:gd name="T4" fmla="+- 0 2777 2679"/>
                  <a:gd name="T5" fmla="*/ T4 w 322"/>
                  <a:gd name="T6" fmla="+- 0 1010 964"/>
                  <a:gd name="T7" fmla="*/ 1010 h 1173"/>
                  <a:gd name="T8" fmla="+- 0 2745 2679"/>
                  <a:gd name="T9" fmla="*/ T8 w 322"/>
                  <a:gd name="T10" fmla="+- 0 1078 964"/>
                  <a:gd name="T11" fmla="*/ 1078 h 1173"/>
                  <a:gd name="T12" fmla="+- 0 2726 2679"/>
                  <a:gd name="T13" fmla="*/ T12 w 322"/>
                  <a:gd name="T14" fmla="+- 0 1136 964"/>
                  <a:gd name="T15" fmla="*/ 1136 h 1173"/>
                  <a:gd name="T16" fmla="+- 0 2710 2679"/>
                  <a:gd name="T17" fmla="*/ T16 w 322"/>
                  <a:gd name="T18" fmla="+- 0 1204 964"/>
                  <a:gd name="T19" fmla="*/ 1204 h 1173"/>
                  <a:gd name="T20" fmla="+- 0 2697 2679"/>
                  <a:gd name="T21" fmla="*/ T20 w 322"/>
                  <a:gd name="T22" fmla="+- 0 1281 964"/>
                  <a:gd name="T23" fmla="*/ 1281 h 1173"/>
                  <a:gd name="T24" fmla="+- 0 2687 2679"/>
                  <a:gd name="T25" fmla="*/ T24 w 322"/>
                  <a:gd name="T26" fmla="+- 0 1365 964"/>
                  <a:gd name="T27" fmla="*/ 1365 h 1173"/>
                  <a:gd name="T28" fmla="+- 0 2681 2679"/>
                  <a:gd name="T29" fmla="*/ T28 w 322"/>
                  <a:gd name="T30" fmla="+- 0 1456 964"/>
                  <a:gd name="T31" fmla="*/ 1456 h 1173"/>
                  <a:gd name="T32" fmla="+- 0 2679 2679"/>
                  <a:gd name="T33" fmla="*/ T32 w 322"/>
                  <a:gd name="T34" fmla="+- 0 1551 964"/>
                  <a:gd name="T35" fmla="*/ 1551 h 1173"/>
                  <a:gd name="T36" fmla="+- 0 2680 2679"/>
                  <a:gd name="T37" fmla="*/ T36 w 322"/>
                  <a:gd name="T38" fmla="+- 0 1599 964"/>
                  <a:gd name="T39" fmla="*/ 1599 h 1173"/>
                  <a:gd name="T40" fmla="+- 0 2684 2679"/>
                  <a:gd name="T41" fmla="*/ T40 w 322"/>
                  <a:gd name="T42" fmla="+- 0 1692 964"/>
                  <a:gd name="T43" fmla="*/ 1692 h 1173"/>
                  <a:gd name="T44" fmla="+- 0 2692 2679"/>
                  <a:gd name="T45" fmla="*/ T44 w 322"/>
                  <a:gd name="T46" fmla="+- 0 1779 964"/>
                  <a:gd name="T47" fmla="*/ 1779 h 1173"/>
                  <a:gd name="T48" fmla="+- 0 2703 2679"/>
                  <a:gd name="T49" fmla="*/ T48 w 322"/>
                  <a:gd name="T50" fmla="+- 0 1860 964"/>
                  <a:gd name="T51" fmla="*/ 1860 h 1173"/>
                  <a:gd name="T52" fmla="+- 0 2718 2679"/>
                  <a:gd name="T53" fmla="*/ T52 w 322"/>
                  <a:gd name="T54" fmla="+- 0 1932 964"/>
                  <a:gd name="T55" fmla="*/ 1932 h 1173"/>
                  <a:gd name="T56" fmla="+- 0 2735 2679"/>
                  <a:gd name="T57" fmla="*/ T56 w 322"/>
                  <a:gd name="T58" fmla="+- 0 1996 964"/>
                  <a:gd name="T59" fmla="*/ 1996 h 1173"/>
                  <a:gd name="T60" fmla="+- 0 2766 2679"/>
                  <a:gd name="T61" fmla="*/ T60 w 322"/>
                  <a:gd name="T62" fmla="+- 0 2072 964"/>
                  <a:gd name="T63" fmla="*/ 2072 h 1173"/>
                  <a:gd name="T64" fmla="+- 0 2814 2679"/>
                  <a:gd name="T65" fmla="*/ T64 w 322"/>
                  <a:gd name="T66" fmla="+- 0 2129 964"/>
                  <a:gd name="T67" fmla="*/ 2129 h 1173"/>
                  <a:gd name="T68" fmla="+- 0 2840 2679"/>
                  <a:gd name="T69" fmla="*/ T68 w 322"/>
                  <a:gd name="T70" fmla="+- 0 2137 964"/>
                  <a:gd name="T71" fmla="*/ 2137 h 1173"/>
                  <a:gd name="T72" fmla="+- 0 2853 2679"/>
                  <a:gd name="T73" fmla="*/ T72 w 322"/>
                  <a:gd name="T74" fmla="+- 0 2135 964"/>
                  <a:gd name="T75" fmla="*/ 2135 h 1173"/>
                  <a:gd name="T76" fmla="+- 0 2902 2679"/>
                  <a:gd name="T77" fmla="*/ T76 w 322"/>
                  <a:gd name="T78" fmla="+- 0 2091 964"/>
                  <a:gd name="T79" fmla="*/ 2091 h 1173"/>
                  <a:gd name="T80" fmla="+- 0 2935 2679"/>
                  <a:gd name="T81" fmla="*/ T80 w 322"/>
                  <a:gd name="T82" fmla="+- 0 2024 964"/>
                  <a:gd name="T83" fmla="*/ 2024 h 1173"/>
                  <a:gd name="T84" fmla="+- 0 2953 2679"/>
                  <a:gd name="T85" fmla="*/ T84 w 322"/>
                  <a:gd name="T86" fmla="+- 0 1965 964"/>
                  <a:gd name="T87" fmla="*/ 1965 h 1173"/>
                  <a:gd name="T88" fmla="+- 0 2969 2679"/>
                  <a:gd name="T89" fmla="*/ T88 w 322"/>
                  <a:gd name="T90" fmla="+- 0 1897 964"/>
                  <a:gd name="T91" fmla="*/ 1897 h 1173"/>
                  <a:gd name="T92" fmla="+- 0 2982 2679"/>
                  <a:gd name="T93" fmla="*/ T92 w 322"/>
                  <a:gd name="T94" fmla="+- 0 1820 964"/>
                  <a:gd name="T95" fmla="*/ 1820 h 1173"/>
                  <a:gd name="T96" fmla="+- 0 2992 2679"/>
                  <a:gd name="T97" fmla="*/ T96 w 322"/>
                  <a:gd name="T98" fmla="+- 0 1736 964"/>
                  <a:gd name="T99" fmla="*/ 1736 h 1173"/>
                  <a:gd name="T100" fmla="+- 0 2998 2679"/>
                  <a:gd name="T101" fmla="*/ T100 w 322"/>
                  <a:gd name="T102" fmla="+- 0 1646 964"/>
                  <a:gd name="T103" fmla="*/ 1646 h 1173"/>
                  <a:gd name="T104" fmla="+- 0 3000 2679"/>
                  <a:gd name="T105" fmla="*/ T104 w 322"/>
                  <a:gd name="T106" fmla="+- 0 1551 964"/>
                  <a:gd name="T107" fmla="*/ 1551 h 1173"/>
                  <a:gd name="T108" fmla="+- 0 3000 2679"/>
                  <a:gd name="T109" fmla="*/ T108 w 322"/>
                  <a:gd name="T110" fmla="+- 0 1503 964"/>
                  <a:gd name="T111" fmla="*/ 1503 h 1173"/>
                  <a:gd name="T112" fmla="+- 0 2996 2679"/>
                  <a:gd name="T113" fmla="*/ T112 w 322"/>
                  <a:gd name="T114" fmla="+- 0 1410 964"/>
                  <a:gd name="T115" fmla="*/ 1410 h 1173"/>
                  <a:gd name="T116" fmla="+- 0 2988 2679"/>
                  <a:gd name="T117" fmla="*/ T116 w 322"/>
                  <a:gd name="T118" fmla="+- 0 1322 964"/>
                  <a:gd name="T119" fmla="*/ 1322 h 1173"/>
                  <a:gd name="T120" fmla="+- 0 2976 2679"/>
                  <a:gd name="T121" fmla="*/ T120 w 322"/>
                  <a:gd name="T122" fmla="+- 0 1242 964"/>
                  <a:gd name="T123" fmla="*/ 1242 h 1173"/>
                  <a:gd name="T124" fmla="+- 0 2962 2679"/>
                  <a:gd name="T125" fmla="*/ T124 w 322"/>
                  <a:gd name="T126" fmla="+- 0 1169 964"/>
                  <a:gd name="T127" fmla="*/ 1169 h 1173"/>
                  <a:gd name="T128" fmla="+- 0 2944 2679"/>
                  <a:gd name="T129" fmla="*/ T128 w 322"/>
                  <a:gd name="T130" fmla="+- 0 1106 964"/>
                  <a:gd name="T131" fmla="*/ 1106 h 1173"/>
                  <a:gd name="T132" fmla="+- 0 2914 2679"/>
                  <a:gd name="T133" fmla="*/ T132 w 322"/>
                  <a:gd name="T134" fmla="+- 0 1030 964"/>
                  <a:gd name="T135" fmla="*/ 1030 h 1173"/>
                  <a:gd name="T136" fmla="+- 0 2866 2679"/>
                  <a:gd name="T137" fmla="*/ T136 w 322"/>
                  <a:gd name="T138" fmla="+- 0 972 964"/>
                  <a:gd name="T139" fmla="*/ 972 h 1173"/>
                  <a:gd name="T140" fmla="+- 0 2840 2679"/>
                  <a:gd name="T141" fmla="*/ T140 w 322"/>
                  <a:gd name="T142" fmla="+- 0 964 964"/>
                  <a:gd name="T143" fmla="*/ 964 h 117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Lst>
                <a:rect l="0" t="0" r="r" b="b"/>
                <a:pathLst>
                  <a:path w="322" h="1173">
                    <a:moveTo>
                      <a:pt x="161" y="0"/>
                    </a:moveTo>
                    <a:lnTo>
                      <a:pt x="98" y="46"/>
                    </a:lnTo>
                    <a:lnTo>
                      <a:pt x="66" y="114"/>
                    </a:lnTo>
                    <a:lnTo>
                      <a:pt x="47" y="172"/>
                    </a:lnTo>
                    <a:lnTo>
                      <a:pt x="31" y="240"/>
                    </a:lnTo>
                    <a:lnTo>
                      <a:pt x="18" y="317"/>
                    </a:lnTo>
                    <a:lnTo>
                      <a:pt x="8" y="401"/>
                    </a:lnTo>
                    <a:lnTo>
                      <a:pt x="2" y="492"/>
                    </a:lnTo>
                    <a:lnTo>
                      <a:pt x="0" y="587"/>
                    </a:lnTo>
                    <a:lnTo>
                      <a:pt x="1" y="635"/>
                    </a:lnTo>
                    <a:lnTo>
                      <a:pt x="5" y="728"/>
                    </a:lnTo>
                    <a:lnTo>
                      <a:pt x="13" y="815"/>
                    </a:lnTo>
                    <a:lnTo>
                      <a:pt x="24" y="896"/>
                    </a:lnTo>
                    <a:lnTo>
                      <a:pt x="39" y="968"/>
                    </a:lnTo>
                    <a:lnTo>
                      <a:pt x="56" y="1032"/>
                    </a:lnTo>
                    <a:lnTo>
                      <a:pt x="87" y="1108"/>
                    </a:lnTo>
                    <a:lnTo>
                      <a:pt x="135" y="1165"/>
                    </a:lnTo>
                    <a:lnTo>
                      <a:pt x="161" y="1173"/>
                    </a:lnTo>
                    <a:lnTo>
                      <a:pt x="174" y="1171"/>
                    </a:lnTo>
                    <a:lnTo>
                      <a:pt x="223" y="1127"/>
                    </a:lnTo>
                    <a:lnTo>
                      <a:pt x="256" y="1060"/>
                    </a:lnTo>
                    <a:lnTo>
                      <a:pt x="274" y="1001"/>
                    </a:lnTo>
                    <a:lnTo>
                      <a:pt x="290" y="933"/>
                    </a:lnTo>
                    <a:lnTo>
                      <a:pt x="303" y="856"/>
                    </a:lnTo>
                    <a:lnTo>
                      <a:pt x="313" y="772"/>
                    </a:lnTo>
                    <a:lnTo>
                      <a:pt x="319" y="682"/>
                    </a:lnTo>
                    <a:lnTo>
                      <a:pt x="321" y="587"/>
                    </a:lnTo>
                    <a:lnTo>
                      <a:pt x="321" y="539"/>
                    </a:lnTo>
                    <a:lnTo>
                      <a:pt x="317" y="446"/>
                    </a:lnTo>
                    <a:lnTo>
                      <a:pt x="309" y="358"/>
                    </a:lnTo>
                    <a:lnTo>
                      <a:pt x="297" y="278"/>
                    </a:lnTo>
                    <a:lnTo>
                      <a:pt x="283" y="205"/>
                    </a:lnTo>
                    <a:lnTo>
                      <a:pt x="265" y="142"/>
                    </a:lnTo>
                    <a:lnTo>
                      <a:pt x="235" y="66"/>
                    </a:lnTo>
                    <a:lnTo>
                      <a:pt x="187" y="8"/>
                    </a:lnTo>
                    <a:lnTo>
                      <a:pt x="16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82" name="Group 179"/>
            <p:cNvGrpSpPr>
              <a:grpSpLocks/>
            </p:cNvGrpSpPr>
            <p:nvPr/>
          </p:nvGrpSpPr>
          <p:grpSpPr bwMode="auto">
            <a:xfrm>
              <a:off x="2679" y="964"/>
              <a:ext cx="322" cy="1173"/>
              <a:chOff x="2679" y="964"/>
              <a:chExt cx="322" cy="1173"/>
            </a:xfrm>
          </p:grpSpPr>
          <p:sp>
            <p:nvSpPr>
              <p:cNvPr id="205" name="Freeform 180"/>
              <p:cNvSpPr>
                <a:spLocks/>
              </p:cNvSpPr>
              <p:nvPr/>
            </p:nvSpPr>
            <p:spPr bwMode="auto">
              <a:xfrm>
                <a:off x="2679" y="964"/>
                <a:ext cx="322" cy="1173"/>
              </a:xfrm>
              <a:custGeom>
                <a:avLst/>
                <a:gdLst>
                  <a:gd name="T0" fmla="+- 0 3000 2679"/>
                  <a:gd name="T1" fmla="*/ T0 w 322"/>
                  <a:gd name="T2" fmla="+- 0 1551 964"/>
                  <a:gd name="T3" fmla="*/ 1551 h 1173"/>
                  <a:gd name="T4" fmla="+- 0 2998 2679"/>
                  <a:gd name="T5" fmla="*/ T4 w 322"/>
                  <a:gd name="T6" fmla="+- 0 1646 964"/>
                  <a:gd name="T7" fmla="*/ 1646 h 1173"/>
                  <a:gd name="T8" fmla="+- 0 2992 2679"/>
                  <a:gd name="T9" fmla="*/ T8 w 322"/>
                  <a:gd name="T10" fmla="+- 0 1736 964"/>
                  <a:gd name="T11" fmla="*/ 1736 h 1173"/>
                  <a:gd name="T12" fmla="+- 0 2982 2679"/>
                  <a:gd name="T13" fmla="*/ T12 w 322"/>
                  <a:gd name="T14" fmla="+- 0 1820 964"/>
                  <a:gd name="T15" fmla="*/ 1820 h 1173"/>
                  <a:gd name="T16" fmla="+- 0 2969 2679"/>
                  <a:gd name="T17" fmla="*/ T16 w 322"/>
                  <a:gd name="T18" fmla="+- 0 1897 964"/>
                  <a:gd name="T19" fmla="*/ 1897 h 1173"/>
                  <a:gd name="T20" fmla="+- 0 2953 2679"/>
                  <a:gd name="T21" fmla="*/ T20 w 322"/>
                  <a:gd name="T22" fmla="+- 0 1965 964"/>
                  <a:gd name="T23" fmla="*/ 1965 h 1173"/>
                  <a:gd name="T24" fmla="+- 0 2935 2679"/>
                  <a:gd name="T25" fmla="*/ T24 w 322"/>
                  <a:gd name="T26" fmla="+- 0 2024 964"/>
                  <a:gd name="T27" fmla="*/ 2024 h 1173"/>
                  <a:gd name="T28" fmla="+- 0 2902 2679"/>
                  <a:gd name="T29" fmla="*/ T28 w 322"/>
                  <a:gd name="T30" fmla="+- 0 2091 964"/>
                  <a:gd name="T31" fmla="*/ 2091 h 1173"/>
                  <a:gd name="T32" fmla="+- 0 2853 2679"/>
                  <a:gd name="T33" fmla="*/ T32 w 322"/>
                  <a:gd name="T34" fmla="+- 0 2135 964"/>
                  <a:gd name="T35" fmla="*/ 2135 h 1173"/>
                  <a:gd name="T36" fmla="+- 0 2840 2679"/>
                  <a:gd name="T37" fmla="*/ T36 w 322"/>
                  <a:gd name="T38" fmla="+- 0 2137 964"/>
                  <a:gd name="T39" fmla="*/ 2137 h 1173"/>
                  <a:gd name="T40" fmla="+- 0 2827 2679"/>
                  <a:gd name="T41" fmla="*/ T40 w 322"/>
                  <a:gd name="T42" fmla="+- 0 2135 964"/>
                  <a:gd name="T43" fmla="*/ 2135 h 1173"/>
                  <a:gd name="T44" fmla="+- 0 2777 2679"/>
                  <a:gd name="T45" fmla="*/ T44 w 322"/>
                  <a:gd name="T46" fmla="+- 0 2091 964"/>
                  <a:gd name="T47" fmla="*/ 2091 h 1173"/>
                  <a:gd name="T48" fmla="+- 0 2745 2679"/>
                  <a:gd name="T49" fmla="*/ T48 w 322"/>
                  <a:gd name="T50" fmla="+- 0 2024 964"/>
                  <a:gd name="T51" fmla="*/ 2024 h 1173"/>
                  <a:gd name="T52" fmla="+- 0 2726 2679"/>
                  <a:gd name="T53" fmla="*/ T52 w 322"/>
                  <a:gd name="T54" fmla="+- 0 1965 964"/>
                  <a:gd name="T55" fmla="*/ 1965 h 1173"/>
                  <a:gd name="T56" fmla="+- 0 2710 2679"/>
                  <a:gd name="T57" fmla="*/ T56 w 322"/>
                  <a:gd name="T58" fmla="+- 0 1897 964"/>
                  <a:gd name="T59" fmla="*/ 1897 h 1173"/>
                  <a:gd name="T60" fmla="+- 0 2697 2679"/>
                  <a:gd name="T61" fmla="*/ T60 w 322"/>
                  <a:gd name="T62" fmla="+- 0 1820 964"/>
                  <a:gd name="T63" fmla="*/ 1820 h 1173"/>
                  <a:gd name="T64" fmla="+- 0 2687 2679"/>
                  <a:gd name="T65" fmla="*/ T64 w 322"/>
                  <a:gd name="T66" fmla="+- 0 1736 964"/>
                  <a:gd name="T67" fmla="*/ 1736 h 1173"/>
                  <a:gd name="T68" fmla="+- 0 2681 2679"/>
                  <a:gd name="T69" fmla="*/ T68 w 322"/>
                  <a:gd name="T70" fmla="+- 0 1646 964"/>
                  <a:gd name="T71" fmla="*/ 1646 h 1173"/>
                  <a:gd name="T72" fmla="+- 0 2679 2679"/>
                  <a:gd name="T73" fmla="*/ T72 w 322"/>
                  <a:gd name="T74" fmla="+- 0 1551 964"/>
                  <a:gd name="T75" fmla="*/ 1551 h 1173"/>
                  <a:gd name="T76" fmla="+- 0 2680 2679"/>
                  <a:gd name="T77" fmla="*/ T76 w 322"/>
                  <a:gd name="T78" fmla="+- 0 1503 964"/>
                  <a:gd name="T79" fmla="*/ 1503 h 1173"/>
                  <a:gd name="T80" fmla="+- 0 2684 2679"/>
                  <a:gd name="T81" fmla="*/ T80 w 322"/>
                  <a:gd name="T82" fmla="+- 0 1410 964"/>
                  <a:gd name="T83" fmla="*/ 1410 h 1173"/>
                  <a:gd name="T84" fmla="+- 0 2692 2679"/>
                  <a:gd name="T85" fmla="*/ T84 w 322"/>
                  <a:gd name="T86" fmla="+- 0 1322 964"/>
                  <a:gd name="T87" fmla="*/ 1322 h 1173"/>
                  <a:gd name="T88" fmla="+- 0 2703 2679"/>
                  <a:gd name="T89" fmla="*/ T88 w 322"/>
                  <a:gd name="T90" fmla="+- 0 1242 964"/>
                  <a:gd name="T91" fmla="*/ 1242 h 1173"/>
                  <a:gd name="T92" fmla="+- 0 2718 2679"/>
                  <a:gd name="T93" fmla="*/ T92 w 322"/>
                  <a:gd name="T94" fmla="+- 0 1169 964"/>
                  <a:gd name="T95" fmla="*/ 1169 h 1173"/>
                  <a:gd name="T96" fmla="+- 0 2735 2679"/>
                  <a:gd name="T97" fmla="*/ T96 w 322"/>
                  <a:gd name="T98" fmla="+- 0 1106 964"/>
                  <a:gd name="T99" fmla="*/ 1106 h 1173"/>
                  <a:gd name="T100" fmla="+- 0 2766 2679"/>
                  <a:gd name="T101" fmla="*/ T100 w 322"/>
                  <a:gd name="T102" fmla="+- 0 1030 964"/>
                  <a:gd name="T103" fmla="*/ 1030 h 1173"/>
                  <a:gd name="T104" fmla="+- 0 2814 2679"/>
                  <a:gd name="T105" fmla="*/ T104 w 322"/>
                  <a:gd name="T106" fmla="+- 0 972 964"/>
                  <a:gd name="T107" fmla="*/ 972 h 1173"/>
                  <a:gd name="T108" fmla="+- 0 2840 2679"/>
                  <a:gd name="T109" fmla="*/ T108 w 322"/>
                  <a:gd name="T110" fmla="+- 0 964 964"/>
                  <a:gd name="T111" fmla="*/ 964 h 1173"/>
                  <a:gd name="T112" fmla="+- 0 2853 2679"/>
                  <a:gd name="T113" fmla="*/ T112 w 322"/>
                  <a:gd name="T114" fmla="+- 0 966 964"/>
                  <a:gd name="T115" fmla="*/ 966 h 1173"/>
                  <a:gd name="T116" fmla="+- 0 2902 2679"/>
                  <a:gd name="T117" fmla="*/ T116 w 322"/>
                  <a:gd name="T118" fmla="+- 0 1010 964"/>
                  <a:gd name="T119" fmla="*/ 1010 h 1173"/>
                  <a:gd name="T120" fmla="+- 0 2935 2679"/>
                  <a:gd name="T121" fmla="*/ T120 w 322"/>
                  <a:gd name="T122" fmla="+- 0 1078 964"/>
                  <a:gd name="T123" fmla="*/ 1078 h 1173"/>
                  <a:gd name="T124" fmla="+- 0 2953 2679"/>
                  <a:gd name="T125" fmla="*/ T124 w 322"/>
                  <a:gd name="T126" fmla="+- 0 1136 964"/>
                  <a:gd name="T127" fmla="*/ 1136 h 1173"/>
                  <a:gd name="T128" fmla="+- 0 2969 2679"/>
                  <a:gd name="T129" fmla="*/ T128 w 322"/>
                  <a:gd name="T130" fmla="+- 0 1204 964"/>
                  <a:gd name="T131" fmla="*/ 1204 h 1173"/>
                  <a:gd name="T132" fmla="+- 0 2982 2679"/>
                  <a:gd name="T133" fmla="*/ T132 w 322"/>
                  <a:gd name="T134" fmla="+- 0 1281 964"/>
                  <a:gd name="T135" fmla="*/ 1281 h 1173"/>
                  <a:gd name="T136" fmla="+- 0 2992 2679"/>
                  <a:gd name="T137" fmla="*/ T136 w 322"/>
                  <a:gd name="T138" fmla="+- 0 1365 964"/>
                  <a:gd name="T139" fmla="*/ 1365 h 1173"/>
                  <a:gd name="T140" fmla="+- 0 2998 2679"/>
                  <a:gd name="T141" fmla="*/ T140 w 322"/>
                  <a:gd name="T142" fmla="+- 0 1456 964"/>
                  <a:gd name="T143" fmla="*/ 1456 h 1173"/>
                  <a:gd name="T144" fmla="+- 0 3000 2679"/>
                  <a:gd name="T145" fmla="*/ T144 w 322"/>
                  <a:gd name="T146" fmla="+- 0 1551 964"/>
                  <a:gd name="T147" fmla="*/ 1551 h 117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Lst>
                <a:rect l="0" t="0" r="r" b="b"/>
                <a:pathLst>
                  <a:path w="322" h="1173">
                    <a:moveTo>
                      <a:pt x="321" y="587"/>
                    </a:moveTo>
                    <a:lnTo>
                      <a:pt x="319" y="682"/>
                    </a:lnTo>
                    <a:lnTo>
                      <a:pt x="313" y="772"/>
                    </a:lnTo>
                    <a:lnTo>
                      <a:pt x="303" y="856"/>
                    </a:lnTo>
                    <a:lnTo>
                      <a:pt x="290" y="933"/>
                    </a:lnTo>
                    <a:lnTo>
                      <a:pt x="274" y="1001"/>
                    </a:lnTo>
                    <a:lnTo>
                      <a:pt x="256" y="1060"/>
                    </a:lnTo>
                    <a:lnTo>
                      <a:pt x="223" y="1127"/>
                    </a:lnTo>
                    <a:lnTo>
                      <a:pt x="174" y="1171"/>
                    </a:lnTo>
                    <a:lnTo>
                      <a:pt x="161" y="1173"/>
                    </a:lnTo>
                    <a:lnTo>
                      <a:pt x="148" y="1171"/>
                    </a:lnTo>
                    <a:lnTo>
                      <a:pt x="98" y="1127"/>
                    </a:lnTo>
                    <a:lnTo>
                      <a:pt x="66" y="1060"/>
                    </a:lnTo>
                    <a:lnTo>
                      <a:pt x="47" y="1001"/>
                    </a:lnTo>
                    <a:lnTo>
                      <a:pt x="31" y="933"/>
                    </a:lnTo>
                    <a:lnTo>
                      <a:pt x="18" y="856"/>
                    </a:lnTo>
                    <a:lnTo>
                      <a:pt x="8" y="772"/>
                    </a:lnTo>
                    <a:lnTo>
                      <a:pt x="2" y="682"/>
                    </a:lnTo>
                    <a:lnTo>
                      <a:pt x="0" y="587"/>
                    </a:lnTo>
                    <a:lnTo>
                      <a:pt x="1" y="539"/>
                    </a:lnTo>
                    <a:lnTo>
                      <a:pt x="5" y="446"/>
                    </a:lnTo>
                    <a:lnTo>
                      <a:pt x="13" y="358"/>
                    </a:lnTo>
                    <a:lnTo>
                      <a:pt x="24" y="278"/>
                    </a:lnTo>
                    <a:lnTo>
                      <a:pt x="39" y="205"/>
                    </a:lnTo>
                    <a:lnTo>
                      <a:pt x="56" y="142"/>
                    </a:lnTo>
                    <a:lnTo>
                      <a:pt x="87" y="66"/>
                    </a:lnTo>
                    <a:lnTo>
                      <a:pt x="135" y="8"/>
                    </a:lnTo>
                    <a:lnTo>
                      <a:pt x="161" y="0"/>
                    </a:lnTo>
                    <a:lnTo>
                      <a:pt x="174" y="2"/>
                    </a:lnTo>
                    <a:lnTo>
                      <a:pt x="223" y="46"/>
                    </a:lnTo>
                    <a:lnTo>
                      <a:pt x="256" y="114"/>
                    </a:lnTo>
                    <a:lnTo>
                      <a:pt x="274" y="172"/>
                    </a:lnTo>
                    <a:lnTo>
                      <a:pt x="290" y="240"/>
                    </a:lnTo>
                    <a:lnTo>
                      <a:pt x="303" y="317"/>
                    </a:lnTo>
                    <a:lnTo>
                      <a:pt x="313" y="401"/>
                    </a:lnTo>
                    <a:lnTo>
                      <a:pt x="319" y="492"/>
                    </a:lnTo>
                    <a:lnTo>
                      <a:pt x="321" y="587"/>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83" name="Group 177"/>
            <p:cNvGrpSpPr>
              <a:grpSpLocks/>
            </p:cNvGrpSpPr>
            <p:nvPr/>
          </p:nvGrpSpPr>
          <p:grpSpPr bwMode="auto">
            <a:xfrm>
              <a:off x="330" y="1815"/>
              <a:ext cx="2" cy="2"/>
              <a:chOff x="330" y="1815"/>
              <a:chExt cx="2" cy="2"/>
            </a:xfrm>
          </p:grpSpPr>
          <p:sp>
            <p:nvSpPr>
              <p:cNvPr id="204" name="Freeform 178"/>
              <p:cNvSpPr>
                <a:spLocks/>
              </p:cNvSpPr>
              <p:nvPr/>
            </p:nvSpPr>
            <p:spPr bwMode="auto">
              <a:xfrm>
                <a:off x="330" y="1815"/>
                <a:ext cx="2" cy="2"/>
              </a:xfrm>
              <a:custGeom>
                <a:avLst/>
                <a:gdLst/>
                <a:ahLst/>
                <a:cxnLst>
                  <a:cxn ang="0">
                    <a:pos x="0" y="0"/>
                  </a:cxn>
                  <a:cxn ang="0">
                    <a:pos x="0" y="0"/>
                  </a:cxn>
                </a:cxnLst>
                <a:rect l="0" t="0" r="r" b="b"/>
                <a:pathLst>
                  <a:path>
                    <a:moveTo>
                      <a:pt x="0" y="0"/>
                    </a:moveTo>
                    <a:lnTo>
                      <a:pt x="0" y="0"/>
                    </a:lnTo>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84" name="Group 175"/>
            <p:cNvGrpSpPr>
              <a:grpSpLocks/>
            </p:cNvGrpSpPr>
            <p:nvPr/>
          </p:nvGrpSpPr>
          <p:grpSpPr bwMode="auto">
            <a:xfrm>
              <a:off x="307" y="1115"/>
              <a:ext cx="5550" cy="436"/>
              <a:chOff x="307" y="1115"/>
              <a:chExt cx="5550" cy="436"/>
            </a:xfrm>
          </p:grpSpPr>
          <p:sp>
            <p:nvSpPr>
              <p:cNvPr id="203" name="Freeform 176"/>
              <p:cNvSpPr>
                <a:spLocks/>
              </p:cNvSpPr>
              <p:nvPr/>
            </p:nvSpPr>
            <p:spPr bwMode="auto">
              <a:xfrm>
                <a:off x="307" y="1115"/>
                <a:ext cx="5550" cy="436"/>
              </a:xfrm>
              <a:custGeom>
                <a:avLst/>
                <a:gdLst>
                  <a:gd name="T0" fmla="+- 0 307 307"/>
                  <a:gd name="T1" fmla="*/ T0 w 5550"/>
                  <a:gd name="T2" fmla="+- 0 1551 1115"/>
                  <a:gd name="T3" fmla="*/ 1551 h 436"/>
                  <a:gd name="T4" fmla="+- 0 2840 307"/>
                  <a:gd name="T5" fmla="*/ T4 w 5550"/>
                  <a:gd name="T6" fmla="+- 0 1136 1115"/>
                  <a:gd name="T7" fmla="*/ 1136 h 436"/>
                  <a:gd name="T8" fmla="+- 0 3483 307"/>
                  <a:gd name="T9" fmla="*/ T8 w 5550"/>
                  <a:gd name="T10" fmla="+- 0 1115 1115"/>
                  <a:gd name="T11" fmla="*/ 1115 h 436"/>
                  <a:gd name="T12" fmla="+- 0 5856 307"/>
                  <a:gd name="T13" fmla="*/ T12 w 5550"/>
                  <a:gd name="T14" fmla="+- 0 1115 1115"/>
                  <a:gd name="T15" fmla="*/ 1115 h 436"/>
                </a:gdLst>
                <a:ahLst/>
                <a:cxnLst>
                  <a:cxn ang="0">
                    <a:pos x="T1" y="T3"/>
                  </a:cxn>
                  <a:cxn ang="0">
                    <a:pos x="T5" y="T7"/>
                  </a:cxn>
                  <a:cxn ang="0">
                    <a:pos x="T9" y="T11"/>
                  </a:cxn>
                  <a:cxn ang="0">
                    <a:pos x="T13" y="T15"/>
                  </a:cxn>
                </a:cxnLst>
                <a:rect l="0" t="0" r="r" b="b"/>
                <a:pathLst>
                  <a:path w="5550" h="436">
                    <a:moveTo>
                      <a:pt x="0" y="436"/>
                    </a:moveTo>
                    <a:lnTo>
                      <a:pt x="2533" y="21"/>
                    </a:lnTo>
                    <a:lnTo>
                      <a:pt x="3176" y="0"/>
                    </a:lnTo>
                    <a:lnTo>
                      <a:pt x="5549"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85" name="Group 173"/>
            <p:cNvGrpSpPr>
              <a:grpSpLocks/>
            </p:cNvGrpSpPr>
            <p:nvPr/>
          </p:nvGrpSpPr>
          <p:grpSpPr bwMode="auto">
            <a:xfrm>
              <a:off x="307" y="1551"/>
              <a:ext cx="5550" cy="436"/>
              <a:chOff x="307" y="1551"/>
              <a:chExt cx="5550" cy="436"/>
            </a:xfrm>
          </p:grpSpPr>
          <p:sp>
            <p:nvSpPr>
              <p:cNvPr id="202" name="Freeform 174"/>
              <p:cNvSpPr>
                <a:spLocks/>
              </p:cNvSpPr>
              <p:nvPr/>
            </p:nvSpPr>
            <p:spPr bwMode="auto">
              <a:xfrm>
                <a:off x="307" y="1551"/>
                <a:ext cx="5550" cy="436"/>
              </a:xfrm>
              <a:custGeom>
                <a:avLst/>
                <a:gdLst>
                  <a:gd name="T0" fmla="+- 0 307 307"/>
                  <a:gd name="T1" fmla="*/ T0 w 5550"/>
                  <a:gd name="T2" fmla="+- 0 1551 1551"/>
                  <a:gd name="T3" fmla="*/ 1551 h 436"/>
                  <a:gd name="T4" fmla="+- 0 2840 307"/>
                  <a:gd name="T5" fmla="*/ T4 w 5550"/>
                  <a:gd name="T6" fmla="+- 0 1966 1551"/>
                  <a:gd name="T7" fmla="*/ 1966 h 436"/>
                  <a:gd name="T8" fmla="+- 0 3483 307"/>
                  <a:gd name="T9" fmla="*/ T8 w 5550"/>
                  <a:gd name="T10" fmla="+- 0 1986 1551"/>
                  <a:gd name="T11" fmla="*/ 1986 h 436"/>
                  <a:gd name="T12" fmla="+- 0 5856 307"/>
                  <a:gd name="T13" fmla="*/ T12 w 5550"/>
                  <a:gd name="T14" fmla="+- 0 1986 1551"/>
                  <a:gd name="T15" fmla="*/ 1986 h 436"/>
                </a:gdLst>
                <a:ahLst/>
                <a:cxnLst>
                  <a:cxn ang="0">
                    <a:pos x="T1" y="T3"/>
                  </a:cxn>
                  <a:cxn ang="0">
                    <a:pos x="T5" y="T7"/>
                  </a:cxn>
                  <a:cxn ang="0">
                    <a:pos x="T9" y="T11"/>
                  </a:cxn>
                  <a:cxn ang="0">
                    <a:pos x="T13" y="T15"/>
                  </a:cxn>
                </a:cxnLst>
                <a:rect l="0" t="0" r="r" b="b"/>
                <a:pathLst>
                  <a:path w="5550" h="436">
                    <a:moveTo>
                      <a:pt x="0" y="0"/>
                    </a:moveTo>
                    <a:lnTo>
                      <a:pt x="2533" y="415"/>
                    </a:lnTo>
                    <a:lnTo>
                      <a:pt x="3176" y="435"/>
                    </a:lnTo>
                    <a:lnTo>
                      <a:pt x="5549" y="435"/>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86" name="Group 171"/>
            <p:cNvGrpSpPr>
              <a:grpSpLocks/>
            </p:cNvGrpSpPr>
            <p:nvPr/>
          </p:nvGrpSpPr>
          <p:grpSpPr bwMode="auto">
            <a:xfrm>
              <a:off x="4545" y="1115"/>
              <a:ext cx="86" cy="2"/>
              <a:chOff x="4545" y="1115"/>
              <a:chExt cx="86" cy="2"/>
            </a:xfrm>
          </p:grpSpPr>
          <p:sp>
            <p:nvSpPr>
              <p:cNvPr id="201" name="Freeform 172"/>
              <p:cNvSpPr>
                <a:spLocks/>
              </p:cNvSpPr>
              <p:nvPr/>
            </p:nvSpPr>
            <p:spPr bwMode="auto">
              <a:xfrm>
                <a:off x="4545" y="1115"/>
                <a:ext cx="86" cy="2"/>
              </a:xfrm>
              <a:custGeom>
                <a:avLst/>
                <a:gdLst>
                  <a:gd name="T0" fmla="+- 0 4545 4545"/>
                  <a:gd name="T1" fmla="*/ T0 w 86"/>
                  <a:gd name="T2" fmla="+- 0 4631 4545"/>
                  <a:gd name="T3" fmla="*/ T2 w 86"/>
                </a:gdLst>
                <a:ahLst/>
                <a:cxnLst>
                  <a:cxn ang="0">
                    <a:pos x="T1" y="0"/>
                  </a:cxn>
                  <a:cxn ang="0">
                    <a:pos x="T3" y="0"/>
                  </a:cxn>
                </a:cxnLst>
                <a:rect l="0" t="0" r="r" b="b"/>
                <a:pathLst>
                  <a:path w="86">
                    <a:moveTo>
                      <a:pt x="0" y="0"/>
                    </a:moveTo>
                    <a:lnTo>
                      <a:pt x="86"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87" name="Group 169"/>
            <p:cNvGrpSpPr>
              <a:grpSpLocks/>
            </p:cNvGrpSpPr>
            <p:nvPr/>
          </p:nvGrpSpPr>
          <p:grpSpPr bwMode="auto">
            <a:xfrm>
              <a:off x="4473" y="1065"/>
              <a:ext cx="87" cy="100"/>
              <a:chOff x="4473" y="1065"/>
              <a:chExt cx="87" cy="100"/>
            </a:xfrm>
          </p:grpSpPr>
          <p:sp>
            <p:nvSpPr>
              <p:cNvPr id="200" name="Freeform 170"/>
              <p:cNvSpPr>
                <a:spLocks/>
              </p:cNvSpPr>
              <p:nvPr/>
            </p:nvSpPr>
            <p:spPr bwMode="auto">
              <a:xfrm>
                <a:off x="4473" y="1065"/>
                <a:ext cx="87" cy="100"/>
              </a:xfrm>
              <a:custGeom>
                <a:avLst/>
                <a:gdLst>
                  <a:gd name="T0" fmla="+- 0 4559 4473"/>
                  <a:gd name="T1" fmla="*/ T0 w 87"/>
                  <a:gd name="T2" fmla="+- 0 1065 1065"/>
                  <a:gd name="T3" fmla="*/ 1065 h 100"/>
                  <a:gd name="T4" fmla="+- 0 4473 4473"/>
                  <a:gd name="T5" fmla="*/ T4 w 87"/>
                  <a:gd name="T6" fmla="+- 0 1115 1065"/>
                  <a:gd name="T7" fmla="*/ 1115 h 100"/>
                  <a:gd name="T8" fmla="+- 0 4559 4473"/>
                  <a:gd name="T9" fmla="*/ T8 w 87"/>
                  <a:gd name="T10" fmla="+- 0 1165 1065"/>
                  <a:gd name="T11" fmla="*/ 1165 h 100"/>
                  <a:gd name="T12" fmla="+- 0 4559 4473"/>
                  <a:gd name="T13" fmla="*/ T12 w 87"/>
                  <a:gd name="T14" fmla="+- 0 1065 1065"/>
                  <a:gd name="T15" fmla="*/ 1065 h 100"/>
                </a:gdLst>
                <a:ahLst/>
                <a:cxnLst>
                  <a:cxn ang="0">
                    <a:pos x="T1" y="T3"/>
                  </a:cxn>
                  <a:cxn ang="0">
                    <a:pos x="T5" y="T7"/>
                  </a:cxn>
                  <a:cxn ang="0">
                    <a:pos x="T9" y="T11"/>
                  </a:cxn>
                  <a:cxn ang="0">
                    <a:pos x="T13" y="T15"/>
                  </a:cxn>
                </a:cxnLst>
                <a:rect l="0" t="0" r="r" b="b"/>
                <a:pathLst>
                  <a:path w="87" h="100">
                    <a:moveTo>
                      <a:pt x="86" y="0"/>
                    </a:moveTo>
                    <a:lnTo>
                      <a:pt x="0" y="50"/>
                    </a:lnTo>
                    <a:lnTo>
                      <a:pt x="86" y="100"/>
                    </a:lnTo>
                    <a:lnTo>
                      <a:pt x="86"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88" name="Group 167"/>
            <p:cNvGrpSpPr>
              <a:grpSpLocks/>
            </p:cNvGrpSpPr>
            <p:nvPr/>
          </p:nvGrpSpPr>
          <p:grpSpPr bwMode="auto">
            <a:xfrm>
              <a:off x="1840" y="1285"/>
              <a:ext cx="87" cy="15"/>
              <a:chOff x="1840" y="1285"/>
              <a:chExt cx="87" cy="15"/>
            </a:xfrm>
          </p:grpSpPr>
          <p:sp>
            <p:nvSpPr>
              <p:cNvPr id="199" name="Freeform 168"/>
              <p:cNvSpPr>
                <a:spLocks/>
              </p:cNvSpPr>
              <p:nvPr/>
            </p:nvSpPr>
            <p:spPr bwMode="auto">
              <a:xfrm>
                <a:off x="1840" y="1285"/>
                <a:ext cx="87" cy="15"/>
              </a:xfrm>
              <a:custGeom>
                <a:avLst/>
                <a:gdLst>
                  <a:gd name="T0" fmla="+- 0 1840 1840"/>
                  <a:gd name="T1" fmla="*/ T0 w 87"/>
                  <a:gd name="T2" fmla="+- 0 1299 1285"/>
                  <a:gd name="T3" fmla="*/ 1299 h 15"/>
                  <a:gd name="T4" fmla="+- 0 1927 1840"/>
                  <a:gd name="T5" fmla="*/ T4 w 87"/>
                  <a:gd name="T6" fmla="+- 0 1285 1285"/>
                  <a:gd name="T7" fmla="*/ 1285 h 15"/>
                </a:gdLst>
                <a:ahLst/>
                <a:cxnLst>
                  <a:cxn ang="0">
                    <a:pos x="T1" y="T3"/>
                  </a:cxn>
                  <a:cxn ang="0">
                    <a:pos x="T5" y="T7"/>
                  </a:cxn>
                </a:cxnLst>
                <a:rect l="0" t="0" r="r" b="b"/>
                <a:pathLst>
                  <a:path w="87" h="15">
                    <a:moveTo>
                      <a:pt x="0" y="14"/>
                    </a:moveTo>
                    <a:lnTo>
                      <a:pt x="87"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89" name="Group 165"/>
            <p:cNvGrpSpPr>
              <a:grpSpLocks/>
            </p:cNvGrpSpPr>
            <p:nvPr/>
          </p:nvGrpSpPr>
          <p:grpSpPr bwMode="auto">
            <a:xfrm>
              <a:off x="1769" y="1248"/>
              <a:ext cx="94" cy="99"/>
              <a:chOff x="1769" y="1248"/>
              <a:chExt cx="94" cy="99"/>
            </a:xfrm>
          </p:grpSpPr>
          <p:sp>
            <p:nvSpPr>
              <p:cNvPr id="198" name="Freeform 166"/>
              <p:cNvSpPr>
                <a:spLocks/>
              </p:cNvSpPr>
              <p:nvPr/>
            </p:nvSpPr>
            <p:spPr bwMode="auto">
              <a:xfrm>
                <a:off x="1769" y="1248"/>
                <a:ext cx="94" cy="99"/>
              </a:xfrm>
              <a:custGeom>
                <a:avLst/>
                <a:gdLst>
                  <a:gd name="T0" fmla="+- 0 1846 1769"/>
                  <a:gd name="T1" fmla="*/ T0 w 94"/>
                  <a:gd name="T2" fmla="+- 0 1248 1248"/>
                  <a:gd name="T3" fmla="*/ 1248 h 99"/>
                  <a:gd name="T4" fmla="+- 0 1769 1769"/>
                  <a:gd name="T5" fmla="*/ T4 w 94"/>
                  <a:gd name="T6" fmla="+- 0 1311 1248"/>
                  <a:gd name="T7" fmla="*/ 1311 h 99"/>
                  <a:gd name="T8" fmla="+- 0 1862 1769"/>
                  <a:gd name="T9" fmla="*/ T8 w 94"/>
                  <a:gd name="T10" fmla="+- 0 1346 1248"/>
                  <a:gd name="T11" fmla="*/ 1346 h 99"/>
                  <a:gd name="T12" fmla="+- 0 1846 1769"/>
                  <a:gd name="T13" fmla="*/ T12 w 94"/>
                  <a:gd name="T14" fmla="+- 0 1248 1248"/>
                  <a:gd name="T15" fmla="*/ 1248 h 99"/>
                </a:gdLst>
                <a:ahLst/>
                <a:cxnLst>
                  <a:cxn ang="0">
                    <a:pos x="T1" y="T3"/>
                  </a:cxn>
                  <a:cxn ang="0">
                    <a:pos x="T5" y="T7"/>
                  </a:cxn>
                  <a:cxn ang="0">
                    <a:pos x="T9" y="T11"/>
                  </a:cxn>
                  <a:cxn ang="0">
                    <a:pos x="T13" y="T15"/>
                  </a:cxn>
                </a:cxnLst>
                <a:rect l="0" t="0" r="r" b="b"/>
                <a:pathLst>
                  <a:path w="94" h="99">
                    <a:moveTo>
                      <a:pt x="77" y="0"/>
                    </a:moveTo>
                    <a:lnTo>
                      <a:pt x="0" y="63"/>
                    </a:lnTo>
                    <a:lnTo>
                      <a:pt x="93" y="98"/>
                    </a:lnTo>
                    <a:lnTo>
                      <a:pt x="77"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90" name="Group 163"/>
            <p:cNvGrpSpPr>
              <a:grpSpLocks/>
            </p:cNvGrpSpPr>
            <p:nvPr/>
          </p:nvGrpSpPr>
          <p:grpSpPr bwMode="auto">
            <a:xfrm>
              <a:off x="1840" y="1802"/>
              <a:ext cx="83" cy="14"/>
              <a:chOff x="1840" y="1802"/>
              <a:chExt cx="83" cy="14"/>
            </a:xfrm>
          </p:grpSpPr>
          <p:sp>
            <p:nvSpPr>
              <p:cNvPr id="197" name="Freeform 164"/>
              <p:cNvSpPr>
                <a:spLocks/>
              </p:cNvSpPr>
              <p:nvPr/>
            </p:nvSpPr>
            <p:spPr bwMode="auto">
              <a:xfrm>
                <a:off x="1840" y="1802"/>
                <a:ext cx="83" cy="14"/>
              </a:xfrm>
              <a:custGeom>
                <a:avLst/>
                <a:gdLst>
                  <a:gd name="T0" fmla="+- 0 1840 1840"/>
                  <a:gd name="T1" fmla="*/ T0 w 83"/>
                  <a:gd name="T2" fmla="+- 0 1802 1802"/>
                  <a:gd name="T3" fmla="*/ 1802 h 14"/>
                  <a:gd name="T4" fmla="+- 0 1922 1840"/>
                  <a:gd name="T5" fmla="*/ T4 w 83"/>
                  <a:gd name="T6" fmla="+- 0 1815 1802"/>
                  <a:gd name="T7" fmla="*/ 1815 h 14"/>
                </a:gdLst>
                <a:ahLst/>
                <a:cxnLst>
                  <a:cxn ang="0">
                    <a:pos x="T1" y="T3"/>
                  </a:cxn>
                  <a:cxn ang="0">
                    <a:pos x="T5" y="T7"/>
                  </a:cxn>
                </a:cxnLst>
                <a:rect l="0" t="0" r="r" b="b"/>
                <a:pathLst>
                  <a:path w="83" h="14">
                    <a:moveTo>
                      <a:pt x="0" y="0"/>
                    </a:moveTo>
                    <a:lnTo>
                      <a:pt x="82" y="13"/>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91" name="Group 161"/>
            <p:cNvGrpSpPr>
              <a:grpSpLocks/>
            </p:cNvGrpSpPr>
            <p:nvPr/>
          </p:nvGrpSpPr>
          <p:grpSpPr bwMode="auto">
            <a:xfrm>
              <a:off x="1769" y="1755"/>
              <a:ext cx="94" cy="99"/>
              <a:chOff x="1769" y="1755"/>
              <a:chExt cx="94" cy="99"/>
            </a:xfrm>
          </p:grpSpPr>
          <p:sp>
            <p:nvSpPr>
              <p:cNvPr id="196" name="Freeform 162"/>
              <p:cNvSpPr>
                <a:spLocks/>
              </p:cNvSpPr>
              <p:nvPr/>
            </p:nvSpPr>
            <p:spPr bwMode="auto">
              <a:xfrm>
                <a:off x="1769" y="1755"/>
                <a:ext cx="94" cy="99"/>
              </a:xfrm>
              <a:custGeom>
                <a:avLst/>
                <a:gdLst>
                  <a:gd name="T0" fmla="+- 0 1862 1769"/>
                  <a:gd name="T1" fmla="*/ T0 w 94"/>
                  <a:gd name="T2" fmla="+- 0 1755 1755"/>
                  <a:gd name="T3" fmla="*/ 1755 h 99"/>
                  <a:gd name="T4" fmla="+- 0 1769 1769"/>
                  <a:gd name="T5" fmla="*/ T4 w 94"/>
                  <a:gd name="T6" fmla="+- 0 1790 1755"/>
                  <a:gd name="T7" fmla="*/ 1790 h 99"/>
                  <a:gd name="T8" fmla="+- 0 1847 1769"/>
                  <a:gd name="T9" fmla="*/ T8 w 94"/>
                  <a:gd name="T10" fmla="+- 0 1853 1755"/>
                  <a:gd name="T11" fmla="*/ 1853 h 99"/>
                  <a:gd name="T12" fmla="+- 0 1862 1769"/>
                  <a:gd name="T13" fmla="*/ T12 w 94"/>
                  <a:gd name="T14" fmla="+- 0 1755 1755"/>
                  <a:gd name="T15" fmla="*/ 1755 h 99"/>
                </a:gdLst>
                <a:ahLst/>
                <a:cxnLst>
                  <a:cxn ang="0">
                    <a:pos x="T1" y="T3"/>
                  </a:cxn>
                  <a:cxn ang="0">
                    <a:pos x="T5" y="T7"/>
                  </a:cxn>
                  <a:cxn ang="0">
                    <a:pos x="T9" y="T11"/>
                  </a:cxn>
                  <a:cxn ang="0">
                    <a:pos x="T13" y="T15"/>
                  </a:cxn>
                </a:cxnLst>
                <a:rect l="0" t="0" r="r" b="b"/>
                <a:pathLst>
                  <a:path w="94" h="99">
                    <a:moveTo>
                      <a:pt x="93" y="0"/>
                    </a:moveTo>
                    <a:lnTo>
                      <a:pt x="0" y="35"/>
                    </a:lnTo>
                    <a:lnTo>
                      <a:pt x="78" y="98"/>
                    </a:lnTo>
                    <a:lnTo>
                      <a:pt x="93"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92" name="Group 159"/>
            <p:cNvGrpSpPr>
              <a:grpSpLocks/>
            </p:cNvGrpSpPr>
            <p:nvPr/>
          </p:nvGrpSpPr>
          <p:grpSpPr bwMode="auto">
            <a:xfrm>
              <a:off x="4545" y="1986"/>
              <a:ext cx="86" cy="2"/>
              <a:chOff x="4545" y="1986"/>
              <a:chExt cx="86" cy="2"/>
            </a:xfrm>
          </p:grpSpPr>
          <p:sp>
            <p:nvSpPr>
              <p:cNvPr id="195" name="Freeform 160"/>
              <p:cNvSpPr>
                <a:spLocks/>
              </p:cNvSpPr>
              <p:nvPr/>
            </p:nvSpPr>
            <p:spPr bwMode="auto">
              <a:xfrm>
                <a:off x="4545" y="1986"/>
                <a:ext cx="86" cy="2"/>
              </a:xfrm>
              <a:custGeom>
                <a:avLst/>
                <a:gdLst>
                  <a:gd name="T0" fmla="+- 0 4545 4545"/>
                  <a:gd name="T1" fmla="*/ T0 w 86"/>
                  <a:gd name="T2" fmla="+- 0 4631 4545"/>
                  <a:gd name="T3" fmla="*/ T2 w 86"/>
                </a:gdLst>
                <a:ahLst/>
                <a:cxnLst>
                  <a:cxn ang="0">
                    <a:pos x="T1" y="0"/>
                  </a:cxn>
                  <a:cxn ang="0">
                    <a:pos x="T3" y="0"/>
                  </a:cxn>
                </a:cxnLst>
                <a:rect l="0" t="0" r="r" b="b"/>
                <a:pathLst>
                  <a:path w="86">
                    <a:moveTo>
                      <a:pt x="0" y="0"/>
                    </a:moveTo>
                    <a:lnTo>
                      <a:pt x="86"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93" name="Group 157"/>
            <p:cNvGrpSpPr>
              <a:grpSpLocks/>
            </p:cNvGrpSpPr>
            <p:nvPr/>
          </p:nvGrpSpPr>
          <p:grpSpPr bwMode="auto">
            <a:xfrm>
              <a:off x="4473" y="1936"/>
              <a:ext cx="87" cy="100"/>
              <a:chOff x="4473" y="1936"/>
              <a:chExt cx="87" cy="100"/>
            </a:xfrm>
          </p:grpSpPr>
          <p:sp>
            <p:nvSpPr>
              <p:cNvPr id="194" name="Freeform 158"/>
              <p:cNvSpPr>
                <a:spLocks/>
              </p:cNvSpPr>
              <p:nvPr/>
            </p:nvSpPr>
            <p:spPr bwMode="auto">
              <a:xfrm>
                <a:off x="4473" y="1936"/>
                <a:ext cx="87" cy="100"/>
              </a:xfrm>
              <a:custGeom>
                <a:avLst/>
                <a:gdLst>
                  <a:gd name="T0" fmla="+- 0 4559 4473"/>
                  <a:gd name="T1" fmla="*/ T0 w 87"/>
                  <a:gd name="T2" fmla="+- 0 1936 1936"/>
                  <a:gd name="T3" fmla="*/ 1936 h 100"/>
                  <a:gd name="T4" fmla="+- 0 4473 4473"/>
                  <a:gd name="T5" fmla="*/ T4 w 87"/>
                  <a:gd name="T6" fmla="+- 0 1986 1936"/>
                  <a:gd name="T7" fmla="*/ 1986 h 100"/>
                  <a:gd name="T8" fmla="+- 0 4559 4473"/>
                  <a:gd name="T9" fmla="*/ T8 w 87"/>
                  <a:gd name="T10" fmla="+- 0 2036 1936"/>
                  <a:gd name="T11" fmla="*/ 2036 h 100"/>
                  <a:gd name="T12" fmla="+- 0 4559 4473"/>
                  <a:gd name="T13" fmla="*/ T12 w 87"/>
                  <a:gd name="T14" fmla="+- 0 1936 1936"/>
                  <a:gd name="T15" fmla="*/ 1936 h 100"/>
                </a:gdLst>
                <a:ahLst/>
                <a:cxnLst>
                  <a:cxn ang="0">
                    <a:pos x="T1" y="T3"/>
                  </a:cxn>
                  <a:cxn ang="0">
                    <a:pos x="T5" y="T7"/>
                  </a:cxn>
                  <a:cxn ang="0">
                    <a:pos x="T9" y="T11"/>
                  </a:cxn>
                  <a:cxn ang="0">
                    <a:pos x="T13" y="T15"/>
                  </a:cxn>
                </a:cxnLst>
                <a:rect l="0" t="0" r="r" b="b"/>
                <a:pathLst>
                  <a:path w="87" h="100">
                    <a:moveTo>
                      <a:pt x="86" y="0"/>
                    </a:moveTo>
                    <a:lnTo>
                      <a:pt x="0" y="50"/>
                    </a:lnTo>
                    <a:lnTo>
                      <a:pt x="86" y="100"/>
                    </a:lnTo>
                    <a:lnTo>
                      <a:pt x="86"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sp>
        <p:nvSpPr>
          <p:cNvPr id="220" name="Rectangle 209"/>
          <p:cNvSpPr>
            <a:spLocks noChangeArrowheads="1"/>
          </p:cNvSpPr>
          <p:nvPr/>
        </p:nvSpPr>
        <p:spPr bwMode="auto">
          <a:xfrm>
            <a:off x="1447800" y="24272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1" name="Rectangle 220"/>
          <p:cNvSpPr/>
          <p:nvPr/>
        </p:nvSpPr>
        <p:spPr>
          <a:xfrm>
            <a:off x="228600" y="4617119"/>
            <a:ext cx="4658712" cy="1569660"/>
          </a:xfrm>
          <a:prstGeom prst="rect">
            <a:avLst/>
          </a:prstGeom>
        </p:spPr>
        <p:txBody>
          <a:bodyPr wrap="square">
            <a:spAutoFit/>
          </a:bodyPr>
          <a:lstStyle/>
          <a:p>
            <a:pPr lvl="0"/>
            <a:r>
              <a:rPr lang="en-US" sz="1600" dirty="0"/>
              <a:t>The diagram below shows Frankie’s eye looking at a </a:t>
            </a:r>
            <a:r>
              <a:rPr lang="en-US" sz="1600" b="1" dirty="0"/>
              <a:t>distant </a:t>
            </a:r>
            <a:r>
              <a:rPr lang="en-US" sz="1600" dirty="0"/>
              <a:t>object.</a:t>
            </a:r>
            <a:endParaRPr lang="en-NZ" sz="1600" dirty="0"/>
          </a:p>
          <a:p>
            <a:r>
              <a:rPr lang="en-US" sz="1600" dirty="0"/>
              <a:t> </a:t>
            </a:r>
            <a:endParaRPr lang="en-NZ" sz="1600" dirty="0"/>
          </a:p>
          <a:p>
            <a:pPr marL="342900" indent="-342900">
              <a:buAutoNum type="alphaLcParenBoth" startAt="2"/>
            </a:pPr>
            <a:r>
              <a:rPr lang="en-US" sz="1600" dirty="0" smtClean="0"/>
              <a:t>Explain </a:t>
            </a:r>
            <a:r>
              <a:rPr lang="en-US" sz="1600" dirty="0"/>
              <a:t>what must happen to the shape of the </a:t>
            </a:r>
            <a:endParaRPr lang="en-US" sz="1600" dirty="0" smtClean="0"/>
          </a:p>
          <a:p>
            <a:r>
              <a:rPr lang="en-US" sz="1600" dirty="0"/>
              <a:t> </a:t>
            </a:r>
            <a:r>
              <a:rPr lang="en-US" sz="1600" dirty="0" smtClean="0"/>
              <a:t>       lens </a:t>
            </a:r>
            <a:r>
              <a:rPr lang="en-US" sz="1600" dirty="0"/>
              <a:t>in Frankie’s eye, in terms of focal length and </a:t>
            </a:r>
            <a:endParaRPr lang="en-US" sz="1600" dirty="0" smtClean="0"/>
          </a:p>
          <a:p>
            <a:r>
              <a:rPr lang="en-US" sz="1600" dirty="0"/>
              <a:t> </a:t>
            </a:r>
            <a:r>
              <a:rPr lang="en-US" sz="1600" dirty="0" smtClean="0"/>
              <a:t>       curvature</a:t>
            </a:r>
            <a:r>
              <a:rPr lang="en-US" sz="1600" dirty="0"/>
              <a:t>, if he looks at a </a:t>
            </a:r>
            <a:r>
              <a:rPr lang="en-US" sz="1600" b="1" dirty="0"/>
              <a:t>nearby </a:t>
            </a:r>
            <a:r>
              <a:rPr lang="en-US" sz="1600" dirty="0"/>
              <a:t>object.</a:t>
            </a:r>
            <a:endParaRPr lang="en-NZ" sz="1600" dirty="0"/>
          </a:p>
        </p:txBody>
      </p:sp>
    </p:spTree>
    <p:extLst>
      <p:ext uri="{BB962C8B-B14F-4D97-AF65-F5344CB8AC3E}">
        <p14:creationId xmlns:p14="http://schemas.microsoft.com/office/powerpoint/2010/main" val="2151691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1"/>
                                        </p:tgtEl>
                                        <p:attrNameLst>
                                          <p:attrName>style.visibility</p:attrName>
                                        </p:attrNameLst>
                                      </p:cBhvr>
                                      <p:to>
                                        <p:strVal val="visible"/>
                                      </p:to>
                                    </p:set>
                                    <p:animEffect transition="in" filter="fade">
                                      <p:cBhvr>
                                        <p:cTn id="7" dur="2000"/>
                                        <p:tgtEl>
                                          <p:spTgt spid="221"/>
                                        </p:tgtEl>
                                      </p:cBhvr>
                                    </p:animEffect>
                                  </p:childTnLst>
                                </p:cTn>
                              </p:par>
                              <p:par>
                                <p:cTn id="8" presetID="10" presetClass="entr" presetSubtype="0" fill="hold" nodeType="withEffect">
                                  <p:stCondLst>
                                    <p:cond delay="0"/>
                                  </p:stCondLst>
                                  <p:childTnLst>
                                    <p:set>
                                      <p:cBhvr>
                                        <p:cTn id="9" dur="1" fill="hold">
                                          <p:stCondLst>
                                            <p:cond delay="0"/>
                                          </p:stCondLst>
                                        </p:cTn>
                                        <p:tgtEl>
                                          <p:spTgt spid="168"/>
                                        </p:tgtEl>
                                        <p:attrNameLst>
                                          <p:attrName>style.visibility</p:attrName>
                                        </p:attrNameLst>
                                      </p:cBhvr>
                                      <p:to>
                                        <p:strVal val="visible"/>
                                      </p:to>
                                    </p:set>
                                    <p:animEffect transition="in" filter="fade">
                                      <p:cBhvr>
                                        <p:cTn id="10" dur="4000"/>
                                        <p:tgtEl>
                                          <p:spTgt spid="1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C9C04096AA6F49AC6D655479C7BA47" ma:contentTypeVersion="0" ma:contentTypeDescription="Create a new document." ma:contentTypeScope="" ma:versionID="86aafeb215902ed8ef9172ab4f2b49c1">
  <xsd:schema xmlns:xsd="http://www.w3.org/2001/XMLSchema" xmlns:xs="http://www.w3.org/2001/XMLSchema" xmlns:p="http://schemas.microsoft.com/office/2006/metadata/properties" targetNamespace="http://schemas.microsoft.com/office/2006/metadata/properties" ma:root="true" ma:fieldsID="5da0bab1e00c84e9291a2a9b340ddb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7A9E729-690E-479B-8FC2-CBF45F42A3D1}"/>
</file>

<file path=customXml/itemProps2.xml><?xml version="1.0" encoding="utf-8"?>
<ds:datastoreItem xmlns:ds="http://schemas.openxmlformats.org/officeDocument/2006/customXml" ds:itemID="{DBD681A7-8CAB-4E93-A02C-8E22B2510F72}"/>
</file>

<file path=customXml/itemProps3.xml><?xml version="1.0" encoding="utf-8"?>
<ds:datastoreItem xmlns:ds="http://schemas.openxmlformats.org/officeDocument/2006/customXml" ds:itemID="{CC6188D7-6BDA-4E2D-871D-4DB27017AC55}"/>
</file>

<file path=docProps/app.xml><?xml version="1.0" encoding="utf-8"?>
<Properties xmlns="http://schemas.openxmlformats.org/officeDocument/2006/extended-properties" xmlns:vt="http://schemas.openxmlformats.org/officeDocument/2006/docPropsVTypes">
  <TotalTime>2685</TotalTime>
  <Words>2933</Words>
  <Application>Microsoft Office PowerPoint</Application>
  <PresentationFormat>On-screen Show (4:3)</PresentationFormat>
  <Paragraphs>397</Paragraphs>
  <Slides>22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Office Theme</vt:lpstr>
      <vt:lpstr>Equation.DSMT4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Harry &amp; Jon</dc:creator>
  <cp:lastModifiedBy>Jonathan</cp:lastModifiedBy>
  <cp:revision>228</cp:revision>
  <dcterms:created xsi:type="dcterms:W3CDTF">2006-08-16T00:00:00Z</dcterms:created>
  <dcterms:modified xsi:type="dcterms:W3CDTF">2014-05-11T04:05:51Z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0x0101007CC9C04096AA6F49AC6D655479C7BA47</vt:lpwstr>
  </property>
</Properties>
</file>