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3" r:id="rId3"/>
    <p:sldId id="264" r:id="rId4"/>
    <p:sldId id="265" r:id="rId5"/>
    <p:sldId id="266" r:id="rId6"/>
    <p:sldId id="274" r:id="rId7"/>
    <p:sldId id="280" r:id="rId8"/>
    <p:sldId id="275" r:id="rId9"/>
    <p:sldId id="276" r:id="rId10"/>
    <p:sldId id="287" r:id="rId11"/>
    <p:sldId id="267" r:id="rId12"/>
    <p:sldId id="268" r:id="rId13"/>
    <p:sldId id="281" r:id="rId14"/>
    <p:sldId id="282" r:id="rId15"/>
    <p:sldId id="283" r:id="rId16"/>
    <p:sldId id="288" r:id="rId17"/>
    <p:sldId id="269" r:id="rId18"/>
    <p:sldId id="271" r:id="rId19"/>
    <p:sldId id="272" r:id="rId20"/>
    <p:sldId id="277" r:id="rId21"/>
    <p:sldId id="278" r:id="rId22"/>
    <p:sldId id="284" r:id="rId23"/>
    <p:sldId id="279" r:id="rId24"/>
    <p:sldId id="285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644"/>
    <a:srgbClr val="CC0099"/>
    <a:srgbClr val="CC3399"/>
    <a:srgbClr val="4F2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7" autoAdjust="0"/>
    <p:restoredTop sz="94802" autoAdjust="0"/>
  </p:normalViewPr>
  <p:slideViewPr>
    <p:cSldViewPr snapToGrid="0">
      <p:cViewPr varScale="1">
        <p:scale>
          <a:sx n="54" d="100"/>
          <a:sy n="54" d="100"/>
        </p:scale>
        <p:origin x="-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7625" y="252712"/>
            <a:ext cx="6705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b="1" dirty="0" smtClean="0"/>
              <a:t>LEVEL 2 PHYSICS</a:t>
            </a:r>
          </a:p>
          <a:p>
            <a:pPr algn="ctr"/>
            <a:r>
              <a:rPr lang="en-US" sz="4400" b="1" dirty="0"/>
              <a:t>Demonstrate understanding of </a:t>
            </a:r>
            <a:r>
              <a:rPr lang="en-US" sz="4400" b="1" dirty="0" smtClean="0"/>
              <a:t>waves</a:t>
            </a:r>
          </a:p>
          <a:p>
            <a:pPr algn="ctr"/>
            <a:r>
              <a:rPr lang="en-NZ" sz="4400" b="1" dirty="0" smtClean="0"/>
              <a:t>91170</a:t>
            </a:r>
          </a:p>
          <a:p>
            <a:pPr algn="ctr"/>
            <a:r>
              <a:rPr lang="en-NZ" sz="4400" b="1" dirty="0" smtClean="0"/>
              <a:t>NCEA EXAM </a:t>
            </a:r>
          </a:p>
          <a:p>
            <a:pPr algn="ctr"/>
            <a:r>
              <a:rPr lang="en-NZ" sz="4400" b="1" dirty="0" smtClean="0"/>
              <a:t>AND SOLUTIONS</a:t>
            </a:r>
          </a:p>
          <a:p>
            <a:pPr algn="ctr"/>
            <a:r>
              <a:rPr lang="en-NZ" sz="4400" b="1" dirty="0" smtClean="0"/>
              <a:t>2012</a:t>
            </a:r>
            <a:endParaRPr lang="en-NZ" sz="4400" b="1" dirty="0"/>
          </a:p>
          <a:p>
            <a:pPr algn="r"/>
            <a:r>
              <a:rPr lang="en-NZ" sz="3200" b="1" dirty="0" smtClean="0"/>
              <a:t>4 Credits</a:t>
            </a:r>
            <a:endParaRPr lang="en-NZ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42550" y="5649896"/>
            <a:ext cx="6012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b="1" dirty="0" smtClean="0">
                <a:solidFill>
                  <a:srgbClr val="FF0000"/>
                </a:solidFill>
              </a:rPr>
              <a:t>To advance through the show just click </a:t>
            </a:r>
            <a:endParaRPr lang="en-NZ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5680" y="6339840"/>
            <a:ext cx="756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i="1" dirty="0" smtClean="0"/>
              <a:t>Compiled from the NZQA resources by Jon Jaffrey May 2014. Not for commercial use.</a:t>
            </a:r>
            <a:endParaRPr lang="en-NZ" sz="1600" i="1" dirty="0"/>
          </a:p>
        </p:txBody>
      </p:sp>
    </p:spTree>
    <p:extLst>
      <p:ext uri="{BB962C8B-B14F-4D97-AF65-F5344CB8AC3E}">
        <p14:creationId xmlns:p14="http://schemas.microsoft.com/office/powerpoint/2010/main" val="109849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180238"/>
              </p:ext>
            </p:extLst>
          </p:nvPr>
        </p:nvGraphicFramePr>
        <p:xfrm>
          <a:off x="246185" y="949613"/>
          <a:ext cx="8722559" cy="30771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1060"/>
                <a:gridCol w="951415"/>
                <a:gridCol w="995423"/>
                <a:gridCol w="1076445"/>
                <a:gridCol w="1088020"/>
                <a:gridCol w="1203767"/>
                <a:gridCol w="1215270"/>
                <a:gridCol w="1331159"/>
              </a:tblGrid>
              <a:tr h="497138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Achieved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23431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0175" indent="-8953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Merit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10795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Excellence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2301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N1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N2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A3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A4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M5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M6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E7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E8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6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ONE correct Achieve point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 correct Achieve 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THREE correct Achieve 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3a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 1a + 1m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FOUR correct Achieve 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4a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2m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</a:t>
                      </a:r>
                      <a:endParaRPr lang="en-NZ" sz="16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Merit point and ONE Achieve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2m + 1a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1m + 1e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THREE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Merit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points</a:t>
                      </a: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3m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ONE Excellence point plus TWO Merit point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1e + 2m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2e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 Excellence point</a:t>
                      </a: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plus ONE Merit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2e + 1 m</a:t>
                      </a: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045" y="402710"/>
            <a:ext cx="732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NZQA  JUDGEMENT STATEMENT FOR QUESTION ONE: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9306" y="4691299"/>
            <a:ext cx="282892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You can get “ACHIEVE” in all parts of the question for 8 or 9 ideas. </a:t>
            </a:r>
            <a:endParaRPr lang="en-NZ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5568" y="5201073"/>
            <a:ext cx="2649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>
                <a:solidFill>
                  <a:srgbClr val="CC0066"/>
                </a:solidFill>
                <a:latin typeface="Calibri" panose="020F0502020204030204" pitchFamily="34" charset="0"/>
              </a:rPr>
              <a:t>You can get “MERIT” from  three parts for 5 or 6 ideas</a:t>
            </a:r>
            <a:endParaRPr lang="en-NZ" sz="1600" b="1" dirty="0">
              <a:solidFill>
                <a:srgbClr val="CC00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7628" y="5250524"/>
            <a:ext cx="3057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>
                <a:solidFill>
                  <a:srgbClr val="008A3E"/>
                </a:solidFill>
                <a:latin typeface="Calibri" panose="020F0502020204030204" pitchFamily="34" charset="0"/>
              </a:rPr>
              <a:t>“EXCELLENCE” can only be gained from detailed and correct answers in (c) &amp; (d)</a:t>
            </a:r>
            <a:endParaRPr lang="en-NZ" sz="1600" i="1" dirty="0">
              <a:solidFill>
                <a:srgbClr val="008A3E"/>
              </a:solidFill>
              <a:latin typeface="Calibri" panose="020F050202020403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845605" y="3997606"/>
            <a:ext cx="567160" cy="64818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202723" y="4044463"/>
            <a:ext cx="272562" cy="1099037"/>
          </a:xfrm>
          <a:prstGeom prst="straightConnector1">
            <a:avLst/>
          </a:prstGeom>
          <a:ln w="38100">
            <a:solidFill>
              <a:srgbClr val="CC0099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139354" y="3903785"/>
            <a:ext cx="254977" cy="1327639"/>
          </a:xfrm>
          <a:prstGeom prst="straightConnector1">
            <a:avLst/>
          </a:prstGeom>
          <a:ln w="381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02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25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2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618" y="219577"/>
            <a:ext cx="2743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QUESTION TWO: REFRACTION</a:t>
            </a:r>
            <a:endParaRPr lang="en-NZ" sz="1600" dirty="0"/>
          </a:p>
        </p:txBody>
      </p:sp>
      <p:sp>
        <p:nvSpPr>
          <p:cNvPr id="3" name="Rectangle 2"/>
          <p:cNvSpPr/>
          <p:nvPr/>
        </p:nvSpPr>
        <p:spPr>
          <a:xfrm>
            <a:off x="166547" y="611356"/>
            <a:ext cx="56430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One </a:t>
            </a:r>
            <a:r>
              <a:rPr lang="en-US" sz="1600" dirty="0"/>
              <a:t>way to determine the critical angle of Perspex (acrylic glass) is to use a semi-circular Perspex block, through which a ray of light is passed and an angle measured.</a:t>
            </a:r>
            <a:endParaRPr lang="en-NZ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826" y="275897"/>
            <a:ext cx="2511250" cy="175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599" y="1955218"/>
            <a:ext cx="56046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/>
            </a:pPr>
            <a:r>
              <a:rPr lang="en-US" sz="1600" dirty="0" smtClean="0"/>
              <a:t>Complete </a:t>
            </a:r>
            <a:r>
              <a:rPr lang="en-US" sz="1600" dirty="0"/>
              <a:t>the diagram below to show the path of a ray </a:t>
            </a:r>
            <a:endParaRPr lang="en-US" sz="1600" dirty="0" smtClean="0"/>
          </a:p>
          <a:p>
            <a:pPr lvl="0"/>
            <a:r>
              <a:rPr lang="en-US" sz="1600" dirty="0"/>
              <a:t> </a:t>
            </a:r>
            <a:r>
              <a:rPr lang="en-US" sz="1600" dirty="0" smtClean="0"/>
              <a:t>      of </a:t>
            </a:r>
            <a:r>
              <a:rPr lang="en-US" sz="1600" dirty="0"/>
              <a:t>light when used to determine the critical angle of Perspex.</a:t>
            </a:r>
            <a:endParaRPr lang="en-NZ" sz="1600" dirty="0"/>
          </a:p>
          <a:p>
            <a:pPr>
              <a:lnSpc>
                <a:spcPct val="150000"/>
              </a:lnSpc>
            </a:pPr>
            <a:r>
              <a:rPr lang="en-US" sz="1600" dirty="0"/>
              <a:t> </a:t>
            </a:r>
            <a:r>
              <a:rPr lang="en-US" sz="1600" dirty="0" smtClean="0"/>
              <a:t>      On </a:t>
            </a:r>
            <a:r>
              <a:rPr lang="en-US" sz="1600" dirty="0"/>
              <a:t>your diagram </a:t>
            </a:r>
            <a:r>
              <a:rPr lang="en-US" sz="1600" b="1" dirty="0"/>
              <a:t>mark the critical angle</a:t>
            </a:r>
            <a:r>
              <a:rPr lang="en-US" sz="1600" dirty="0"/>
              <a:t>. The normal has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been </a:t>
            </a:r>
            <a:r>
              <a:rPr lang="en-US" sz="1600" dirty="0"/>
              <a:t>drawn for you.</a:t>
            </a:r>
            <a:endParaRPr lang="en-NZ" sz="1600" dirty="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785946" y="2628941"/>
            <a:ext cx="2464688" cy="1635631"/>
            <a:chOff x="5" y="5"/>
            <a:chExt cx="3429" cy="2188"/>
          </a:xfrm>
        </p:grpSpPr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5" y="492"/>
              <a:ext cx="3402" cy="1701"/>
              <a:chOff x="5" y="492"/>
              <a:chExt cx="3402" cy="1701"/>
            </a:xfrm>
          </p:grpSpPr>
          <p:sp>
            <p:nvSpPr>
              <p:cNvPr id="17" name="Freeform 12"/>
              <p:cNvSpPr>
                <a:spLocks/>
              </p:cNvSpPr>
              <p:nvPr/>
            </p:nvSpPr>
            <p:spPr bwMode="auto">
              <a:xfrm>
                <a:off x="5" y="492"/>
                <a:ext cx="3402" cy="1701"/>
              </a:xfrm>
              <a:custGeom>
                <a:avLst/>
                <a:gdLst>
                  <a:gd name="T0" fmla="+- 0 3407 5"/>
                  <a:gd name="T1" fmla="*/ T0 w 3402"/>
                  <a:gd name="T2" fmla="+- 0 492 492"/>
                  <a:gd name="T3" fmla="*/ 492 h 1701"/>
                  <a:gd name="T4" fmla="+- 0 5 5"/>
                  <a:gd name="T5" fmla="*/ T4 w 3402"/>
                  <a:gd name="T6" fmla="+- 0 492 492"/>
                  <a:gd name="T7" fmla="*/ 492 h 1701"/>
                  <a:gd name="T8" fmla="+- 0 11 5"/>
                  <a:gd name="T9" fmla="*/ T8 w 3402"/>
                  <a:gd name="T10" fmla="+- 0 631 492"/>
                  <a:gd name="T11" fmla="*/ 631 h 1701"/>
                  <a:gd name="T12" fmla="+- 0 27 5"/>
                  <a:gd name="T13" fmla="*/ T12 w 3402"/>
                  <a:gd name="T14" fmla="+- 0 768 492"/>
                  <a:gd name="T15" fmla="*/ 768 h 1701"/>
                  <a:gd name="T16" fmla="+- 0 54 5"/>
                  <a:gd name="T17" fmla="*/ T16 w 3402"/>
                  <a:gd name="T18" fmla="+- 0 901 492"/>
                  <a:gd name="T19" fmla="*/ 901 h 1701"/>
                  <a:gd name="T20" fmla="+- 0 92 5"/>
                  <a:gd name="T21" fmla="*/ T20 w 3402"/>
                  <a:gd name="T22" fmla="+- 0 1030 492"/>
                  <a:gd name="T23" fmla="*/ 1030 h 1701"/>
                  <a:gd name="T24" fmla="+- 0 139 5"/>
                  <a:gd name="T25" fmla="*/ T24 w 3402"/>
                  <a:gd name="T26" fmla="+- 0 1154 492"/>
                  <a:gd name="T27" fmla="*/ 1154 h 1701"/>
                  <a:gd name="T28" fmla="+- 0 195 5"/>
                  <a:gd name="T29" fmla="*/ T28 w 3402"/>
                  <a:gd name="T30" fmla="+- 0 1274 492"/>
                  <a:gd name="T31" fmla="*/ 1274 h 1701"/>
                  <a:gd name="T32" fmla="+- 0 260 5"/>
                  <a:gd name="T33" fmla="*/ T32 w 3402"/>
                  <a:gd name="T34" fmla="+- 0 1388 492"/>
                  <a:gd name="T35" fmla="*/ 1388 h 1701"/>
                  <a:gd name="T36" fmla="+- 0 333 5"/>
                  <a:gd name="T37" fmla="*/ T36 w 3402"/>
                  <a:gd name="T38" fmla="+- 0 1496 492"/>
                  <a:gd name="T39" fmla="*/ 1496 h 1701"/>
                  <a:gd name="T40" fmla="+- 0 414 5"/>
                  <a:gd name="T41" fmla="*/ T40 w 3402"/>
                  <a:gd name="T42" fmla="+- 0 1599 492"/>
                  <a:gd name="T43" fmla="*/ 1599 h 1701"/>
                  <a:gd name="T44" fmla="+- 0 503 5"/>
                  <a:gd name="T45" fmla="*/ T44 w 3402"/>
                  <a:gd name="T46" fmla="+- 0 1695 492"/>
                  <a:gd name="T47" fmla="*/ 1695 h 1701"/>
                  <a:gd name="T48" fmla="+- 0 599 5"/>
                  <a:gd name="T49" fmla="*/ T48 w 3402"/>
                  <a:gd name="T50" fmla="+- 0 1783 492"/>
                  <a:gd name="T51" fmla="*/ 1783 h 1701"/>
                  <a:gd name="T52" fmla="+- 0 701 5"/>
                  <a:gd name="T53" fmla="*/ T52 w 3402"/>
                  <a:gd name="T54" fmla="+- 0 1865 492"/>
                  <a:gd name="T55" fmla="*/ 1865 h 1701"/>
                  <a:gd name="T56" fmla="+- 0 810 5"/>
                  <a:gd name="T57" fmla="*/ T56 w 3402"/>
                  <a:gd name="T58" fmla="+- 0 1938 492"/>
                  <a:gd name="T59" fmla="*/ 1938 h 1701"/>
                  <a:gd name="T60" fmla="+- 0 924 5"/>
                  <a:gd name="T61" fmla="*/ T60 w 3402"/>
                  <a:gd name="T62" fmla="+- 0 2003 492"/>
                  <a:gd name="T63" fmla="*/ 2003 h 1701"/>
                  <a:gd name="T64" fmla="+- 0 1044 5"/>
                  <a:gd name="T65" fmla="*/ T64 w 3402"/>
                  <a:gd name="T66" fmla="+- 0 2059 492"/>
                  <a:gd name="T67" fmla="*/ 2059 h 1701"/>
                  <a:gd name="T68" fmla="+- 0 1168 5"/>
                  <a:gd name="T69" fmla="*/ T68 w 3402"/>
                  <a:gd name="T70" fmla="+- 0 2106 492"/>
                  <a:gd name="T71" fmla="*/ 2106 h 1701"/>
                  <a:gd name="T72" fmla="+- 0 1297 5"/>
                  <a:gd name="T73" fmla="*/ T72 w 3402"/>
                  <a:gd name="T74" fmla="+- 0 2143 492"/>
                  <a:gd name="T75" fmla="*/ 2143 h 1701"/>
                  <a:gd name="T76" fmla="+- 0 1430 5"/>
                  <a:gd name="T77" fmla="*/ T76 w 3402"/>
                  <a:gd name="T78" fmla="+- 0 2170 492"/>
                  <a:gd name="T79" fmla="*/ 2170 h 1701"/>
                  <a:gd name="T80" fmla="+- 0 1566 5"/>
                  <a:gd name="T81" fmla="*/ T80 w 3402"/>
                  <a:gd name="T82" fmla="+- 0 2187 492"/>
                  <a:gd name="T83" fmla="*/ 2187 h 1701"/>
                  <a:gd name="T84" fmla="+- 0 1706 5"/>
                  <a:gd name="T85" fmla="*/ T84 w 3402"/>
                  <a:gd name="T86" fmla="+- 0 2193 492"/>
                  <a:gd name="T87" fmla="*/ 2193 h 1701"/>
                  <a:gd name="T88" fmla="+- 0 1845 5"/>
                  <a:gd name="T89" fmla="*/ T88 w 3402"/>
                  <a:gd name="T90" fmla="+- 0 2187 492"/>
                  <a:gd name="T91" fmla="*/ 2187 h 1701"/>
                  <a:gd name="T92" fmla="+- 0 1982 5"/>
                  <a:gd name="T93" fmla="*/ T92 w 3402"/>
                  <a:gd name="T94" fmla="+- 0 2170 492"/>
                  <a:gd name="T95" fmla="*/ 2170 h 1701"/>
                  <a:gd name="T96" fmla="+- 0 2115 5"/>
                  <a:gd name="T97" fmla="*/ T96 w 3402"/>
                  <a:gd name="T98" fmla="+- 0 2143 492"/>
                  <a:gd name="T99" fmla="*/ 2143 h 1701"/>
                  <a:gd name="T100" fmla="+- 0 2243 5"/>
                  <a:gd name="T101" fmla="*/ T100 w 3402"/>
                  <a:gd name="T102" fmla="+- 0 2106 492"/>
                  <a:gd name="T103" fmla="*/ 2106 h 1701"/>
                  <a:gd name="T104" fmla="+- 0 2368 5"/>
                  <a:gd name="T105" fmla="*/ T104 w 3402"/>
                  <a:gd name="T106" fmla="+- 0 2059 492"/>
                  <a:gd name="T107" fmla="*/ 2059 h 1701"/>
                  <a:gd name="T108" fmla="+- 0 2487 5"/>
                  <a:gd name="T109" fmla="*/ T108 w 3402"/>
                  <a:gd name="T110" fmla="+- 0 2003 492"/>
                  <a:gd name="T111" fmla="*/ 2003 h 1701"/>
                  <a:gd name="T112" fmla="+- 0 2602 5"/>
                  <a:gd name="T113" fmla="*/ T112 w 3402"/>
                  <a:gd name="T114" fmla="+- 0 1938 492"/>
                  <a:gd name="T115" fmla="*/ 1938 h 1701"/>
                  <a:gd name="T116" fmla="+- 0 2710 5"/>
                  <a:gd name="T117" fmla="*/ T116 w 3402"/>
                  <a:gd name="T118" fmla="+- 0 1865 492"/>
                  <a:gd name="T119" fmla="*/ 1865 h 1701"/>
                  <a:gd name="T120" fmla="+- 0 2813 5"/>
                  <a:gd name="T121" fmla="*/ T120 w 3402"/>
                  <a:gd name="T122" fmla="+- 0 1783 492"/>
                  <a:gd name="T123" fmla="*/ 1783 h 1701"/>
                  <a:gd name="T124" fmla="+- 0 2908 5"/>
                  <a:gd name="T125" fmla="*/ T124 w 3402"/>
                  <a:gd name="T126" fmla="+- 0 1695 492"/>
                  <a:gd name="T127" fmla="*/ 1695 h 1701"/>
                  <a:gd name="T128" fmla="+- 0 2997 5"/>
                  <a:gd name="T129" fmla="*/ T128 w 3402"/>
                  <a:gd name="T130" fmla="+- 0 1599 492"/>
                  <a:gd name="T131" fmla="*/ 1599 h 1701"/>
                  <a:gd name="T132" fmla="+- 0 3078 5"/>
                  <a:gd name="T133" fmla="*/ T132 w 3402"/>
                  <a:gd name="T134" fmla="+- 0 1496 492"/>
                  <a:gd name="T135" fmla="*/ 1496 h 1701"/>
                  <a:gd name="T136" fmla="+- 0 3152 5"/>
                  <a:gd name="T137" fmla="*/ T136 w 3402"/>
                  <a:gd name="T138" fmla="+- 0 1388 492"/>
                  <a:gd name="T139" fmla="*/ 1388 h 1701"/>
                  <a:gd name="T140" fmla="+- 0 3217 5"/>
                  <a:gd name="T141" fmla="*/ T140 w 3402"/>
                  <a:gd name="T142" fmla="+- 0 1274 492"/>
                  <a:gd name="T143" fmla="*/ 1274 h 1701"/>
                  <a:gd name="T144" fmla="+- 0 3273 5"/>
                  <a:gd name="T145" fmla="*/ T144 w 3402"/>
                  <a:gd name="T146" fmla="+- 0 1154 492"/>
                  <a:gd name="T147" fmla="*/ 1154 h 1701"/>
                  <a:gd name="T148" fmla="+- 0 3320 5"/>
                  <a:gd name="T149" fmla="*/ T148 w 3402"/>
                  <a:gd name="T150" fmla="+- 0 1030 492"/>
                  <a:gd name="T151" fmla="*/ 1030 h 1701"/>
                  <a:gd name="T152" fmla="+- 0 3357 5"/>
                  <a:gd name="T153" fmla="*/ T152 w 3402"/>
                  <a:gd name="T154" fmla="+- 0 901 492"/>
                  <a:gd name="T155" fmla="*/ 901 h 1701"/>
                  <a:gd name="T156" fmla="+- 0 3384 5"/>
                  <a:gd name="T157" fmla="*/ T156 w 3402"/>
                  <a:gd name="T158" fmla="+- 0 768 492"/>
                  <a:gd name="T159" fmla="*/ 768 h 1701"/>
                  <a:gd name="T160" fmla="+- 0 3401 5"/>
                  <a:gd name="T161" fmla="*/ T160 w 3402"/>
                  <a:gd name="T162" fmla="+- 0 631 492"/>
                  <a:gd name="T163" fmla="*/ 631 h 1701"/>
                  <a:gd name="T164" fmla="+- 0 3407 5"/>
                  <a:gd name="T165" fmla="*/ T164 w 3402"/>
                  <a:gd name="T166" fmla="+- 0 492 492"/>
                  <a:gd name="T167" fmla="*/ 492 h 170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</a:cxnLst>
                <a:rect l="0" t="0" r="r" b="b"/>
                <a:pathLst>
                  <a:path w="3402" h="1701">
                    <a:moveTo>
                      <a:pt x="3402" y="0"/>
                    </a:moveTo>
                    <a:lnTo>
                      <a:pt x="0" y="0"/>
                    </a:lnTo>
                    <a:lnTo>
                      <a:pt x="6" y="139"/>
                    </a:lnTo>
                    <a:lnTo>
                      <a:pt x="22" y="276"/>
                    </a:lnTo>
                    <a:lnTo>
                      <a:pt x="49" y="409"/>
                    </a:lnTo>
                    <a:lnTo>
                      <a:pt x="87" y="538"/>
                    </a:lnTo>
                    <a:lnTo>
                      <a:pt x="134" y="662"/>
                    </a:lnTo>
                    <a:lnTo>
                      <a:pt x="190" y="782"/>
                    </a:lnTo>
                    <a:lnTo>
                      <a:pt x="255" y="896"/>
                    </a:lnTo>
                    <a:lnTo>
                      <a:pt x="328" y="1004"/>
                    </a:lnTo>
                    <a:lnTo>
                      <a:pt x="409" y="1107"/>
                    </a:lnTo>
                    <a:lnTo>
                      <a:pt x="498" y="1203"/>
                    </a:lnTo>
                    <a:lnTo>
                      <a:pt x="594" y="1291"/>
                    </a:lnTo>
                    <a:lnTo>
                      <a:pt x="696" y="1373"/>
                    </a:lnTo>
                    <a:lnTo>
                      <a:pt x="805" y="1446"/>
                    </a:lnTo>
                    <a:lnTo>
                      <a:pt x="919" y="1511"/>
                    </a:lnTo>
                    <a:lnTo>
                      <a:pt x="1039" y="1567"/>
                    </a:lnTo>
                    <a:lnTo>
                      <a:pt x="1163" y="1614"/>
                    </a:lnTo>
                    <a:lnTo>
                      <a:pt x="1292" y="1651"/>
                    </a:lnTo>
                    <a:lnTo>
                      <a:pt x="1425" y="1678"/>
                    </a:lnTo>
                    <a:lnTo>
                      <a:pt x="1561" y="1695"/>
                    </a:lnTo>
                    <a:lnTo>
                      <a:pt x="1701" y="1701"/>
                    </a:lnTo>
                    <a:lnTo>
                      <a:pt x="1840" y="1695"/>
                    </a:lnTo>
                    <a:lnTo>
                      <a:pt x="1977" y="1678"/>
                    </a:lnTo>
                    <a:lnTo>
                      <a:pt x="2110" y="1651"/>
                    </a:lnTo>
                    <a:lnTo>
                      <a:pt x="2238" y="1614"/>
                    </a:lnTo>
                    <a:lnTo>
                      <a:pt x="2363" y="1567"/>
                    </a:lnTo>
                    <a:lnTo>
                      <a:pt x="2482" y="1511"/>
                    </a:lnTo>
                    <a:lnTo>
                      <a:pt x="2597" y="1446"/>
                    </a:lnTo>
                    <a:lnTo>
                      <a:pt x="2705" y="1373"/>
                    </a:lnTo>
                    <a:lnTo>
                      <a:pt x="2808" y="1291"/>
                    </a:lnTo>
                    <a:lnTo>
                      <a:pt x="2903" y="1203"/>
                    </a:lnTo>
                    <a:lnTo>
                      <a:pt x="2992" y="1107"/>
                    </a:lnTo>
                    <a:lnTo>
                      <a:pt x="3073" y="1004"/>
                    </a:lnTo>
                    <a:lnTo>
                      <a:pt x="3147" y="896"/>
                    </a:lnTo>
                    <a:lnTo>
                      <a:pt x="3212" y="782"/>
                    </a:lnTo>
                    <a:lnTo>
                      <a:pt x="3268" y="662"/>
                    </a:lnTo>
                    <a:lnTo>
                      <a:pt x="3315" y="538"/>
                    </a:lnTo>
                    <a:lnTo>
                      <a:pt x="3352" y="409"/>
                    </a:lnTo>
                    <a:lnTo>
                      <a:pt x="3379" y="276"/>
                    </a:lnTo>
                    <a:lnTo>
                      <a:pt x="3396" y="139"/>
                    </a:lnTo>
                    <a:lnTo>
                      <a:pt x="3402" y="0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" y="492"/>
              <a:ext cx="3402" cy="1701"/>
              <a:chOff x="5" y="492"/>
              <a:chExt cx="3402" cy="1701"/>
            </a:xfrm>
          </p:grpSpPr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5" y="492"/>
                <a:ext cx="3402" cy="1701"/>
              </a:xfrm>
              <a:custGeom>
                <a:avLst/>
                <a:gdLst>
                  <a:gd name="T0" fmla="+- 0 3407 5"/>
                  <a:gd name="T1" fmla="*/ T0 w 3402"/>
                  <a:gd name="T2" fmla="+- 0 492 492"/>
                  <a:gd name="T3" fmla="*/ 492 h 1701"/>
                  <a:gd name="T4" fmla="+- 0 3401 5"/>
                  <a:gd name="T5" fmla="*/ T4 w 3402"/>
                  <a:gd name="T6" fmla="+- 0 631 492"/>
                  <a:gd name="T7" fmla="*/ 631 h 1701"/>
                  <a:gd name="T8" fmla="+- 0 3384 5"/>
                  <a:gd name="T9" fmla="*/ T8 w 3402"/>
                  <a:gd name="T10" fmla="+- 0 768 492"/>
                  <a:gd name="T11" fmla="*/ 768 h 1701"/>
                  <a:gd name="T12" fmla="+- 0 3357 5"/>
                  <a:gd name="T13" fmla="*/ T12 w 3402"/>
                  <a:gd name="T14" fmla="+- 0 901 492"/>
                  <a:gd name="T15" fmla="*/ 901 h 1701"/>
                  <a:gd name="T16" fmla="+- 0 3320 5"/>
                  <a:gd name="T17" fmla="*/ T16 w 3402"/>
                  <a:gd name="T18" fmla="+- 0 1030 492"/>
                  <a:gd name="T19" fmla="*/ 1030 h 1701"/>
                  <a:gd name="T20" fmla="+- 0 3273 5"/>
                  <a:gd name="T21" fmla="*/ T20 w 3402"/>
                  <a:gd name="T22" fmla="+- 0 1154 492"/>
                  <a:gd name="T23" fmla="*/ 1154 h 1701"/>
                  <a:gd name="T24" fmla="+- 0 3217 5"/>
                  <a:gd name="T25" fmla="*/ T24 w 3402"/>
                  <a:gd name="T26" fmla="+- 0 1274 492"/>
                  <a:gd name="T27" fmla="*/ 1274 h 1701"/>
                  <a:gd name="T28" fmla="+- 0 3152 5"/>
                  <a:gd name="T29" fmla="*/ T28 w 3402"/>
                  <a:gd name="T30" fmla="+- 0 1388 492"/>
                  <a:gd name="T31" fmla="*/ 1388 h 1701"/>
                  <a:gd name="T32" fmla="+- 0 3078 5"/>
                  <a:gd name="T33" fmla="*/ T32 w 3402"/>
                  <a:gd name="T34" fmla="+- 0 1496 492"/>
                  <a:gd name="T35" fmla="*/ 1496 h 1701"/>
                  <a:gd name="T36" fmla="+- 0 2997 5"/>
                  <a:gd name="T37" fmla="*/ T36 w 3402"/>
                  <a:gd name="T38" fmla="+- 0 1599 492"/>
                  <a:gd name="T39" fmla="*/ 1599 h 1701"/>
                  <a:gd name="T40" fmla="+- 0 2908 5"/>
                  <a:gd name="T41" fmla="*/ T40 w 3402"/>
                  <a:gd name="T42" fmla="+- 0 1695 492"/>
                  <a:gd name="T43" fmla="*/ 1695 h 1701"/>
                  <a:gd name="T44" fmla="+- 0 2813 5"/>
                  <a:gd name="T45" fmla="*/ T44 w 3402"/>
                  <a:gd name="T46" fmla="+- 0 1783 492"/>
                  <a:gd name="T47" fmla="*/ 1783 h 1701"/>
                  <a:gd name="T48" fmla="+- 0 2710 5"/>
                  <a:gd name="T49" fmla="*/ T48 w 3402"/>
                  <a:gd name="T50" fmla="+- 0 1865 492"/>
                  <a:gd name="T51" fmla="*/ 1865 h 1701"/>
                  <a:gd name="T52" fmla="+- 0 2602 5"/>
                  <a:gd name="T53" fmla="*/ T52 w 3402"/>
                  <a:gd name="T54" fmla="+- 0 1938 492"/>
                  <a:gd name="T55" fmla="*/ 1938 h 1701"/>
                  <a:gd name="T56" fmla="+- 0 2487 5"/>
                  <a:gd name="T57" fmla="*/ T56 w 3402"/>
                  <a:gd name="T58" fmla="+- 0 2003 492"/>
                  <a:gd name="T59" fmla="*/ 2003 h 1701"/>
                  <a:gd name="T60" fmla="+- 0 2368 5"/>
                  <a:gd name="T61" fmla="*/ T60 w 3402"/>
                  <a:gd name="T62" fmla="+- 0 2059 492"/>
                  <a:gd name="T63" fmla="*/ 2059 h 1701"/>
                  <a:gd name="T64" fmla="+- 0 2243 5"/>
                  <a:gd name="T65" fmla="*/ T64 w 3402"/>
                  <a:gd name="T66" fmla="+- 0 2106 492"/>
                  <a:gd name="T67" fmla="*/ 2106 h 1701"/>
                  <a:gd name="T68" fmla="+- 0 2115 5"/>
                  <a:gd name="T69" fmla="*/ T68 w 3402"/>
                  <a:gd name="T70" fmla="+- 0 2143 492"/>
                  <a:gd name="T71" fmla="*/ 2143 h 1701"/>
                  <a:gd name="T72" fmla="+- 0 1982 5"/>
                  <a:gd name="T73" fmla="*/ T72 w 3402"/>
                  <a:gd name="T74" fmla="+- 0 2170 492"/>
                  <a:gd name="T75" fmla="*/ 2170 h 1701"/>
                  <a:gd name="T76" fmla="+- 0 1845 5"/>
                  <a:gd name="T77" fmla="*/ T76 w 3402"/>
                  <a:gd name="T78" fmla="+- 0 2187 492"/>
                  <a:gd name="T79" fmla="*/ 2187 h 1701"/>
                  <a:gd name="T80" fmla="+- 0 1706 5"/>
                  <a:gd name="T81" fmla="*/ T80 w 3402"/>
                  <a:gd name="T82" fmla="+- 0 2193 492"/>
                  <a:gd name="T83" fmla="*/ 2193 h 1701"/>
                  <a:gd name="T84" fmla="+- 0 1566 5"/>
                  <a:gd name="T85" fmla="*/ T84 w 3402"/>
                  <a:gd name="T86" fmla="+- 0 2187 492"/>
                  <a:gd name="T87" fmla="*/ 2187 h 1701"/>
                  <a:gd name="T88" fmla="+- 0 1430 5"/>
                  <a:gd name="T89" fmla="*/ T88 w 3402"/>
                  <a:gd name="T90" fmla="+- 0 2170 492"/>
                  <a:gd name="T91" fmla="*/ 2170 h 1701"/>
                  <a:gd name="T92" fmla="+- 0 1297 5"/>
                  <a:gd name="T93" fmla="*/ T92 w 3402"/>
                  <a:gd name="T94" fmla="+- 0 2143 492"/>
                  <a:gd name="T95" fmla="*/ 2143 h 1701"/>
                  <a:gd name="T96" fmla="+- 0 1168 5"/>
                  <a:gd name="T97" fmla="*/ T96 w 3402"/>
                  <a:gd name="T98" fmla="+- 0 2106 492"/>
                  <a:gd name="T99" fmla="*/ 2106 h 1701"/>
                  <a:gd name="T100" fmla="+- 0 1044 5"/>
                  <a:gd name="T101" fmla="*/ T100 w 3402"/>
                  <a:gd name="T102" fmla="+- 0 2059 492"/>
                  <a:gd name="T103" fmla="*/ 2059 h 1701"/>
                  <a:gd name="T104" fmla="+- 0 924 5"/>
                  <a:gd name="T105" fmla="*/ T104 w 3402"/>
                  <a:gd name="T106" fmla="+- 0 2003 492"/>
                  <a:gd name="T107" fmla="*/ 2003 h 1701"/>
                  <a:gd name="T108" fmla="+- 0 810 5"/>
                  <a:gd name="T109" fmla="*/ T108 w 3402"/>
                  <a:gd name="T110" fmla="+- 0 1938 492"/>
                  <a:gd name="T111" fmla="*/ 1938 h 1701"/>
                  <a:gd name="T112" fmla="+- 0 701 5"/>
                  <a:gd name="T113" fmla="*/ T112 w 3402"/>
                  <a:gd name="T114" fmla="+- 0 1865 492"/>
                  <a:gd name="T115" fmla="*/ 1865 h 1701"/>
                  <a:gd name="T116" fmla="+- 0 599 5"/>
                  <a:gd name="T117" fmla="*/ T116 w 3402"/>
                  <a:gd name="T118" fmla="+- 0 1783 492"/>
                  <a:gd name="T119" fmla="*/ 1783 h 1701"/>
                  <a:gd name="T120" fmla="+- 0 503 5"/>
                  <a:gd name="T121" fmla="*/ T120 w 3402"/>
                  <a:gd name="T122" fmla="+- 0 1695 492"/>
                  <a:gd name="T123" fmla="*/ 1695 h 1701"/>
                  <a:gd name="T124" fmla="+- 0 414 5"/>
                  <a:gd name="T125" fmla="*/ T124 w 3402"/>
                  <a:gd name="T126" fmla="+- 0 1599 492"/>
                  <a:gd name="T127" fmla="*/ 1599 h 1701"/>
                  <a:gd name="T128" fmla="+- 0 333 5"/>
                  <a:gd name="T129" fmla="*/ T128 w 3402"/>
                  <a:gd name="T130" fmla="+- 0 1496 492"/>
                  <a:gd name="T131" fmla="*/ 1496 h 1701"/>
                  <a:gd name="T132" fmla="+- 0 260 5"/>
                  <a:gd name="T133" fmla="*/ T132 w 3402"/>
                  <a:gd name="T134" fmla="+- 0 1388 492"/>
                  <a:gd name="T135" fmla="*/ 1388 h 1701"/>
                  <a:gd name="T136" fmla="+- 0 195 5"/>
                  <a:gd name="T137" fmla="*/ T136 w 3402"/>
                  <a:gd name="T138" fmla="+- 0 1274 492"/>
                  <a:gd name="T139" fmla="*/ 1274 h 1701"/>
                  <a:gd name="T140" fmla="+- 0 139 5"/>
                  <a:gd name="T141" fmla="*/ T140 w 3402"/>
                  <a:gd name="T142" fmla="+- 0 1154 492"/>
                  <a:gd name="T143" fmla="*/ 1154 h 1701"/>
                  <a:gd name="T144" fmla="+- 0 92 5"/>
                  <a:gd name="T145" fmla="*/ T144 w 3402"/>
                  <a:gd name="T146" fmla="+- 0 1030 492"/>
                  <a:gd name="T147" fmla="*/ 1030 h 1701"/>
                  <a:gd name="T148" fmla="+- 0 54 5"/>
                  <a:gd name="T149" fmla="*/ T148 w 3402"/>
                  <a:gd name="T150" fmla="+- 0 901 492"/>
                  <a:gd name="T151" fmla="*/ 901 h 1701"/>
                  <a:gd name="T152" fmla="+- 0 27 5"/>
                  <a:gd name="T153" fmla="*/ T152 w 3402"/>
                  <a:gd name="T154" fmla="+- 0 768 492"/>
                  <a:gd name="T155" fmla="*/ 768 h 1701"/>
                  <a:gd name="T156" fmla="+- 0 11 5"/>
                  <a:gd name="T157" fmla="*/ T156 w 3402"/>
                  <a:gd name="T158" fmla="+- 0 631 492"/>
                  <a:gd name="T159" fmla="*/ 631 h 1701"/>
                  <a:gd name="T160" fmla="+- 0 5 5"/>
                  <a:gd name="T161" fmla="*/ T160 w 3402"/>
                  <a:gd name="T162" fmla="+- 0 492 492"/>
                  <a:gd name="T163" fmla="*/ 492 h 1701"/>
                  <a:gd name="T164" fmla="+- 0 3407 5"/>
                  <a:gd name="T165" fmla="*/ T164 w 3402"/>
                  <a:gd name="T166" fmla="+- 0 492 492"/>
                  <a:gd name="T167" fmla="*/ 492 h 170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</a:cxnLst>
                <a:rect l="0" t="0" r="r" b="b"/>
                <a:pathLst>
                  <a:path w="3402" h="1701">
                    <a:moveTo>
                      <a:pt x="3402" y="0"/>
                    </a:moveTo>
                    <a:lnTo>
                      <a:pt x="3396" y="139"/>
                    </a:lnTo>
                    <a:lnTo>
                      <a:pt x="3379" y="276"/>
                    </a:lnTo>
                    <a:lnTo>
                      <a:pt x="3352" y="409"/>
                    </a:lnTo>
                    <a:lnTo>
                      <a:pt x="3315" y="538"/>
                    </a:lnTo>
                    <a:lnTo>
                      <a:pt x="3268" y="662"/>
                    </a:lnTo>
                    <a:lnTo>
                      <a:pt x="3212" y="782"/>
                    </a:lnTo>
                    <a:lnTo>
                      <a:pt x="3147" y="896"/>
                    </a:lnTo>
                    <a:lnTo>
                      <a:pt x="3073" y="1004"/>
                    </a:lnTo>
                    <a:lnTo>
                      <a:pt x="2992" y="1107"/>
                    </a:lnTo>
                    <a:lnTo>
                      <a:pt x="2903" y="1203"/>
                    </a:lnTo>
                    <a:lnTo>
                      <a:pt x="2808" y="1291"/>
                    </a:lnTo>
                    <a:lnTo>
                      <a:pt x="2705" y="1373"/>
                    </a:lnTo>
                    <a:lnTo>
                      <a:pt x="2597" y="1446"/>
                    </a:lnTo>
                    <a:lnTo>
                      <a:pt x="2482" y="1511"/>
                    </a:lnTo>
                    <a:lnTo>
                      <a:pt x="2363" y="1567"/>
                    </a:lnTo>
                    <a:lnTo>
                      <a:pt x="2238" y="1614"/>
                    </a:lnTo>
                    <a:lnTo>
                      <a:pt x="2110" y="1651"/>
                    </a:lnTo>
                    <a:lnTo>
                      <a:pt x="1977" y="1678"/>
                    </a:lnTo>
                    <a:lnTo>
                      <a:pt x="1840" y="1695"/>
                    </a:lnTo>
                    <a:lnTo>
                      <a:pt x="1701" y="1701"/>
                    </a:lnTo>
                    <a:lnTo>
                      <a:pt x="1561" y="1695"/>
                    </a:lnTo>
                    <a:lnTo>
                      <a:pt x="1425" y="1678"/>
                    </a:lnTo>
                    <a:lnTo>
                      <a:pt x="1292" y="1651"/>
                    </a:lnTo>
                    <a:lnTo>
                      <a:pt x="1163" y="1614"/>
                    </a:lnTo>
                    <a:lnTo>
                      <a:pt x="1039" y="1567"/>
                    </a:lnTo>
                    <a:lnTo>
                      <a:pt x="919" y="1511"/>
                    </a:lnTo>
                    <a:lnTo>
                      <a:pt x="805" y="1446"/>
                    </a:lnTo>
                    <a:lnTo>
                      <a:pt x="696" y="1373"/>
                    </a:lnTo>
                    <a:lnTo>
                      <a:pt x="594" y="1291"/>
                    </a:lnTo>
                    <a:lnTo>
                      <a:pt x="498" y="1203"/>
                    </a:lnTo>
                    <a:lnTo>
                      <a:pt x="409" y="1107"/>
                    </a:lnTo>
                    <a:lnTo>
                      <a:pt x="328" y="1004"/>
                    </a:lnTo>
                    <a:lnTo>
                      <a:pt x="255" y="896"/>
                    </a:lnTo>
                    <a:lnTo>
                      <a:pt x="190" y="782"/>
                    </a:lnTo>
                    <a:lnTo>
                      <a:pt x="134" y="662"/>
                    </a:lnTo>
                    <a:lnTo>
                      <a:pt x="87" y="538"/>
                    </a:lnTo>
                    <a:lnTo>
                      <a:pt x="49" y="409"/>
                    </a:lnTo>
                    <a:lnTo>
                      <a:pt x="22" y="276"/>
                    </a:lnTo>
                    <a:lnTo>
                      <a:pt x="6" y="139"/>
                    </a:lnTo>
                    <a:lnTo>
                      <a:pt x="0" y="0"/>
                    </a:lnTo>
                    <a:lnTo>
                      <a:pt x="3402" y="0"/>
                    </a:lnTo>
                    <a:close/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1706" y="5"/>
              <a:ext cx="2" cy="30"/>
              <a:chOff x="1706" y="5"/>
              <a:chExt cx="2" cy="30"/>
            </a:xfrm>
          </p:grpSpPr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1706" y="5"/>
                <a:ext cx="2" cy="30"/>
              </a:xfrm>
              <a:custGeom>
                <a:avLst/>
                <a:gdLst>
                  <a:gd name="T0" fmla="+- 0 5 5"/>
                  <a:gd name="T1" fmla="*/ 5 h 30"/>
                  <a:gd name="T2" fmla="+- 0 35 5"/>
                  <a:gd name="T3" fmla="*/ 35 h 3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0">
                    <a:moveTo>
                      <a:pt x="0" y="0"/>
                    </a:moveTo>
                    <a:lnTo>
                      <a:pt x="0" y="30"/>
                    </a:lnTo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2" name="Group 4"/>
            <p:cNvGrpSpPr>
              <a:grpSpLocks/>
            </p:cNvGrpSpPr>
            <p:nvPr/>
          </p:nvGrpSpPr>
          <p:grpSpPr bwMode="auto">
            <a:xfrm>
              <a:off x="1706" y="96"/>
              <a:ext cx="1728" cy="1197"/>
              <a:chOff x="1706" y="96"/>
              <a:chExt cx="1728" cy="1197"/>
            </a:xfrm>
          </p:grpSpPr>
          <p:sp>
            <p:nvSpPr>
              <p:cNvPr id="13" name="Freeform 6"/>
              <p:cNvSpPr>
                <a:spLocks/>
              </p:cNvSpPr>
              <p:nvPr/>
            </p:nvSpPr>
            <p:spPr bwMode="auto">
              <a:xfrm>
                <a:off x="1706" y="96"/>
                <a:ext cx="2" cy="883"/>
              </a:xfrm>
              <a:custGeom>
                <a:avLst/>
                <a:gdLst>
                  <a:gd name="T0" fmla="+- 0 96 96"/>
                  <a:gd name="T1" fmla="*/ 96 h 883"/>
                  <a:gd name="T2" fmla="+- 0 979 96"/>
                  <a:gd name="T3" fmla="*/ 979 h 88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883">
                    <a:moveTo>
                      <a:pt x="0" y="0"/>
                    </a:moveTo>
                    <a:lnTo>
                      <a:pt x="0" y="883"/>
                    </a:lnTo>
                  </a:path>
                </a:pathLst>
              </a:custGeom>
              <a:noFill/>
              <a:ln w="6350">
                <a:solidFill>
                  <a:srgbClr val="231F2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14" name="Text Box 5"/>
              <p:cNvSpPr txBox="1">
                <a:spLocks noChangeArrowheads="1"/>
              </p:cNvSpPr>
              <p:nvPr/>
            </p:nvSpPr>
            <p:spPr bwMode="auto">
              <a:xfrm>
                <a:off x="2128" y="1021"/>
                <a:ext cx="130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231F20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Perspex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046288" y="185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3652" y="4392544"/>
            <a:ext cx="6056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/>
              <a:t>(b)  State </a:t>
            </a:r>
            <a:r>
              <a:rPr lang="en-US" sz="1600" dirty="0"/>
              <a:t>two conditions necessary for total internal reflection to occur.</a:t>
            </a:r>
            <a:endParaRPr lang="en-NZ" sz="1600" dirty="0"/>
          </a:p>
        </p:txBody>
      </p:sp>
      <p:sp>
        <p:nvSpPr>
          <p:cNvPr id="20" name="Rectangle 19"/>
          <p:cNvSpPr/>
          <p:nvPr/>
        </p:nvSpPr>
        <p:spPr>
          <a:xfrm>
            <a:off x="260131" y="5078667"/>
            <a:ext cx="7567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3"/>
            </a:pPr>
            <a:r>
              <a:rPr lang="en-US" sz="1600" dirty="0" smtClean="0"/>
              <a:t>In </a:t>
            </a:r>
            <a:r>
              <a:rPr lang="en-US" sz="1600" dirty="0"/>
              <a:t>the above experiment, the critical angle of Perspex was found to be 42°. </a:t>
            </a:r>
            <a:endParaRPr lang="en-US" sz="1600" dirty="0" smtClean="0"/>
          </a:p>
          <a:p>
            <a:pPr lvl="0">
              <a:lnSpc>
                <a:spcPct val="150000"/>
              </a:lnSpc>
            </a:pPr>
            <a:r>
              <a:rPr lang="en-US" sz="1600" dirty="0"/>
              <a:t> </a:t>
            </a:r>
            <a:r>
              <a:rPr lang="en-US" sz="1600" dirty="0" smtClean="0"/>
              <a:t>       Determine </a:t>
            </a:r>
            <a:r>
              <a:rPr lang="en-US" sz="1600" dirty="0"/>
              <a:t>the refractive index of Perspex.</a:t>
            </a:r>
            <a:endParaRPr lang="en-NZ" sz="1600" dirty="0"/>
          </a:p>
          <a:p>
            <a:pPr>
              <a:lnSpc>
                <a:spcPct val="150000"/>
              </a:lnSpc>
            </a:pPr>
            <a:r>
              <a:rPr lang="en-US" sz="1600" dirty="0" smtClean="0"/>
              <a:t>        The </a:t>
            </a:r>
            <a:r>
              <a:rPr lang="en-US" sz="1600" dirty="0"/>
              <a:t>refractive index of air is 1.0.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215169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448" y="264675"/>
            <a:ext cx="86988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4"/>
            </a:pPr>
            <a:r>
              <a:rPr lang="en-US" sz="1600" dirty="0" smtClean="0"/>
              <a:t>A </a:t>
            </a:r>
            <a:r>
              <a:rPr lang="en-US" sz="1600" dirty="0"/>
              <a:t>ray of light is shone through a rectangular block of glass at an angle of </a:t>
            </a:r>
            <a:r>
              <a:rPr lang="en-US" sz="1600" b="1" dirty="0"/>
              <a:t>56° </a:t>
            </a:r>
            <a:r>
              <a:rPr lang="en-US" sz="1600" dirty="0"/>
              <a:t>to the surface of the </a:t>
            </a:r>
            <a:endParaRPr lang="en-US" sz="1600" dirty="0" smtClean="0"/>
          </a:p>
          <a:p>
            <a:pPr lvl="0"/>
            <a:r>
              <a:rPr lang="en-US" sz="1600" dirty="0"/>
              <a:t> </a:t>
            </a:r>
            <a:r>
              <a:rPr lang="en-US" sz="1600" dirty="0" smtClean="0"/>
              <a:t>       glass</a:t>
            </a:r>
            <a:r>
              <a:rPr lang="en-US" sz="1600" dirty="0"/>
              <a:t>, as shown in the diagram. The glass block is </a:t>
            </a:r>
            <a:r>
              <a:rPr lang="en-US" sz="1600" b="1" dirty="0"/>
              <a:t>10.0 cm </a:t>
            </a:r>
            <a:r>
              <a:rPr lang="en-US" sz="1600" dirty="0"/>
              <a:t>long and </a:t>
            </a:r>
            <a:r>
              <a:rPr lang="en-US" sz="1600" b="1" dirty="0"/>
              <a:t>8.0 cm </a:t>
            </a:r>
            <a:r>
              <a:rPr lang="en-US" sz="1600" dirty="0"/>
              <a:t>wide.</a:t>
            </a:r>
            <a:endParaRPr lang="en-NZ" sz="1600" dirty="0"/>
          </a:p>
          <a:p>
            <a:r>
              <a:rPr lang="en-US" sz="1600" dirty="0"/>
              <a:t> </a:t>
            </a:r>
            <a:endParaRPr lang="en-NZ" sz="1600" dirty="0"/>
          </a:p>
          <a:p>
            <a:pPr>
              <a:lnSpc>
                <a:spcPct val="150000"/>
              </a:lnSpc>
            </a:pPr>
            <a:r>
              <a:rPr lang="en-US" sz="1600" dirty="0" smtClean="0"/>
              <a:t>Calculate </a:t>
            </a:r>
            <a:r>
              <a:rPr lang="en-US" sz="1600" dirty="0"/>
              <a:t>the distance the ray of light travels through the glass before emerging into the </a:t>
            </a:r>
            <a:r>
              <a:rPr lang="en-US" sz="1600" dirty="0" smtClean="0"/>
              <a:t>air.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Refractive </a:t>
            </a:r>
            <a:r>
              <a:rPr lang="en-US" sz="1600" dirty="0"/>
              <a:t>index of air = </a:t>
            </a:r>
            <a:r>
              <a:rPr lang="en-US" sz="1600" b="1" dirty="0"/>
              <a:t>1.0</a:t>
            </a:r>
            <a:endParaRPr lang="en-NZ" sz="1600" b="1" dirty="0"/>
          </a:p>
          <a:p>
            <a:pPr>
              <a:lnSpc>
                <a:spcPct val="150000"/>
              </a:lnSpc>
            </a:pPr>
            <a:r>
              <a:rPr lang="en-US" sz="1600" dirty="0"/>
              <a:t>Refractive index of glass = </a:t>
            </a:r>
            <a:r>
              <a:rPr lang="en-US" sz="1600" b="1" dirty="0"/>
              <a:t>1.5</a:t>
            </a:r>
            <a:endParaRPr lang="en-NZ" sz="1600" b="1" dirty="0"/>
          </a:p>
        </p:txBody>
      </p: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3388344" y="1710865"/>
            <a:ext cx="4092394" cy="4532280"/>
            <a:chOff x="3388344" y="1710865"/>
            <a:chExt cx="4092394" cy="4532280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388344" y="1710865"/>
              <a:ext cx="3210686" cy="4532280"/>
              <a:chOff x="4178" y="-400"/>
              <a:chExt cx="2418" cy="2555"/>
            </a:xfrm>
          </p:grpSpPr>
          <p:grpSp>
            <p:nvGrpSpPr>
              <p:cNvPr id="5" name="Group 42"/>
              <p:cNvGrpSpPr>
                <a:grpSpLocks/>
              </p:cNvGrpSpPr>
              <p:nvPr/>
            </p:nvGrpSpPr>
            <p:grpSpPr bwMode="auto">
              <a:xfrm>
                <a:off x="5686" y="1645"/>
                <a:ext cx="682" cy="2"/>
                <a:chOff x="5686" y="1645"/>
                <a:chExt cx="682" cy="2"/>
              </a:xfrm>
            </p:grpSpPr>
            <p:sp>
              <p:nvSpPr>
                <p:cNvPr id="34" name="Freeform 43"/>
                <p:cNvSpPr>
                  <a:spLocks/>
                </p:cNvSpPr>
                <p:nvPr/>
              </p:nvSpPr>
              <p:spPr bwMode="auto">
                <a:xfrm>
                  <a:off x="5686" y="1645"/>
                  <a:ext cx="682" cy="2"/>
                </a:xfrm>
                <a:custGeom>
                  <a:avLst/>
                  <a:gdLst>
                    <a:gd name="T0" fmla="+- 0 5686 5686"/>
                    <a:gd name="T1" fmla="*/ T0 w 682"/>
                    <a:gd name="T2" fmla="+- 0 6367 5686"/>
                    <a:gd name="T3" fmla="*/ T2 w 68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82">
                      <a:moveTo>
                        <a:pt x="0" y="0"/>
                      </a:moveTo>
                      <a:lnTo>
                        <a:pt x="681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" name="Group 40"/>
              <p:cNvGrpSpPr>
                <a:grpSpLocks/>
              </p:cNvGrpSpPr>
              <p:nvPr/>
            </p:nvGrpSpPr>
            <p:grpSpPr bwMode="auto">
              <a:xfrm>
                <a:off x="6338" y="1605"/>
                <a:ext cx="100" cy="82"/>
                <a:chOff x="6338" y="1605"/>
                <a:chExt cx="100" cy="82"/>
              </a:xfrm>
            </p:grpSpPr>
            <p:sp>
              <p:nvSpPr>
                <p:cNvPr id="33" name="Freeform 41"/>
                <p:cNvSpPr>
                  <a:spLocks/>
                </p:cNvSpPr>
                <p:nvPr/>
              </p:nvSpPr>
              <p:spPr bwMode="auto">
                <a:xfrm>
                  <a:off x="6338" y="1605"/>
                  <a:ext cx="100" cy="82"/>
                </a:xfrm>
                <a:custGeom>
                  <a:avLst/>
                  <a:gdLst>
                    <a:gd name="T0" fmla="+- 0 6338 6338"/>
                    <a:gd name="T1" fmla="*/ T0 w 100"/>
                    <a:gd name="T2" fmla="+- 0 1605 1605"/>
                    <a:gd name="T3" fmla="*/ 1605 h 82"/>
                    <a:gd name="T4" fmla="+- 0 6362 6338"/>
                    <a:gd name="T5" fmla="*/ T4 w 100"/>
                    <a:gd name="T6" fmla="+- 0 1645 1605"/>
                    <a:gd name="T7" fmla="*/ 1645 h 82"/>
                    <a:gd name="T8" fmla="+- 0 6338 6338"/>
                    <a:gd name="T9" fmla="*/ T8 w 100"/>
                    <a:gd name="T10" fmla="+- 0 1686 1605"/>
                    <a:gd name="T11" fmla="*/ 1686 h 82"/>
                    <a:gd name="T12" fmla="+- 0 6438 6338"/>
                    <a:gd name="T13" fmla="*/ T12 w 100"/>
                    <a:gd name="T14" fmla="+- 0 1645 1605"/>
                    <a:gd name="T15" fmla="*/ 1645 h 82"/>
                    <a:gd name="T16" fmla="+- 0 6338 6338"/>
                    <a:gd name="T17" fmla="*/ T16 w 100"/>
                    <a:gd name="T18" fmla="+- 0 1605 1605"/>
                    <a:gd name="T19" fmla="*/ 1605 h 8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00" h="82">
                      <a:moveTo>
                        <a:pt x="0" y="0"/>
                      </a:moveTo>
                      <a:lnTo>
                        <a:pt x="24" y="40"/>
                      </a:lnTo>
                      <a:lnTo>
                        <a:pt x="0" y="81"/>
                      </a:lnTo>
                      <a:lnTo>
                        <a:pt x="100" y="4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7" name="Group 38"/>
              <p:cNvGrpSpPr>
                <a:grpSpLocks/>
              </p:cNvGrpSpPr>
              <p:nvPr/>
            </p:nvGrpSpPr>
            <p:grpSpPr bwMode="auto">
              <a:xfrm>
                <a:off x="4253" y="1645"/>
                <a:ext cx="691" cy="2"/>
                <a:chOff x="4253" y="1645"/>
                <a:chExt cx="691" cy="2"/>
              </a:xfrm>
            </p:grpSpPr>
            <p:sp>
              <p:nvSpPr>
                <p:cNvPr id="32" name="Freeform 39"/>
                <p:cNvSpPr>
                  <a:spLocks/>
                </p:cNvSpPr>
                <p:nvPr/>
              </p:nvSpPr>
              <p:spPr bwMode="auto">
                <a:xfrm>
                  <a:off x="4253" y="1645"/>
                  <a:ext cx="691" cy="2"/>
                </a:xfrm>
                <a:custGeom>
                  <a:avLst/>
                  <a:gdLst>
                    <a:gd name="T0" fmla="+- 0 4253 4253"/>
                    <a:gd name="T1" fmla="*/ T0 w 691"/>
                    <a:gd name="T2" fmla="+- 0 4944 4253"/>
                    <a:gd name="T3" fmla="*/ T2 w 691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91">
                      <a:moveTo>
                        <a:pt x="0" y="0"/>
                      </a:moveTo>
                      <a:lnTo>
                        <a:pt x="691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8" name="Group 36"/>
              <p:cNvGrpSpPr>
                <a:grpSpLocks/>
              </p:cNvGrpSpPr>
              <p:nvPr/>
            </p:nvGrpSpPr>
            <p:grpSpPr bwMode="auto">
              <a:xfrm>
                <a:off x="4183" y="1605"/>
                <a:ext cx="100" cy="82"/>
                <a:chOff x="4183" y="1605"/>
                <a:chExt cx="100" cy="82"/>
              </a:xfrm>
            </p:grpSpPr>
            <p:sp>
              <p:nvSpPr>
                <p:cNvPr id="31" name="Freeform 37"/>
                <p:cNvSpPr>
                  <a:spLocks/>
                </p:cNvSpPr>
                <p:nvPr/>
              </p:nvSpPr>
              <p:spPr bwMode="auto">
                <a:xfrm>
                  <a:off x="4183" y="1605"/>
                  <a:ext cx="100" cy="82"/>
                </a:xfrm>
                <a:custGeom>
                  <a:avLst/>
                  <a:gdLst>
                    <a:gd name="T0" fmla="+- 0 4282 4183"/>
                    <a:gd name="T1" fmla="*/ T0 w 100"/>
                    <a:gd name="T2" fmla="+- 0 1605 1605"/>
                    <a:gd name="T3" fmla="*/ 1605 h 82"/>
                    <a:gd name="T4" fmla="+- 0 4183 4183"/>
                    <a:gd name="T5" fmla="*/ T4 w 100"/>
                    <a:gd name="T6" fmla="+- 0 1645 1605"/>
                    <a:gd name="T7" fmla="*/ 1645 h 82"/>
                    <a:gd name="T8" fmla="+- 0 4282 4183"/>
                    <a:gd name="T9" fmla="*/ T8 w 100"/>
                    <a:gd name="T10" fmla="+- 0 1686 1605"/>
                    <a:gd name="T11" fmla="*/ 1686 h 82"/>
                    <a:gd name="T12" fmla="+- 0 4258 4183"/>
                    <a:gd name="T13" fmla="*/ T12 w 100"/>
                    <a:gd name="T14" fmla="+- 0 1645 1605"/>
                    <a:gd name="T15" fmla="*/ 1645 h 82"/>
                    <a:gd name="T16" fmla="+- 0 4282 4183"/>
                    <a:gd name="T17" fmla="*/ T16 w 100"/>
                    <a:gd name="T18" fmla="+- 0 1605 1605"/>
                    <a:gd name="T19" fmla="*/ 1605 h 8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00" h="82">
                      <a:moveTo>
                        <a:pt x="99" y="0"/>
                      </a:moveTo>
                      <a:lnTo>
                        <a:pt x="0" y="40"/>
                      </a:lnTo>
                      <a:lnTo>
                        <a:pt x="99" y="81"/>
                      </a:lnTo>
                      <a:lnTo>
                        <a:pt x="75" y="40"/>
                      </a:lnTo>
                      <a:lnTo>
                        <a:pt x="99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9" name="Group 34"/>
              <p:cNvGrpSpPr>
                <a:grpSpLocks/>
              </p:cNvGrpSpPr>
              <p:nvPr/>
            </p:nvGrpSpPr>
            <p:grpSpPr bwMode="auto">
              <a:xfrm>
                <a:off x="4178" y="370"/>
                <a:ext cx="2268" cy="1134"/>
                <a:chOff x="4178" y="370"/>
                <a:chExt cx="2268" cy="1134"/>
              </a:xfrm>
            </p:grpSpPr>
            <p:sp>
              <p:nvSpPr>
                <p:cNvPr id="30" name="Freeform 35"/>
                <p:cNvSpPr>
                  <a:spLocks/>
                </p:cNvSpPr>
                <p:nvPr/>
              </p:nvSpPr>
              <p:spPr bwMode="auto">
                <a:xfrm>
                  <a:off x="4178" y="370"/>
                  <a:ext cx="2268" cy="1134"/>
                </a:xfrm>
                <a:custGeom>
                  <a:avLst/>
                  <a:gdLst>
                    <a:gd name="T0" fmla="+- 0 6445 4178"/>
                    <a:gd name="T1" fmla="*/ T0 w 2268"/>
                    <a:gd name="T2" fmla="+- 0 1504 370"/>
                    <a:gd name="T3" fmla="*/ 1504 h 1134"/>
                    <a:gd name="T4" fmla="+- 0 4178 4178"/>
                    <a:gd name="T5" fmla="*/ T4 w 2268"/>
                    <a:gd name="T6" fmla="+- 0 1504 370"/>
                    <a:gd name="T7" fmla="*/ 1504 h 1134"/>
                    <a:gd name="T8" fmla="+- 0 4178 4178"/>
                    <a:gd name="T9" fmla="*/ T8 w 2268"/>
                    <a:gd name="T10" fmla="+- 0 370 370"/>
                    <a:gd name="T11" fmla="*/ 370 h 1134"/>
                    <a:gd name="T12" fmla="+- 0 6445 4178"/>
                    <a:gd name="T13" fmla="*/ T12 w 2268"/>
                    <a:gd name="T14" fmla="+- 0 370 370"/>
                    <a:gd name="T15" fmla="*/ 370 h 1134"/>
                    <a:gd name="T16" fmla="+- 0 6445 4178"/>
                    <a:gd name="T17" fmla="*/ T16 w 2268"/>
                    <a:gd name="T18" fmla="+- 0 1504 370"/>
                    <a:gd name="T19" fmla="*/ 1504 h 11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268" h="1134">
                      <a:moveTo>
                        <a:pt x="2267" y="1134"/>
                      </a:moveTo>
                      <a:lnTo>
                        <a:pt x="0" y="1134"/>
                      </a:lnTo>
                      <a:lnTo>
                        <a:pt x="0" y="0"/>
                      </a:lnTo>
                      <a:lnTo>
                        <a:pt x="2267" y="0"/>
                      </a:lnTo>
                      <a:lnTo>
                        <a:pt x="2267" y="1134"/>
                      </a:lnTo>
                      <a:close/>
                    </a:path>
                  </a:pathLst>
                </a:custGeom>
                <a:solidFill>
                  <a:srgbClr val="E6E7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0" name="Group 32"/>
              <p:cNvGrpSpPr>
                <a:grpSpLocks/>
              </p:cNvGrpSpPr>
              <p:nvPr/>
            </p:nvGrpSpPr>
            <p:grpSpPr bwMode="auto">
              <a:xfrm>
                <a:off x="4178" y="370"/>
                <a:ext cx="2268" cy="1133"/>
                <a:chOff x="4178" y="370"/>
                <a:chExt cx="2268" cy="1133"/>
              </a:xfrm>
            </p:grpSpPr>
            <p:sp>
              <p:nvSpPr>
                <p:cNvPr id="29" name="Freeform 33"/>
                <p:cNvSpPr>
                  <a:spLocks/>
                </p:cNvSpPr>
                <p:nvPr/>
              </p:nvSpPr>
              <p:spPr bwMode="auto">
                <a:xfrm>
                  <a:off x="4178" y="370"/>
                  <a:ext cx="2268" cy="1133"/>
                </a:xfrm>
                <a:custGeom>
                  <a:avLst/>
                  <a:gdLst>
                    <a:gd name="T0" fmla="+- 0 6445 4178"/>
                    <a:gd name="T1" fmla="*/ T0 w 2268"/>
                    <a:gd name="T2" fmla="+- 0 1504 370"/>
                    <a:gd name="T3" fmla="*/ 1504 h 1134"/>
                    <a:gd name="T4" fmla="+- 0 4178 4178"/>
                    <a:gd name="T5" fmla="*/ T4 w 2268"/>
                    <a:gd name="T6" fmla="+- 0 1504 370"/>
                    <a:gd name="T7" fmla="*/ 1504 h 1134"/>
                    <a:gd name="T8" fmla="+- 0 4178 4178"/>
                    <a:gd name="T9" fmla="*/ T8 w 2268"/>
                    <a:gd name="T10" fmla="+- 0 370 370"/>
                    <a:gd name="T11" fmla="*/ 370 h 1134"/>
                    <a:gd name="T12" fmla="+- 0 6445 4178"/>
                    <a:gd name="T13" fmla="*/ T12 w 2268"/>
                    <a:gd name="T14" fmla="+- 0 370 370"/>
                    <a:gd name="T15" fmla="*/ 370 h 1134"/>
                    <a:gd name="T16" fmla="+- 0 6445 4178"/>
                    <a:gd name="T17" fmla="*/ T16 w 2268"/>
                    <a:gd name="T18" fmla="+- 0 1504 370"/>
                    <a:gd name="T19" fmla="*/ 1504 h 11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268" h="1134">
                      <a:moveTo>
                        <a:pt x="2267" y="1134"/>
                      </a:moveTo>
                      <a:lnTo>
                        <a:pt x="0" y="1134"/>
                      </a:lnTo>
                      <a:lnTo>
                        <a:pt x="0" y="0"/>
                      </a:lnTo>
                      <a:lnTo>
                        <a:pt x="2267" y="0"/>
                      </a:lnTo>
                      <a:lnTo>
                        <a:pt x="2267" y="1134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1" name="Group 30"/>
              <p:cNvGrpSpPr>
                <a:grpSpLocks/>
              </p:cNvGrpSpPr>
              <p:nvPr/>
            </p:nvGrpSpPr>
            <p:grpSpPr bwMode="auto">
              <a:xfrm>
                <a:off x="5312" y="55"/>
                <a:ext cx="2" cy="30"/>
                <a:chOff x="5312" y="55"/>
                <a:chExt cx="2" cy="30"/>
              </a:xfrm>
            </p:grpSpPr>
            <p:sp>
              <p:nvSpPr>
                <p:cNvPr id="28" name="Freeform 31"/>
                <p:cNvSpPr>
                  <a:spLocks/>
                </p:cNvSpPr>
                <p:nvPr/>
              </p:nvSpPr>
              <p:spPr bwMode="auto">
                <a:xfrm>
                  <a:off x="5312" y="55"/>
                  <a:ext cx="2" cy="30"/>
                </a:xfrm>
                <a:custGeom>
                  <a:avLst/>
                  <a:gdLst>
                    <a:gd name="T0" fmla="+- 0 55 55"/>
                    <a:gd name="T1" fmla="*/ 55 h 30"/>
                    <a:gd name="T2" fmla="+- 0 85 55"/>
                    <a:gd name="T3" fmla="*/ 85 h 3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0">
                      <a:moveTo>
                        <a:pt x="0" y="0"/>
                      </a:moveTo>
                      <a:lnTo>
                        <a:pt x="0" y="3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2" name="Group 28"/>
              <p:cNvGrpSpPr>
                <a:grpSpLocks/>
              </p:cNvGrpSpPr>
              <p:nvPr/>
            </p:nvGrpSpPr>
            <p:grpSpPr bwMode="auto">
              <a:xfrm>
                <a:off x="5311" y="140"/>
                <a:ext cx="2" cy="475"/>
                <a:chOff x="5311" y="140"/>
                <a:chExt cx="2" cy="475"/>
              </a:xfrm>
            </p:grpSpPr>
            <p:sp>
              <p:nvSpPr>
                <p:cNvPr id="27" name="Freeform 29"/>
                <p:cNvSpPr>
                  <a:spLocks/>
                </p:cNvSpPr>
                <p:nvPr/>
              </p:nvSpPr>
              <p:spPr bwMode="auto">
                <a:xfrm>
                  <a:off x="5311" y="140"/>
                  <a:ext cx="2" cy="475"/>
                </a:xfrm>
                <a:custGeom>
                  <a:avLst/>
                  <a:gdLst>
                    <a:gd name="T0" fmla="+- 0 140 140"/>
                    <a:gd name="T1" fmla="*/ 140 h 475"/>
                    <a:gd name="T2" fmla="+- 0 615 140"/>
                    <a:gd name="T3" fmla="*/ 615 h 47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475">
                      <a:moveTo>
                        <a:pt x="0" y="0"/>
                      </a:moveTo>
                      <a:lnTo>
                        <a:pt x="0" y="475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3" name="Group 26"/>
              <p:cNvGrpSpPr>
                <a:grpSpLocks/>
              </p:cNvGrpSpPr>
              <p:nvPr/>
            </p:nvGrpSpPr>
            <p:grpSpPr bwMode="auto">
              <a:xfrm>
                <a:off x="4391" y="-400"/>
                <a:ext cx="2205" cy="2555"/>
                <a:chOff x="4391" y="-400"/>
                <a:chExt cx="2205" cy="2555"/>
              </a:xfrm>
            </p:grpSpPr>
            <p:sp>
              <p:nvSpPr>
                <p:cNvPr id="26" name="Freeform 27"/>
                <p:cNvSpPr>
                  <a:spLocks/>
                </p:cNvSpPr>
                <p:nvPr/>
              </p:nvSpPr>
              <p:spPr bwMode="auto">
                <a:xfrm>
                  <a:off x="4391" y="-400"/>
                  <a:ext cx="2205" cy="2555"/>
                </a:xfrm>
                <a:custGeom>
                  <a:avLst/>
                  <a:gdLst>
                    <a:gd name="T0" fmla="+- 0 4391 4391"/>
                    <a:gd name="T1" fmla="*/ T0 w 2205"/>
                    <a:gd name="T2" fmla="+- 0 -400 -400"/>
                    <a:gd name="T3" fmla="*/ -400 h 2555"/>
                    <a:gd name="T4" fmla="+- 0 5311 4391"/>
                    <a:gd name="T5" fmla="*/ T4 w 2205"/>
                    <a:gd name="T6" fmla="+- 0 370 -400"/>
                    <a:gd name="T7" fmla="*/ 370 h 2555"/>
                    <a:gd name="T8" fmla="+- 0 5791 4391"/>
                    <a:gd name="T9" fmla="*/ T8 w 2205"/>
                    <a:gd name="T10" fmla="+- 0 1504 -400"/>
                    <a:gd name="T11" fmla="*/ 1504 h 2555"/>
                    <a:gd name="T12" fmla="+- 0 6596 4391"/>
                    <a:gd name="T13" fmla="*/ T12 w 2205"/>
                    <a:gd name="T14" fmla="+- 0 2155 -400"/>
                    <a:gd name="T15" fmla="*/ 2155 h 255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205" h="2555">
                      <a:moveTo>
                        <a:pt x="0" y="0"/>
                      </a:moveTo>
                      <a:lnTo>
                        <a:pt x="920" y="770"/>
                      </a:lnTo>
                      <a:lnTo>
                        <a:pt x="1400" y="1904"/>
                      </a:lnTo>
                      <a:lnTo>
                        <a:pt x="2205" y="2555"/>
                      </a:lnTo>
                    </a:path>
                  </a:pathLst>
                </a:custGeom>
                <a:noFill/>
                <a:ln w="1270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4" name="Group 24"/>
              <p:cNvGrpSpPr>
                <a:grpSpLocks/>
              </p:cNvGrpSpPr>
              <p:nvPr/>
            </p:nvGrpSpPr>
            <p:grpSpPr bwMode="auto">
              <a:xfrm>
                <a:off x="4559" y="-260"/>
                <a:ext cx="94" cy="78"/>
                <a:chOff x="4559" y="-260"/>
                <a:chExt cx="94" cy="78"/>
              </a:xfrm>
            </p:grpSpPr>
            <p:sp>
              <p:nvSpPr>
                <p:cNvPr id="25" name="Freeform 25"/>
                <p:cNvSpPr>
                  <a:spLocks/>
                </p:cNvSpPr>
                <p:nvPr/>
              </p:nvSpPr>
              <p:spPr bwMode="auto">
                <a:xfrm>
                  <a:off x="4559" y="-260"/>
                  <a:ext cx="94" cy="78"/>
                </a:xfrm>
                <a:custGeom>
                  <a:avLst/>
                  <a:gdLst>
                    <a:gd name="T0" fmla="+- 0 4559 4559"/>
                    <a:gd name="T1" fmla="*/ T0 w 94"/>
                    <a:gd name="T2" fmla="+- 0 -260 -260"/>
                    <a:gd name="T3" fmla="*/ -260 h 78"/>
                    <a:gd name="T4" fmla="+- 0 4652 4559"/>
                    <a:gd name="T5" fmla="*/ T4 w 94"/>
                    <a:gd name="T6" fmla="+- 0 -182 -260"/>
                    <a:gd name="T7" fmla="*/ -182 h 7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94" h="78">
                      <a:moveTo>
                        <a:pt x="0" y="0"/>
                      </a:moveTo>
                      <a:lnTo>
                        <a:pt x="93" y="78"/>
                      </a:lnTo>
                    </a:path>
                  </a:pathLst>
                </a:custGeom>
                <a:noFill/>
                <a:ln w="9525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5" name="Group 21"/>
              <p:cNvGrpSpPr>
                <a:grpSpLocks/>
              </p:cNvGrpSpPr>
              <p:nvPr/>
            </p:nvGrpSpPr>
            <p:grpSpPr bwMode="auto">
              <a:xfrm>
                <a:off x="4527" y="-304"/>
                <a:ext cx="142" cy="137"/>
                <a:chOff x="4527" y="-304"/>
                <a:chExt cx="142" cy="137"/>
              </a:xfrm>
            </p:grpSpPr>
            <p:sp>
              <p:nvSpPr>
                <p:cNvPr id="23" name="Freeform 23"/>
                <p:cNvSpPr>
                  <a:spLocks/>
                </p:cNvSpPr>
                <p:nvPr/>
              </p:nvSpPr>
              <p:spPr bwMode="auto">
                <a:xfrm>
                  <a:off x="4527" y="-304"/>
                  <a:ext cx="142" cy="137"/>
                </a:xfrm>
                <a:custGeom>
                  <a:avLst/>
                  <a:gdLst>
                    <a:gd name="T0" fmla="+- 0 4531 4527"/>
                    <a:gd name="T1" fmla="*/ T0 w 142"/>
                    <a:gd name="T2" fmla="+- 0 -200 -304"/>
                    <a:gd name="T3" fmla="*/ -200 h 137"/>
                    <a:gd name="T4" fmla="+- 0 4528 4527"/>
                    <a:gd name="T5" fmla="*/ T4 w 142"/>
                    <a:gd name="T6" fmla="+- 0 -197 -304"/>
                    <a:gd name="T7" fmla="*/ -197 h 137"/>
                    <a:gd name="T8" fmla="+- 0 4527 4527"/>
                    <a:gd name="T9" fmla="*/ T8 w 142"/>
                    <a:gd name="T10" fmla="+- 0 -190 -304"/>
                    <a:gd name="T11" fmla="*/ -190 h 137"/>
                    <a:gd name="T12" fmla="+- 0 4528 4527"/>
                    <a:gd name="T13" fmla="*/ T12 w 142"/>
                    <a:gd name="T14" fmla="+- 0 -188 -304"/>
                    <a:gd name="T15" fmla="*/ -188 h 137"/>
                    <a:gd name="T16" fmla="+- 0 4531 4527"/>
                    <a:gd name="T17" fmla="*/ T16 w 142"/>
                    <a:gd name="T18" fmla="+- 0 -185 -304"/>
                    <a:gd name="T19" fmla="*/ -185 h 137"/>
                    <a:gd name="T20" fmla="+- 0 4532 4527"/>
                    <a:gd name="T21" fmla="*/ T20 w 142"/>
                    <a:gd name="T22" fmla="+- 0 -185 -304"/>
                    <a:gd name="T23" fmla="*/ -185 h 137"/>
                    <a:gd name="T24" fmla="+- 0 4662 4527"/>
                    <a:gd name="T25" fmla="*/ T24 w 142"/>
                    <a:gd name="T26" fmla="+- 0 -168 -304"/>
                    <a:gd name="T27" fmla="*/ -168 h 137"/>
                    <a:gd name="T28" fmla="+- 0 4664 4527"/>
                    <a:gd name="T29" fmla="*/ T28 w 142"/>
                    <a:gd name="T30" fmla="+- 0 -169 -304"/>
                    <a:gd name="T31" fmla="*/ -169 h 137"/>
                    <a:gd name="T32" fmla="+- 0 4667 4527"/>
                    <a:gd name="T33" fmla="*/ T32 w 142"/>
                    <a:gd name="T34" fmla="+- 0 -173 -304"/>
                    <a:gd name="T35" fmla="*/ -173 h 137"/>
                    <a:gd name="T36" fmla="+- 0 4668 4527"/>
                    <a:gd name="T37" fmla="*/ T36 w 142"/>
                    <a:gd name="T38" fmla="+- 0 -175 -304"/>
                    <a:gd name="T39" fmla="*/ -175 h 137"/>
                    <a:gd name="T40" fmla="+- 0 4665 4527"/>
                    <a:gd name="T41" fmla="*/ T40 w 142"/>
                    <a:gd name="T42" fmla="+- 0 -184 -304"/>
                    <a:gd name="T43" fmla="*/ -184 h 137"/>
                    <a:gd name="T44" fmla="+- 0 4649 4527"/>
                    <a:gd name="T45" fmla="*/ T44 w 142"/>
                    <a:gd name="T46" fmla="+- 0 -184 -304"/>
                    <a:gd name="T47" fmla="*/ -184 h 137"/>
                    <a:gd name="T48" fmla="+- 0 4531 4527"/>
                    <a:gd name="T49" fmla="*/ T48 w 142"/>
                    <a:gd name="T50" fmla="+- 0 -200 -304"/>
                    <a:gd name="T51" fmla="*/ -200 h 13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</a:cxnLst>
                  <a:rect l="0" t="0" r="r" b="b"/>
                  <a:pathLst>
                    <a:path w="142" h="137">
                      <a:moveTo>
                        <a:pt x="4" y="104"/>
                      </a:moveTo>
                      <a:lnTo>
                        <a:pt x="1" y="107"/>
                      </a:lnTo>
                      <a:lnTo>
                        <a:pt x="0" y="114"/>
                      </a:lnTo>
                      <a:lnTo>
                        <a:pt x="1" y="116"/>
                      </a:lnTo>
                      <a:lnTo>
                        <a:pt x="4" y="119"/>
                      </a:lnTo>
                      <a:lnTo>
                        <a:pt x="5" y="119"/>
                      </a:lnTo>
                      <a:lnTo>
                        <a:pt x="135" y="136"/>
                      </a:lnTo>
                      <a:lnTo>
                        <a:pt x="137" y="135"/>
                      </a:lnTo>
                      <a:lnTo>
                        <a:pt x="140" y="131"/>
                      </a:lnTo>
                      <a:lnTo>
                        <a:pt x="141" y="129"/>
                      </a:lnTo>
                      <a:lnTo>
                        <a:pt x="138" y="120"/>
                      </a:lnTo>
                      <a:lnTo>
                        <a:pt x="122" y="120"/>
                      </a:lnTo>
                      <a:lnTo>
                        <a:pt x="4" y="104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24" name="Freeform 22"/>
                <p:cNvSpPr>
                  <a:spLocks/>
                </p:cNvSpPr>
                <p:nvPr/>
              </p:nvSpPr>
              <p:spPr bwMode="auto">
                <a:xfrm>
                  <a:off x="4527" y="-304"/>
                  <a:ext cx="142" cy="137"/>
                </a:xfrm>
                <a:custGeom>
                  <a:avLst/>
                  <a:gdLst>
                    <a:gd name="T0" fmla="+- 0 4624 4527"/>
                    <a:gd name="T1" fmla="*/ T0 w 142"/>
                    <a:gd name="T2" fmla="+- 0 -304 -304"/>
                    <a:gd name="T3" fmla="*/ -304 h 137"/>
                    <a:gd name="T4" fmla="+- 0 4616 4527"/>
                    <a:gd name="T5" fmla="*/ T4 w 142"/>
                    <a:gd name="T6" fmla="+- 0 -302 -304"/>
                    <a:gd name="T7" fmla="*/ -302 h 137"/>
                    <a:gd name="T8" fmla="+- 0 4613 4527"/>
                    <a:gd name="T9" fmla="*/ T8 w 142"/>
                    <a:gd name="T10" fmla="+- 0 -298 -304"/>
                    <a:gd name="T11" fmla="*/ -298 h 137"/>
                    <a:gd name="T12" fmla="+- 0 4649 4527"/>
                    <a:gd name="T13" fmla="*/ T12 w 142"/>
                    <a:gd name="T14" fmla="+- 0 -184 -304"/>
                    <a:gd name="T15" fmla="*/ -184 h 137"/>
                    <a:gd name="T16" fmla="+- 0 4665 4527"/>
                    <a:gd name="T17" fmla="*/ T16 w 142"/>
                    <a:gd name="T18" fmla="+- 0 -184 -304"/>
                    <a:gd name="T19" fmla="*/ -184 h 137"/>
                    <a:gd name="T20" fmla="+- 0 4628 4527"/>
                    <a:gd name="T21" fmla="*/ T20 w 142"/>
                    <a:gd name="T22" fmla="+- 0 -302 -304"/>
                    <a:gd name="T23" fmla="*/ -302 h 137"/>
                    <a:gd name="T24" fmla="+- 0 4624 4527"/>
                    <a:gd name="T25" fmla="*/ T24 w 142"/>
                    <a:gd name="T26" fmla="+- 0 -304 -304"/>
                    <a:gd name="T27" fmla="*/ -304 h 13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142" h="137">
                      <a:moveTo>
                        <a:pt x="97" y="0"/>
                      </a:moveTo>
                      <a:lnTo>
                        <a:pt x="89" y="2"/>
                      </a:lnTo>
                      <a:lnTo>
                        <a:pt x="86" y="6"/>
                      </a:lnTo>
                      <a:lnTo>
                        <a:pt x="122" y="120"/>
                      </a:lnTo>
                      <a:lnTo>
                        <a:pt x="138" y="120"/>
                      </a:lnTo>
                      <a:lnTo>
                        <a:pt x="101" y="2"/>
                      </a:lnTo>
                      <a:lnTo>
                        <a:pt x="97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6" name="Group 19"/>
              <p:cNvGrpSpPr>
                <a:grpSpLocks/>
              </p:cNvGrpSpPr>
              <p:nvPr/>
            </p:nvGrpSpPr>
            <p:grpSpPr bwMode="auto">
              <a:xfrm>
                <a:off x="6288" y="1906"/>
                <a:ext cx="42" cy="34"/>
                <a:chOff x="6288" y="1906"/>
                <a:chExt cx="42" cy="34"/>
              </a:xfrm>
            </p:grpSpPr>
            <p:sp>
              <p:nvSpPr>
                <p:cNvPr id="22" name="Freeform 20"/>
                <p:cNvSpPr>
                  <a:spLocks/>
                </p:cNvSpPr>
                <p:nvPr/>
              </p:nvSpPr>
              <p:spPr bwMode="auto">
                <a:xfrm>
                  <a:off x="6288" y="1906"/>
                  <a:ext cx="42" cy="34"/>
                </a:xfrm>
                <a:custGeom>
                  <a:avLst/>
                  <a:gdLst>
                    <a:gd name="T0" fmla="+- 0 6288 6288"/>
                    <a:gd name="T1" fmla="*/ T0 w 42"/>
                    <a:gd name="T2" fmla="+- 0 1906 1906"/>
                    <a:gd name="T3" fmla="*/ 1906 h 34"/>
                    <a:gd name="T4" fmla="+- 0 6330 6288"/>
                    <a:gd name="T5" fmla="*/ T4 w 42"/>
                    <a:gd name="T6" fmla="+- 0 1939 1906"/>
                    <a:gd name="T7" fmla="*/ 193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42" h="34">
                      <a:moveTo>
                        <a:pt x="0" y="0"/>
                      </a:moveTo>
                      <a:lnTo>
                        <a:pt x="42" y="33"/>
                      </a:lnTo>
                    </a:path>
                  </a:pathLst>
                </a:custGeom>
                <a:noFill/>
                <a:ln w="9525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>
                <a:off x="6205" y="1818"/>
                <a:ext cx="142" cy="137"/>
                <a:chOff x="6205" y="1818"/>
                <a:chExt cx="142" cy="137"/>
              </a:xfrm>
            </p:grpSpPr>
            <p:sp>
              <p:nvSpPr>
                <p:cNvPr id="20" name="Freeform 18"/>
                <p:cNvSpPr>
                  <a:spLocks/>
                </p:cNvSpPr>
                <p:nvPr/>
              </p:nvSpPr>
              <p:spPr bwMode="auto">
                <a:xfrm>
                  <a:off x="6205" y="1818"/>
                  <a:ext cx="142" cy="137"/>
                </a:xfrm>
                <a:custGeom>
                  <a:avLst/>
                  <a:gdLst>
                    <a:gd name="T0" fmla="+- 0 6209 6205"/>
                    <a:gd name="T1" fmla="*/ T0 w 142"/>
                    <a:gd name="T2" fmla="+- 0 1924 1818"/>
                    <a:gd name="T3" fmla="*/ 1924 h 137"/>
                    <a:gd name="T4" fmla="+- 0 6206 6205"/>
                    <a:gd name="T5" fmla="*/ T4 w 142"/>
                    <a:gd name="T6" fmla="+- 0 1927 1818"/>
                    <a:gd name="T7" fmla="*/ 1927 h 137"/>
                    <a:gd name="T8" fmla="+- 0 6205 6205"/>
                    <a:gd name="T9" fmla="*/ T8 w 142"/>
                    <a:gd name="T10" fmla="+- 0 1933 1818"/>
                    <a:gd name="T11" fmla="*/ 1933 h 137"/>
                    <a:gd name="T12" fmla="+- 0 6206 6205"/>
                    <a:gd name="T13" fmla="*/ T12 w 142"/>
                    <a:gd name="T14" fmla="+- 0 1936 1818"/>
                    <a:gd name="T15" fmla="*/ 1936 h 137"/>
                    <a:gd name="T16" fmla="+- 0 6209 6205"/>
                    <a:gd name="T17" fmla="*/ T16 w 142"/>
                    <a:gd name="T18" fmla="+- 0 1938 1818"/>
                    <a:gd name="T19" fmla="*/ 1938 h 137"/>
                    <a:gd name="T20" fmla="+- 0 6210 6205"/>
                    <a:gd name="T21" fmla="*/ T20 w 142"/>
                    <a:gd name="T22" fmla="+- 0 1939 1818"/>
                    <a:gd name="T23" fmla="*/ 1939 h 137"/>
                    <a:gd name="T24" fmla="+- 0 6340 6205"/>
                    <a:gd name="T25" fmla="*/ T24 w 142"/>
                    <a:gd name="T26" fmla="+- 0 1954 1818"/>
                    <a:gd name="T27" fmla="*/ 1954 h 137"/>
                    <a:gd name="T28" fmla="+- 0 6342 6205"/>
                    <a:gd name="T29" fmla="*/ T28 w 142"/>
                    <a:gd name="T30" fmla="+- 0 1953 1818"/>
                    <a:gd name="T31" fmla="*/ 1953 h 137"/>
                    <a:gd name="T32" fmla="+- 0 6346 6205"/>
                    <a:gd name="T33" fmla="*/ T32 w 142"/>
                    <a:gd name="T34" fmla="+- 0 1949 1818"/>
                    <a:gd name="T35" fmla="*/ 1949 h 137"/>
                    <a:gd name="T36" fmla="+- 0 6346 6205"/>
                    <a:gd name="T37" fmla="*/ T36 w 142"/>
                    <a:gd name="T38" fmla="+- 0 1946 1818"/>
                    <a:gd name="T39" fmla="*/ 1946 h 137"/>
                    <a:gd name="T40" fmla="+- 0 6343 6205"/>
                    <a:gd name="T41" fmla="*/ T40 w 142"/>
                    <a:gd name="T42" fmla="+- 0 1937 1818"/>
                    <a:gd name="T43" fmla="*/ 1937 h 137"/>
                    <a:gd name="T44" fmla="+- 0 6327 6205"/>
                    <a:gd name="T45" fmla="*/ T44 w 142"/>
                    <a:gd name="T46" fmla="+- 0 1937 1818"/>
                    <a:gd name="T47" fmla="*/ 1937 h 137"/>
                    <a:gd name="T48" fmla="+- 0 6209 6205"/>
                    <a:gd name="T49" fmla="*/ T48 w 142"/>
                    <a:gd name="T50" fmla="+- 0 1924 1818"/>
                    <a:gd name="T51" fmla="*/ 1924 h 13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</a:cxnLst>
                  <a:rect l="0" t="0" r="r" b="b"/>
                  <a:pathLst>
                    <a:path w="142" h="137">
                      <a:moveTo>
                        <a:pt x="4" y="106"/>
                      </a:moveTo>
                      <a:lnTo>
                        <a:pt x="1" y="109"/>
                      </a:lnTo>
                      <a:lnTo>
                        <a:pt x="0" y="115"/>
                      </a:lnTo>
                      <a:lnTo>
                        <a:pt x="1" y="118"/>
                      </a:lnTo>
                      <a:lnTo>
                        <a:pt x="4" y="120"/>
                      </a:lnTo>
                      <a:lnTo>
                        <a:pt x="5" y="121"/>
                      </a:lnTo>
                      <a:lnTo>
                        <a:pt x="135" y="136"/>
                      </a:lnTo>
                      <a:lnTo>
                        <a:pt x="137" y="135"/>
                      </a:lnTo>
                      <a:lnTo>
                        <a:pt x="141" y="131"/>
                      </a:lnTo>
                      <a:lnTo>
                        <a:pt x="141" y="128"/>
                      </a:lnTo>
                      <a:lnTo>
                        <a:pt x="138" y="119"/>
                      </a:lnTo>
                      <a:lnTo>
                        <a:pt x="122" y="119"/>
                      </a:lnTo>
                      <a:lnTo>
                        <a:pt x="4" y="106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21" name="Freeform 17"/>
                <p:cNvSpPr>
                  <a:spLocks/>
                </p:cNvSpPr>
                <p:nvPr/>
              </p:nvSpPr>
              <p:spPr bwMode="auto">
                <a:xfrm>
                  <a:off x="6205" y="1818"/>
                  <a:ext cx="142" cy="137"/>
                </a:xfrm>
                <a:custGeom>
                  <a:avLst/>
                  <a:gdLst>
                    <a:gd name="T0" fmla="+- 0 6299 6205"/>
                    <a:gd name="T1" fmla="*/ T0 w 142"/>
                    <a:gd name="T2" fmla="+- 0 1818 1818"/>
                    <a:gd name="T3" fmla="*/ 1818 h 137"/>
                    <a:gd name="T4" fmla="+- 0 6292 6205"/>
                    <a:gd name="T5" fmla="*/ T4 w 142"/>
                    <a:gd name="T6" fmla="+- 0 1820 1818"/>
                    <a:gd name="T7" fmla="*/ 1820 h 137"/>
                    <a:gd name="T8" fmla="+- 0 6290 6205"/>
                    <a:gd name="T9" fmla="*/ T8 w 142"/>
                    <a:gd name="T10" fmla="+- 0 1824 1818"/>
                    <a:gd name="T11" fmla="*/ 1824 h 137"/>
                    <a:gd name="T12" fmla="+- 0 6291 6205"/>
                    <a:gd name="T13" fmla="*/ T12 w 142"/>
                    <a:gd name="T14" fmla="+- 0 1828 1818"/>
                    <a:gd name="T15" fmla="*/ 1828 h 137"/>
                    <a:gd name="T16" fmla="+- 0 6327 6205"/>
                    <a:gd name="T17" fmla="*/ T16 w 142"/>
                    <a:gd name="T18" fmla="+- 0 1937 1818"/>
                    <a:gd name="T19" fmla="*/ 1937 h 137"/>
                    <a:gd name="T20" fmla="+- 0 6343 6205"/>
                    <a:gd name="T21" fmla="*/ T20 w 142"/>
                    <a:gd name="T22" fmla="+- 0 1937 1818"/>
                    <a:gd name="T23" fmla="*/ 1937 h 137"/>
                    <a:gd name="T24" fmla="+- 0 6304 6205"/>
                    <a:gd name="T25" fmla="*/ T24 w 142"/>
                    <a:gd name="T26" fmla="+- 0 1820 1818"/>
                    <a:gd name="T27" fmla="*/ 1820 h 137"/>
                    <a:gd name="T28" fmla="+- 0 6299 6205"/>
                    <a:gd name="T29" fmla="*/ T28 w 142"/>
                    <a:gd name="T30" fmla="+- 0 1818 1818"/>
                    <a:gd name="T31" fmla="*/ 1818 h 13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42" h="137">
                      <a:moveTo>
                        <a:pt x="94" y="0"/>
                      </a:moveTo>
                      <a:lnTo>
                        <a:pt x="87" y="2"/>
                      </a:lnTo>
                      <a:lnTo>
                        <a:pt x="85" y="6"/>
                      </a:lnTo>
                      <a:lnTo>
                        <a:pt x="86" y="10"/>
                      </a:lnTo>
                      <a:lnTo>
                        <a:pt x="122" y="119"/>
                      </a:lnTo>
                      <a:lnTo>
                        <a:pt x="138" y="119"/>
                      </a:lnTo>
                      <a:lnTo>
                        <a:pt x="99" y="2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8" name="Group 14"/>
              <p:cNvGrpSpPr>
                <a:grpSpLocks/>
              </p:cNvGrpSpPr>
              <p:nvPr/>
            </p:nvGrpSpPr>
            <p:grpSpPr bwMode="auto">
              <a:xfrm>
                <a:off x="5014" y="182"/>
                <a:ext cx="73" cy="190"/>
                <a:chOff x="5014" y="182"/>
                <a:chExt cx="73" cy="190"/>
              </a:xfrm>
            </p:grpSpPr>
            <p:sp>
              <p:nvSpPr>
                <p:cNvPr id="19" name="Freeform 15"/>
                <p:cNvSpPr>
                  <a:spLocks/>
                </p:cNvSpPr>
                <p:nvPr/>
              </p:nvSpPr>
              <p:spPr bwMode="auto">
                <a:xfrm>
                  <a:off x="5014" y="182"/>
                  <a:ext cx="73" cy="190"/>
                </a:xfrm>
                <a:custGeom>
                  <a:avLst/>
                  <a:gdLst>
                    <a:gd name="T0" fmla="+- 0 5087 5014"/>
                    <a:gd name="T1" fmla="*/ T0 w 73"/>
                    <a:gd name="T2" fmla="+- 0 182 182"/>
                    <a:gd name="T3" fmla="*/ 182 h 190"/>
                    <a:gd name="T4" fmla="+- 0 5030 5014"/>
                    <a:gd name="T5" fmla="*/ T4 w 73"/>
                    <a:gd name="T6" fmla="+- 0 215 182"/>
                    <a:gd name="T7" fmla="*/ 215 h 190"/>
                    <a:gd name="T8" fmla="+- 0 5014 5014"/>
                    <a:gd name="T9" fmla="*/ T8 w 73"/>
                    <a:gd name="T10" fmla="+- 0 288 182"/>
                    <a:gd name="T11" fmla="*/ 288 h 190"/>
                    <a:gd name="T12" fmla="+- 0 5014 5014"/>
                    <a:gd name="T13" fmla="*/ T12 w 73"/>
                    <a:gd name="T14" fmla="+- 0 318 182"/>
                    <a:gd name="T15" fmla="*/ 318 h 190"/>
                    <a:gd name="T16" fmla="+- 0 5017 5014"/>
                    <a:gd name="T17" fmla="*/ T16 w 73"/>
                    <a:gd name="T18" fmla="+- 0 341 182"/>
                    <a:gd name="T19" fmla="*/ 341 h 190"/>
                    <a:gd name="T20" fmla="+- 0 5021 5014"/>
                    <a:gd name="T21" fmla="*/ T20 w 73"/>
                    <a:gd name="T22" fmla="+- 0 357 182"/>
                    <a:gd name="T23" fmla="*/ 357 h 190"/>
                    <a:gd name="T24" fmla="+- 0 5025 5014"/>
                    <a:gd name="T25" fmla="*/ T24 w 73"/>
                    <a:gd name="T26" fmla="+- 0 367 182"/>
                    <a:gd name="T27" fmla="*/ 367 h 190"/>
                    <a:gd name="T28" fmla="+- 0 5028 5014"/>
                    <a:gd name="T29" fmla="*/ T28 w 73"/>
                    <a:gd name="T30" fmla="+- 0 371 182"/>
                    <a:gd name="T31" fmla="*/ 371 h 19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73" h="190">
                      <a:moveTo>
                        <a:pt x="73" y="0"/>
                      </a:moveTo>
                      <a:lnTo>
                        <a:pt x="16" y="33"/>
                      </a:lnTo>
                      <a:lnTo>
                        <a:pt x="0" y="106"/>
                      </a:lnTo>
                      <a:lnTo>
                        <a:pt x="0" y="136"/>
                      </a:lnTo>
                      <a:lnTo>
                        <a:pt x="3" y="159"/>
                      </a:lnTo>
                      <a:lnTo>
                        <a:pt x="7" y="175"/>
                      </a:lnTo>
                      <a:lnTo>
                        <a:pt x="11" y="185"/>
                      </a:lnTo>
                      <a:lnTo>
                        <a:pt x="14" y="189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grpSp>
          <p:nvGrpSpPr>
            <p:cNvPr id="41" name="Group 1"/>
            <p:cNvGrpSpPr>
              <a:grpSpLocks/>
            </p:cNvGrpSpPr>
            <p:nvPr/>
          </p:nvGrpSpPr>
          <p:grpSpPr bwMode="auto">
            <a:xfrm>
              <a:off x="6701895" y="4313890"/>
              <a:ext cx="156106" cy="738958"/>
              <a:chOff x="6759" y="-519"/>
              <a:chExt cx="82" cy="510"/>
            </a:xfrm>
          </p:grpSpPr>
          <p:grpSp>
            <p:nvGrpSpPr>
              <p:cNvPr id="42" name="Group 5"/>
              <p:cNvGrpSpPr>
                <a:grpSpLocks/>
              </p:cNvGrpSpPr>
              <p:nvPr/>
            </p:nvGrpSpPr>
            <p:grpSpPr bwMode="auto">
              <a:xfrm>
                <a:off x="6800" y="-514"/>
                <a:ext cx="2" cy="435"/>
                <a:chOff x="6800" y="-514"/>
                <a:chExt cx="2" cy="435"/>
              </a:xfrm>
            </p:grpSpPr>
            <p:sp>
              <p:nvSpPr>
                <p:cNvPr id="46" name="Freeform 6"/>
                <p:cNvSpPr>
                  <a:spLocks/>
                </p:cNvSpPr>
                <p:nvPr/>
              </p:nvSpPr>
              <p:spPr bwMode="auto">
                <a:xfrm>
                  <a:off x="6800" y="-514"/>
                  <a:ext cx="2" cy="435"/>
                </a:xfrm>
                <a:custGeom>
                  <a:avLst/>
                  <a:gdLst>
                    <a:gd name="T0" fmla="+- 0 -514 -514"/>
                    <a:gd name="T1" fmla="*/ -514 h 435"/>
                    <a:gd name="T2" fmla="+- 0 -80 -514"/>
                    <a:gd name="T3" fmla="*/ -80 h 43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435">
                      <a:moveTo>
                        <a:pt x="0" y="0"/>
                      </a:moveTo>
                      <a:lnTo>
                        <a:pt x="0" y="434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3" name="Group 2"/>
              <p:cNvGrpSpPr>
                <a:grpSpLocks/>
              </p:cNvGrpSpPr>
              <p:nvPr/>
            </p:nvGrpSpPr>
            <p:grpSpPr bwMode="auto">
              <a:xfrm>
                <a:off x="6759" y="-109"/>
                <a:ext cx="82" cy="100"/>
                <a:chOff x="6759" y="-109"/>
                <a:chExt cx="82" cy="100"/>
              </a:xfrm>
            </p:grpSpPr>
            <p:sp>
              <p:nvSpPr>
                <p:cNvPr id="44" name="Freeform 4"/>
                <p:cNvSpPr>
                  <a:spLocks/>
                </p:cNvSpPr>
                <p:nvPr/>
              </p:nvSpPr>
              <p:spPr bwMode="auto">
                <a:xfrm>
                  <a:off x="6759" y="-109"/>
                  <a:ext cx="82" cy="100"/>
                </a:xfrm>
                <a:custGeom>
                  <a:avLst/>
                  <a:gdLst>
                    <a:gd name="T0" fmla="+- 0 6759 6759"/>
                    <a:gd name="T1" fmla="*/ T0 w 82"/>
                    <a:gd name="T2" fmla="+- 0 -109 -109"/>
                    <a:gd name="T3" fmla="*/ -109 h 100"/>
                    <a:gd name="T4" fmla="+- 0 6800 6759"/>
                    <a:gd name="T5" fmla="*/ T4 w 82"/>
                    <a:gd name="T6" fmla="+- 0 -9 -109"/>
                    <a:gd name="T7" fmla="*/ -9 h 100"/>
                    <a:gd name="T8" fmla="+- 0 6831 6759"/>
                    <a:gd name="T9" fmla="*/ T8 w 82"/>
                    <a:gd name="T10" fmla="+- 0 -85 -109"/>
                    <a:gd name="T11" fmla="*/ -85 h 100"/>
                    <a:gd name="T12" fmla="+- 0 6800 6759"/>
                    <a:gd name="T13" fmla="*/ T12 w 82"/>
                    <a:gd name="T14" fmla="+- 0 -85 -109"/>
                    <a:gd name="T15" fmla="*/ -85 h 100"/>
                    <a:gd name="T16" fmla="+- 0 6759 6759"/>
                    <a:gd name="T17" fmla="*/ T16 w 82"/>
                    <a:gd name="T18" fmla="+- 0 -109 -109"/>
                    <a:gd name="T19" fmla="*/ -109 h 10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82" h="100">
                      <a:moveTo>
                        <a:pt x="0" y="0"/>
                      </a:moveTo>
                      <a:lnTo>
                        <a:pt x="41" y="100"/>
                      </a:lnTo>
                      <a:lnTo>
                        <a:pt x="72" y="24"/>
                      </a:lnTo>
                      <a:lnTo>
                        <a:pt x="41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45" name="Freeform 3"/>
                <p:cNvSpPr>
                  <a:spLocks/>
                </p:cNvSpPr>
                <p:nvPr/>
              </p:nvSpPr>
              <p:spPr bwMode="auto">
                <a:xfrm>
                  <a:off x="6759" y="-109"/>
                  <a:ext cx="82" cy="100"/>
                </a:xfrm>
                <a:custGeom>
                  <a:avLst/>
                  <a:gdLst>
                    <a:gd name="T0" fmla="+- 0 6841 6759"/>
                    <a:gd name="T1" fmla="*/ T0 w 82"/>
                    <a:gd name="T2" fmla="+- 0 -109 -109"/>
                    <a:gd name="T3" fmla="*/ -109 h 100"/>
                    <a:gd name="T4" fmla="+- 0 6800 6759"/>
                    <a:gd name="T5" fmla="*/ T4 w 82"/>
                    <a:gd name="T6" fmla="+- 0 -85 -109"/>
                    <a:gd name="T7" fmla="*/ -85 h 100"/>
                    <a:gd name="T8" fmla="+- 0 6831 6759"/>
                    <a:gd name="T9" fmla="*/ T8 w 82"/>
                    <a:gd name="T10" fmla="+- 0 -85 -109"/>
                    <a:gd name="T11" fmla="*/ -85 h 100"/>
                    <a:gd name="T12" fmla="+- 0 6841 6759"/>
                    <a:gd name="T13" fmla="*/ T12 w 82"/>
                    <a:gd name="T14" fmla="+- 0 -109 -109"/>
                    <a:gd name="T15" fmla="*/ -109 h 10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82" h="100">
                      <a:moveTo>
                        <a:pt x="82" y="0"/>
                      </a:moveTo>
                      <a:lnTo>
                        <a:pt x="41" y="24"/>
                      </a:lnTo>
                      <a:lnTo>
                        <a:pt x="72" y="24"/>
                      </a:ln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3988683" y="2692008"/>
              <a:ext cx="685312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56°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 rot="10800000" flipV="1">
              <a:off x="4548352" y="5154636"/>
              <a:ext cx="126807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10.0 cm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" name="Group 1"/>
            <p:cNvGrpSpPr>
              <a:grpSpLocks/>
            </p:cNvGrpSpPr>
            <p:nvPr/>
          </p:nvGrpSpPr>
          <p:grpSpPr bwMode="auto">
            <a:xfrm flipV="1">
              <a:off x="6716112" y="3090041"/>
              <a:ext cx="126124" cy="969572"/>
              <a:chOff x="6759" y="-519"/>
              <a:chExt cx="82" cy="510"/>
            </a:xfrm>
          </p:grpSpPr>
          <p:grpSp>
            <p:nvGrpSpPr>
              <p:cNvPr id="52" name="Group 5"/>
              <p:cNvGrpSpPr>
                <a:grpSpLocks/>
              </p:cNvGrpSpPr>
              <p:nvPr/>
            </p:nvGrpSpPr>
            <p:grpSpPr bwMode="auto">
              <a:xfrm>
                <a:off x="6800" y="-514"/>
                <a:ext cx="2" cy="435"/>
                <a:chOff x="6800" y="-514"/>
                <a:chExt cx="2" cy="435"/>
              </a:xfrm>
            </p:grpSpPr>
            <p:sp>
              <p:nvSpPr>
                <p:cNvPr id="56" name="Freeform 6"/>
                <p:cNvSpPr>
                  <a:spLocks/>
                </p:cNvSpPr>
                <p:nvPr/>
              </p:nvSpPr>
              <p:spPr bwMode="auto">
                <a:xfrm>
                  <a:off x="6800" y="-514"/>
                  <a:ext cx="2" cy="435"/>
                </a:xfrm>
                <a:custGeom>
                  <a:avLst/>
                  <a:gdLst>
                    <a:gd name="T0" fmla="+- 0 -514 -514"/>
                    <a:gd name="T1" fmla="*/ -514 h 435"/>
                    <a:gd name="T2" fmla="+- 0 -80 -514"/>
                    <a:gd name="T3" fmla="*/ -80 h 43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435">
                      <a:moveTo>
                        <a:pt x="0" y="0"/>
                      </a:moveTo>
                      <a:lnTo>
                        <a:pt x="0" y="434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3" name="Group 2"/>
              <p:cNvGrpSpPr>
                <a:grpSpLocks/>
              </p:cNvGrpSpPr>
              <p:nvPr/>
            </p:nvGrpSpPr>
            <p:grpSpPr bwMode="auto">
              <a:xfrm>
                <a:off x="6759" y="-109"/>
                <a:ext cx="82" cy="100"/>
                <a:chOff x="6759" y="-109"/>
                <a:chExt cx="82" cy="100"/>
              </a:xfrm>
            </p:grpSpPr>
            <p:sp>
              <p:nvSpPr>
                <p:cNvPr id="54" name="Freeform 4"/>
                <p:cNvSpPr>
                  <a:spLocks/>
                </p:cNvSpPr>
                <p:nvPr/>
              </p:nvSpPr>
              <p:spPr bwMode="auto">
                <a:xfrm>
                  <a:off x="6759" y="-109"/>
                  <a:ext cx="82" cy="100"/>
                </a:xfrm>
                <a:custGeom>
                  <a:avLst/>
                  <a:gdLst>
                    <a:gd name="T0" fmla="+- 0 6759 6759"/>
                    <a:gd name="T1" fmla="*/ T0 w 82"/>
                    <a:gd name="T2" fmla="+- 0 -109 -109"/>
                    <a:gd name="T3" fmla="*/ -109 h 100"/>
                    <a:gd name="T4" fmla="+- 0 6800 6759"/>
                    <a:gd name="T5" fmla="*/ T4 w 82"/>
                    <a:gd name="T6" fmla="+- 0 -9 -109"/>
                    <a:gd name="T7" fmla="*/ -9 h 100"/>
                    <a:gd name="T8" fmla="+- 0 6831 6759"/>
                    <a:gd name="T9" fmla="*/ T8 w 82"/>
                    <a:gd name="T10" fmla="+- 0 -85 -109"/>
                    <a:gd name="T11" fmla="*/ -85 h 100"/>
                    <a:gd name="T12" fmla="+- 0 6800 6759"/>
                    <a:gd name="T13" fmla="*/ T12 w 82"/>
                    <a:gd name="T14" fmla="+- 0 -85 -109"/>
                    <a:gd name="T15" fmla="*/ -85 h 100"/>
                    <a:gd name="T16" fmla="+- 0 6759 6759"/>
                    <a:gd name="T17" fmla="*/ T16 w 82"/>
                    <a:gd name="T18" fmla="+- 0 -109 -109"/>
                    <a:gd name="T19" fmla="*/ -109 h 10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82" h="100">
                      <a:moveTo>
                        <a:pt x="0" y="0"/>
                      </a:moveTo>
                      <a:lnTo>
                        <a:pt x="41" y="100"/>
                      </a:lnTo>
                      <a:lnTo>
                        <a:pt x="72" y="24"/>
                      </a:lnTo>
                      <a:lnTo>
                        <a:pt x="41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55" name="Freeform 3"/>
                <p:cNvSpPr>
                  <a:spLocks/>
                </p:cNvSpPr>
                <p:nvPr/>
              </p:nvSpPr>
              <p:spPr bwMode="auto">
                <a:xfrm>
                  <a:off x="6759" y="-109"/>
                  <a:ext cx="82" cy="100"/>
                </a:xfrm>
                <a:custGeom>
                  <a:avLst/>
                  <a:gdLst>
                    <a:gd name="T0" fmla="+- 0 6841 6759"/>
                    <a:gd name="T1" fmla="*/ T0 w 82"/>
                    <a:gd name="T2" fmla="+- 0 -109 -109"/>
                    <a:gd name="T3" fmla="*/ -109 h 100"/>
                    <a:gd name="T4" fmla="+- 0 6800 6759"/>
                    <a:gd name="T5" fmla="*/ T4 w 82"/>
                    <a:gd name="T6" fmla="+- 0 -85 -109"/>
                    <a:gd name="T7" fmla="*/ -85 h 100"/>
                    <a:gd name="T8" fmla="+- 0 6831 6759"/>
                    <a:gd name="T9" fmla="*/ T8 w 82"/>
                    <a:gd name="T10" fmla="+- 0 -85 -109"/>
                    <a:gd name="T11" fmla="*/ -85 h 100"/>
                    <a:gd name="T12" fmla="+- 0 6841 6759"/>
                    <a:gd name="T13" fmla="*/ T12 w 82"/>
                    <a:gd name="T14" fmla="+- 0 -109 -109"/>
                    <a:gd name="T15" fmla="*/ -109 h 10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82" h="100">
                      <a:moveTo>
                        <a:pt x="82" y="0"/>
                      </a:moveTo>
                      <a:lnTo>
                        <a:pt x="41" y="24"/>
                      </a:lnTo>
                      <a:lnTo>
                        <a:pt x="72" y="24"/>
                      </a:ln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6463862" y="4006609"/>
              <a:ext cx="1016876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ea typeface="Calibri" pitchFamily="34" charset="0"/>
                  <a:cs typeface="Times New Roman" pitchFamily="18" charset="0"/>
                </a:rPr>
                <a:t>8.0 cm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965044" y="6487510"/>
            <a:ext cx="4983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i="1" dirty="0" smtClean="0">
                <a:solidFill>
                  <a:srgbClr val="FF0000"/>
                </a:solidFill>
              </a:rPr>
              <a:t>Solutions to QUESTION TWO are on the next slide …………..</a:t>
            </a:r>
            <a:endParaRPr lang="en-NZ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8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676" y="196756"/>
            <a:ext cx="8765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/>
            </a:pPr>
            <a:r>
              <a:rPr lang="en-US" sz="1600" dirty="0" smtClean="0"/>
              <a:t>Complete </a:t>
            </a:r>
            <a:r>
              <a:rPr lang="en-US" sz="1600" dirty="0"/>
              <a:t>the diagram below to show the path of a ray </a:t>
            </a:r>
            <a:r>
              <a:rPr lang="en-US" sz="1600" dirty="0" smtClean="0"/>
              <a:t>of </a:t>
            </a:r>
            <a:r>
              <a:rPr lang="en-US" sz="1600" dirty="0"/>
              <a:t>light when used to determine the critical angle of Perspex</a:t>
            </a:r>
            <a:r>
              <a:rPr lang="en-US" sz="1600" dirty="0" smtClean="0"/>
              <a:t>. On </a:t>
            </a:r>
            <a:r>
              <a:rPr lang="en-US" sz="1600" dirty="0"/>
              <a:t>your diagram </a:t>
            </a:r>
            <a:r>
              <a:rPr lang="en-US" sz="1600" b="1" dirty="0"/>
              <a:t>mark the critical angle</a:t>
            </a:r>
            <a:r>
              <a:rPr lang="en-US" sz="1600" dirty="0"/>
              <a:t>. The normal </a:t>
            </a:r>
            <a:r>
              <a:rPr lang="en-US" sz="1600" dirty="0" smtClean="0"/>
              <a:t>has been </a:t>
            </a:r>
            <a:r>
              <a:rPr lang="en-US" sz="1600" dirty="0"/>
              <a:t>drawn for you.</a:t>
            </a:r>
            <a:endParaRPr lang="en-NZ" sz="1600" dirty="0"/>
          </a:p>
        </p:txBody>
      </p:sp>
      <p:sp>
        <p:nvSpPr>
          <p:cNvPr id="3" name="Rectangle 2"/>
          <p:cNvSpPr/>
          <p:nvPr/>
        </p:nvSpPr>
        <p:spPr>
          <a:xfrm>
            <a:off x="180899" y="3750706"/>
            <a:ext cx="42855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2"/>
            </a:pPr>
            <a:r>
              <a:rPr lang="en-US" sz="1600" dirty="0" smtClean="0"/>
              <a:t>State </a:t>
            </a:r>
            <a:r>
              <a:rPr lang="en-US" sz="1600" dirty="0"/>
              <a:t>two conditions necessary for total </a:t>
            </a:r>
            <a:endParaRPr lang="en-US" sz="1600" dirty="0" smtClean="0"/>
          </a:p>
          <a:p>
            <a:pPr lvl="0"/>
            <a:r>
              <a:rPr lang="en-US" sz="1600" dirty="0"/>
              <a:t> </a:t>
            </a:r>
            <a:r>
              <a:rPr lang="en-US" sz="1600" dirty="0" smtClean="0"/>
              <a:t>       internal </a:t>
            </a:r>
            <a:r>
              <a:rPr lang="en-US" sz="1600" dirty="0"/>
              <a:t>reflection to occur.</a:t>
            </a:r>
            <a:endParaRPr lang="en-NZ" sz="1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950178" y="835310"/>
            <a:ext cx="3098388" cy="1719441"/>
            <a:chOff x="932592" y="1248549"/>
            <a:chExt cx="3098388" cy="1719441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932592" y="1248549"/>
              <a:ext cx="2464688" cy="1635631"/>
              <a:chOff x="5" y="5"/>
              <a:chExt cx="3429" cy="2188"/>
            </a:xfrm>
          </p:grpSpPr>
          <p:grpSp>
            <p:nvGrpSpPr>
              <p:cNvPr id="8" name="Group 11"/>
              <p:cNvGrpSpPr>
                <a:grpSpLocks/>
              </p:cNvGrpSpPr>
              <p:nvPr/>
            </p:nvGrpSpPr>
            <p:grpSpPr bwMode="auto">
              <a:xfrm>
                <a:off x="5" y="492"/>
                <a:ext cx="3402" cy="1701"/>
                <a:chOff x="5" y="492"/>
                <a:chExt cx="3402" cy="1701"/>
              </a:xfrm>
            </p:grpSpPr>
            <p:sp>
              <p:nvSpPr>
                <p:cNvPr id="16" name="Freeform 12"/>
                <p:cNvSpPr>
                  <a:spLocks/>
                </p:cNvSpPr>
                <p:nvPr/>
              </p:nvSpPr>
              <p:spPr bwMode="auto">
                <a:xfrm>
                  <a:off x="5" y="492"/>
                  <a:ext cx="3402" cy="1701"/>
                </a:xfrm>
                <a:custGeom>
                  <a:avLst/>
                  <a:gdLst>
                    <a:gd name="T0" fmla="+- 0 3407 5"/>
                    <a:gd name="T1" fmla="*/ T0 w 3402"/>
                    <a:gd name="T2" fmla="+- 0 492 492"/>
                    <a:gd name="T3" fmla="*/ 492 h 1701"/>
                    <a:gd name="T4" fmla="+- 0 5 5"/>
                    <a:gd name="T5" fmla="*/ T4 w 3402"/>
                    <a:gd name="T6" fmla="+- 0 492 492"/>
                    <a:gd name="T7" fmla="*/ 492 h 1701"/>
                    <a:gd name="T8" fmla="+- 0 11 5"/>
                    <a:gd name="T9" fmla="*/ T8 w 3402"/>
                    <a:gd name="T10" fmla="+- 0 631 492"/>
                    <a:gd name="T11" fmla="*/ 631 h 1701"/>
                    <a:gd name="T12" fmla="+- 0 27 5"/>
                    <a:gd name="T13" fmla="*/ T12 w 3402"/>
                    <a:gd name="T14" fmla="+- 0 768 492"/>
                    <a:gd name="T15" fmla="*/ 768 h 1701"/>
                    <a:gd name="T16" fmla="+- 0 54 5"/>
                    <a:gd name="T17" fmla="*/ T16 w 3402"/>
                    <a:gd name="T18" fmla="+- 0 901 492"/>
                    <a:gd name="T19" fmla="*/ 901 h 1701"/>
                    <a:gd name="T20" fmla="+- 0 92 5"/>
                    <a:gd name="T21" fmla="*/ T20 w 3402"/>
                    <a:gd name="T22" fmla="+- 0 1030 492"/>
                    <a:gd name="T23" fmla="*/ 1030 h 1701"/>
                    <a:gd name="T24" fmla="+- 0 139 5"/>
                    <a:gd name="T25" fmla="*/ T24 w 3402"/>
                    <a:gd name="T26" fmla="+- 0 1154 492"/>
                    <a:gd name="T27" fmla="*/ 1154 h 1701"/>
                    <a:gd name="T28" fmla="+- 0 195 5"/>
                    <a:gd name="T29" fmla="*/ T28 w 3402"/>
                    <a:gd name="T30" fmla="+- 0 1274 492"/>
                    <a:gd name="T31" fmla="*/ 1274 h 1701"/>
                    <a:gd name="T32" fmla="+- 0 260 5"/>
                    <a:gd name="T33" fmla="*/ T32 w 3402"/>
                    <a:gd name="T34" fmla="+- 0 1388 492"/>
                    <a:gd name="T35" fmla="*/ 1388 h 1701"/>
                    <a:gd name="T36" fmla="+- 0 333 5"/>
                    <a:gd name="T37" fmla="*/ T36 w 3402"/>
                    <a:gd name="T38" fmla="+- 0 1496 492"/>
                    <a:gd name="T39" fmla="*/ 1496 h 1701"/>
                    <a:gd name="T40" fmla="+- 0 414 5"/>
                    <a:gd name="T41" fmla="*/ T40 w 3402"/>
                    <a:gd name="T42" fmla="+- 0 1599 492"/>
                    <a:gd name="T43" fmla="*/ 1599 h 1701"/>
                    <a:gd name="T44" fmla="+- 0 503 5"/>
                    <a:gd name="T45" fmla="*/ T44 w 3402"/>
                    <a:gd name="T46" fmla="+- 0 1695 492"/>
                    <a:gd name="T47" fmla="*/ 1695 h 1701"/>
                    <a:gd name="T48" fmla="+- 0 599 5"/>
                    <a:gd name="T49" fmla="*/ T48 w 3402"/>
                    <a:gd name="T50" fmla="+- 0 1783 492"/>
                    <a:gd name="T51" fmla="*/ 1783 h 1701"/>
                    <a:gd name="T52" fmla="+- 0 701 5"/>
                    <a:gd name="T53" fmla="*/ T52 w 3402"/>
                    <a:gd name="T54" fmla="+- 0 1865 492"/>
                    <a:gd name="T55" fmla="*/ 1865 h 1701"/>
                    <a:gd name="T56" fmla="+- 0 810 5"/>
                    <a:gd name="T57" fmla="*/ T56 w 3402"/>
                    <a:gd name="T58" fmla="+- 0 1938 492"/>
                    <a:gd name="T59" fmla="*/ 1938 h 1701"/>
                    <a:gd name="T60" fmla="+- 0 924 5"/>
                    <a:gd name="T61" fmla="*/ T60 w 3402"/>
                    <a:gd name="T62" fmla="+- 0 2003 492"/>
                    <a:gd name="T63" fmla="*/ 2003 h 1701"/>
                    <a:gd name="T64" fmla="+- 0 1044 5"/>
                    <a:gd name="T65" fmla="*/ T64 w 3402"/>
                    <a:gd name="T66" fmla="+- 0 2059 492"/>
                    <a:gd name="T67" fmla="*/ 2059 h 1701"/>
                    <a:gd name="T68" fmla="+- 0 1168 5"/>
                    <a:gd name="T69" fmla="*/ T68 w 3402"/>
                    <a:gd name="T70" fmla="+- 0 2106 492"/>
                    <a:gd name="T71" fmla="*/ 2106 h 1701"/>
                    <a:gd name="T72" fmla="+- 0 1297 5"/>
                    <a:gd name="T73" fmla="*/ T72 w 3402"/>
                    <a:gd name="T74" fmla="+- 0 2143 492"/>
                    <a:gd name="T75" fmla="*/ 2143 h 1701"/>
                    <a:gd name="T76" fmla="+- 0 1430 5"/>
                    <a:gd name="T77" fmla="*/ T76 w 3402"/>
                    <a:gd name="T78" fmla="+- 0 2170 492"/>
                    <a:gd name="T79" fmla="*/ 2170 h 1701"/>
                    <a:gd name="T80" fmla="+- 0 1566 5"/>
                    <a:gd name="T81" fmla="*/ T80 w 3402"/>
                    <a:gd name="T82" fmla="+- 0 2187 492"/>
                    <a:gd name="T83" fmla="*/ 2187 h 1701"/>
                    <a:gd name="T84" fmla="+- 0 1706 5"/>
                    <a:gd name="T85" fmla="*/ T84 w 3402"/>
                    <a:gd name="T86" fmla="+- 0 2193 492"/>
                    <a:gd name="T87" fmla="*/ 2193 h 1701"/>
                    <a:gd name="T88" fmla="+- 0 1845 5"/>
                    <a:gd name="T89" fmla="*/ T88 w 3402"/>
                    <a:gd name="T90" fmla="+- 0 2187 492"/>
                    <a:gd name="T91" fmla="*/ 2187 h 1701"/>
                    <a:gd name="T92" fmla="+- 0 1982 5"/>
                    <a:gd name="T93" fmla="*/ T92 w 3402"/>
                    <a:gd name="T94" fmla="+- 0 2170 492"/>
                    <a:gd name="T95" fmla="*/ 2170 h 1701"/>
                    <a:gd name="T96" fmla="+- 0 2115 5"/>
                    <a:gd name="T97" fmla="*/ T96 w 3402"/>
                    <a:gd name="T98" fmla="+- 0 2143 492"/>
                    <a:gd name="T99" fmla="*/ 2143 h 1701"/>
                    <a:gd name="T100" fmla="+- 0 2243 5"/>
                    <a:gd name="T101" fmla="*/ T100 w 3402"/>
                    <a:gd name="T102" fmla="+- 0 2106 492"/>
                    <a:gd name="T103" fmla="*/ 2106 h 1701"/>
                    <a:gd name="T104" fmla="+- 0 2368 5"/>
                    <a:gd name="T105" fmla="*/ T104 w 3402"/>
                    <a:gd name="T106" fmla="+- 0 2059 492"/>
                    <a:gd name="T107" fmla="*/ 2059 h 1701"/>
                    <a:gd name="T108" fmla="+- 0 2487 5"/>
                    <a:gd name="T109" fmla="*/ T108 w 3402"/>
                    <a:gd name="T110" fmla="+- 0 2003 492"/>
                    <a:gd name="T111" fmla="*/ 2003 h 1701"/>
                    <a:gd name="T112" fmla="+- 0 2602 5"/>
                    <a:gd name="T113" fmla="*/ T112 w 3402"/>
                    <a:gd name="T114" fmla="+- 0 1938 492"/>
                    <a:gd name="T115" fmla="*/ 1938 h 1701"/>
                    <a:gd name="T116" fmla="+- 0 2710 5"/>
                    <a:gd name="T117" fmla="*/ T116 w 3402"/>
                    <a:gd name="T118" fmla="+- 0 1865 492"/>
                    <a:gd name="T119" fmla="*/ 1865 h 1701"/>
                    <a:gd name="T120" fmla="+- 0 2813 5"/>
                    <a:gd name="T121" fmla="*/ T120 w 3402"/>
                    <a:gd name="T122" fmla="+- 0 1783 492"/>
                    <a:gd name="T123" fmla="*/ 1783 h 1701"/>
                    <a:gd name="T124" fmla="+- 0 2908 5"/>
                    <a:gd name="T125" fmla="*/ T124 w 3402"/>
                    <a:gd name="T126" fmla="+- 0 1695 492"/>
                    <a:gd name="T127" fmla="*/ 1695 h 1701"/>
                    <a:gd name="T128" fmla="+- 0 2997 5"/>
                    <a:gd name="T129" fmla="*/ T128 w 3402"/>
                    <a:gd name="T130" fmla="+- 0 1599 492"/>
                    <a:gd name="T131" fmla="*/ 1599 h 1701"/>
                    <a:gd name="T132" fmla="+- 0 3078 5"/>
                    <a:gd name="T133" fmla="*/ T132 w 3402"/>
                    <a:gd name="T134" fmla="+- 0 1496 492"/>
                    <a:gd name="T135" fmla="*/ 1496 h 1701"/>
                    <a:gd name="T136" fmla="+- 0 3152 5"/>
                    <a:gd name="T137" fmla="*/ T136 w 3402"/>
                    <a:gd name="T138" fmla="+- 0 1388 492"/>
                    <a:gd name="T139" fmla="*/ 1388 h 1701"/>
                    <a:gd name="T140" fmla="+- 0 3217 5"/>
                    <a:gd name="T141" fmla="*/ T140 w 3402"/>
                    <a:gd name="T142" fmla="+- 0 1274 492"/>
                    <a:gd name="T143" fmla="*/ 1274 h 1701"/>
                    <a:gd name="T144" fmla="+- 0 3273 5"/>
                    <a:gd name="T145" fmla="*/ T144 w 3402"/>
                    <a:gd name="T146" fmla="+- 0 1154 492"/>
                    <a:gd name="T147" fmla="*/ 1154 h 1701"/>
                    <a:gd name="T148" fmla="+- 0 3320 5"/>
                    <a:gd name="T149" fmla="*/ T148 w 3402"/>
                    <a:gd name="T150" fmla="+- 0 1030 492"/>
                    <a:gd name="T151" fmla="*/ 1030 h 1701"/>
                    <a:gd name="T152" fmla="+- 0 3357 5"/>
                    <a:gd name="T153" fmla="*/ T152 w 3402"/>
                    <a:gd name="T154" fmla="+- 0 901 492"/>
                    <a:gd name="T155" fmla="*/ 901 h 1701"/>
                    <a:gd name="T156" fmla="+- 0 3384 5"/>
                    <a:gd name="T157" fmla="*/ T156 w 3402"/>
                    <a:gd name="T158" fmla="+- 0 768 492"/>
                    <a:gd name="T159" fmla="*/ 768 h 1701"/>
                    <a:gd name="T160" fmla="+- 0 3401 5"/>
                    <a:gd name="T161" fmla="*/ T160 w 3402"/>
                    <a:gd name="T162" fmla="+- 0 631 492"/>
                    <a:gd name="T163" fmla="*/ 631 h 1701"/>
                    <a:gd name="T164" fmla="+- 0 3407 5"/>
                    <a:gd name="T165" fmla="*/ T164 w 3402"/>
                    <a:gd name="T166" fmla="+- 0 492 492"/>
                    <a:gd name="T167" fmla="*/ 492 h 170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</a:cxnLst>
                  <a:rect l="0" t="0" r="r" b="b"/>
                  <a:pathLst>
                    <a:path w="3402" h="1701">
                      <a:moveTo>
                        <a:pt x="3402" y="0"/>
                      </a:moveTo>
                      <a:lnTo>
                        <a:pt x="0" y="0"/>
                      </a:lnTo>
                      <a:lnTo>
                        <a:pt x="6" y="139"/>
                      </a:lnTo>
                      <a:lnTo>
                        <a:pt x="22" y="276"/>
                      </a:lnTo>
                      <a:lnTo>
                        <a:pt x="49" y="409"/>
                      </a:lnTo>
                      <a:lnTo>
                        <a:pt x="87" y="538"/>
                      </a:lnTo>
                      <a:lnTo>
                        <a:pt x="134" y="662"/>
                      </a:lnTo>
                      <a:lnTo>
                        <a:pt x="190" y="782"/>
                      </a:lnTo>
                      <a:lnTo>
                        <a:pt x="255" y="896"/>
                      </a:lnTo>
                      <a:lnTo>
                        <a:pt x="328" y="1004"/>
                      </a:lnTo>
                      <a:lnTo>
                        <a:pt x="409" y="1107"/>
                      </a:lnTo>
                      <a:lnTo>
                        <a:pt x="498" y="1203"/>
                      </a:lnTo>
                      <a:lnTo>
                        <a:pt x="594" y="1291"/>
                      </a:lnTo>
                      <a:lnTo>
                        <a:pt x="696" y="1373"/>
                      </a:lnTo>
                      <a:lnTo>
                        <a:pt x="805" y="1446"/>
                      </a:lnTo>
                      <a:lnTo>
                        <a:pt x="919" y="1511"/>
                      </a:lnTo>
                      <a:lnTo>
                        <a:pt x="1039" y="1567"/>
                      </a:lnTo>
                      <a:lnTo>
                        <a:pt x="1163" y="1614"/>
                      </a:lnTo>
                      <a:lnTo>
                        <a:pt x="1292" y="1651"/>
                      </a:lnTo>
                      <a:lnTo>
                        <a:pt x="1425" y="1678"/>
                      </a:lnTo>
                      <a:lnTo>
                        <a:pt x="1561" y="1695"/>
                      </a:lnTo>
                      <a:lnTo>
                        <a:pt x="1701" y="1701"/>
                      </a:lnTo>
                      <a:lnTo>
                        <a:pt x="1840" y="1695"/>
                      </a:lnTo>
                      <a:lnTo>
                        <a:pt x="1977" y="1678"/>
                      </a:lnTo>
                      <a:lnTo>
                        <a:pt x="2110" y="1651"/>
                      </a:lnTo>
                      <a:lnTo>
                        <a:pt x="2238" y="1614"/>
                      </a:lnTo>
                      <a:lnTo>
                        <a:pt x="2363" y="1567"/>
                      </a:lnTo>
                      <a:lnTo>
                        <a:pt x="2482" y="1511"/>
                      </a:lnTo>
                      <a:lnTo>
                        <a:pt x="2597" y="1446"/>
                      </a:lnTo>
                      <a:lnTo>
                        <a:pt x="2705" y="1373"/>
                      </a:lnTo>
                      <a:lnTo>
                        <a:pt x="2808" y="1291"/>
                      </a:lnTo>
                      <a:lnTo>
                        <a:pt x="2903" y="1203"/>
                      </a:lnTo>
                      <a:lnTo>
                        <a:pt x="2992" y="1107"/>
                      </a:lnTo>
                      <a:lnTo>
                        <a:pt x="3073" y="1004"/>
                      </a:lnTo>
                      <a:lnTo>
                        <a:pt x="3147" y="896"/>
                      </a:lnTo>
                      <a:lnTo>
                        <a:pt x="3212" y="782"/>
                      </a:lnTo>
                      <a:lnTo>
                        <a:pt x="3268" y="662"/>
                      </a:lnTo>
                      <a:lnTo>
                        <a:pt x="3315" y="538"/>
                      </a:lnTo>
                      <a:lnTo>
                        <a:pt x="3352" y="409"/>
                      </a:lnTo>
                      <a:lnTo>
                        <a:pt x="3379" y="276"/>
                      </a:lnTo>
                      <a:lnTo>
                        <a:pt x="3396" y="139"/>
                      </a:lnTo>
                      <a:lnTo>
                        <a:pt x="3402" y="0"/>
                      </a:lnTo>
                      <a:close/>
                    </a:path>
                  </a:pathLst>
                </a:custGeom>
                <a:solidFill>
                  <a:srgbClr val="E6E7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 dirty="0"/>
                </a:p>
              </p:txBody>
            </p:sp>
          </p:grpSp>
          <p:grpSp>
            <p:nvGrpSpPr>
              <p:cNvPr id="9" name="Group 8"/>
              <p:cNvGrpSpPr>
                <a:grpSpLocks/>
              </p:cNvGrpSpPr>
              <p:nvPr/>
            </p:nvGrpSpPr>
            <p:grpSpPr bwMode="auto">
              <a:xfrm>
                <a:off x="5" y="492"/>
                <a:ext cx="3402" cy="1701"/>
                <a:chOff x="5" y="492"/>
                <a:chExt cx="3402" cy="1701"/>
              </a:xfrm>
            </p:grpSpPr>
            <p:sp>
              <p:nvSpPr>
                <p:cNvPr id="15" name="Freeform 10"/>
                <p:cNvSpPr>
                  <a:spLocks/>
                </p:cNvSpPr>
                <p:nvPr/>
              </p:nvSpPr>
              <p:spPr bwMode="auto">
                <a:xfrm>
                  <a:off x="5" y="492"/>
                  <a:ext cx="3402" cy="1701"/>
                </a:xfrm>
                <a:custGeom>
                  <a:avLst/>
                  <a:gdLst>
                    <a:gd name="T0" fmla="+- 0 3407 5"/>
                    <a:gd name="T1" fmla="*/ T0 w 3402"/>
                    <a:gd name="T2" fmla="+- 0 492 492"/>
                    <a:gd name="T3" fmla="*/ 492 h 1701"/>
                    <a:gd name="T4" fmla="+- 0 3401 5"/>
                    <a:gd name="T5" fmla="*/ T4 w 3402"/>
                    <a:gd name="T6" fmla="+- 0 631 492"/>
                    <a:gd name="T7" fmla="*/ 631 h 1701"/>
                    <a:gd name="T8" fmla="+- 0 3384 5"/>
                    <a:gd name="T9" fmla="*/ T8 w 3402"/>
                    <a:gd name="T10" fmla="+- 0 768 492"/>
                    <a:gd name="T11" fmla="*/ 768 h 1701"/>
                    <a:gd name="T12" fmla="+- 0 3357 5"/>
                    <a:gd name="T13" fmla="*/ T12 w 3402"/>
                    <a:gd name="T14" fmla="+- 0 901 492"/>
                    <a:gd name="T15" fmla="*/ 901 h 1701"/>
                    <a:gd name="T16" fmla="+- 0 3320 5"/>
                    <a:gd name="T17" fmla="*/ T16 w 3402"/>
                    <a:gd name="T18" fmla="+- 0 1030 492"/>
                    <a:gd name="T19" fmla="*/ 1030 h 1701"/>
                    <a:gd name="T20" fmla="+- 0 3273 5"/>
                    <a:gd name="T21" fmla="*/ T20 w 3402"/>
                    <a:gd name="T22" fmla="+- 0 1154 492"/>
                    <a:gd name="T23" fmla="*/ 1154 h 1701"/>
                    <a:gd name="T24" fmla="+- 0 3217 5"/>
                    <a:gd name="T25" fmla="*/ T24 w 3402"/>
                    <a:gd name="T26" fmla="+- 0 1274 492"/>
                    <a:gd name="T27" fmla="*/ 1274 h 1701"/>
                    <a:gd name="T28" fmla="+- 0 3152 5"/>
                    <a:gd name="T29" fmla="*/ T28 w 3402"/>
                    <a:gd name="T30" fmla="+- 0 1388 492"/>
                    <a:gd name="T31" fmla="*/ 1388 h 1701"/>
                    <a:gd name="T32" fmla="+- 0 3078 5"/>
                    <a:gd name="T33" fmla="*/ T32 w 3402"/>
                    <a:gd name="T34" fmla="+- 0 1496 492"/>
                    <a:gd name="T35" fmla="*/ 1496 h 1701"/>
                    <a:gd name="T36" fmla="+- 0 2997 5"/>
                    <a:gd name="T37" fmla="*/ T36 w 3402"/>
                    <a:gd name="T38" fmla="+- 0 1599 492"/>
                    <a:gd name="T39" fmla="*/ 1599 h 1701"/>
                    <a:gd name="T40" fmla="+- 0 2908 5"/>
                    <a:gd name="T41" fmla="*/ T40 w 3402"/>
                    <a:gd name="T42" fmla="+- 0 1695 492"/>
                    <a:gd name="T43" fmla="*/ 1695 h 1701"/>
                    <a:gd name="T44" fmla="+- 0 2813 5"/>
                    <a:gd name="T45" fmla="*/ T44 w 3402"/>
                    <a:gd name="T46" fmla="+- 0 1783 492"/>
                    <a:gd name="T47" fmla="*/ 1783 h 1701"/>
                    <a:gd name="T48" fmla="+- 0 2710 5"/>
                    <a:gd name="T49" fmla="*/ T48 w 3402"/>
                    <a:gd name="T50" fmla="+- 0 1865 492"/>
                    <a:gd name="T51" fmla="*/ 1865 h 1701"/>
                    <a:gd name="T52" fmla="+- 0 2602 5"/>
                    <a:gd name="T53" fmla="*/ T52 w 3402"/>
                    <a:gd name="T54" fmla="+- 0 1938 492"/>
                    <a:gd name="T55" fmla="*/ 1938 h 1701"/>
                    <a:gd name="T56" fmla="+- 0 2487 5"/>
                    <a:gd name="T57" fmla="*/ T56 w 3402"/>
                    <a:gd name="T58" fmla="+- 0 2003 492"/>
                    <a:gd name="T59" fmla="*/ 2003 h 1701"/>
                    <a:gd name="T60" fmla="+- 0 2368 5"/>
                    <a:gd name="T61" fmla="*/ T60 w 3402"/>
                    <a:gd name="T62" fmla="+- 0 2059 492"/>
                    <a:gd name="T63" fmla="*/ 2059 h 1701"/>
                    <a:gd name="T64" fmla="+- 0 2243 5"/>
                    <a:gd name="T65" fmla="*/ T64 w 3402"/>
                    <a:gd name="T66" fmla="+- 0 2106 492"/>
                    <a:gd name="T67" fmla="*/ 2106 h 1701"/>
                    <a:gd name="T68" fmla="+- 0 2115 5"/>
                    <a:gd name="T69" fmla="*/ T68 w 3402"/>
                    <a:gd name="T70" fmla="+- 0 2143 492"/>
                    <a:gd name="T71" fmla="*/ 2143 h 1701"/>
                    <a:gd name="T72" fmla="+- 0 1982 5"/>
                    <a:gd name="T73" fmla="*/ T72 w 3402"/>
                    <a:gd name="T74" fmla="+- 0 2170 492"/>
                    <a:gd name="T75" fmla="*/ 2170 h 1701"/>
                    <a:gd name="T76" fmla="+- 0 1845 5"/>
                    <a:gd name="T77" fmla="*/ T76 w 3402"/>
                    <a:gd name="T78" fmla="+- 0 2187 492"/>
                    <a:gd name="T79" fmla="*/ 2187 h 1701"/>
                    <a:gd name="T80" fmla="+- 0 1706 5"/>
                    <a:gd name="T81" fmla="*/ T80 w 3402"/>
                    <a:gd name="T82" fmla="+- 0 2193 492"/>
                    <a:gd name="T83" fmla="*/ 2193 h 1701"/>
                    <a:gd name="T84" fmla="+- 0 1566 5"/>
                    <a:gd name="T85" fmla="*/ T84 w 3402"/>
                    <a:gd name="T86" fmla="+- 0 2187 492"/>
                    <a:gd name="T87" fmla="*/ 2187 h 1701"/>
                    <a:gd name="T88" fmla="+- 0 1430 5"/>
                    <a:gd name="T89" fmla="*/ T88 w 3402"/>
                    <a:gd name="T90" fmla="+- 0 2170 492"/>
                    <a:gd name="T91" fmla="*/ 2170 h 1701"/>
                    <a:gd name="T92" fmla="+- 0 1297 5"/>
                    <a:gd name="T93" fmla="*/ T92 w 3402"/>
                    <a:gd name="T94" fmla="+- 0 2143 492"/>
                    <a:gd name="T95" fmla="*/ 2143 h 1701"/>
                    <a:gd name="T96" fmla="+- 0 1168 5"/>
                    <a:gd name="T97" fmla="*/ T96 w 3402"/>
                    <a:gd name="T98" fmla="+- 0 2106 492"/>
                    <a:gd name="T99" fmla="*/ 2106 h 1701"/>
                    <a:gd name="T100" fmla="+- 0 1044 5"/>
                    <a:gd name="T101" fmla="*/ T100 w 3402"/>
                    <a:gd name="T102" fmla="+- 0 2059 492"/>
                    <a:gd name="T103" fmla="*/ 2059 h 1701"/>
                    <a:gd name="T104" fmla="+- 0 924 5"/>
                    <a:gd name="T105" fmla="*/ T104 w 3402"/>
                    <a:gd name="T106" fmla="+- 0 2003 492"/>
                    <a:gd name="T107" fmla="*/ 2003 h 1701"/>
                    <a:gd name="T108" fmla="+- 0 810 5"/>
                    <a:gd name="T109" fmla="*/ T108 w 3402"/>
                    <a:gd name="T110" fmla="+- 0 1938 492"/>
                    <a:gd name="T111" fmla="*/ 1938 h 1701"/>
                    <a:gd name="T112" fmla="+- 0 701 5"/>
                    <a:gd name="T113" fmla="*/ T112 w 3402"/>
                    <a:gd name="T114" fmla="+- 0 1865 492"/>
                    <a:gd name="T115" fmla="*/ 1865 h 1701"/>
                    <a:gd name="T116" fmla="+- 0 599 5"/>
                    <a:gd name="T117" fmla="*/ T116 w 3402"/>
                    <a:gd name="T118" fmla="+- 0 1783 492"/>
                    <a:gd name="T119" fmla="*/ 1783 h 1701"/>
                    <a:gd name="T120" fmla="+- 0 503 5"/>
                    <a:gd name="T121" fmla="*/ T120 w 3402"/>
                    <a:gd name="T122" fmla="+- 0 1695 492"/>
                    <a:gd name="T123" fmla="*/ 1695 h 1701"/>
                    <a:gd name="T124" fmla="+- 0 414 5"/>
                    <a:gd name="T125" fmla="*/ T124 w 3402"/>
                    <a:gd name="T126" fmla="+- 0 1599 492"/>
                    <a:gd name="T127" fmla="*/ 1599 h 1701"/>
                    <a:gd name="T128" fmla="+- 0 333 5"/>
                    <a:gd name="T129" fmla="*/ T128 w 3402"/>
                    <a:gd name="T130" fmla="+- 0 1496 492"/>
                    <a:gd name="T131" fmla="*/ 1496 h 1701"/>
                    <a:gd name="T132" fmla="+- 0 260 5"/>
                    <a:gd name="T133" fmla="*/ T132 w 3402"/>
                    <a:gd name="T134" fmla="+- 0 1388 492"/>
                    <a:gd name="T135" fmla="*/ 1388 h 1701"/>
                    <a:gd name="T136" fmla="+- 0 195 5"/>
                    <a:gd name="T137" fmla="*/ T136 w 3402"/>
                    <a:gd name="T138" fmla="+- 0 1274 492"/>
                    <a:gd name="T139" fmla="*/ 1274 h 1701"/>
                    <a:gd name="T140" fmla="+- 0 139 5"/>
                    <a:gd name="T141" fmla="*/ T140 w 3402"/>
                    <a:gd name="T142" fmla="+- 0 1154 492"/>
                    <a:gd name="T143" fmla="*/ 1154 h 1701"/>
                    <a:gd name="T144" fmla="+- 0 92 5"/>
                    <a:gd name="T145" fmla="*/ T144 w 3402"/>
                    <a:gd name="T146" fmla="+- 0 1030 492"/>
                    <a:gd name="T147" fmla="*/ 1030 h 1701"/>
                    <a:gd name="T148" fmla="+- 0 54 5"/>
                    <a:gd name="T149" fmla="*/ T148 w 3402"/>
                    <a:gd name="T150" fmla="+- 0 901 492"/>
                    <a:gd name="T151" fmla="*/ 901 h 1701"/>
                    <a:gd name="T152" fmla="+- 0 27 5"/>
                    <a:gd name="T153" fmla="*/ T152 w 3402"/>
                    <a:gd name="T154" fmla="+- 0 768 492"/>
                    <a:gd name="T155" fmla="*/ 768 h 1701"/>
                    <a:gd name="T156" fmla="+- 0 11 5"/>
                    <a:gd name="T157" fmla="*/ T156 w 3402"/>
                    <a:gd name="T158" fmla="+- 0 631 492"/>
                    <a:gd name="T159" fmla="*/ 631 h 1701"/>
                    <a:gd name="T160" fmla="+- 0 5 5"/>
                    <a:gd name="T161" fmla="*/ T160 w 3402"/>
                    <a:gd name="T162" fmla="+- 0 492 492"/>
                    <a:gd name="T163" fmla="*/ 492 h 1701"/>
                    <a:gd name="T164" fmla="+- 0 3407 5"/>
                    <a:gd name="T165" fmla="*/ T164 w 3402"/>
                    <a:gd name="T166" fmla="+- 0 492 492"/>
                    <a:gd name="T167" fmla="*/ 492 h 170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</a:cxnLst>
                  <a:rect l="0" t="0" r="r" b="b"/>
                  <a:pathLst>
                    <a:path w="3402" h="1701">
                      <a:moveTo>
                        <a:pt x="3402" y="0"/>
                      </a:moveTo>
                      <a:lnTo>
                        <a:pt x="3396" y="139"/>
                      </a:lnTo>
                      <a:lnTo>
                        <a:pt x="3379" y="276"/>
                      </a:lnTo>
                      <a:lnTo>
                        <a:pt x="3352" y="409"/>
                      </a:lnTo>
                      <a:lnTo>
                        <a:pt x="3315" y="538"/>
                      </a:lnTo>
                      <a:lnTo>
                        <a:pt x="3268" y="662"/>
                      </a:lnTo>
                      <a:lnTo>
                        <a:pt x="3212" y="782"/>
                      </a:lnTo>
                      <a:lnTo>
                        <a:pt x="3147" y="896"/>
                      </a:lnTo>
                      <a:lnTo>
                        <a:pt x="3073" y="1004"/>
                      </a:lnTo>
                      <a:lnTo>
                        <a:pt x="2992" y="1107"/>
                      </a:lnTo>
                      <a:lnTo>
                        <a:pt x="2903" y="1203"/>
                      </a:lnTo>
                      <a:lnTo>
                        <a:pt x="2808" y="1291"/>
                      </a:lnTo>
                      <a:lnTo>
                        <a:pt x="2705" y="1373"/>
                      </a:lnTo>
                      <a:lnTo>
                        <a:pt x="2597" y="1446"/>
                      </a:lnTo>
                      <a:lnTo>
                        <a:pt x="2482" y="1511"/>
                      </a:lnTo>
                      <a:lnTo>
                        <a:pt x="2363" y="1567"/>
                      </a:lnTo>
                      <a:lnTo>
                        <a:pt x="2238" y="1614"/>
                      </a:lnTo>
                      <a:lnTo>
                        <a:pt x="2110" y="1651"/>
                      </a:lnTo>
                      <a:lnTo>
                        <a:pt x="1977" y="1678"/>
                      </a:lnTo>
                      <a:lnTo>
                        <a:pt x="1840" y="1695"/>
                      </a:lnTo>
                      <a:lnTo>
                        <a:pt x="1701" y="1701"/>
                      </a:lnTo>
                      <a:lnTo>
                        <a:pt x="1561" y="1695"/>
                      </a:lnTo>
                      <a:lnTo>
                        <a:pt x="1425" y="1678"/>
                      </a:lnTo>
                      <a:lnTo>
                        <a:pt x="1292" y="1651"/>
                      </a:lnTo>
                      <a:lnTo>
                        <a:pt x="1163" y="1614"/>
                      </a:lnTo>
                      <a:lnTo>
                        <a:pt x="1039" y="1567"/>
                      </a:lnTo>
                      <a:lnTo>
                        <a:pt x="919" y="1511"/>
                      </a:lnTo>
                      <a:lnTo>
                        <a:pt x="805" y="1446"/>
                      </a:lnTo>
                      <a:lnTo>
                        <a:pt x="696" y="1373"/>
                      </a:lnTo>
                      <a:lnTo>
                        <a:pt x="594" y="1291"/>
                      </a:lnTo>
                      <a:lnTo>
                        <a:pt x="498" y="1203"/>
                      </a:lnTo>
                      <a:lnTo>
                        <a:pt x="409" y="1107"/>
                      </a:lnTo>
                      <a:lnTo>
                        <a:pt x="328" y="1004"/>
                      </a:lnTo>
                      <a:lnTo>
                        <a:pt x="255" y="896"/>
                      </a:lnTo>
                      <a:lnTo>
                        <a:pt x="190" y="782"/>
                      </a:lnTo>
                      <a:lnTo>
                        <a:pt x="134" y="662"/>
                      </a:lnTo>
                      <a:lnTo>
                        <a:pt x="87" y="538"/>
                      </a:lnTo>
                      <a:lnTo>
                        <a:pt x="49" y="409"/>
                      </a:lnTo>
                      <a:lnTo>
                        <a:pt x="22" y="276"/>
                      </a:lnTo>
                      <a:lnTo>
                        <a:pt x="6" y="139"/>
                      </a:lnTo>
                      <a:lnTo>
                        <a:pt x="0" y="0"/>
                      </a:lnTo>
                      <a:lnTo>
                        <a:pt x="3402" y="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0" name="Group 7"/>
              <p:cNvGrpSpPr>
                <a:grpSpLocks/>
              </p:cNvGrpSpPr>
              <p:nvPr/>
            </p:nvGrpSpPr>
            <p:grpSpPr bwMode="auto">
              <a:xfrm>
                <a:off x="1706" y="5"/>
                <a:ext cx="2" cy="30"/>
                <a:chOff x="1706" y="5"/>
                <a:chExt cx="2" cy="30"/>
              </a:xfrm>
            </p:grpSpPr>
            <p:sp>
              <p:nvSpPr>
                <p:cNvPr id="14" name="Freeform 8"/>
                <p:cNvSpPr>
                  <a:spLocks/>
                </p:cNvSpPr>
                <p:nvPr/>
              </p:nvSpPr>
              <p:spPr bwMode="auto">
                <a:xfrm>
                  <a:off x="1706" y="5"/>
                  <a:ext cx="2" cy="30"/>
                </a:xfrm>
                <a:custGeom>
                  <a:avLst/>
                  <a:gdLst>
                    <a:gd name="T0" fmla="+- 0 5 5"/>
                    <a:gd name="T1" fmla="*/ 5 h 30"/>
                    <a:gd name="T2" fmla="+- 0 35 5"/>
                    <a:gd name="T3" fmla="*/ 35 h 3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0">
                      <a:moveTo>
                        <a:pt x="0" y="0"/>
                      </a:moveTo>
                      <a:lnTo>
                        <a:pt x="0" y="3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1" name="Group 4"/>
              <p:cNvGrpSpPr>
                <a:grpSpLocks/>
              </p:cNvGrpSpPr>
              <p:nvPr/>
            </p:nvGrpSpPr>
            <p:grpSpPr bwMode="auto">
              <a:xfrm>
                <a:off x="1706" y="96"/>
                <a:ext cx="1728" cy="1197"/>
                <a:chOff x="1706" y="96"/>
                <a:chExt cx="1728" cy="1197"/>
              </a:xfrm>
            </p:grpSpPr>
            <p:sp>
              <p:nvSpPr>
                <p:cNvPr id="12" name="Freeform 6"/>
                <p:cNvSpPr>
                  <a:spLocks/>
                </p:cNvSpPr>
                <p:nvPr/>
              </p:nvSpPr>
              <p:spPr bwMode="auto">
                <a:xfrm>
                  <a:off x="1706" y="96"/>
                  <a:ext cx="2" cy="883"/>
                </a:xfrm>
                <a:custGeom>
                  <a:avLst/>
                  <a:gdLst>
                    <a:gd name="T0" fmla="+- 0 96 96"/>
                    <a:gd name="T1" fmla="*/ 96 h 883"/>
                    <a:gd name="T2" fmla="+- 0 979 96"/>
                    <a:gd name="T3" fmla="*/ 979 h 88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883">
                      <a:moveTo>
                        <a:pt x="0" y="0"/>
                      </a:moveTo>
                      <a:lnTo>
                        <a:pt x="0" y="883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1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128" y="1021"/>
                  <a:ext cx="1306" cy="2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Perspex</a:t>
                  </a:r>
                  <a:endPara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cxnSp>
          <p:nvCxnSpPr>
            <p:cNvPr id="18" name="Straight Arrow Connector 17"/>
            <p:cNvCxnSpPr/>
            <p:nvPr/>
          </p:nvCxnSpPr>
          <p:spPr>
            <a:xfrm flipV="1">
              <a:off x="960120" y="1615440"/>
              <a:ext cx="1192530" cy="135255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156460" y="1607820"/>
              <a:ext cx="1874520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152650" y="1611630"/>
              <a:ext cx="1261110" cy="1352550"/>
            </a:xfrm>
            <a:prstGeom prst="straightConnector1">
              <a:avLst/>
            </a:prstGeom>
            <a:ln w="28575"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 27"/>
            <p:cNvSpPr/>
            <p:nvPr/>
          </p:nvSpPr>
          <p:spPr>
            <a:xfrm>
              <a:off x="1977390" y="1824990"/>
              <a:ext cx="179070" cy="114300"/>
            </a:xfrm>
            <a:custGeom>
              <a:avLst/>
              <a:gdLst>
                <a:gd name="connsiteX0" fmla="*/ 0 w 179070"/>
                <a:gd name="connsiteY0" fmla="*/ 0 h 114300"/>
                <a:gd name="connsiteX1" fmla="*/ 26670 w 179070"/>
                <a:gd name="connsiteY1" fmla="*/ 53340 h 114300"/>
                <a:gd name="connsiteX2" fmla="*/ 49530 w 179070"/>
                <a:gd name="connsiteY2" fmla="*/ 64770 h 114300"/>
                <a:gd name="connsiteX3" fmla="*/ 57150 w 179070"/>
                <a:gd name="connsiteY3" fmla="*/ 76200 h 114300"/>
                <a:gd name="connsiteX4" fmla="*/ 102870 w 179070"/>
                <a:gd name="connsiteY4" fmla="*/ 99060 h 114300"/>
                <a:gd name="connsiteX5" fmla="*/ 125730 w 179070"/>
                <a:gd name="connsiteY5" fmla="*/ 106680 h 114300"/>
                <a:gd name="connsiteX6" fmla="*/ 137160 w 179070"/>
                <a:gd name="connsiteY6" fmla="*/ 110490 h 114300"/>
                <a:gd name="connsiteX7" fmla="*/ 167640 w 179070"/>
                <a:gd name="connsiteY7" fmla="*/ 114300 h 114300"/>
                <a:gd name="connsiteX8" fmla="*/ 175260 w 179070"/>
                <a:gd name="connsiteY8" fmla="*/ 10287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070" h="114300">
                  <a:moveTo>
                    <a:pt x="0" y="0"/>
                  </a:moveTo>
                  <a:cubicBezTo>
                    <a:pt x="2051" y="5470"/>
                    <a:pt x="16041" y="49797"/>
                    <a:pt x="26670" y="53340"/>
                  </a:cubicBezTo>
                  <a:cubicBezTo>
                    <a:pt x="42444" y="58598"/>
                    <a:pt x="34758" y="54922"/>
                    <a:pt x="49530" y="64770"/>
                  </a:cubicBezTo>
                  <a:cubicBezTo>
                    <a:pt x="52070" y="68580"/>
                    <a:pt x="53704" y="73185"/>
                    <a:pt x="57150" y="76200"/>
                  </a:cubicBezTo>
                  <a:cubicBezTo>
                    <a:pt x="75330" y="92108"/>
                    <a:pt x="81288" y="91866"/>
                    <a:pt x="102870" y="99060"/>
                  </a:cubicBezTo>
                  <a:lnTo>
                    <a:pt x="125730" y="106680"/>
                  </a:lnTo>
                  <a:cubicBezTo>
                    <a:pt x="129540" y="107950"/>
                    <a:pt x="133175" y="109992"/>
                    <a:pt x="137160" y="110490"/>
                  </a:cubicBezTo>
                  <a:lnTo>
                    <a:pt x="167640" y="114300"/>
                  </a:lnTo>
                  <a:cubicBezTo>
                    <a:pt x="181764" y="109592"/>
                    <a:pt x="180866" y="114082"/>
                    <a:pt x="175260" y="10287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954530" y="2080260"/>
              <a:ext cx="156210" cy="156210"/>
            </a:xfrm>
            <a:custGeom>
              <a:avLst/>
              <a:gdLst>
                <a:gd name="connsiteX0" fmla="*/ 156210 w 156210"/>
                <a:gd name="connsiteY0" fmla="*/ 11430 h 156210"/>
                <a:gd name="connsiteX1" fmla="*/ 121920 w 156210"/>
                <a:gd name="connsiteY1" fmla="*/ 3810 h 156210"/>
                <a:gd name="connsiteX2" fmla="*/ 110490 w 156210"/>
                <a:gd name="connsiteY2" fmla="*/ 0 h 156210"/>
                <a:gd name="connsiteX3" fmla="*/ 99060 w 156210"/>
                <a:gd name="connsiteY3" fmla="*/ 3810 h 156210"/>
                <a:gd name="connsiteX4" fmla="*/ 83820 w 156210"/>
                <a:gd name="connsiteY4" fmla="*/ 7620 h 156210"/>
                <a:gd name="connsiteX5" fmla="*/ 72390 w 156210"/>
                <a:gd name="connsiteY5" fmla="*/ 11430 h 156210"/>
                <a:gd name="connsiteX6" fmla="*/ 57150 w 156210"/>
                <a:gd name="connsiteY6" fmla="*/ 15240 h 156210"/>
                <a:gd name="connsiteX7" fmla="*/ 34290 w 156210"/>
                <a:gd name="connsiteY7" fmla="*/ 22860 h 156210"/>
                <a:gd name="connsiteX8" fmla="*/ 11430 w 156210"/>
                <a:gd name="connsiteY8" fmla="*/ 57150 h 156210"/>
                <a:gd name="connsiteX9" fmla="*/ 3810 w 156210"/>
                <a:gd name="connsiteY9" fmla="*/ 68580 h 156210"/>
                <a:gd name="connsiteX10" fmla="*/ 0 w 156210"/>
                <a:gd name="connsiteY10" fmla="*/ 80010 h 156210"/>
                <a:gd name="connsiteX11" fmla="*/ 15240 w 156210"/>
                <a:gd name="connsiteY11" fmla="*/ 125730 h 156210"/>
                <a:gd name="connsiteX12" fmla="*/ 19050 w 156210"/>
                <a:gd name="connsiteY12" fmla="*/ 137160 h 156210"/>
                <a:gd name="connsiteX13" fmla="*/ 30480 w 156210"/>
                <a:gd name="connsiteY13" fmla="*/ 140970 h 156210"/>
                <a:gd name="connsiteX14" fmla="*/ 53340 w 156210"/>
                <a:gd name="connsiteY14" fmla="*/ 156210 h 156210"/>
                <a:gd name="connsiteX15" fmla="*/ 87630 w 156210"/>
                <a:gd name="connsiteY15" fmla="*/ 152400 h 156210"/>
                <a:gd name="connsiteX16" fmla="*/ 129540 w 156210"/>
                <a:gd name="connsiteY16" fmla="*/ 144780 h 156210"/>
                <a:gd name="connsiteX17" fmla="*/ 137160 w 156210"/>
                <a:gd name="connsiteY17" fmla="*/ 140970 h 156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6210" h="156210">
                  <a:moveTo>
                    <a:pt x="156210" y="11430"/>
                  </a:moveTo>
                  <a:cubicBezTo>
                    <a:pt x="144780" y="8890"/>
                    <a:pt x="133279" y="6650"/>
                    <a:pt x="121920" y="3810"/>
                  </a:cubicBezTo>
                  <a:cubicBezTo>
                    <a:pt x="118024" y="2836"/>
                    <a:pt x="114506" y="0"/>
                    <a:pt x="110490" y="0"/>
                  </a:cubicBezTo>
                  <a:cubicBezTo>
                    <a:pt x="106474" y="0"/>
                    <a:pt x="102922" y="2707"/>
                    <a:pt x="99060" y="3810"/>
                  </a:cubicBezTo>
                  <a:cubicBezTo>
                    <a:pt x="94025" y="5249"/>
                    <a:pt x="88855" y="6181"/>
                    <a:pt x="83820" y="7620"/>
                  </a:cubicBezTo>
                  <a:cubicBezTo>
                    <a:pt x="79958" y="8723"/>
                    <a:pt x="76252" y="10327"/>
                    <a:pt x="72390" y="11430"/>
                  </a:cubicBezTo>
                  <a:cubicBezTo>
                    <a:pt x="67355" y="12869"/>
                    <a:pt x="62166" y="13735"/>
                    <a:pt x="57150" y="15240"/>
                  </a:cubicBezTo>
                  <a:cubicBezTo>
                    <a:pt x="49457" y="17548"/>
                    <a:pt x="34290" y="22860"/>
                    <a:pt x="34290" y="22860"/>
                  </a:cubicBezTo>
                  <a:lnTo>
                    <a:pt x="11430" y="57150"/>
                  </a:lnTo>
                  <a:cubicBezTo>
                    <a:pt x="8890" y="60960"/>
                    <a:pt x="5258" y="64236"/>
                    <a:pt x="3810" y="68580"/>
                  </a:cubicBezTo>
                  <a:lnTo>
                    <a:pt x="0" y="80010"/>
                  </a:lnTo>
                  <a:lnTo>
                    <a:pt x="15240" y="125730"/>
                  </a:lnTo>
                  <a:cubicBezTo>
                    <a:pt x="16510" y="129540"/>
                    <a:pt x="15240" y="135890"/>
                    <a:pt x="19050" y="137160"/>
                  </a:cubicBezTo>
                  <a:cubicBezTo>
                    <a:pt x="22860" y="138430"/>
                    <a:pt x="26969" y="139020"/>
                    <a:pt x="30480" y="140970"/>
                  </a:cubicBezTo>
                  <a:cubicBezTo>
                    <a:pt x="38486" y="145418"/>
                    <a:pt x="53340" y="156210"/>
                    <a:pt x="53340" y="156210"/>
                  </a:cubicBezTo>
                  <a:lnTo>
                    <a:pt x="87630" y="152400"/>
                  </a:lnTo>
                  <a:cubicBezTo>
                    <a:pt x="100322" y="150813"/>
                    <a:pt x="116761" y="149040"/>
                    <a:pt x="129540" y="144780"/>
                  </a:cubicBezTo>
                  <a:cubicBezTo>
                    <a:pt x="132234" y="143882"/>
                    <a:pt x="134620" y="142240"/>
                    <a:pt x="137160" y="14097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939290" y="1972823"/>
              <a:ext cx="195381" cy="84577"/>
            </a:xfrm>
            <a:custGeom>
              <a:avLst/>
              <a:gdLst>
                <a:gd name="connsiteX0" fmla="*/ 0 w 195381"/>
                <a:gd name="connsiteY0" fmla="*/ 84577 h 84577"/>
                <a:gd name="connsiteX1" fmla="*/ 34290 w 195381"/>
                <a:gd name="connsiteY1" fmla="*/ 54097 h 84577"/>
                <a:gd name="connsiteX2" fmla="*/ 45720 w 195381"/>
                <a:gd name="connsiteY2" fmla="*/ 50287 h 84577"/>
                <a:gd name="connsiteX3" fmla="*/ 57150 w 195381"/>
                <a:gd name="connsiteY3" fmla="*/ 38857 h 84577"/>
                <a:gd name="connsiteX4" fmla="*/ 68580 w 195381"/>
                <a:gd name="connsiteY4" fmla="*/ 31237 h 84577"/>
                <a:gd name="connsiteX5" fmla="*/ 91440 w 195381"/>
                <a:gd name="connsiteY5" fmla="*/ 12187 h 84577"/>
                <a:gd name="connsiteX6" fmla="*/ 99060 w 195381"/>
                <a:gd name="connsiteY6" fmla="*/ 757 h 84577"/>
                <a:gd name="connsiteX7" fmla="*/ 118110 w 195381"/>
                <a:gd name="connsiteY7" fmla="*/ 15997 h 84577"/>
                <a:gd name="connsiteX8" fmla="*/ 140970 w 195381"/>
                <a:gd name="connsiteY8" fmla="*/ 31237 h 84577"/>
                <a:gd name="connsiteX9" fmla="*/ 148590 w 195381"/>
                <a:gd name="connsiteY9" fmla="*/ 42667 h 84577"/>
                <a:gd name="connsiteX10" fmla="*/ 160020 w 195381"/>
                <a:gd name="connsiteY10" fmla="*/ 46477 h 84577"/>
                <a:gd name="connsiteX11" fmla="*/ 171450 w 195381"/>
                <a:gd name="connsiteY11" fmla="*/ 54097 h 84577"/>
                <a:gd name="connsiteX12" fmla="*/ 182880 w 195381"/>
                <a:gd name="connsiteY12" fmla="*/ 65527 h 84577"/>
                <a:gd name="connsiteX13" fmla="*/ 194310 w 195381"/>
                <a:gd name="connsiteY13" fmla="*/ 69337 h 84577"/>
                <a:gd name="connsiteX14" fmla="*/ 194310 w 195381"/>
                <a:gd name="connsiteY14" fmla="*/ 61717 h 84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5381" h="84577">
                  <a:moveTo>
                    <a:pt x="0" y="84577"/>
                  </a:moveTo>
                  <a:cubicBezTo>
                    <a:pt x="11430" y="74417"/>
                    <a:pt x="22056" y="63273"/>
                    <a:pt x="34290" y="54097"/>
                  </a:cubicBezTo>
                  <a:cubicBezTo>
                    <a:pt x="37503" y="51687"/>
                    <a:pt x="42378" y="52515"/>
                    <a:pt x="45720" y="50287"/>
                  </a:cubicBezTo>
                  <a:cubicBezTo>
                    <a:pt x="50203" y="47298"/>
                    <a:pt x="53011" y="42306"/>
                    <a:pt x="57150" y="38857"/>
                  </a:cubicBezTo>
                  <a:cubicBezTo>
                    <a:pt x="60668" y="35926"/>
                    <a:pt x="65062" y="34168"/>
                    <a:pt x="68580" y="31237"/>
                  </a:cubicBezTo>
                  <a:cubicBezTo>
                    <a:pt x="97916" y="6791"/>
                    <a:pt x="63061" y="31106"/>
                    <a:pt x="91440" y="12187"/>
                  </a:cubicBezTo>
                  <a:cubicBezTo>
                    <a:pt x="93980" y="8377"/>
                    <a:pt x="94808" y="2458"/>
                    <a:pt x="99060" y="757"/>
                  </a:cubicBezTo>
                  <a:cubicBezTo>
                    <a:pt x="109995" y="-3617"/>
                    <a:pt x="113779" y="12208"/>
                    <a:pt x="118110" y="15997"/>
                  </a:cubicBezTo>
                  <a:cubicBezTo>
                    <a:pt x="125002" y="22028"/>
                    <a:pt x="140970" y="31237"/>
                    <a:pt x="140970" y="31237"/>
                  </a:cubicBezTo>
                  <a:cubicBezTo>
                    <a:pt x="143510" y="35047"/>
                    <a:pt x="145014" y="39806"/>
                    <a:pt x="148590" y="42667"/>
                  </a:cubicBezTo>
                  <a:cubicBezTo>
                    <a:pt x="151726" y="45176"/>
                    <a:pt x="156428" y="44681"/>
                    <a:pt x="160020" y="46477"/>
                  </a:cubicBezTo>
                  <a:cubicBezTo>
                    <a:pt x="164116" y="48525"/>
                    <a:pt x="167932" y="51166"/>
                    <a:pt x="171450" y="54097"/>
                  </a:cubicBezTo>
                  <a:cubicBezTo>
                    <a:pt x="175589" y="57546"/>
                    <a:pt x="178397" y="62538"/>
                    <a:pt x="182880" y="65527"/>
                  </a:cubicBezTo>
                  <a:cubicBezTo>
                    <a:pt x="186222" y="67755"/>
                    <a:pt x="190500" y="70607"/>
                    <a:pt x="194310" y="69337"/>
                  </a:cubicBezTo>
                  <a:cubicBezTo>
                    <a:pt x="196720" y="68534"/>
                    <a:pt x="194310" y="64257"/>
                    <a:pt x="194310" y="6171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4563207" y="981525"/>
            <a:ext cx="3455377" cy="107721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b="1" i="1" dirty="0" smtClean="0">
                <a:solidFill>
                  <a:srgbClr val="FF0000"/>
                </a:solidFill>
              </a:rPr>
              <a:t>“ACHIEVE” for :</a:t>
            </a:r>
          </a:p>
          <a:p>
            <a:r>
              <a:rPr lang="en-NZ" sz="1600" dirty="0"/>
              <a:t>Correct angle marked for </a:t>
            </a:r>
            <a:r>
              <a:rPr lang="en-NZ" sz="1600" dirty="0" smtClean="0"/>
              <a:t>critical angle</a:t>
            </a:r>
            <a:endParaRPr lang="en-NZ" sz="1600" dirty="0"/>
          </a:p>
          <a:p>
            <a:r>
              <a:rPr lang="en-NZ" sz="1600" b="1" i="1" dirty="0"/>
              <a:t>OR</a:t>
            </a:r>
          </a:p>
          <a:p>
            <a:r>
              <a:rPr lang="en-NZ" sz="1600" dirty="0"/>
              <a:t>Outgoing ray </a:t>
            </a:r>
            <a:r>
              <a:rPr lang="en-NZ" sz="1600" dirty="0" smtClean="0"/>
              <a:t>at 90</a:t>
            </a:r>
            <a:r>
              <a:rPr lang="en-NZ" sz="1600" baseline="30000" dirty="0" smtClean="0"/>
              <a:t>0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89584" y="2326976"/>
            <a:ext cx="3200401" cy="1323439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b="1" i="1" dirty="0" smtClean="0">
                <a:solidFill>
                  <a:srgbClr val="7030A0"/>
                </a:solidFill>
              </a:rPr>
              <a:t>“MERIT” for :</a:t>
            </a:r>
          </a:p>
          <a:p>
            <a:r>
              <a:rPr lang="en-NZ" sz="1600" dirty="0"/>
              <a:t>Correct angle marked for critical angle.</a:t>
            </a:r>
          </a:p>
          <a:p>
            <a:r>
              <a:rPr lang="en-NZ" sz="1600" b="1" dirty="0" smtClean="0"/>
              <a:t>AND  </a:t>
            </a:r>
            <a:r>
              <a:rPr lang="en-NZ" sz="1600" dirty="0" smtClean="0"/>
              <a:t>Refracted </a:t>
            </a:r>
            <a:r>
              <a:rPr lang="en-NZ" sz="1600" dirty="0"/>
              <a:t>ray at 90</a:t>
            </a:r>
            <a:r>
              <a:rPr lang="en-NZ" sz="1600" dirty="0">
                <a:sym typeface="Symbol"/>
              </a:rPr>
              <a:t></a:t>
            </a:r>
            <a:r>
              <a:rPr lang="en-NZ" sz="1600" dirty="0"/>
              <a:t>.</a:t>
            </a:r>
          </a:p>
          <a:p>
            <a:r>
              <a:rPr lang="en-NZ" sz="1600" b="1" i="1" dirty="0"/>
              <a:t>OR</a:t>
            </a:r>
            <a:r>
              <a:rPr lang="en-NZ" sz="1600" dirty="0"/>
              <a:t> </a:t>
            </a:r>
            <a:r>
              <a:rPr lang="en-NZ" sz="1600" dirty="0" smtClean="0"/>
              <a:t>Total </a:t>
            </a:r>
            <a:r>
              <a:rPr lang="en-NZ" sz="1600" dirty="0"/>
              <a:t>Internal Reflection.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38225" y="728126"/>
            <a:ext cx="930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 smtClean="0"/>
              <a:t>Answer :</a:t>
            </a:r>
            <a:endParaRPr lang="en-NZ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" y="4563209"/>
            <a:ext cx="8053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NZ" sz="1600" dirty="0" smtClean="0"/>
              <a:t>The light must be travelling form a higher refractive index medium (optically denser) to a lower refractive index medium.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NZ" sz="1600" dirty="0" smtClean="0"/>
              <a:t>The angle of incidence must be greater than the critical angle.</a:t>
            </a:r>
            <a:endParaRPr lang="en-NZ" sz="1600" dirty="0"/>
          </a:p>
        </p:txBody>
      </p:sp>
      <p:sp>
        <p:nvSpPr>
          <p:cNvPr id="36" name="Rectangle 35"/>
          <p:cNvSpPr/>
          <p:nvPr/>
        </p:nvSpPr>
        <p:spPr>
          <a:xfrm>
            <a:off x="1524000" y="5653170"/>
            <a:ext cx="1650024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b="1" i="1" dirty="0" smtClean="0">
                <a:solidFill>
                  <a:srgbClr val="FF0000"/>
                </a:solidFill>
              </a:rPr>
              <a:t>“ACHIEVE” for :</a:t>
            </a:r>
          </a:p>
          <a:p>
            <a:pPr algn="ctr"/>
            <a:r>
              <a:rPr lang="en-NZ" sz="1600" b="1" dirty="0" smtClean="0"/>
              <a:t>ONE </a:t>
            </a:r>
            <a:r>
              <a:rPr lang="en-NZ" sz="1600" dirty="0" smtClean="0"/>
              <a:t>point </a:t>
            </a:r>
            <a:r>
              <a:rPr lang="en-NZ" sz="1600" dirty="0"/>
              <a:t>made.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686908" y="5627023"/>
            <a:ext cx="1817077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b="1" i="1" dirty="0" smtClean="0">
                <a:solidFill>
                  <a:srgbClr val="7030A0"/>
                </a:solidFill>
              </a:rPr>
              <a:t>“MERIT” for :</a:t>
            </a:r>
          </a:p>
          <a:p>
            <a:pPr algn="ctr"/>
            <a:r>
              <a:rPr lang="en-NZ" sz="1600" b="1" dirty="0" smtClean="0"/>
              <a:t>BOTH </a:t>
            </a:r>
            <a:r>
              <a:rPr lang="en-NZ" sz="1600" dirty="0" smtClean="0"/>
              <a:t>points made.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334144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 animBg="1"/>
      <p:bldP spid="33" grpId="0" animBg="1"/>
      <p:bldP spid="34" grpId="0"/>
      <p:bldP spid="35" grpId="0"/>
      <p:bldP spid="36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93" y="190144"/>
            <a:ext cx="7567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3"/>
            </a:pPr>
            <a:r>
              <a:rPr lang="en-US" sz="1600" dirty="0" smtClean="0"/>
              <a:t>In </a:t>
            </a:r>
            <a:r>
              <a:rPr lang="en-US" sz="1600" dirty="0"/>
              <a:t>the above experiment, the critical angle of Perspex was found to be </a:t>
            </a:r>
            <a:r>
              <a:rPr lang="en-US" sz="1600" b="1" dirty="0"/>
              <a:t>42°</a:t>
            </a:r>
            <a:r>
              <a:rPr lang="en-US" sz="1600" dirty="0"/>
              <a:t>. </a:t>
            </a:r>
            <a:endParaRPr lang="en-US" sz="1600" dirty="0" smtClean="0"/>
          </a:p>
          <a:p>
            <a:pPr lvl="0"/>
            <a:r>
              <a:rPr lang="en-US" sz="1600" dirty="0"/>
              <a:t> </a:t>
            </a:r>
            <a:r>
              <a:rPr lang="en-US" sz="1600" dirty="0" smtClean="0"/>
              <a:t>       Determine </a:t>
            </a:r>
            <a:r>
              <a:rPr lang="en-US" sz="1600" dirty="0"/>
              <a:t>the refractive index of Perspex</a:t>
            </a:r>
            <a:r>
              <a:rPr lang="en-US" sz="1600" dirty="0" smtClean="0"/>
              <a:t>.   The </a:t>
            </a:r>
            <a:r>
              <a:rPr lang="en-US" sz="1600" dirty="0"/>
              <a:t>refractive index of air is </a:t>
            </a:r>
            <a:r>
              <a:rPr lang="en-US" sz="1600" b="1" dirty="0"/>
              <a:t>1.0</a:t>
            </a:r>
            <a:r>
              <a:rPr lang="en-US" sz="1600" dirty="0"/>
              <a:t>.</a:t>
            </a:r>
            <a:endParaRPr lang="en-NZ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29191" y="1420050"/>
            <a:ext cx="18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N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N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225" y="675374"/>
            <a:ext cx="930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 smtClean="0"/>
              <a:t>Answer :</a:t>
            </a:r>
            <a:endParaRPr lang="en-NZ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1016" y="1099039"/>
            <a:ext cx="3015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You will need to use the equation:</a:t>
            </a:r>
            <a:endParaRPr lang="en-NZ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084385" y="1919655"/>
            <a:ext cx="3582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with </a:t>
            </a:r>
            <a:r>
              <a:rPr lang="el-GR" sz="1600" dirty="0" smtClean="0"/>
              <a:t>θ</a:t>
            </a:r>
            <a:r>
              <a:rPr lang="en-NZ" sz="1600" baseline="-25000" dirty="0" smtClean="0"/>
              <a:t>2</a:t>
            </a:r>
            <a:r>
              <a:rPr lang="en-NZ" sz="1600" dirty="0" smtClean="0"/>
              <a:t> set to 90</a:t>
            </a:r>
            <a:r>
              <a:rPr lang="en-NZ" sz="1600" baseline="30000" dirty="0" smtClean="0"/>
              <a:t>0</a:t>
            </a:r>
            <a:r>
              <a:rPr lang="en-NZ" sz="1600" dirty="0" smtClean="0"/>
              <a:t>.  This makes sin</a:t>
            </a:r>
            <a:r>
              <a:rPr lang="el-GR" sz="1600" dirty="0"/>
              <a:t> θ</a:t>
            </a:r>
            <a:r>
              <a:rPr lang="en-NZ" sz="1600" baseline="-25000" dirty="0"/>
              <a:t>2</a:t>
            </a:r>
            <a:r>
              <a:rPr lang="en-NZ" sz="1600" dirty="0" smtClean="0"/>
              <a:t> = 1 :</a:t>
            </a:r>
            <a:endParaRPr lang="en-NZ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023530" y="2398928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sin42 = 1 x 1 </a:t>
            </a:r>
            <a:endParaRPr lang="en-N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3372" y="2903020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0.6913 = 1 </a:t>
            </a:r>
            <a:endParaRPr lang="en-N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27609" y="3333844"/>
            <a:ext cx="1321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1.4945</a:t>
            </a:r>
          </a:p>
          <a:p>
            <a:r>
              <a:rPr lang="en-N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N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1.5 </a:t>
            </a:r>
            <a:endParaRPr lang="en-N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51793" y="4299439"/>
            <a:ext cx="1969478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b="1" i="1" dirty="0" smtClean="0">
                <a:solidFill>
                  <a:srgbClr val="FF0000"/>
                </a:solidFill>
              </a:rPr>
              <a:t>“ACHIEVE” for :</a:t>
            </a:r>
          </a:p>
          <a:p>
            <a:pPr algn="ctr"/>
            <a:r>
              <a:rPr lang="en-N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NZ" sz="1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N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sz="1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N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NZ" sz="1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N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sz="1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N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NZ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N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NZ" sz="1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N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sin42 = 1sin90</a:t>
            </a:r>
            <a:endParaRPr lang="en-GB" sz="1600" b="1" i="1" dirty="0" smtClean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03431" y="4316969"/>
            <a:ext cx="1817077" cy="830997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b="1" i="1" dirty="0" smtClean="0">
                <a:solidFill>
                  <a:srgbClr val="7030A0"/>
                </a:solidFill>
              </a:rPr>
              <a:t>“MERIT” for :</a:t>
            </a:r>
          </a:p>
          <a:p>
            <a:pPr algn="ctr"/>
            <a:r>
              <a:rPr lang="en-NZ" sz="1600" dirty="0" smtClean="0"/>
              <a:t>Correct working and answer.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402446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62614" y="137058"/>
            <a:ext cx="4092394" cy="4532280"/>
            <a:chOff x="3388344" y="1710865"/>
            <a:chExt cx="4092394" cy="4532280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3388344" y="1710865"/>
              <a:ext cx="3210686" cy="4532280"/>
              <a:chOff x="4178" y="-400"/>
              <a:chExt cx="2418" cy="2555"/>
            </a:xfrm>
          </p:grpSpPr>
          <p:grpSp>
            <p:nvGrpSpPr>
              <p:cNvPr id="19" name="Group 42"/>
              <p:cNvGrpSpPr>
                <a:grpSpLocks/>
              </p:cNvGrpSpPr>
              <p:nvPr/>
            </p:nvGrpSpPr>
            <p:grpSpPr bwMode="auto">
              <a:xfrm>
                <a:off x="5686" y="1645"/>
                <a:ext cx="682" cy="2"/>
                <a:chOff x="5686" y="1645"/>
                <a:chExt cx="682" cy="2"/>
              </a:xfrm>
            </p:grpSpPr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5686" y="1645"/>
                  <a:ext cx="682" cy="2"/>
                </a:xfrm>
                <a:custGeom>
                  <a:avLst/>
                  <a:gdLst>
                    <a:gd name="T0" fmla="+- 0 5686 5686"/>
                    <a:gd name="T1" fmla="*/ T0 w 682"/>
                    <a:gd name="T2" fmla="+- 0 6367 5686"/>
                    <a:gd name="T3" fmla="*/ T2 w 682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82">
                      <a:moveTo>
                        <a:pt x="0" y="0"/>
                      </a:moveTo>
                      <a:lnTo>
                        <a:pt x="681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0" name="Group 40"/>
              <p:cNvGrpSpPr>
                <a:grpSpLocks/>
              </p:cNvGrpSpPr>
              <p:nvPr/>
            </p:nvGrpSpPr>
            <p:grpSpPr bwMode="auto">
              <a:xfrm>
                <a:off x="6338" y="1605"/>
                <a:ext cx="100" cy="82"/>
                <a:chOff x="6338" y="1605"/>
                <a:chExt cx="100" cy="82"/>
              </a:xfrm>
            </p:grpSpPr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6338" y="1605"/>
                  <a:ext cx="100" cy="82"/>
                </a:xfrm>
                <a:custGeom>
                  <a:avLst/>
                  <a:gdLst>
                    <a:gd name="T0" fmla="+- 0 6338 6338"/>
                    <a:gd name="T1" fmla="*/ T0 w 100"/>
                    <a:gd name="T2" fmla="+- 0 1605 1605"/>
                    <a:gd name="T3" fmla="*/ 1605 h 82"/>
                    <a:gd name="T4" fmla="+- 0 6362 6338"/>
                    <a:gd name="T5" fmla="*/ T4 w 100"/>
                    <a:gd name="T6" fmla="+- 0 1645 1605"/>
                    <a:gd name="T7" fmla="*/ 1645 h 82"/>
                    <a:gd name="T8" fmla="+- 0 6338 6338"/>
                    <a:gd name="T9" fmla="*/ T8 w 100"/>
                    <a:gd name="T10" fmla="+- 0 1686 1605"/>
                    <a:gd name="T11" fmla="*/ 1686 h 82"/>
                    <a:gd name="T12" fmla="+- 0 6438 6338"/>
                    <a:gd name="T13" fmla="*/ T12 w 100"/>
                    <a:gd name="T14" fmla="+- 0 1645 1605"/>
                    <a:gd name="T15" fmla="*/ 1645 h 82"/>
                    <a:gd name="T16" fmla="+- 0 6338 6338"/>
                    <a:gd name="T17" fmla="*/ T16 w 100"/>
                    <a:gd name="T18" fmla="+- 0 1605 1605"/>
                    <a:gd name="T19" fmla="*/ 1605 h 8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00" h="82">
                      <a:moveTo>
                        <a:pt x="0" y="0"/>
                      </a:moveTo>
                      <a:lnTo>
                        <a:pt x="24" y="40"/>
                      </a:lnTo>
                      <a:lnTo>
                        <a:pt x="0" y="81"/>
                      </a:lnTo>
                      <a:lnTo>
                        <a:pt x="100" y="4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1" name="Group 38"/>
              <p:cNvGrpSpPr>
                <a:grpSpLocks/>
              </p:cNvGrpSpPr>
              <p:nvPr/>
            </p:nvGrpSpPr>
            <p:grpSpPr bwMode="auto">
              <a:xfrm>
                <a:off x="4253" y="1645"/>
                <a:ext cx="691" cy="2"/>
                <a:chOff x="4253" y="1645"/>
                <a:chExt cx="691" cy="2"/>
              </a:xfrm>
            </p:grpSpPr>
            <p:sp>
              <p:nvSpPr>
                <p:cNvPr id="46" name="Freeform 39"/>
                <p:cNvSpPr>
                  <a:spLocks/>
                </p:cNvSpPr>
                <p:nvPr/>
              </p:nvSpPr>
              <p:spPr bwMode="auto">
                <a:xfrm>
                  <a:off x="4253" y="1645"/>
                  <a:ext cx="691" cy="2"/>
                </a:xfrm>
                <a:custGeom>
                  <a:avLst/>
                  <a:gdLst>
                    <a:gd name="T0" fmla="+- 0 4253 4253"/>
                    <a:gd name="T1" fmla="*/ T0 w 691"/>
                    <a:gd name="T2" fmla="+- 0 4944 4253"/>
                    <a:gd name="T3" fmla="*/ T2 w 691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691">
                      <a:moveTo>
                        <a:pt x="0" y="0"/>
                      </a:moveTo>
                      <a:lnTo>
                        <a:pt x="691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2" name="Group 36"/>
              <p:cNvGrpSpPr>
                <a:grpSpLocks/>
              </p:cNvGrpSpPr>
              <p:nvPr/>
            </p:nvGrpSpPr>
            <p:grpSpPr bwMode="auto">
              <a:xfrm>
                <a:off x="4183" y="1605"/>
                <a:ext cx="100" cy="82"/>
                <a:chOff x="4183" y="1605"/>
                <a:chExt cx="100" cy="82"/>
              </a:xfrm>
            </p:grpSpPr>
            <p:sp>
              <p:nvSpPr>
                <p:cNvPr id="45" name="Freeform 37"/>
                <p:cNvSpPr>
                  <a:spLocks/>
                </p:cNvSpPr>
                <p:nvPr/>
              </p:nvSpPr>
              <p:spPr bwMode="auto">
                <a:xfrm>
                  <a:off x="4183" y="1605"/>
                  <a:ext cx="100" cy="82"/>
                </a:xfrm>
                <a:custGeom>
                  <a:avLst/>
                  <a:gdLst>
                    <a:gd name="T0" fmla="+- 0 4282 4183"/>
                    <a:gd name="T1" fmla="*/ T0 w 100"/>
                    <a:gd name="T2" fmla="+- 0 1605 1605"/>
                    <a:gd name="T3" fmla="*/ 1605 h 82"/>
                    <a:gd name="T4" fmla="+- 0 4183 4183"/>
                    <a:gd name="T5" fmla="*/ T4 w 100"/>
                    <a:gd name="T6" fmla="+- 0 1645 1605"/>
                    <a:gd name="T7" fmla="*/ 1645 h 82"/>
                    <a:gd name="T8" fmla="+- 0 4282 4183"/>
                    <a:gd name="T9" fmla="*/ T8 w 100"/>
                    <a:gd name="T10" fmla="+- 0 1686 1605"/>
                    <a:gd name="T11" fmla="*/ 1686 h 82"/>
                    <a:gd name="T12" fmla="+- 0 4258 4183"/>
                    <a:gd name="T13" fmla="*/ T12 w 100"/>
                    <a:gd name="T14" fmla="+- 0 1645 1605"/>
                    <a:gd name="T15" fmla="*/ 1645 h 82"/>
                    <a:gd name="T16" fmla="+- 0 4282 4183"/>
                    <a:gd name="T17" fmla="*/ T16 w 100"/>
                    <a:gd name="T18" fmla="+- 0 1605 1605"/>
                    <a:gd name="T19" fmla="*/ 1605 h 82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100" h="82">
                      <a:moveTo>
                        <a:pt x="99" y="0"/>
                      </a:moveTo>
                      <a:lnTo>
                        <a:pt x="0" y="40"/>
                      </a:lnTo>
                      <a:lnTo>
                        <a:pt x="99" y="81"/>
                      </a:lnTo>
                      <a:lnTo>
                        <a:pt x="75" y="40"/>
                      </a:lnTo>
                      <a:lnTo>
                        <a:pt x="99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3" name="Group 34"/>
              <p:cNvGrpSpPr>
                <a:grpSpLocks/>
              </p:cNvGrpSpPr>
              <p:nvPr/>
            </p:nvGrpSpPr>
            <p:grpSpPr bwMode="auto">
              <a:xfrm>
                <a:off x="4178" y="370"/>
                <a:ext cx="2268" cy="1134"/>
                <a:chOff x="4178" y="370"/>
                <a:chExt cx="2268" cy="1134"/>
              </a:xfrm>
            </p:grpSpPr>
            <p:sp>
              <p:nvSpPr>
                <p:cNvPr id="44" name="Freeform 35"/>
                <p:cNvSpPr>
                  <a:spLocks/>
                </p:cNvSpPr>
                <p:nvPr/>
              </p:nvSpPr>
              <p:spPr bwMode="auto">
                <a:xfrm>
                  <a:off x="4178" y="370"/>
                  <a:ext cx="2268" cy="1134"/>
                </a:xfrm>
                <a:custGeom>
                  <a:avLst/>
                  <a:gdLst>
                    <a:gd name="T0" fmla="+- 0 6445 4178"/>
                    <a:gd name="T1" fmla="*/ T0 w 2268"/>
                    <a:gd name="T2" fmla="+- 0 1504 370"/>
                    <a:gd name="T3" fmla="*/ 1504 h 1134"/>
                    <a:gd name="T4" fmla="+- 0 4178 4178"/>
                    <a:gd name="T5" fmla="*/ T4 w 2268"/>
                    <a:gd name="T6" fmla="+- 0 1504 370"/>
                    <a:gd name="T7" fmla="*/ 1504 h 1134"/>
                    <a:gd name="T8" fmla="+- 0 4178 4178"/>
                    <a:gd name="T9" fmla="*/ T8 w 2268"/>
                    <a:gd name="T10" fmla="+- 0 370 370"/>
                    <a:gd name="T11" fmla="*/ 370 h 1134"/>
                    <a:gd name="T12" fmla="+- 0 6445 4178"/>
                    <a:gd name="T13" fmla="*/ T12 w 2268"/>
                    <a:gd name="T14" fmla="+- 0 370 370"/>
                    <a:gd name="T15" fmla="*/ 370 h 1134"/>
                    <a:gd name="T16" fmla="+- 0 6445 4178"/>
                    <a:gd name="T17" fmla="*/ T16 w 2268"/>
                    <a:gd name="T18" fmla="+- 0 1504 370"/>
                    <a:gd name="T19" fmla="*/ 1504 h 11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268" h="1134">
                      <a:moveTo>
                        <a:pt x="2267" y="1134"/>
                      </a:moveTo>
                      <a:lnTo>
                        <a:pt x="0" y="1134"/>
                      </a:lnTo>
                      <a:lnTo>
                        <a:pt x="0" y="0"/>
                      </a:lnTo>
                      <a:lnTo>
                        <a:pt x="2267" y="0"/>
                      </a:lnTo>
                      <a:lnTo>
                        <a:pt x="2267" y="1134"/>
                      </a:lnTo>
                      <a:close/>
                    </a:path>
                  </a:pathLst>
                </a:custGeom>
                <a:solidFill>
                  <a:srgbClr val="E6E7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4" name="Group 32"/>
              <p:cNvGrpSpPr>
                <a:grpSpLocks/>
              </p:cNvGrpSpPr>
              <p:nvPr/>
            </p:nvGrpSpPr>
            <p:grpSpPr bwMode="auto">
              <a:xfrm>
                <a:off x="4178" y="370"/>
                <a:ext cx="2268" cy="1133"/>
                <a:chOff x="4178" y="370"/>
                <a:chExt cx="2268" cy="1133"/>
              </a:xfrm>
            </p:grpSpPr>
            <p:sp>
              <p:nvSpPr>
                <p:cNvPr id="43" name="Freeform 33"/>
                <p:cNvSpPr>
                  <a:spLocks/>
                </p:cNvSpPr>
                <p:nvPr/>
              </p:nvSpPr>
              <p:spPr bwMode="auto">
                <a:xfrm>
                  <a:off x="4178" y="370"/>
                  <a:ext cx="2268" cy="1133"/>
                </a:xfrm>
                <a:custGeom>
                  <a:avLst/>
                  <a:gdLst>
                    <a:gd name="T0" fmla="+- 0 6445 4178"/>
                    <a:gd name="T1" fmla="*/ T0 w 2268"/>
                    <a:gd name="T2" fmla="+- 0 1504 370"/>
                    <a:gd name="T3" fmla="*/ 1504 h 1134"/>
                    <a:gd name="T4" fmla="+- 0 4178 4178"/>
                    <a:gd name="T5" fmla="*/ T4 w 2268"/>
                    <a:gd name="T6" fmla="+- 0 1504 370"/>
                    <a:gd name="T7" fmla="*/ 1504 h 1134"/>
                    <a:gd name="T8" fmla="+- 0 4178 4178"/>
                    <a:gd name="T9" fmla="*/ T8 w 2268"/>
                    <a:gd name="T10" fmla="+- 0 370 370"/>
                    <a:gd name="T11" fmla="*/ 370 h 1134"/>
                    <a:gd name="T12" fmla="+- 0 6445 4178"/>
                    <a:gd name="T13" fmla="*/ T12 w 2268"/>
                    <a:gd name="T14" fmla="+- 0 370 370"/>
                    <a:gd name="T15" fmla="*/ 370 h 1134"/>
                    <a:gd name="T16" fmla="+- 0 6445 4178"/>
                    <a:gd name="T17" fmla="*/ T16 w 2268"/>
                    <a:gd name="T18" fmla="+- 0 1504 370"/>
                    <a:gd name="T19" fmla="*/ 1504 h 11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268" h="1134">
                      <a:moveTo>
                        <a:pt x="2267" y="1134"/>
                      </a:moveTo>
                      <a:lnTo>
                        <a:pt x="0" y="1134"/>
                      </a:lnTo>
                      <a:lnTo>
                        <a:pt x="0" y="0"/>
                      </a:lnTo>
                      <a:lnTo>
                        <a:pt x="2267" y="0"/>
                      </a:lnTo>
                      <a:lnTo>
                        <a:pt x="2267" y="1134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5" name="Group 30"/>
              <p:cNvGrpSpPr>
                <a:grpSpLocks/>
              </p:cNvGrpSpPr>
              <p:nvPr/>
            </p:nvGrpSpPr>
            <p:grpSpPr bwMode="auto">
              <a:xfrm>
                <a:off x="5312" y="55"/>
                <a:ext cx="2" cy="30"/>
                <a:chOff x="5312" y="55"/>
                <a:chExt cx="2" cy="30"/>
              </a:xfrm>
            </p:grpSpPr>
            <p:sp>
              <p:nvSpPr>
                <p:cNvPr id="42" name="Freeform 31"/>
                <p:cNvSpPr>
                  <a:spLocks/>
                </p:cNvSpPr>
                <p:nvPr/>
              </p:nvSpPr>
              <p:spPr bwMode="auto">
                <a:xfrm>
                  <a:off x="5312" y="55"/>
                  <a:ext cx="2" cy="30"/>
                </a:xfrm>
                <a:custGeom>
                  <a:avLst/>
                  <a:gdLst>
                    <a:gd name="T0" fmla="+- 0 55 55"/>
                    <a:gd name="T1" fmla="*/ 55 h 30"/>
                    <a:gd name="T2" fmla="+- 0 85 55"/>
                    <a:gd name="T3" fmla="*/ 85 h 3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0">
                      <a:moveTo>
                        <a:pt x="0" y="0"/>
                      </a:moveTo>
                      <a:lnTo>
                        <a:pt x="0" y="3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6" name="Group 28"/>
              <p:cNvGrpSpPr>
                <a:grpSpLocks/>
              </p:cNvGrpSpPr>
              <p:nvPr/>
            </p:nvGrpSpPr>
            <p:grpSpPr bwMode="auto">
              <a:xfrm>
                <a:off x="5311" y="140"/>
                <a:ext cx="2" cy="475"/>
                <a:chOff x="5311" y="140"/>
                <a:chExt cx="2" cy="475"/>
              </a:xfrm>
            </p:grpSpPr>
            <p:sp>
              <p:nvSpPr>
                <p:cNvPr id="41" name="Freeform 29"/>
                <p:cNvSpPr>
                  <a:spLocks/>
                </p:cNvSpPr>
                <p:nvPr/>
              </p:nvSpPr>
              <p:spPr bwMode="auto">
                <a:xfrm>
                  <a:off x="5311" y="140"/>
                  <a:ext cx="2" cy="475"/>
                </a:xfrm>
                <a:custGeom>
                  <a:avLst/>
                  <a:gdLst>
                    <a:gd name="T0" fmla="+- 0 140 140"/>
                    <a:gd name="T1" fmla="*/ 140 h 475"/>
                    <a:gd name="T2" fmla="+- 0 615 140"/>
                    <a:gd name="T3" fmla="*/ 615 h 47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475">
                      <a:moveTo>
                        <a:pt x="0" y="0"/>
                      </a:moveTo>
                      <a:lnTo>
                        <a:pt x="0" y="475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7" name="Group 26"/>
              <p:cNvGrpSpPr>
                <a:grpSpLocks/>
              </p:cNvGrpSpPr>
              <p:nvPr/>
            </p:nvGrpSpPr>
            <p:grpSpPr bwMode="auto">
              <a:xfrm>
                <a:off x="4391" y="-400"/>
                <a:ext cx="2205" cy="2555"/>
                <a:chOff x="4391" y="-400"/>
                <a:chExt cx="2205" cy="2555"/>
              </a:xfrm>
            </p:grpSpPr>
            <p:sp>
              <p:nvSpPr>
                <p:cNvPr id="40" name="Freeform 27"/>
                <p:cNvSpPr>
                  <a:spLocks/>
                </p:cNvSpPr>
                <p:nvPr/>
              </p:nvSpPr>
              <p:spPr bwMode="auto">
                <a:xfrm>
                  <a:off x="4391" y="-400"/>
                  <a:ext cx="2205" cy="2555"/>
                </a:xfrm>
                <a:custGeom>
                  <a:avLst/>
                  <a:gdLst>
                    <a:gd name="T0" fmla="+- 0 4391 4391"/>
                    <a:gd name="T1" fmla="*/ T0 w 2205"/>
                    <a:gd name="T2" fmla="+- 0 -400 -400"/>
                    <a:gd name="T3" fmla="*/ -400 h 2555"/>
                    <a:gd name="T4" fmla="+- 0 5311 4391"/>
                    <a:gd name="T5" fmla="*/ T4 w 2205"/>
                    <a:gd name="T6" fmla="+- 0 370 -400"/>
                    <a:gd name="T7" fmla="*/ 370 h 2555"/>
                    <a:gd name="T8" fmla="+- 0 5791 4391"/>
                    <a:gd name="T9" fmla="*/ T8 w 2205"/>
                    <a:gd name="T10" fmla="+- 0 1504 -400"/>
                    <a:gd name="T11" fmla="*/ 1504 h 2555"/>
                    <a:gd name="T12" fmla="+- 0 6596 4391"/>
                    <a:gd name="T13" fmla="*/ T12 w 2205"/>
                    <a:gd name="T14" fmla="+- 0 2155 -400"/>
                    <a:gd name="T15" fmla="*/ 2155 h 255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205" h="2555">
                      <a:moveTo>
                        <a:pt x="0" y="0"/>
                      </a:moveTo>
                      <a:lnTo>
                        <a:pt x="920" y="770"/>
                      </a:lnTo>
                      <a:lnTo>
                        <a:pt x="1400" y="1904"/>
                      </a:lnTo>
                      <a:lnTo>
                        <a:pt x="2205" y="2555"/>
                      </a:lnTo>
                    </a:path>
                  </a:pathLst>
                </a:custGeom>
                <a:noFill/>
                <a:ln w="1270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8" name="Group 24"/>
              <p:cNvGrpSpPr>
                <a:grpSpLocks/>
              </p:cNvGrpSpPr>
              <p:nvPr/>
            </p:nvGrpSpPr>
            <p:grpSpPr bwMode="auto">
              <a:xfrm>
                <a:off x="4559" y="-260"/>
                <a:ext cx="94" cy="78"/>
                <a:chOff x="4559" y="-260"/>
                <a:chExt cx="94" cy="78"/>
              </a:xfrm>
            </p:grpSpPr>
            <p:sp>
              <p:nvSpPr>
                <p:cNvPr id="39" name="Freeform 25"/>
                <p:cNvSpPr>
                  <a:spLocks/>
                </p:cNvSpPr>
                <p:nvPr/>
              </p:nvSpPr>
              <p:spPr bwMode="auto">
                <a:xfrm>
                  <a:off x="4559" y="-260"/>
                  <a:ext cx="94" cy="78"/>
                </a:xfrm>
                <a:custGeom>
                  <a:avLst/>
                  <a:gdLst>
                    <a:gd name="T0" fmla="+- 0 4559 4559"/>
                    <a:gd name="T1" fmla="*/ T0 w 94"/>
                    <a:gd name="T2" fmla="+- 0 -260 -260"/>
                    <a:gd name="T3" fmla="*/ -260 h 78"/>
                    <a:gd name="T4" fmla="+- 0 4652 4559"/>
                    <a:gd name="T5" fmla="*/ T4 w 94"/>
                    <a:gd name="T6" fmla="+- 0 -182 -260"/>
                    <a:gd name="T7" fmla="*/ -182 h 78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94" h="78">
                      <a:moveTo>
                        <a:pt x="0" y="0"/>
                      </a:moveTo>
                      <a:lnTo>
                        <a:pt x="93" y="78"/>
                      </a:lnTo>
                    </a:path>
                  </a:pathLst>
                </a:custGeom>
                <a:noFill/>
                <a:ln w="9525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9" name="Group 21"/>
              <p:cNvGrpSpPr>
                <a:grpSpLocks/>
              </p:cNvGrpSpPr>
              <p:nvPr/>
            </p:nvGrpSpPr>
            <p:grpSpPr bwMode="auto">
              <a:xfrm>
                <a:off x="4527" y="-304"/>
                <a:ext cx="142" cy="137"/>
                <a:chOff x="4527" y="-304"/>
                <a:chExt cx="142" cy="137"/>
              </a:xfrm>
            </p:grpSpPr>
            <p:sp>
              <p:nvSpPr>
                <p:cNvPr id="37" name="Freeform 23"/>
                <p:cNvSpPr>
                  <a:spLocks/>
                </p:cNvSpPr>
                <p:nvPr/>
              </p:nvSpPr>
              <p:spPr bwMode="auto">
                <a:xfrm>
                  <a:off x="4527" y="-304"/>
                  <a:ext cx="142" cy="137"/>
                </a:xfrm>
                <a:custGeom>
                  <a:avLst/>
                  <a:gdLst>
                    <a:gd name="T0" fmla="+- 0 4531 4527"/>
                    <a:gd name="T1" fmla="*/ T0 w 142"/>
                    <a:gd name="T2" fmla="+- 0 -200 -304"/>
                    <a:gd name="T3" fmla="*/ -200 h 137"/>
                    <a:gd name="T4" fmla="+- 0 4528 4527"/>
                    <a:gd name="T5" fmla="*/ T4 w 142"/>
                    <a:gd name="T6" fmla="+- 0 -197 -304"/>
                    <a:gd name="T7" fmla="*/ -197 h 137"/>
                    <a:gd name="T8" fmla="+- 0 4527 4527"/>
                    <a:gd name="T9" fmla="*/ T8 w 142"/>
                    <a:gd name="T10" fmla="+- 0 -190 -304"/>
                    <a:gd name="T11" fmla="*/ -190 h 137"/>
                    <a:gd name="T12" fmla="+- 0 4528 4527"/>
                    <a:gd name="T13" fmla="*/ T12 w 142"/>
                    <a:gd name="T14" fmla="+- 0 -188 -304"/>
                    <a:gd name="T15" fmla="*/ -188 h 137"/>
                    <a:gd name="T16" fmla="+- 0 4531 4527"/>
                    <a:gd name="T17" fmla="*/ T16 w 142"/>
                    <a:gd name="T18" fmla="+- 0 -185 -304"/>
                    <a:gd name="T19" fmla="*/ -185 h 137"/>
                    <a:gd name="T20" fmla="+- 0 4532 4527"/>
                    <a:gd name="T21" fmla="*/ T20 w 142"/>
                    <a:gd name="T22" fmla="+- 0 -185 -304"/>
                    <a:gd name="T23" fmla="*/ -185 h 137"/>
                    <a:gd name="T24" fmla="+- 0 4662 4527"/>
                    <a:gd name="T25" fmla="*/ T24 w 142"/>
                    <a:gd name="T26" fmla="+- 0 -168 -304"/>
                    <a:gd name="T27" fmla="*/ -168 h 137"/>
                    <a:gd name="T28" fmla="+- 0 4664 4527"/>
                    <a:gd name="T29" fmla="*/ T28 w 142"/>
                    <a:gd name="T30" fmla="+- 0 -169 -304"/>
                    <a:gd name="T31" fmla="*/ -169 h 137"/>
                    <a:gd name="T32" fmla="+- 0 4667 4527"/>
                    <a:gd name="T33" fmla="*/ T32 w 142"/>
                    <a:gd name="T34" fmla="+- 0 -173 -304"/>
                    <a:gd name="T35" fmla="*/ -173 h 137"/>
                    <a:gd name="T36" fmla="+- 0 4668 4527"/>
                    <a:gd name="T37" fmla="*/ T36 w 142"/>
                    <a:gd name="T38" fmla="+- 0 -175 -304"/>
                    <a:gd name="T39" fmla="*/ -175 h 137"/>
                    <a:gd name="T40" fmla="+- 0 4665 4527"/>
                    <a:gd name="T41" fmla="*/ T40 w 142"/>
                    <a:gd name="T42" fmla="+- 0 -184 -304"/>
                    <a:gd name="T43" fmla="*/ -184 h 137"/>
                    <a:gd name="T44" fmla="+- 0 4649 4527"/>
                    <a:gd name="T45" fmla="*/ T44 w 142"/>
                    <a:gd name="T46" fmla="+- 0 -184 -304"/>
                    <a:gd name="T47" fmla="*/ -184 h 137"/>
                    <a:gd name="T48" fmla="+- 0 4531 4527"/>
                    <a:gd name="T49" fmla="*/ T48 w 142"/>
                    <a:gd name="T50" fmla="+- 0 -200 -304"/>
                    <a:gd name="T51" fmla="*/ -200 h 13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</a:cxnLst>
                  <a:rect l="0" t="0" r="r" b="b"/>
                  <a:pathLst>
                    <a:path w="142" h="137">
                      <a:moveTo>
                        <a:pt x="4" y="104"/>
                      </a:moveTo>
                      <a:lnTo>
                        <a:pt x="1" y="107"/>
                      </a:lnTo>
                      <a:lnTo>
                        <a:pt x="0" y="114"/>
                      </a:lnTo>
                      <a:lnTo>
                        <a:pt x="1" y="116"/>
                      </a:lnTo>
                      <a:lnTo>
                        <a:pt x="4" y="119"/>
                      </a:lnTo>
                      <a:lnTo>
                        <a:pt x="5" y="119"/>
                      </a:lnTo>
                      <a:lnTo>
                        <a:pt x="135" y="136"/>
                      </a:lnTo>
                      <a:lnTo>
                        <a:pt x="137" y="135"/>
                      </a:lnTo>
                      <a:lnTo>
                        <a:pt x="140" y="131"/>
                      </a:lnTo>
                      <a:lnTo>
                        <a:pt x="141" y="129"/>
                      </a:lnTo>
                      <a:lnTo>
                        <a:pt x="138" y="120"/>
                      </a:lnTo>
                      <a:lnTo>
                        <a:pt x="122" y="120"/>
                      </a:lnTo>
                      <a:lnTo>
                        <a:pt x="4" y="104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auto">
                <a:xfrm>
                  <a:off x="4527" y="-304"/>
                  <a:ext cx="142" cy="137"/>
                </a:xfrm>
                <a:custGeom>
                  <a:avLst/>
                  <a:gdLst>
                    <a:gd name="T0" fmla="+- 0 4624 4527"/>
                    <a:gd name="T1" fmla="*/ T0 w 142"/>
                    <a:gd name="T2" fmla="+- 0 -304 -304"/>
                    <a:gd name="T3" fmla="*/ -304 h 137"/>
                    <a:gd name="T4" fmla="+- 0 4616 4527"/>
                    <a:gd name="T5" fmla="*/ T4 w 142"/>
                    <a:gd name="T6" fmla="+- 0 -302 -304"/>
                    <a:gd name="T7" fmla="*/ -302 h 137"/>
                    <a:gd name="T8" fmla="+- 0 4613 4527"/>
                    <a:gd name="T9" fmla="*/ T8 w 142"/>
                    <a:gd name="T10" fmla="+- 0 -298 -304"/>
                    <a:gd name="T11" fmla="*/ -298 h 137"/>
                    <a:gd name="T12" fmla="+- 0 4649 4527"/>
                    <a:gd name="T13" fmla="*/ T12 w 142"/>
                    <a:gd name="T14" fmla="+- 0 -184 -304"/>
                    <a:gd name="T15" fmla="*/ -184 h 137"/>
                    <a:gd name="T16" fmla="+- 0 4665 4527"/>
                    <a:gd name="T17" fmla="*/ T16 w 142"/>
                    <a:gd name="T18" fmla="+- 0 -184 -304"/>
                    <a:gd name="T19" fmla="*/ -184 h 137"/>
                    <a:gd name="T20" fmla="+- 0 4628 4527"/>
                    <a:gd name="T21" fmla="*/ T20 w 142"/>
                    <a:gd name="T22" fmla="+- 0 -302 -304"/>
                    <a:gd name="T23" fmla="*/ -302 h 137"/>
                    <a:gd name="T24" fmla="+- 0 4624 4527"/>
                    <a:gd name="T25" fmla="*/ T24 w 142"/>
                    <a:gd name="T26" fmla="+- 0 -304 -304"/>
                    <a:gd name="T27" fmla="*/ -304 h 13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142" h="137">
                      <a:moveTo>
                        <a:pt x="97" y="0"/>
                      </a:moveTo>
                      <a:lnTo>
                        <a:pt x="89" y="2"/>
                      </a:lnTo>
                      <a:lnTo>
                        <a:pt x="86" y="6"/>
                      </a:lnTo>
                      <a:lnTo>
                        <a:pt x="122" y="120"/>
                      </a:lnTo>
                      <a:lnTo>
                        <a:pt x="138" y="120"/>
                      </a:lnTo>
                      <a:lnTo>
                        <a:pt x="101" y="2"/>
                      </a:lnTo>
                      <a:lnTo>
                        <a:pt x="97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0" name="Group 19"/>
              <p:cNvGrpSpPr>
                <a:grpSpLocks/>
              </p:cNvGrpSpPr>
              <p:nvPr/>
            </p:nvGrpSpPr>
            <p:grpSpPr bwMode="auto">
              <a:xfrm>
                <a:off x="6288" y="1906"/>
                <a:ext cx="42" cy="34"/>
                <a:chOff x="6288" y="1906"/>
                <a:chExt cx="42" cy="34"/>
              </a:xfrm>
            </p:grpSpPr>
            <p:sp>
              <p:nvSpPr>
                <p:cNvPr id="36" name="Freeform 20"/>
                <p:cNvSpPr>
                  <a:spLocks/>
                </p:cNvSpPr>
                <p:nvPr/>
              </p:nvSpPr>
              <p:spPr bwMode="auto">
                <a:xfrm>
                  <a:off x="6288" y="1906"/>
                  <a:ext cx="42" cy="34"/>
                </a:xfrm>
                <a:custGeom>
                  <a:avLst/>
                  <a:gdLst>
                    <a:gd name="T0" fmla="+- 0 6288 6288"/>
                    <a:gd name="T1" fmla="*/ T0 w 42"/>
                    <a:gd name="T2" fmla="+- 0 1906 1906"/>
                    <a:gd name="T3" fmla="*/ 1906 h 34"/>
                    <a:gd name="T4" fmla="+- 0 6330 6288"/>
                    <a:gd name="T5" fmla="*/ T4 w 42"/>
                    <a:gd name="T6" fmla="+- 0 1939 1906"/>
                    <a:gd name="T7" fmla="*/ 1939 h 3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42" h="34">
                      <a:moveTo>
                        <a:pt x="0" y="0"/>
                      </a:moveTo>
                      <a:lnTo>
                        <a:pt x="42" y="33"/>
                      </a:lnTo>
                    </a:path>
                  </a:pathLst>
                </a:custGeom>
                <a:noFill/>
                <a:ln w="9525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1" name="Group 30"/>
              <p:cNvGrpSpPr>
                <a:grpSpLocks/>
              </p:cNvGrpSpPr>
              <p:nvPr/>
            </p:nvGrpSpPr>
            <p:grpSpPr bwMode="auto">
              <a:xfrm>
                <a:off x="6205" y="1818"/>
                <a:ext cx="142" cy="137"/>
                <a:chOff x="6205" y="1818"/>
                <a:chExt cx="142" cy="137"/>
              </a:xfrm>
            </p:grpSpPr>
            <p:sp>
              <p:nvSpPr>
                <p:cNvPr id="34" name="Freeform 18"/>
                <p:cNvSpPr>
                  <a:spLocks/>
                </p:cNvSpPr>
                <p:nvPr/>
              </p:nvSpPr>
              <p:spPr bwMode="auto">
                <a:xfrm>
                  <a:off x="6205" y="1818"/>
                  <a:ext cx="142" cy="137"/>
                </a:xfrm>
                <a:custGeom>
                  <a:avLst/>
                  <a:gdLst>
                    <a:gd name="T0" fmla="+- 0 6209 6205"/>
                    <a:gd name="T1" fmla="*/ T0 w 142"/>
                    <a:gd name="T2" fmla="+- 0 1924 1818"/>
                    <a:gd name="T3" fmla="*/ 1924 h 137"/>
                    <a:gd name="T4" fmla="+- 0 6206 6205"/>
                    <a:gd name="T5" fmla="*/ T4 w 142"/>
                    <a:gd name="T6" fmla="+- 0 1927 1818"/>
                    <a:gd name="T7" fmla="*/ 1927 h 137"/>
                    <a:gd name="T8" fmla="+- 0 6205 6205"/>
                    <a:gd name="T9" fmla="*/ T8 w 142"/>
                    <a:gd name="T10" fmla="+- 0 1933 1818"/>
                    <a:gd name="T11" fmla="*/ 1933 h 137"/>
                    <a:gd name="T12" fmla="+- 0 6206 6205"/>
                    <a:gd name="T13" fmla="*/ T12 w 142"/>
                    <a:gd name="T14" fmla="+- 0 1936 1818"/>
                    <a:gd name="T15" fmla="*/ 1936 h 137"/>
                    <a:gd name="T16" fmla="+- 0 6209 6205"/>
                    <a:gd name="T17" fmla="*/ T16 w 142"/>
                    <a:gd name="T18" fmla="+- 0 1938 1818"/>
                    <a:gd name="T19" fmla="*/ 1938 h 137"/>
                    <a:gd name="T20" fmla="+- 0 6210 6205"/>
                    <a:gd name="T21" fmla="*/ T20 w 142"/>
                    <a:gd name="T22" fmla="+- 0 1939 1818"/>
                    <a:gd name="T23" fmla="*/ 1939 h 137"/>
                    <a:gd name="T24" fmla="+- 0 6340 6205"/>
                    <a:gd name="T25" fmla="*/ T24 w 142"/>
                    <a:gd name="T26" fmla="+- 0 1954 1818"/>
                    <a:gd name="T27" fmla="*/ 1954 h 137"/>
                    <a:gd name="T28" fmla="+- 0 6342 6205"/>
                    <a:gd name="T29" fmla="*/ T28 w 142"/>
                    <a:gd name="T30" fmla="+- 0 1953 1818"/>
                    <a:gd name="T31" fmla="*/ 1953 h 137"/>
                    <a:gd name="T32" fmla="+- 0 6346 6205"/>
                    <a:gd name="T33" fmla="*/ T32 w 142"/>
                    <a:gd name="T34" fmla="+- 0 1949 1818"/>
                    <a:gd name="T35" fmla="*/ 1949 h 137"/>
                    <a:gd name="T36" fmla="+- 0 6346 6205"/>
                    <a:gd name="T37" fmla="*/ T36 w 142"/>
                    <a:gd name="T38" fmla="+- 0 1946 1818"/>
                    <a:gd name="T39" fmla="*/ 1946 h 137"/>
                    <a:gd name="T40" fmla="+- 0 6343 6205"/>
                    <a:gd name="T41" fmla="*/ T40 w 142"/>
                    <a:gd name="T42" fmla="+- 0 1937 1818"/>
                    <a:gd name="T43" fmla="*/ 1937 h 137"/>
                    <a:gd name="T44" fmla="+- 0 6327 6205"/>
                    <a:gd name="T45" fmla="*/ T44 w 142"/>
                    <a:gd name="T46" fmla="+- 0 1937 1818"/>
                    <a:gd name="T47" fmla="*/ 1937 h 137"/>
                    <a:gd name="T48" fmla="+- 0 6209 6205"/>
                    <a:gd name="T49" fmla="*/ T48 w 142"/>
                    <a:gd name="T50" fmla="+- 0 1924 1818"/>
                    <a:gd name="T51" fmla="*/ 1924 h 13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</a:cxnLst>
                  <a:rect l="0" t="0" r="r" b="b"/>
                  <a:pathLst>
                    <a:path w="142" h="137">
                      <a:moveTo>
                        <a:pt x="4" y="106"/>
                      </a:moveTo>
                      <a:lnTo>
                        <a:pt x="1" y="109"/>
                      </a:lnTo>
                      <a:lnTo>
                        <a:pt x="0" y="115"/>
                      </a:lnTo>
                      <a:lnTo>
                        <a:pt x="1" y="118"/>
                      </a:lnTo>
                      <a:lnTo>
                        <a:pt x="4" y="120"/>
                      </a:lnTo>
                      <a:lnTo>
                        <a:pt x="5" y="121"/>
                      </a:lnTo>
                      <a:lnTo>
                        <a:pt x="135" y="136"/>
                      </a:lnTo>
                      <a:lnTo>
                        <a:pt x="137" y="135"/>
                      </a:lnTo>
                      <a:lnTo>
                        <a:pt x="141" y="131"/>
                      </a:lnTo>
                      <a:lnTo>
                        <a:pt x="141" y="128"/>
                      </a:lnTo>
                      <a:lnTo>
                        <a:pt x="138" y="119"/>
                      </a:lnTo>
                      <a:lnTo>
                        <a:pt x="122" y="119"/>
                      </a:lnTo>
                      <a:lnTo>
                        <a:pt x="4" y="106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35" name="Freeform 17"/>
                <p:cNvSpPr>
                  <a:spLocks/>
                </p:cNvSpPr>
                <p:nvPr/>
              </p:nvSpPr>
              <p:spPr bwMode="auto">
                <a:xfrm>
                  <a:off x="6205" y="1818"/>
                  <a:ext cx="142" cy="137"/>
                </a:xfrm>
                <a:custGeom>
                  <a:avLst/>
                  <a:gdLst>
                    <a:gd name="T0" fmla="+- 0 6299 6205"/>
                    <a:gd name="T1" fmla="*/ T0 w 142"/>
                    <a:gd name="T2" fmla="+- 0 1818 1818"/>
                    <a:gd name="T3" fmla="*/ 1818 h 137"/>
                    <a:gd name="T4" fmla="+- 0 6292 6205"/>
                    <a:gd name="T5" fmla="*/ T4 w 142"/>
                    <a:gd name="T6" fmla="+- 0 1820 1818"/>
                    <a:gd name="T7" fmla="*/ 1820 h 137"/>
                    <a:gd name="T8" fmla="+- 0 6290 6205"/>
                    <a:gd name="T9" fmla="*/ T8 w 142"/>
                    <a:gd name="T10" fmla="+- 0 1824 1818"/>
                    <a:gd name="T11" fmla="*/ 1824 h 137"/>
                    <a:gd name="T12" fmla="+- 0 6291 6205"/>
                    <a:gd name="T13" fmla="*/ T12 w 142"/>
                    <a:gd name="T14" fmla="+- 0 1828 1818"/>
                    <a:gd name="T15" fmla="*/ 1828 h 137"/>
                    <a:gd name="T16" fmla="+- 0 6327 6205"/>
                    <a:gd name="T17" fmla="*/ T16 w 142"/>
                    <a:gd name="T18" fmla="+- 0 1937 1818"/>
                    <a:gd name="T19" fmla="*/ 1937 h 137"/>
                    <a:gd name="T20" fmla="+- 0 6343 6205"/>
                    <a:gd name="T21" fmla="*/ T20 w 142"/>
                    <a:gd name="T22" fmla="+- 0 1937 1818"/>
                    <a:gd name="T23" fmla="*/ 1937 h 137"/>
                    <a:gd name="T24" fmla="+- 0 6304 6205"/>
                    <a:gd name="T25" fmla="*/ T24 w 142"/>
                    <a:gd name="T26" fmla="+- 0 1820 1818"/>
                    <a:gd name="T27" fmla="*/ 1820 h 137"/>
                    <a:gd name="T28" fmla="+- 0 6299 6205"/>
                    <a:gd name="T29" fmla="*/ T28 w 142"/>
                    <a:gd name="T30" fmla="+- 0 1818 1818"/>
                    <a:gd name="T31" fmla="*/ 1818 h 13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42" h="137">
                      <a:moveTo>
                        <a:pt x="94" y="0"/>
                      </a:moveTo>
                      <a:lnTo>
                        <a:pt x="87" y="2"/>
                      </a:lnTo>
                      <a:lnTo>
                        <a:pt x="85" y="6"/>
                      </a:lnTo>
                      <a:lnTo>
                        <a:pt x="86" y="10"/>
                      </a:lnTo>
                      <a:lnTo>
                        <a:pt x="122" y="119"/>
                      </a:lnTo>
                      <a:lnTo>
                        <a:pt x="138" y="119"/>
                      </a:lnTo>
                      <a:lnTo>
                        <a:pt x="99" y="2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2" name="Group 14"/>
              <p:cNvGrpSpPr>
                <a:grpSpLocks/>
              </p:cNvGrpSpPr>
              <p:nvPr/>
            </p:nvGrpSpPr>
            <p:grpSpPr bwMode="auto">
              <a:xfrm>
                <a:off x="5014" y="182"/>
                <a:ext cx="73" cy="190"/>
                <a:chOff x="5014" y="182"/>
                <a:chExt cx="73" cy="190"/>
              </a:xfrm>
            </p:grpSpPr>
            <p:sp>
              <p:nvSpPr>
                <p:cNvPr id="33" name="Freeform 15"/>
                <p:cNvSpPr>
                  <a:spLocks/>
                </p:cNvSpPr>
                <p:nvPr/>
              </p:nvSpPr>
              <p:spPr bwMode="auto">
                <a:xfrm>
                  <a:off x="5014" y="182"/>
                  <a:ext cx="73" cy="190"/>
                </a:xfrm>
                <a:custGeom>
                  <a:avLst/>
                  <a:gdLst>
                    <a:gd name="T0" fmla="+- 0 5087 5014"/>
                    <a:gd name="T1" fmla="*/ T0 w 73"/>
                    <a:gd name="T2" fmla="+- 0 182 182"/>
                    <a:gd name="T3" fmla="*/ 182 h 190"/>
                    <a:gd name="T4" fmla="+- 0 5030 5014"/>
                    <a:gd name="T5" fmla="*/ T4 w 73"/>
                    <a:gd name="T6" fmla="+- 0 215 182"/>
                    <a:gd name="T7" fmla="*/ 215 h 190"/>
                    <a:gd name="T8" fmla="+- 0 5014 5014"/>
                    <a:gd name="T9" fmla="*/ T8 w 73"/>
                    <a:gd name="T10" fmla="+- 0 288 182"/>
                    <a:gd name="T11" fmla="*/ 288 h 190"/>
                    <a:gd name="T12" fmla="+- 0 5014 5014"/>
                    <a:gd name="T13" fmla="*/ T12 w 73"/>
                    <a:gd name="T14" fmla="+- 0 318 182"/>
                    <a:gd name="T15" fmla="*/ 318 h 190"/>
                    <a:gd name="T16" fmla="+- 0 5017 5014"/>
                    <a:gd name="T17" fmla="*/ T16 w 73"/>
                    <a:gd name="T18" fmla="+- 0 341 182"/>
                    <a:gd name="T19" fmla="*/ 341 h 190"/>
                    <a:gd name="T20" fmla="+- 0 5021 5014"/>
                    <a:gd name="T21" fmla="*/ T20 w 73"/>
                    <a:gd name="T22" fmla="+- 0 357 182"/>
                    <a:gd name="T23" fmla="*/ 357 h 190"/>
                    <a:gd name="T24" fmla="+- 0 5025 5014"/>
                    <a:gd name="T25" fmla="*/ T24 w 73"/>
                    <a:gd name="T26" fmla="+- 0 367 182"/>
                    <a:gd name="T27" fmla="*/ 367 h 190"/>
                    <a:gd name="T28" fmla="+- 0 5028 5014"/>
                    <a:gd name="T29" fmla="*/ T28 w 73"/>
                    <a:gd name="T30" fmla="+- 0 371 182"/>
                    <a:gd name="T31" fmla="*/ 371 h 19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73" h="190">
                      <a:moveTo>
                        <a:pt x="73" y="0"/>
                      </a:moveTo>
                      <a:lnTo>
                        <a:pt x="16" y="33"/>
                      </a:lnTo>
                      <a:lnTo>
                        <a:pt x="0" y="106"/>
                      </a:lnTo>
                      <a:lnTo>
                        <a:pt x="0" y="136"/>
                      </a:lnTo>
                      <a:lnTo>
                        <a:pt x="3" y="159"/>
                      </a:lnTo>
                      <a:lnTo>
                        <a:pt x="7" y="175"/>
                      </a:lnTo>
                      <a:lnTo>
                        <a:pt x="11" y="185"/>
                      </a:lnTo>
                      <a:lnTo>
                        <a:pt x="14" y="189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grpSp>
          <p:nvGrpSpPr>
            <p:cNvPr id="4" name="Group 1"/>
            <p:cNvGrpSpPr>
              <a:grpSpLocks/>
            </p:cNvGrpSpPr>
            <p:nvPr/>
          </p:nvGrpSpPr>
          <p:grpSpPr bwMode="auto">
            <a:xfrm>
              <a:off x="6701895" y="4313890"/>
              <a:ext cx="156106" cy="738958"/>
              <a:chOff x="6759" y="-519"/>
              <a:chExt cx="82" cy="510"/>
            </a:xfrm>
          </p:grpSpPr>
          <p:grpSp>
            <p:nvGrpSpPr>
              <p:cNvPr id="14" name="Group 5"/>
              <p:cNvGrpSpPr>
                <a:grpSpLocks/>
              </p:cNvGrpSpPr>
              <p:nvPr/>
            </p:nvGrpSpPr>
            <p:grpSpPr bwMode="auto">
              <a:xfrm>
                <a:off x="6800" y="-514"/>
                <a:ext cx="2" cy="435"/>
                <a:chOff x="6800" y="-514"/>
                <a:chExt cx="2" cy="435"/>
              </a:xfrm>
            </p:grpSpPr>
            <p:sp>
              <p:nvSpPr>
                <p:cNvPr id="18" name="Freeform 6"/>
                <p:cNvSpPr>
                  <a:spLocks/>
                </p:cNvSpPr>
                <p:nvPr/>
              </p:nvSpPr>
              <p:spPr bwMode="auto">
                <a:xfrm>
                  <a:off x="6800" y="-514"/>
                  <a:ext cx="2" cy="435"/>
                </a:xfrm>
                <a:custGeom>
                  <a:avLst/>
                  <a:gdLst>
                    <a:gd name="T0" fmla="+- 0 -514 -514"/>
                    <a:gd name="T1" fmla="*/ -514 h 435"/>
                    <a:gd name="T2" fmla="+- 0 -80 -514"/>
                    <a:gd name="T3" fmla="*/ -80 h 43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435">
                      <a:moveTo>
                        <a:pt x="0" y="0"/>
                      </a:moveTo>
                      <a:lnTo>
                        <a:pt x="0" y="434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5" name="Group 2"/>
              <p:cNvGrpSpPr>
                <a:grpSpLocks/>
              </p:cNvGrpSpPr>
              <p:nvPr/>
            </p:nvGrpSpPr>
            <p:grpSpPr bwMode="auto">
              <a:xfrm>
                <a:off x="6759" y="-109"/>
                <a:ext cx="82" cy="100"/>
                <a:chOff x="6759" y="-109"/>
                <a:chExt cx="82" cy="100"/>
              </a:xfrm>
            </p:grpSpPr>
            <p:sp>
              <p:nvSpPr>
                <p:cNvPr id="16" name="Freeform 4"/>
                <p:cNvSpPr>
                  <a:spLocks/>
                </p:cNvSpPr>
                <p:nvPr/>
              </p:nvSpPr>
              <p:spPr bwMode="auto">
                <a:xfrm>
                  <a:off x="6759" y="-109"/>
                  <a:ext cx="82" cy="100"/>
                </a:xfrm>
                <a:custGeom>
                  <a:avLst/>
                  <a:gdLst>
                    <a:gd name="T0" fmla="+- 0 6759 6759"/>
                    <a:gd name="T1" fmla="*/ T0 w 82"/>
                    <a:gd name="T2" fmla="+- 0 -109 -109"/>
                    <a:gd name="T3" fmla="*/ -109 h 100"/>
                    <a:gd name="T4" fmla="+- 0 6800 6759"/>
                    <a:gd name="T5" fmla="*/ T4 w 82"/>
                    <a:gd name="T6" fmla="+- 0 -9 -109"/>
                    <a:gd name="T7" fmla="*/ -9 h 100"/>
                    <a:gd name="T8" fmla="+- 0 6831 6759"/>
                    <a:gd name="T9" fmla="*/ T8 w 82"/>
                    <a:gd name="T10" fmla="+- 0 -85 -109"/>
                    <a:gd name="T11" fmla="*/ -85 h 100"/>
                    <a:gd name="T12" fmla="+- 0 6800 6759"/>
                    <a:gd name="T13" fmla="*/ T12 w 82"/>
                    <a:gd name="T14" fmla="+- 0 -85 -109"/>
                    <a:gd name="T15" fmla="*/ -85 h 100"/>
                    <a:gd name="T16" fmla="+- 0 6759 6759"/>
                    <a:gd name="T17" fmla="*/ T16 w 82"/>
                    <a:gd name="T18" fmla="+- 0 -109 -109"/>
                    <a:gd name="T19" fmla="*/ -109 h 10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82" h="100">
                      <a:moveTo>
                        <a:pt x="0" y="0"/>
                      </a:moveTo>
                      <a:lnTo>
                        <a:pt x="41" y="100"/>
                      </a:lnTo>
                      <a:lnTo>
                        <a:pt x="72" y="24"/>
                      </a:lnTo>
                      <a:lnTo>
                        <a:pt x="41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17" name="Freeform 3"/>
                <p:cNvSpPr>
                  <a:spLocks/>
                </p:cNvSpPr>
                <p:nvPr/>
              </p:nvSpPr>
              <p:spPr bwMode="auto">
                <a:xfrm>
                  <a:off x="6759" y="-109"/>
                  <a:ext cx="82" cy="100"/>
                </a:xfrm>
                <a:custGeom>
                  <a:avLst/>
                  <a:gdLst>
                    <a:gd name="T0" fmla="+- 0 6841 6759"/>
                    <a:gd name="T1" fmla="*/ T0 w 82"/>
                    <a:gd name="T2" fmla="+- 0 -109 -109"/>
                    <a:gd name="T3" fmla="*/ -109 h 100"/>
                    <a:gd name="T4" fmla="+- 0 6800 6759"/>
                    <a:gd name="T5" fmla="*/ T4 w 82"/>
                    <a:gd name="T6" fmla="+- 0 -85 -109"/>
                    <a:gd name="T7" fmla="*/ -85 h 100"/>
                    <a:gd name="T8" fmla="+- 0 6831 6759"/>
                    <a:gd name="T9" fmla="*/ T8 w 82"/>
                    <a:gd name="T10" fmla="+- 0 -85 -109"/>
                    <a:gd name="T11" fmla="*/ -85 h 100"/>
                    <a:gd name="T12" fmla="+- 0 6841 6759"/>
                    <a:gd name="T13" fmla="*/ T12 w 82"/>
                    <a:gd name="T14" fmla="+- 0 -109 -109"/>
                    <a:gd name="T15" fmla="*/ -109 h 10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82" h="100">
                      <a:moveTo>
                        <a:pt x="82" y="0"/>
                      </a:moveTo>
                      <a:lnTo>
                        <a:pt x="41" y="24"/>
                      </a:lnTo>
                      <a:lnTo>
                        <a:pt x="72" y="24"/>
                      </a:ln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sp>
          <p:nvSpPr>
            <p:cNvPr id="5" name="Rectangle 45"/>
            <p:cNvSpPr>
              <a:spLocks noChangeArrowheads="1"/>
            </p:cNvSpPr>
            <p:nvPr/>
          </p:nvSpPr>
          <p:spPr bwMode="auto">
            <a:xfrm>
              <a:off x="3988683" y="2692008"/>
              <a:ext cx="685312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56°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47"/>
            <p:cNvSpPr>
              <a:spLocks noChangeArrowheads="1"/>
            </p:cNvSpPr>
            <p:nvPr/>
          </p:nvSpPr>
          <p:spPr bwMode="auto">
            <a:xfrm rot="10800000" flipV="1">
              <a:off x="4548352" y="5154636"/>
              <a:ext cx="126807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10.0 cm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1"/>
            <p:cNvGrpSpPr>
              <a:grpSpLocks/>
            </p:cNvGrpSpPr>
            <p:nvPr/>
          </p:nvGrpSpPr>
          <p:grpSpPr bwMode="auto">
            <a:xfrm flipV="1">
              <a:off x="6716112" y="3090041"/>
              <a:ext cx="126124" cy="969572"/>
              <a:chOff x="6759" y="-519"/>
              <a:chExt cx="82" cy="510"/>
            </a:xfrm>
          </p:grpSpPr>
          <p:grpSp>
            <p:nvGrpSpPr>
              <p:cNvPr id="9" name="Group 5"/>
              <p:cNvGrpSpPr>
                <a:grpSpLocks/>
              </p:cNvGrpSpPr>
              <p:nvPr/>
            </p:nvGrpSpPr>
            <p:grpSpPr bwMode="auto">
              <a:xfrm>
                <a:off x="6800" y="-514"/>
                <a:ext cx="2" cy="435"/>
                <a:chOff x="6800" y="-514"/>
                <a:chExt cx="2" cy="435"/>
              </a:xfrm>
            </p:grpSpPr>
            <p:sp>
              <p:nvSpPr>
                <p:cNvPr id="13" name="Freeform 6"/>
                <p:cNvSpPr>
                  <a:spLocks/>
                </p:cNvSpPr>
                <p:nvPr/>
              </p:nvSpPr>
              <p:spPr bwMode="auto">
                <a:xfrm>
                  <a:off x="6800" y="-514"/>
                  <a:ext cx="2" cy="435"/>
                </a:xfrm>
                <a:custGeom>
                  <a:avLst/>
                  <a:gdLst>
                    <a:gd name="T0" fmla="+- 0 -514 -514"/>
                    <a:gd name="T1" fmla="*/ -514 h 435"/>
                    <a:gd name="T2" fmla="+- 0 -80 -514"/>
                    <a:gd name="T3" fmla="*/ -80 h 435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435">
                      <a:moveTo>
                        <a:pt x="0" y="0"/>
                      </a:moveTo>
                      <a:lnTo>
                        <a:pt x="0" y="434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0" name="Group 2"/>
              <p:cNvGrpSpPr>
                <a:grpSpLocks/>
              </p:cNvGrpSpPr>
              <p:nvPr/>
            </p:nvGrpSpPr>
            <p:grpSpPr bwMode="auto">
              <a:xfrm>
                <a:off x="6759" y="-109"/>
                <a:ext cx="82" cy="100"/>
                <a:chOff x="6759" y="-109"/>
                <a:chExt cx="82" cy="100"/>
              </a:xfrm>
            </p:grpSpPr>
            <p:sp>
              <p:nvSpPr>
                <p:cNvPr id="11" name="Freeform 4"/>
                <p:cNvSpPr>
                  <a:spLocks/>
                </p:cNvSpPr>
                <p:nvPr/>
              </p:nvSpPr>
              <p:spPr bwMode="auto">
                <a:xfrm>
                  <a:off x="6759" y="-109"/>
                  <a:ext cx="82" cy="100"/>
                </a:xfrm>
                <a:custGeom>
                  <a:avLst/>
                  <a:gdLst>
                    <a:gd name="T0" fmla="+- 0 6759 6759"/>
                    <a:gd name="T1" fmla="*/ T0 w 82"/>
                    <a:gd name="T2" fmla="+- 0 -109 -109"/>
                    <a:gd name="T3" fmla="*/ -109 h 100"/>
                    <a:gd name="T4" fmla="+- 0 6800 6759"/>
                    <a:gd name="T5" fmla="*/ T4 w 82"/>
                    <a:gd name="T6" fmla="+- 0 -9 -109"/>
                    <a:gd name="T7" fmla="*/ -9 h 100"/>
                    <a:gd name="T8" fmla="+- 0 6831 6759"/>
                    <a:gd name="T9" fmla="*/ T8 w 82"/>
                    <a:gd name="T10" fmla="+- 0 -85 -109"/>
                    <a:gd name="T11" fmla="*/ -85 h 100"/>
                    <a:gd name="T12" fmla="+- 0 6800 6759"/>
                    <a:gd name="T13" fmla="*/ T12 w 82"/>
                    <a:gd name="T14" fmla="+- 0 -85 -109"/>
                    <a:gd name="T15" fmla="*/ -85 h 100"/>
                    <a:gd name="T16" fmla="+- 0 6759 6759"/>
                    <a:gd name="T17" fmla="*/ T16 w 82"/>
                    <a:gd name="T18" fmla="+- 0 -109 -109"/>
                    <a:gd name="T19" fmla="*/ -109 h 10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82" h="100">
                      <a:moveTo>
                        <a:pt x="0" y="0"/>
                      </a:moveTo>
                      <a:lnTo>
                        <a:pt x="41" y="100"/>
                      </a:lnTo>
                      <a:lnTo>
                        <a:pt x="72" y="24"/>
                      </a:lnTo>
                      <a:lnTo>
                        <a:pt x="41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12" name="Freeform 3"/>
                <p:cNvSpPr>
                  <a:spLocks/>
                </p:cNvSpPr>
                <p:nvPr/>
              </p:nvSpPr>
              <p:spPr bwMode="auto">
                <a:xfrm>
                  <a:off x="6759" y="-109"/>
                  <a:ext cx="82" cy="100"/>
                </a:xfrm>
                <a:custGeom>
                  <a:avLst/>
                  <a:gdLst>
                    <a:gd name="T0" fmla="+- 0 6841 6759"/>
                    <a:gd name="T1" fmla="*/ T0 w 82"/>
                    <a:gd name="T2" fmla="+- 0 -109 -109"/>
                    <a:gd name="T3" fmla="*/ -109 h 100"/>
                    <a:gd name="T4" fmla="+- 0 6800 6759"/>
                    <a:gd name="T5" fmla="*/ T4 w 82"/>
                    <a:gd name="T6" fmla="+- 0 -85 -109"/>
                    <a:gd name="T7" fmla="*/ -85 h 100"/>
                    <a:gd name="T8" fmla="+- 0 6831 6759"/>
                    <a:gd name="T9" fmla="*/ T8 w 82"/>
                    <a:gd name="T10" fmla="+- 0 -85 -109"/>
                    <a:gd name="T11" fmla="*/ -85 h 100"/>
                    <a:gd name="T12" fmla="+- 0 6841 6759"/>
                    <a:gd name="T13" fmla="*/ T12 w 82"/>
                    <a:gd name="T14" fmla="+- 0 -109 -109"/>
                    <a:gd name="T15" fmla="*/ -109 h 10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82" h="100">
                      <a:moveTo>
                        <a:pt x="82" y="0"/>
                      </a:moveTo>
                      <a:lnTo>
                        <a:pt x="41" y="24"/>
                      </a:lnTo>
                      <a:lnTo>
                        <a:pt x="72" y="24"/>
                      </a:ln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sp>
          <p:nvSpPr>
            <p:cNvPr id="8" name="Rectangle 46"/>
            <p:cNvSpPr>
              <a:spLocks noChangeArrowheads="1"/>
            </p:cNvSpPr>
            <p:nvPr/>
          </p:nvSpPr>
          <p:spPr bwMode="auto">
            <a:xfrm>
              <a:off x="6463862" y="4006609"/>
              <a:ext cx="1016876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ea typeface="Calibri" pitchFamily="34" charset="0"/>
                  <a:cs typeface="Times New Roman" pitchFamily="18" charset="0"/>
                </a:rPr>
                <a:t>8.0 cm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49" name="Rectangle 48"/>
          <p:cNvSpPr/>
          <p:nvPr/>
        </p:nvSpPr>
        <p:spPr>
          <a:xfrm>
            <a:off x="153449" y="167962"/>
            <a:ext cx="55087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lphaLcParenBoth" startAt="4"/>
            </a:pPr>
            <a:r>
              <a:rPr lang="en-US" sz="1600" dirty="0" smtClean="0"/>
              <a:t>Calculate </a:t>
            </a:r>
            <a:r>
              <a:rPr lang="en-US" sz="1600" dirty="0"/>
              <a:t>the distance the ray of light travels through the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 glass </a:t>
            </a:r>
            <a:r>
              <a:rPr lang="en-US" sz="1600" dirty="0"/>
              <a:t>before emerging into the </a:t>
            </a:r>
            <a:r>
              <a:rPr lang="en-US" sz="1600" dirty="0" smtClean="0"/>
              <a:t>air.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Refractive </a:t>
            </a:r>
            <a:r>
              <a:rPr lang="en-US" sz="1600" dirty="0"/>
              <a:t>index of air = </a:t>
            </a:r>
            <a:r>
              <a:rPr lang="en-US" sz="1600" b="1" dirty="0"/>
              <a:t>1.0</a:t>
            </a:r>
            <a:endParaRPr lang="en-NZ" sz="1600" b="1" dirty="0"/>
          </a:p>
          <a:p>
            <a:r>
              <a:rPr lang="en-US" sz="1600" dirty="0"/>
              <a:t>Refractive index of glass = </a:t>
            </a:r>
            <a:r>
              <a:rPr lang="en-US" sz="1600" b="1" dirty="0"/>
              <a:t>1.5</a:t>
            </a:r>
            <a:endParaRPr lang="en-NZ" sz="16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20641" y="1484267"/>
            <a:ext cx="930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 smtClean="0"/>
              <a:t>Answer :</a:t>
            </a:r>
            <a:endParaRPr lang="en-NZ" sz="16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75850" y="2963009"/>
            <a:ext cx="3015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You will need to use the equation:</a:t>
            </a:r>
            <a:endParaRPr lang="en-NZ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187574" y="1831732"/>
            <a:ext cx="3746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You will need to find the length of </a:t>
            </a:r>
            <a:r>
              <a:rPr lang="en-NZ" sz="1600" b="1" dirty="0" smtClean="0">
                <a:solidFill>
                  <a:srgbClr val="FF0000"/>
                </a:solidFill>
              </a:rPr>
              <a:t>this line</a:t>
            </a:r>
            <a:r>
              <a:rPr lang="en-NZ" sz="1600" dirty="0" smtClean="0"/>
              <a:t>:</a:t>
            </a:r>
            <a:endParaRPr lang="en-NZ" sz="16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6778869" y="1521069"/>
            <a:ext cx="641839" cy="19870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84640" y="2165840"/>
            <a:ext cx="4413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/>
              <a:t>You will need to find the angle of refraction inside the glass block.</a:t>
            </a:r>
          </a:p>
          <a:p>
            <a:r>
              <a:rPr lang="en-NZ" sz="1600" dirty="0" smtClean="0"/>
              <a:t>Then a little trigonometry will solve for you.</a:t>
            </a:r>
            <a:endParaRPr lang="en-NZ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262135" y="3336773"/>
            <a:ext cx="18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N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N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5939" y="3717774"/>
            <a:ext cx="2069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sin34 = 1.5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0.55919 = </a:t>
            </a:r>
            <a:r>
              <a:rPr lang="en-N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r>
              <a:rPr lang="en-NZ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0.3728 = 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N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N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21.9</a:t>
            </a:r>
            <a:r>
              <a:rPr lang="en-NZ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N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6368566" y="249116"/>
            <a:ext cx="1878619" cy="1008184"/>
            <a:chOff x="6368566" y="249116"/>
            <a:chExt cx="1878619" cy="1008184"/>
          </a:xfrm>
        </p:grpSpPr>
        <p:sp>
          <p:nvSpPr>
            <p:cNvPr id="59" name="TextBox 58"/>
            <p:cNvSpPr txBox="1"/>
            <p:nvPr/>
          </p:nvSpPr>
          <p:spPr>
            <a:xfrm>
              <a:off x="6368566" y="249116"/>
              <a:ext cx="18786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600" dirty="0" smtClean="0"/>
                <a:t>Angle of incidence </a:t>
              </a:r>
              <a:r>
                <a:rPr lang="el-GR" sz="1600" b="1" dirty="0" smtClean="0"/>
                <a:t>θ</a:t>
              </a:r>
              <a:r>
                <a:rPr lang="en-NZ" sz="1600" b="1" baseline="-25000" dirty="0" smtClean="0"/>
                <a:t>1</a:t>
              </a:r>
              <a:endParaRPr lang="en-NZ" sz="1600" b="1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6603023" y="808893"/>
              <a:ext cx="61546" cy="44840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4929558" y="1614854"/>
            <a:ext cx="1875688" cy="584775"/>
            <a:chOff x="4929558" y="1614854"/>
            <a:chExt cx="1875688" cy="584775"/>
          </a:xfrm>
        </p:grpSpPr>
        <p:sp>
          <p:nvSpPr>
            <p:cNvPr id="65" name="TextBox 64"/>
            <p:cNvSpPr txBox="1"/>
            <p:nvPr/>
          </p:nvSpPr>
          <p:spPr>
            <a:xfrm>
              <a:off x="4929558" y="1614854"/>
              <a:ext cx="154158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NZ" sz="1600" dirty="0" smtClean="0"/>
                <a:t>Angle of refraction </a:t>
              </a:r>
              <a:r>
                <a:rPr lang="el-GR" sz="1600" b="1" dirty="0" smtClean="0"/>
                <a:t>θ</a:t>
              </a:r>
              <a:r>
                <a:rPr lang="en-NZ" sz="1600" b="1" baseline="-25000" dirty="0" smtClean="0"/>
                <a:t>2</a:t>
              </a:r>
              <a:endParaRPr lang="en-NZ" sz="1600" b="1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438900" y="1872762"/>
              <a:ext cx="366346" cy="16998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228600" y="4932486"/>
                <a:ext cx="1911357" cy="526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NZ" b="0" i="1" smtClean="0">
                        <a:latin typeface="Cambria Math"/>
                      </a:rPr>
                      <m:t>𝑐𝑜𝑠</m:t>
                    </m:r>
                    <m:r>
                      <m:rPr>
                        <m:nor/>
                      </m:rPr>
                      <a:rPr lang="el-GR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θ</m:t>
                    </m:r>
                    <m:r>
                      <m:rPr>
                        <m:nor/>
                      </m:rPr>
                      <a:rPr lang="en-NZ" i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N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NZ" b="0" i="1" smtClean="0">
                            <a:latin typeface="Cambria Math"/>
                          </a:rPr>
                          <m:t>𝑎𝑑𝑗𝑎𝑐𝑒𝑛𝑡</m:t>
                        </m:r>
                      </m:num>
                      <m:den>
                        <m:r>
                          <a:rPr lang="en-NZ" b="0" i="1" smtClean="0">
                            <a:latin typeface="Cambria Math"/>
                          </a:rPr>
                          <m:t>h𝑦𝑝𝑜𝑡𝑒𝑛𝑢𝑠𝑒</m:t>
                        </m:r>
                      </m:den>
                    </m:f>
                  </m:oMath>
                </a14:m>
                <a:endParaRPr lang="en-NZ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932486"/>
                <a:ext cx="1911357" cy="526234"/>
              </a:xfrm>
              <a:prstGeom prst="rect">
                <a:avLst/>
              </a:prstGeom>
              <a:blipFill rotWithShape="1">
                <a:blip r:embed="rId2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211019" y="5521569"/>
            <a:ext cx="3392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NZ" sz="1600" dirty="0" smtClean="0"/>
              <a:t>So 0.9279 = 8.0 / path length</a:t>
            </a:r>
          </a:p>
          <a:p>
            <a:pPr>
              <a:lnSpc>
                <a:spcPct val="150000"/>
              </a:lnSpc>
            </a:pPr>
            <a:r>
              <a:rPr lang="en-NZ" sz="1600" b="1" dirty="0" smtClean="0"/>
              <a:t>Distance in block = 8.622 cm  = 8.6 cm</a:t>
            </a:r>
            <a:endParaRPr lang="en-NZ" sz="1600" b="1" dirty="0"/>
          </a:p>
        </p:txBody>
      </p:sp>
      <p:sp>
        <p:nvSpPr>
          <p:cNvPr id="71" name="Rectangle 70"/>
          <p:cNvSpPr/>
          <p:nvPr/>
        </p:nvSpPr>
        <p:spPr>
          <a:xfrm>
            <a:off x="2778371" y="3575254"/>
            <a:ext cx="2180491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b="1" i="1" dirty="0" smtClean="0">
                <a:solidFill>
                  <a:srgbClr val="FF0000"/>
                </a:solidFill>
              </a:rPr>
              <a:t>“ACHIEVE” for :</a:t>
            </a:r>
          </a:p>
          <a:p>
            <a:r>
              <a:rPr lang="el-G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sz="1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N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NZ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(90 – 56) = 34</a:t>
            </a:r>
            <a:r>
              <a:rPr lang="en-NZ" sz="16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NZ" sz="1600" dirty="0"/>
          </a:p>
          <a:p>
            <a:r>
              <a:rPr lang="en-NZ" sz="1600" b="1" i="1" dirty="0" smtClean="0"/>
              <a:t>OR</a:t>
            </a:r>
            <a:r>
              <a:rPr lang="en-NZ" sz="1600" dirty="0"/>
              <a:t> </a:t>
            </a:r>
            <a:r>
              <a:rPr lang="en-NZ" sz="1600" dirty="0" smtClean="0"/>
              <a:t>Using </a:t>
            </a:r>
            <a:r>
              <a:rPr lang="en-NZ" sz="1600" dirty="0"/>
              <a:t>56° = 9.6 </a:t>
            </a:r>
            <a:r>
              <a:rPr lang="en-NZ" sz="1600" dirty="0" smtClean="0"/>
              <a:t>cm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815862" y="4639347"/>
            <a:ext cx="2637694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b="1" i="1" dirty="0" smtClean="0">
                <a:solidFill>
                  <a:srgbClr val="7030A0"/>
                </a:solidFill>
              </a:rPr>
              <a:t>“MERIT” for :</a:t>
            </a:r>
          </a:p>
          <a:p>
            <a:r>
              <a:rPr lang="en-NZ" sz="1600" dirty="0" smtClean="0"/>
              <a:t>Correct working to </a:t>
            </a:r>
            <a:r>
              <a:rPr lang="el-GR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sz="16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N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N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21.9</a:t>
            </a:r>
            <a:r>
              <a:rPr lang="en-NZ" sz="16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029505" y="5555852"/>
            <a:ext cx="2633747" cy="584775"/>
          </a:xfrm>
          <a:prstGeom prst="rect">
            <a:avLst/>
          </a:prstGeom>
          <a:ln w="28575">
            <a:solidFill>
              <a:srgbClr val="00964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i="1" dirty="0" smtClean="0">
                <a:solidFill>
                  <a:srgbClr val="009644"/>
                </a:solidFill>
              </a:rPr>
              <a:t>“EXCELLENCE”   for correct working and answer</a:t>
            </a:r>
            <a:endParaRPr lang="en-NZ" sz="1600" b="1" i="1" dirty="0"/>
          </a:p>
        </p:txBody>
      </p:sp>
      <p:sp>
        <p:nvSpPr>
          <p:cNvPr id="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002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4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1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4" dur="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5" dur="3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37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375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8" dur="375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6" grpId="0"/>
      <p:bldP spid="57" grpId="0"/>
      <p:bldP spid="58" grpId="0"/>
      <p:bldP spid="69" grpId="0"/>
      <p:bldP spid="70" grpId="0"/>
      <p:bldP spid="71" grpId="0" animBg="1"/>
      <p:bldP spid="72" grpId="0" animBg="1"/>
      <p:bldP spid="73" grpId="0" animBg="1"/>
      <p:bldP spid="7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209936"/>
              </p:ext>
            </p:extLst>
          </p:nvPr>
        </p:nvGraphicFramePr>
        <p:xfrm>
          <a:off x="246185" y="949613"/>
          <a:ext cx="8722559" cy="33209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1060"/>
                <a:gridCol w="951415"/>
                <a:gridCol w="995423"/>
                <a:gridCol w="1076445"/>
                <a:gridCol w="1088020"/>
                <a:gridCol w="1203767"/>
                <a:gridCol w="1215270"/>
                <a:gridCol w="1331159"/>
              </a:tblGrid>
              <a:tr h="497138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Achieved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23431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0175" indent="-8953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Merit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10795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Excellence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2301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N1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N2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A3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A4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M5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M6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E7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E8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6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ONE correct Achieve point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 correct Achieve 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THREE correct Achieve 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3a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 1a + 1m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FOUR correct Achieve 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4a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2m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</a:t>
                      </a:r>
                      <a:endParaRPr lang="en-NZ" sz="16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Merit point and ONE Achieve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2m + 1a</a:t>
                      </a: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Merit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points </a:t>
                      </a: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 Achieve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2m + 2a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ONE Excellence point plus TWO Merit point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1e + 2m</a:t>
                      </a: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ONE Excellence point</a:t>
                      </a: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plus THREE Merit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1e + 3 m</a:t>
                      </a: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045" y="402710"/>
            <a:ext cx="732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NZQA  JUDGEMENT STATEMENT FOR QUESTION TWO: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175" y="4963861"/>
            <a:ext cx="282892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You can get “ACHIEVE” in all parts of the question for 5 or 6 ideas. </a:t>
            </a:r>
            <a:endParaRPr lang="en-NZ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9191" y="5359335"/>
            <a:ext cx="2649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>
                <a:solidFill>
                  <a:srgbClr val="CC0066"/>
                </a:solidFill>
                <a:latin typeface="Calibri" panose="020F0502020204030204" pitchFamily="34" charset="0"/>
              </a:rPr>
              <a:t>You can get “MERIT” for 4 ideas</a:t>
            </a:r>
            <a:endParaRPr lang="en-NZ" sz="1600" b="1" dirty="0">
              <a:solidFill>
                <a:srgbClr val="CC00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7628" y="5250524"/>
            <a:ext cx="3057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>
                <a:solidFill>
                  <a:srgbClr val="008A3E"/>
                </a:solidFill>
                <a:latin typeface="Calibri" panose="020F0502020204030204" pitchFamily="34" charset="0"/>
              </a:rPr>
              <a:t>“EXCELLENCE” can only be gained from detailed and correct answers in (d)</a:t>
            </a:r>
            <a:endParaRPr lang="en-NZ" sz="1600" i="1" dirty="0">
              <a:solidFill>
                <a:srgbClr val="008A3E"/>
              </a:solidFill>
              <a:latin typeface="Calibri" panose="020F050202020403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652174" y="4217414"/>
            <a:ext cx="567160" cy="64818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211515" y="4088423"/>
            <a:ext cx="580293" cy="1257301"/>
          </a:xfrm>
          <a:prstGeom prst="straightConnector1">
            <a:avLst/>
          </a:prstGeom>
          <a:ln w="38100">
            <a:solidFill>
              <a:srgbClr val="CC0099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139354" y="3851031"/>
            <a:ext cx="316523" cy="1380394"/>
          </a:xfrm>
          <a:prstGeom prst="straightConnector1">
            <a:avLst/>
          </a:prstGeom>
          <a:ln w="381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50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25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2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160" y="161165"/>
            <a:ext cx="2385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QUESTION THREE: WAVES</a:t>
            </a:r>
            <a:endParaRPr lang="en-NZ" sz="1600" b="1" dirty="0"/>
          </a:p>
        </p:txBody>
      </p:sp>
      <p:sp>
        <p:nvSpPr>
          <p:cNvPr id="3" name="Rectangle 2"/>
          <p:cNvSpPr/>
          <p:nvPr/>
        </p:nvSpPr>
        <p:spPr>
          <a:xfrm>
            <a:off x="234460" y="570554"/>
            <a:ext cx="875714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/>
              <a:t>The following diagram shows parallel wave fronts approaching shallow water. Waves travel slower in shallow water</a:t>
            </a:r>
            <a:r>
              <a:rPr lang="en-US" sz="1600" dirty="0" smtClean="0"/>
              <a:t>.</a:t>
            </a:r>
            <a:r>
              <a:rPr lang="en-US" sz="1600" dirty="0"/>
              <a:t> </a:t>
            </a:r>
            <a:endParaRPr lang="en-NZ" sz="1600" dirty="0"/>
          </a:p>
          <a:p>
            <a:pPr>
              <a:lnSpc>
                <a:spcPct val="150000"/>
              </a:lnSpc>
            </a:pPr>
            <a:r>
              <a:rPr lang="en-US" sz="1600" dirty="0" smtClean="0"/>
              <a:t>(a)  Complete </a:t>
            </a:r>
            <a:r>
              <a:rPr lang="en-US" sz="1600" dirty="0"/>
              <a:t>the diagram with </a:t>
            </a:r>
            <a:r>
              <a:rPr lang="en-US" sz="1600" b="1" dirty="0"/>
              <a:t>labelled </a:t>
            </a:r>
            <a:r>
              <a:rPr lang="en-US" sz="1600" dirty="0"/>
              <a:t>arrows showing the following:</a:t>
            </a:r>
            <a:endParaRPr lang="en-NZ" sz="16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/>
              <a:t>direction of travel </a:t>
            </a:r>
            <a:r>
              <a:rPr lang="en-US" sz="1600" b="1" dirty="0"/>
              <a:t>of incident </a:t>
            </a:r>
            <a:r>
              <a:rPr lang="en-US" sz="1600" dirty="0" err="1"/>
              <a:t>wavefronts</a:t>
            </a:r>
            <a:endParaRPr lang="en-NZ" sz="16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/>
              <a:t>direction of travel of </a:t>
            </a:r>
            <a:r>
              <a:rPr lang="en-US" sz="1600" b="1" dirty="0"/>
              <a:t>reflected </a:t>
            </a:r>
            <a:r>
              <a:rPr lang="en-US" sz="1600" dirty="0" err="1"/>
              <a:t>wavefronts</a:t>
            </a:r>
            <a:endParaRPr lang="en-NZ" sz="16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600" dirty="0"/>
              <a:t>direction of travel of </a:t>
            </a:r>
            <a:r>
              <a:rPr lang="en-US" sz="1600" b="1" dirty="0"/>
              <a:t>refracted (transmitted</a:t>
            </a:r>
            <a:r>
              <a:rPr lang="en-US" sz="1600" dirty="0"/>
              <a:t>) </a:t>
            </a:r>
            <a:r>
              <a:rPr lang="en-US" sz="1600" dirty="0" err="1"/>
              <a:t>wavefronts</a:t>
            </a:r>
            <a:r>
              <a:rPr lang="en-US" sz="1600" dirty="0"/>
              <a:t>.</a:t>
            </a:r>
            <a:endParaRPr lang="en-NZ" sz="16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4865078" y="3341784"/>
            <a:ext cx="4114800" cy="3188704"/>
            <a:chOff x="4865078" y="3341784"/>
            <a:chExt cx="4114800" cy="3188704"/>
          </a:xfrm>
        </p:grpSpPr>
        <p:sp>
          <p:nvSpPr>
            <p:cNvPr id="4" name="Rectangle 24"/>
            <p:cNvSpPr>
              <a:spLocks noChangeArrowheads="1"/>
            </p:cNvSpPr>
            <p:nvPr/>
          </p:nvSpPr>
          <p:spPr bwMode="auto">
            <a:xfrm>
              <a:off x="6271846" y="3341784"/>
              <a:ext cx="1133644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ea typeface="Calibri" pitchFamily="34" charset="0"/>
                  <a:cs typeface="Times New Roman" pitchFamily="18" charset="0"/>
                </a:rPr>
                <a:t>deep water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grpSp>
          <p:nvGrpSpPr>
            <p:cNvPr id="5" name="Group 1"/>
            <p:cNvGrpSpPr>
              <a:grpSpLocks/>
            </p:cNvGrpSpPr>
            <p:nvPr/>
          </p:nvGrpSpPr>
          <p:grpSpPr bwMode="auto">
            <a:xfrm>
              <a:off x="4865078" y="3727939"/>
              <a:ext cx="3529990" cy="2802549"/>
              <a:chOff x="2691" y="-1611"/>
              <a:chExt cx="4567" cy="3676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2696" y="-1611"/>
                <a:ext cx="4562" cy="3676"/>
                <a:chOff x="2696" y="-1611"/>
                <a:chExt cx="4562" cy="3676"/>
              </a:xfrm>
            </p:grpSpPr>
            <p:sp>
              <p:nvSpPr>
                <p:cNvPr id="27" name="Freeform 23"/>
                <p:cNvSpPr>
                  <a:spLocks/>
                </p:cNvSpPr>
                <p:nvPr/>
              </p:nvSpPr>
              <p:spPr bwMode="auto">
                <a:xfrm>
                  <a:off x="2696" y="-1611"/>
                  <a:ext cx="4562" cy="3676"/>
                </a:xfrm>
                <a:custGeom>
                  <a:avLst/>
                  <a:gdLst>
                    <a:gd name="T0" fmla="+- 0 7258 2696"/>
                    <a:gd name="T1" fmla="*/ T0 w 4562"/>
                    <a:gd name="T2" fmla="+- 0 -1611 -1611"/>
                    <a:gd name="T3" fmla="*/ -1611 h 3676"/>
                    <a:gd name="T4" fmla="+- 0 2696 2696"/>
                    <a:gd name="T5" fmla="*/ T4 w 4562"/>
                    <a:gd name="T6" fmla="+- 0 -1611 -1611"/>
                    <a:gd name="T7" fmla="*/ -1611 h 3676"/>
                    <a:gd name="T8" fmla="+- 0 2696 2696"/>
                    <a:gd name="T9" fmla="*/ T8 w 4562"/>
                    <a:gd name="T10" fmla="+- 0 2065 -1611"/>
                    <a:gd name="T11" fmla="*/ 2065 h 3676"/>
                    <a:gd name="T12" fmla="+- 0 7258 2696"/>
                    <a:gd name="T13" fmla="*/ T12 w 4562"/>
                    <a:gd name="T14" fmla="+- 0 -1611 -1611"/>
                    <a:gd name="T15" fmla="*/ -1611 h 367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4562" h="3676">
                      <a:moveTo>
                        <a:pt x="4562" y="0"/>
                      </a:moveTo>
                      <a:lnTo>
                        <a:pt x="0" y="0"/>
                      </a:lnTo>
                      <a:lnTo>
                        <a:pt x="0" y="3676"/>
                      </a:lnTo>
                      <a:lnTo>
                        <a:pt x="4562" y="0"/>
                      </a:lnTo>
                      <a:close/>
                    </a:path>
                  </a:pathLst>
                </a:custGeom>
                <a:solidFill>
                  <a:srgbClr val="D1D3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7" name="Group 20"/>
              <p:cNvGrpSpPr>
                <a:grpSpLocks/>
              </p:cNvGrpSpPr>
              <p:nvPr/>
            </p:nvGrpSpPr>
            <p:grpSpPr bwMode="auto">
              <a:xfrm>
                <a:off x="2696" y="-1520"/>
                <a:ext cx="4485" cy="2"/>
                <a:chOff x="2696" y="-1520"/>
                <a:chExt cx="4485" cy="2"/>
              </a:xfrm>
            </p:grpSpPr>
            <p:sp>
              <p:nvSpPr>
                <p:cNvPr id="26" name="Freeform 21"/>
                <p:cNvSpPr>
                  <a:spLocks/>
                </p:cNvSpPr>
                <p:nvPr/>
              </p:nvSpPr>
              <p:spPr bwMode="auto">
                <a:xfrm>
                  <a:off x="2696" y="-1520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2696" y="-1086"/>
                <a:ext cx="4485" cy="2"/>
                <a:chOff x="2696" y="-1086"/>
                <a:chExt cx="4485" cy="2"/>
              </a:xfrm>
            </p:grpSpPr>
            <p:sp>
              <p:nvSpPr>
                <p:cNvPr id="25" name="Freeform 19"/>
                <p:cNvSpPr>
                  <a:spLocks/>
                </p:cNvSpPr>
                <p:nvPr/>
              </p:nvSpPr>
              <p:spPr bwMode="auto">
                <a:xfrm>
                  <a:off x="2696" y="-1086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9" name="Group 16"/>
              <p:cNvGrpSpPr>
                <a:grpSpLocks/>
              </p:cNvGrpSpPr>
              <p:nvPr/>
            </p:nvGrpSpPr>
            <p:grpSpPr bwMode="auto">
              <a:xfrm>
                <a:off x="2696" y="-653"/>
                <a:ext cx="4485" cy="2"/>
                <a:chOff x="2696" y="-653"/>
                <a:chExt cx="4485" cy="2"/>
              </a:xfrm>
            </p:grpSpPr>
            <p:sp>
              <p:nvSpPr>
                <p:cNvPr id="24" name="Freeform 17"/>
                <p:cNvSpPr>
                  <a:spLocks/>
                </p:cNvSpPr>
                <p:nvPr/>
              </p:nvSpPr>
              <p:spPr bwMode="auto">
                <a:xfrm>
                  <a:off x="2696" y="-653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0" name="Group 14"/>
              <p:cNvGrpSpPr>
                <a:grpSpLocks/>
              </p:cNvGrpSpPr>
              <p:nvPr/>
            </p:nvGrpSpPr>
            <p:grpSpPr bwMode="auto">
              <a:xfrm>
                <a:off x="2696" y="-220"/>
                <a:ext cx="4485" cy="2"/>
                <a:chOff x="2696" y="-220"/>
                <a:chExt cx="4485" cy="2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2696" y="-220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1" name="Group 12"/>
              <p:cNvGrpSpPr>
                <a:grpSpLocks/>
              </p:cNvGrpSpPr>
              <p:nvPr/>
            </p:nvGrpSpPr>
            <p:grpSpPr bwMode="auto">
              <a:xfrm>
                <a:off x="2696" y="214"/>
                <a:ext cx="4485" cy="2"/>
                <a:chOff x="2696" y="214"/>
                <a:chExt cx="4485" cy="2"/>
              </a:xfrm>
            </p:grpSpPr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2696" y="214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>
                <a:off x="2696" y="647"/>
                <a:ext cx="4485" cy="2"/>
                <a:chOff x="2696" y="647"/>
                <a:chExt cx="4485" cy="2"/>
              </a:xfrm>
            </p:grpSpPr>
            <p:sp>
              <p:nvSpPr>
                <p:cNvPr id="21" name="Freeform 11"/>
                <p:cNvSpPr>
                  <a:spLocks/>
                </p:cNvSpPr>
                <p:nvPr/>
              </p:nvSpPr>
              <p:spPr bwMode="auto">
                <a:xfrm>
                  <a:off x="2696" y="647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3" name="Group 8"/>
              <p:cNvGrpSpPr>
                <a:grpSpLocks/>
              </p:cNvGrpSpPr>
              <p:nvPr/>
            </p:nvGrpSpPr>
            <p:grpSpPr bwMode="auto">
              <a:xfrm>
                <a:off x="2696" y="1080"/>
                <a:ext cx="4485" cy="2"/>
                <a:chOff x="2696" y="1080"/>
                <a:chExt cx="4485" cy="2"/>
              </a:xfrm>
            </p:grpSpPr>
            <p:sp>
              <p:nvSpPr>
                <p:cNvPr id="20" name="Freeform 9"/>
                <p:cNvSpPr>
                  <a:spLocks/>
                </p:cNvSpPr>
                <p:nvPr/>
              </p:nvSpPr>
              <p:spPr bwMode="auto">
                <a:xfrm>
                  <a:off x="2696" y="1080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4" name="Group 6"/>
              <p:cNvGrpSpPr>
                <a:grpSpLocks/>
              </p:cNvGrpSpPr>
              <p:nvPr/>
            </p:nvGrpSpPr>
            <p:grpSpPr bwMode="auto">
              <a:xfrm>
                <a:off x="2696" y="1947"/>
                <a:ext cx="4485" cy="2"/>
                <a:chOff x="2696" y="1947"/>
                <a:chExt cx="4485" cy="2"/>
              </a:xfrm>
            </p:grpSpPr>
            <p:sp>
              <p:nvSpPr>
                <p:cNvPr id="19" name="Freeform 7"/>
                <p:cNvSpPr>
                  <a:spLocks/>
                </p:cNvSpPr>
                <p:nvPr/>
              </p:nvSpPr>
              <p:spPr bwMode="auto">
                <a:xfrm>
                  <a:off x="2696" y="1947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5" name="Group 4"/>
              <p:cNvGrpSpPr>
                <a:grpSpLocks/>
              </p:cNvGrpSpPr>
              <p:nvPr/>
            </p:nvGrpSpPr>
            <p:grpSpPr bwMode="auto">
              <a:xfrm>
                <a:off x="2696" y="1513"/>
                <a:ext cx="4485" cy="2"/>
                <a:chOff x="2696" y="1513"/>
                <a:chExt cx="4485" cy="2"/>
              </a:xfrm>
            </p:grpSpPr>
            <p:sp>
              <p:nvSpPr>
                <p:cNvPr id="18" name="Freeform 5"/>
                <p:cNvSpPr>
                  <a:spLocks/>
                </p:cNvSpPr>
                <p:nvPr/>
              </p:nvSpPr>
              <p:spPr bwMode="auto">
                <a:xfrm>
                  <a:off x="2696" y="1513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6" name="Group 2"/>
              <p:cNvGrpSpPr>
                <a:grpSpLocks/>
              </p:cNvGrpSpPr>
              <p:nvPr/>
            </p:nvGrpSpPr>
            <p:grpSpPr bwMode="auto">
              <a:xfrm>
                <a:off x="2696" y="-1611"/>
                <a:ext cx="4562" cy="3676"/>
                <a:chOff x="2696" y="-1611"/>
                <a:chExt cx="4562" cy="3676"/>
              </a:xfrm>
            </p:grpSpPr>
            <p:sp>
              <p:nvSpPr>
                <p:cNvPr id="17" name="Freeform 3"/>
                <p:cNvSpPr>
                  <a:spLocks/>
                </p:cNvSpPr>
                <p:nvPr/>
              </p:nvSpPr>
              <p:spPr bwMode="auto">
                <a:xfrm>
                  <a:off x="2696" y="-1611"/>
                  <a:ext cx="4562" cy="3676"/>
                </a:xfrm>
                <a:custGeom>
                  <a:avLst/>
                  <a:gdLst>
                    <a:gd name="T0" fmla="+- 0 7258 2696"/>
                    <a:gd name="T1" fmla="*/ T0 w 4562"/>
                    <a:gd name="T2" fmla="+- 0 -1611 -1611"/>
                    <a:gd name="T3" fmla="*/ -1611 h 3676"/>
                    <a:gd name="T4" fmla="+- 0 2696 2696"/>
                    <a:gd name="T5" fmla="*/ T4 w 4562"/>
                    <a:gd name="T6" fmla="+- 0 2065 -1611"/>
                    <a:gd name="T7" fmla="*/ 2065 h 3676"/>
                    <a:gd name="T8" fmla="+- 0 7258 2696"/>
                    <a:gd name="T9" fmla="*/ T8 w 4562"/>
                    <a:gd name="T10" fmla="+- 0 2065 -1611"/>
                    <a:gd name="T11" fmla="*/ 2065 h 3676"/>
                    <a:gd name="T12" fmla="+- 0 7258 2696"/>
                    <a:gd name="T13" fmla="*/ T12 w 4562"/>
                    <a:gd name="T14" fmla="+- 0 -1611 -1611"/>
                    <a:gd name="T15" fmla="*/ -1611 h 367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4562" h="3676">
                      <a:moveTo>
                        <a:pt x="4562" y="0"/>
                      </a:moveTo>
                      <a:lnTo>
                        <a:pt x="0" y="3676"/>
                      </a:lnTo>
                      <a:lnTo>
                        <a:pt x="4562" y="3676"/>
                      </a:lnTo>
                      <a:lnTo>
                        <a:pt x="4562" y="0"/>
                      </a:lnTo>
                      <a:close/>
                    </a:path>
                  </a:pathLst>
                </a:custGeom>
                <a:solidFill>
                  <a:srgbClr val="E6E7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7831018" y="5141809"/>
              <a:ext cx="1148860" cy="584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ea typeface="Calibri" pitchFamily="34" charset="0"/>
                  <a:cs typeface="Times New Roman" pitchFamily="18" charset="0"/>
                </a:rPr>
                <a:t>shallow water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422030" y="579335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AutoNum type="alphaLcParenBoth" startAt="2"/>
            </a:pPr>
            <a:r>
              <a:rPr lang="en-US" sz="1600" dirty="0" smtClean="0"/>
              <a:t>Draw </a:t>
            </a:r>
            <a:r>
              <a:rPr lang="en-US" sz="1600" dirty="0"/>
              <a:t>the </a:t>
            </a:r>
            <a:r>
              <a:rPr lang="en-US" sz="1600" b="1" dirty="0"/>
              <a:t>refracted </a:t>
            </a:r>
            <a:r>
              <a:rPr lang="en-US" sz="1600" b="1" dirty="0" err="1"/>
              <a:t>wavefronts</a:t>
            </a:r>
            <a:r>
              <a:rPr lang="en-US" sz="1600" b="1" dirty="0"/>
              <a:t> </a:t>
            </a:r>
            <a:r>
              <a:rPr lang="en-US" sz="1600" dirty="0"/>
              <a:t>for the same </a:t>
            </a:r>
            <a:endParaRPr lang="en-US" sz="1600" dirty="0" smtClean="0"/>
          </a:p>
          <a:p>
            <a:pPr lvl="0"/>
            <a:r>
              <a:rPr lang="en-US" sz="1600" dirty="0"/>
              <a:t> </a:t>
            </a:r>
            <a:r>
              <a:rPr lang="en-US" sz="1600" dirty="0" smtClean="0"/>
              <a:t>      situation </a:t>
            </a:r>
            <a:r>
              <a:rPr lang="en-US" sz="1600" dirty="0"/>
              <a:t>as given above, in the diagram </a:t>
            </a:r>
            <a:r>
              <a:rPr lang="en-US" sz="1600" dirty="0" smtClean="0"/>
              <a:t>here:</a:t>
            </a:r>
            <a:endParaRPr lang="en-NZ" sz="16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234462" y="2216368"/>
            <a:ext cx="4173416" cy="3176981"/>
            <a:chOff x="234462" y="2216368"/>
            <a:chExt cx="4173416" cy="3176981"/>
          </a:xfrm>
        </p:grpSpPr>
        <p:grpSp>
          <p:nvGrpSpPr>
            <p:cNvPr id="30" name="Group 1"/>
            <p:cNvGrpSpPr>
              <a:grpSpLocks/>
            </p:cNvGrpSpPr>
            <p:nvPr/>
          </p:nvGrpSpPr>
          <p:grpSpPr bwMode="auto">
            <a:xfrm>
              <a:off x="539263" y="2590800"/>
              <a:ext cx="3529990" cy="2802549"/>
              <a:chOff x="2691" y="-1611"/>
              <a:chExt cx="4567" cy="3676"/>
            </a:xfrm>
          </p:grpSpPr>
          <p:grpSp>
            <p:nvGrpSpPr>
              <p:cNvPr id="31" name="Group 22"/>
              <p:cNvGrpSpPr>
                <a:grpSpLocks/>
              </p:cNvGrpSpPr>
              <p:nvPr/>
            </p:nvGrpSpPr>
            <p:grpSpPr bwMode="auto">
              <a:xfrm>
                <a:off x="2696" y="-1611"/>
                <a:ext cx="4562" cy="3676"/>
                <a:chOff x="2696" y="-1611"/>
                <a:chExt cx="4562" cy="3676"/>
              </a:xfrm>
            </p:grpSpPr>
            <p:sp>
              <p:nvSpPr>
                <p:cNvPr id="52" name="Freeform 23"/>
                <p:cNvSpPr>
                  <a:spLocks/>
                </p:cNvSpPr>
                <p:nvPr/>
              </p:nvSpPr>
              <p:spPr bwMode="auto">
                <a:xfrm>
                  <a:off x="2696" y="-1611"/>
                  <a:ext cx="4562" cy="3676"/>
                </a:xfrm>
                <a:custGeom>
                  <a:avLst/>
                  <a:gdLst>
                    <a:gd name="T0" fmla="+- 0 7258 2696"/>
                    <a:gd name="T1" fmla="*/ T0 w 4562"/>
                    <a:gd name="T2" fmla="+- 0 -1611 -1611"/>
                    <a:gd name="T3" fmla="*/ -1611 h 3676"/>
                    <a:gd name="T4" fmla="+- 0 2696 2696"/>
                    <a:gd name="T5" fmla="*/ T4 w 4562"/>
                    <a:gd name="T6" fmla="+- 0 -1611 -1611"/>
                    <a:gd name="T7" fmla="*/ -1611 h 3676"/>
                    <a:gd name="T8" fmla="+- 0 2696 2696"/>
                    <a:gd name="T9" fmla="*/ T8 w 4562"/>
                    <a:gd name="T10" fmla="+- 0 2065 -1611"/>
                    <a:gd name="T11" fmla="*/ 2065 h 3676"/>
                    <a:gd name="T12" fmla="+- 0 7258 2696"/>
                    <a:gd name="T13" fmla="*/ T12 w 4562"/>
                    <a:gd name="T14" fmla="+- 0 -1611 -1611"/>
                    <a:gd name="T15" fmla="*/ -1611 h 367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4562" h="3676">
                      <a:moveTo>
                        <a:pt x="4562" y="0"/>
                      </a:moveTo>
                      <a:lnTo>
                        <a:pt x="0" y="0"/>
                      </a:lnTo>
                      <a:lnTo>
                        <a:pt x="0" y="3676"/>
                      </a:lnTo>
                      <a:lnTo>
                        <a:pt x="4562" y="0"/>
                      </a:lnTo>
                      <a:close/>
                    </a:path>
                  </a:pathLst>
                </a:custGeom>
                <a:solidFill>
                  <a:srgbClr val="D1D3D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2" name="Group 20"/>
              <p:cNvGrpSpPr>
                <a:grpSpLocks/>
              </p:cNvGrpSpPr>
              <p:nvPr/>
            </p:nvGrpSpPr>
            <p:grpSpPr bwMode="auto">
              <a:xfrm>
                <a:off x="2696" y="-1520"/>
                <a:ext cx="4485" cy="2"/>
                <a:chOff x="2696" y="-1520"/>
                <a:chExt cx="4485" cy="2"/>
              </a:xfrm>
            </p:grpSpPr>
            <p:sp>
              <p:nvSpPr>
                <p:cNvPr id="51" name="Freeform 21"/>
                <p:cNvSpPr>
                  <a:spLocks/>
                </p:cNvSpPr>
                <p:nvPr/>
              </p:nvSpPr>
              <p:spPr bwMode="auto">
                <a:xfrm>
                  <a:off x="2696" y="-1520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3" name="Group 18"/>
              <p:cNvGrpSpPr>
                <a:grpSpLocks/>
              </p:cNvGrpSpPr>
              <p:nvPr/>
            </p:nvGrpSpPr>
            <p:grpSpPr bwMode="auto">
              <a:xfrm>
                <a:off x="2696" y="-1086"/>
                <a:ext cx="4485" cy="2"/>
                <a:chOff x="2696" y="-1086"/>
                <a:chExt cx="4485" cy="2"/>
              </a:xfrm>
            </p:grpSpPr>
            <p:sp>
              <p:nvSpPr>
                <p:cNvPr id="50" name="Freeform 19"/>
                <p:cNvSpPr>
                  <a:spLocks/>
                </p:cNvSpPr>
                <p:nvPr/>
              </p:nvSpPr>
              <p:spPr bwMode="auto">
                <a:xfrm>
                  <a:off x="2696" y="-1086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4" name="Group 16"/>
              <p:cNvGrpSpPr>
                <a:grpSpLocks/>
              </p:cNvGrpSpPr>
              <p:nvPr/>
            </p:nvGrpSpPr>
            <p:grpSpPr bwMode="auto">
              <a:xfrm>
                <a:off x="2696" y="-653"/>
                <a:ext cx="4485" cy="2"/>
                <a:chOff x="2696" y="-653"/>
                <a:chExt cx="4485" cy="2"/>
              </a:xfrm>
            </p:grpSpPr>
            <p:sp>
              <p:nvSpPr>
                <p:cNvPr id="49" name="Freeform 17"/>
                <p:cNvSpPr>
                  <a:spLocks/>
                </p:cNvSpPr>
                <p:nvPr/>
              </p:nvSpPr>
              <p:spPr bwMode="auto">
                <a:xfrm>
                  <a:off x="2696" y="-653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5" name="Group 14"/>
              <p:cNvGrpSpPr>
                <a:grpSpLocks/>
              </p:cNvGrpSpPr>
              <p:nvPr/>
            </p:nvGrpSpPr>
            <p:grpSpPr bwMode="auto">
              <a:xfrm>
                <a:off x="2696" y="-220"/>
                <a:ext cx="4485" cy="2"/>
                <a:chOff x="2696" y="-220"/>
                <a:chExt cx="4485" cy="2"/>
              </a:xfrm>
            </p:grpSpPr>
            <p:sp>
              <p:nvSpPr>
                <p:cNvPr id="48" name="Freeform 15"/>
                <p:cNvSpPr>
                  <a:spLocks/>
                </p:cNvSpPr>
                <p:nvPr/>
              </p:nvSpPr>
              <p:spPr bwMode="auto">
                <a:xfrm>
                  <a:off x="2696" y="-220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6" name="Group 12"/>
              <p:cNvGrpSpPr>
                <a:grpSpLocks/>
              </p:cNvGrpSpPr>
              <p:nvPr/>
            </p:nvGrpSpPr>
            <p:grpSpPr bwMode="auto">
              <a:xfrm>
                <a:off x="2696" y="214"/>
                <a:ext cx="4485" cy="2"/>
                <a:chOff x="2696" y="214"/>
                <a:chExt cx="4485" cy="2"/>
              </a:xfrm>
            </p:grpSpPr>
            <p:sp>
              <p:nvSpPr>
                <p:cNvPr id="47" name="Freeform 13"/>
                <p:cNvSpPr>
                  <a:spLocks/>
                </p:cNvSpPr>
                <p:nvPr/>
              </p:nvSpPr>
              <p:spPr bwMode="auto">
                <a:xfrm>
                  <a:off x="2696" y="214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7" name="Group 10"/>
              <p:cNvGrpSpPr>
                <a:grpSpLocks/>
              </p:cNvGrpSpPr>
              <p:nvPr/>
            </p:nvGrpSpPr>
            <p:grpSpPr bwMode="auto">
              <a:xfrm>
                <a:off x="2696" y="647"/>
                <a:ext cx="4485" cy="2"/>
                <a:chOff x="2696" y="647"/>
                <a:chExt cx="4485" cy="2"/>
              </a:xfrm>
            </p:grpSpPr>
            <p:sp>
              <p:nvSpPr>
                <p:cNvPr id="46" name="Freeform 11"/>
                <p:cNvSpPr>
                  <a:spLocks/>
                </p:cNvSpPr>
                <p:nvPr/>
              </p:nvSpPr>
              <p:spPr bwMode="auto">
                <a:xfrm>
                  <a:off x="2696" y="647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8" name="Group 8"/>
              <p:cNvGrpSpPr>
                <a:grpSpLocks/>
              </p:cNvGrpSpPr>
              <p:nvPr/>
            </p:nvGrpSpPr>
            <p:grpSpPr bwMode="auto">
              <a:xfrm>
                <a:off x="2696" y="1080"/>
                <a:ext cx="4485" cy="2"/>
                <a:chOff x="2696" y="1080"/>
                <a:chExt cx="4485" cy="2"/>
              </a:xfrm>
            </p:grpSpPr>
            <p:sp>
              <p:nvSpPr>
                <p:cNvPr id="45" name="Freeform 9"/>
                <p:cNvSpPr>
                  <a:spLocks/>
                </p:cNvSpPr>
                <p:nvPr/>
              </p:nvSpPr>
              <p:spPr bwMode="auto">
                <a:xfrm>
                  <a:off x="2696" y="1080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9" name="Group 6"/>
              <p:cNvGrpSpPr>
                <a:grpSpLocks/>
              </p:cNvGrpSpPr>
              <p:nvPr/>
            </p:nvGrpSpPr>
            <p:grpSpPr bwMode="auto">
              <a:xfrm>
                <a:off x="2696" y="1947"/>
                <a:ext cx="4485" cy="2"/>
                <a:chOff x="2696" y="1947"/>
                <a:chExt cx="4485" cy="2"/>
              </a:xfrm>
            </p:grpSpPr>
            <p:sp>
              <p:nvSpPr>
                <p:cNvPr id="44" name="Freeform 7"/>
                <p:cNvSpPr>
                  <a:spLocks/>
                </p:cNvSpPr>
                <p:nvPr/>
              </p:nvSpPr>
              <p:spPr bwMode="auto">
                <a:xfrm>
                  <a:off x="2696" y="1947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0" name="Group 4"/>
              <p:cNvGrpSpPr>
                <a:grpSpLocks/>
              </p:cNvGrpSpPr>
              <p:nvPr/>
            </p:nvGrpSpPr>
            <p:grpSpPr bwMode="auto">
              <a:xfrm>
                <a:off x="2696" y="1513"/>
                <a:ext cx="4485" cy="2"/>
                <a:chOff x="2696" y="1513"/>
                <a:chExt cx="4485" cy="2"/>
              </a:xfrm>
            </p:grpSpPr>
            <p:sp>
              <p:nvSpPr>
                <p:cNvPr id="43" name="Freeform 5"/>
                <p:cNvSpPr>
                  <a:spLocks/>
                </p:cNvSpPr>
                <p:nvPr/>
              </p:nvSpPr>
              <p:spPr bwMode="auto">
                <a:xfrm>
                  <a:off x="2696" y="1513"/>
                  <a:ext cx="4485" cy="2"/>
                </a:xfrm>
                <a:custGeom>
                  <a:avLst/>
                  <a:gdLst>
                    <a:gd name="T0" fmla="+- 0 2696 2696"/>
                    <a:gd name="T1" fmla="*/ T0 w 4485"/>
                    <a:gd name="T2" fmla="+- 0 7181 2696"/>
                    <a:gd name="T3" fmla="*/ T2 w 4485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485">
                      <a:moveTo>
                        <a:pt x="0" y="0"/>
                      </a:moveTo>
                      <a:lnTo>
                        <a:pt x="448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1" name="Group 2"/>
              <p:cNvGrpSpPr>
                <a:grpSpLocks/>
              </p:cNvGrpSpPr>
              <p:nvPr/>
            </p:nvGrpSpPr>
            <p:grpSpPr bwMode="auto">
              <a:xfrm>
                <a:off x="2696" y="-1611"/>
                <a:ext cx="4562" cy="3676"/>
                <a:chOff x="2696" y="-1611"/>
                <a:chExt cx="4562" cy="3676"/>
              </a:xfrm>
            </p:grpSpPr>
            <p:sp>
              <p:nvSpPr>
                <p:cNvPr id="42" name="Freeform 3"/>
                <p:cNvSpPr>
                  <a:spLocks/>
                </p:cNvSpPr>
                <p:nvPr/>
              </p:nvSpPr>
              <p:spPr bwMode="auto">
                <a:xfrm>
                  <a:off x="2696" y="-1611"/>
                  <a:ext cx="4562" cy="3676"/>
                </a:xfrm>
                <a:custGeom>
                  <a:avLst/>
                  <a:gdLst>
                    <a:gd name="T0" fmla="+- 0 7258 2696"/>
                    <a:gd name="T1" fmla="*/ T0 w 4562"/>
                    <a:gd name="T2" fmla="+- 0 -1611 -1611"/>
                    <a:gd name="T3" fmla="*/ -1611 h 3676"/>
                    <a:gd name="T4" fmla="+- 0 2696 2696"/>
                    <a:gd name="T5" fmla="*/ T4 w 4562"/>
                    <a:gd name="T6" fmla="+- 0 2065 -1611"/>
                    <a:gd name="T7" fmla="*/ 2065 h 3676"/>
                    <a:gd name="T8" fmla="+- 0 7258 2696"/>
                    <a:gd name="T9" fmla="*/ T8 w 4562"/>
                    <a:gd name="T10" fmla="+- 0 2065 -1611"/>
                    <a:gd name="T11" fmla="*/ 2065 h 3676"/>
                    <a:gd name="T12" fmla="+- 0 7258 2696"/>
                    <a:gd name="T13" fmla="*/ T12 w 4562"/>
                    <a:gd name="T14" fmla="+- 0 -1611 -1611"/>
                    <a:gd name="T15" fmla="*/ -1611 h 367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4562" h="3676">
                      <a:moveTo>
                        <a:pt x="4562" y="0"/>
                      </a:moveTo>
                      <a:lnTo>
                        <a:pt x="0" y="3676"/>
                      </a:lnTo>
                      <a:lnTo>
                        <a:pt x="4562" y="3676"/>
                      </a:lnTo>
                      <a:lnTo>
                        <a:pt x="4562" y="0"/>
                      </a:lnTo>
                      <a:close/>
                    </a:path>
                  </a:pathLst>
                </a:custGeom>
                <a:solidFill>
                  <a:srgbClr val="E6E7E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sp>
          <p:nvSpPr>
            <p:cNvPr id="53" name="Rectangle 24"/>
            <p:cNvSpPr>
              <a:spLocks noChangeArrowheads="1"/>
            </p:cNvSpPr>
            <p:nvPr/>
          </p:nvSpPr>
          <p:spPr bwMode="auto">
            <a:xfrm>
              <a:off x="234462" y="2216368"/>
              <a:ext cx="1133644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ea typeface="Calibri" pitchFamily="34" charset="0"/>
                  <a:cs typeface="Times New Roman" pitchFamily="18" charset="0"/>
                </a:rPr>
                <a:t>deep water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4" name="Rectangle 25"/>
            <p:cNvSpPr>
              <a:spLocks noChangeArrowheads="1"/>
            </p:cNvSpPr>
            <p:nvPr/>
          </p:nvSpPr>
          <p:spPr bwMode="auto">
            <a:xfrm>
              <a:off x="3259018" y="4485316"/>
              <a:ext cx="1148860" cy="584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ea typeface="Calibri" pitchFamily="34" charset="0"/>
                  <a:cs typeface="Times New Roman" pitchFamily="18" charset="0"/>
                </a:rPr>
                <a:t>shallow water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752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184" y="201195"/>
            <a:ext cx="86750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/>
              <a:t>A boat is anchored in a </a:t>
            </a:r>
            <a:r>
              <a:rPr lang="en-US" sz="1600" dirty="0" err="1"/>
              <a:t>harbour</a:t>
            </a:r>
            <a:r>
              <a:rPr lang="en-US" sz="1600" dirty="0"/>
              <a:t> behind a sea-wall separating it from the open sea. There is a gap in between two sea-walls as shown below. A sea-wall is a structure that is built to protect a </a:t>
            </a:r>
            <a:r>
              <a:rPr lang="en-US" sz="1600" dirty="0" err="1"/>
              <a:t>harbour</a:t>
            </a:r>
            <a:r>
              <a:rPr lang="en-US" sz="1600" dirty="0"/>
              <a:t> from waves.</a:t>
            </a:r>
            <a:endParaRPr lang="en-NZ" sz="1600" dirty="0"/>
          </a:p>
          <a:p>
            <a:r>
              <a:rPr lang="en-US" sz="1600" dirty="0"/>
              <a:t>Waves from the sea go towards the gap between the two sea-walls.</a:t>
            </a:r>
            <a:endParaRPr lang="en-NZ" sz="1600" dirty="0"/>
          </a:p>
          <a:p>
            <a:r>
              <a:rPr lang="en-US" sz="1600" dirty="0"/>
              <a:t> </a:t>
            </a:r>
            <a:endParaRPr lang="en-NZ" sz="1600" dirty="0"/>
          </a:p>
          <a:p>
            <a:pPr marL="342900" indent="-342900">
              <a:buAutoNum type="alphaLcParenBoth" startAt="3"/>
            </a:pPr>
            <a:r>
              <a:rPr lang="en-US" sz="1600" dirty="0" smtClean="0"/>
              <a:t>On </a:t>
            </a:r>
            <a:r>
              <a:rPr lang="en-US" sz="1600" dirty="0"/>
              <a:t>the diagram below, show what happens to the waves once they go through the gap between </a:t>
            </a:r>
            <a:endParaRPr lang="en-US" sz="1600" dirty="0" smtClean="0"/>
          </a:p>
          <a:p>
            <a:r>
              <a:rPr lang="en-US" sz="1600" dirty="0" smtClean="0"/>
              <a:t>        the </a:t>
            </a:r>
            <a:r>
              <a:rPr lang="en-US" sz="1600" dirty="0"/>
              <a:t>two </a:t>
            </a:r>
            <a:r>
              <a:rPr lang="en-US" sz="1600" dirty="0" smtClean="0"/>
              <a:t>sea-walls.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Include </a:t>
            </a:r>
            <a:r>
              <a:rPr lang="en-US" sz="1600" dirty="0"/>
              <a:t>direction of the waves in your drawing.</a:t>
            </a:r>
            <a:endParaRPr lang="en-NZ" sz="1600" dirty="0"/>
          </a:p>
          <a:p>
            <a:r>
              <a:rPr lang="en-US" sz="1600" dirty="0" smtClean="0"/>
              <a:t>        Describe </a:t>
            </a:r>
            <a:r>
              <a:rPr lang="en-US" sz="1600" dirty="0"/>
              <a:t>and explain the effect the waves will have on the boat.</a:t>
            </a:r>
            <a:endParaRPr lang="en-NZ" sz="160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414448" y="3116493"/>
            <a:ext cx="6345847" cy="2365460"/>
            <a:chOff x="1430214" y="3124376"/>
            <a:chExt cx="6345847" cy="2365460"/>
          </a:xfrm>
        </p:grpSpPr>
        <p:grpSp>
          <p:nvGrpSpPr>
            <p:cNvPr id="32" name="Group 6"/>
            <p:cNvGrpSpPr>
              <a:grpSpLocks/>
            </p:cNvGrpSpPr>
            <p:nvPr/>
          </p:nvGrpSpPr>
          <p:grpSpPr bwMode="auto">
            <a:xfrm>
              <a:off x="1637415" y="4706007"/>
              <a:ext cx="2415531" cy="783829"/>
              <a:chOff x="1422" y="-67"/>
              <a:chExt cx="3230" cy="955"/>
            </a:xfrm>
          </p:grpSpPr>
          <p:grpSp>
            <p:nvGrpSpPr>
              <p:cNvPr id="52" name="Group 11"/>
              <p:cNvGrpSpPr>
                <a:grpSpLocks/>
              </p:cNvGrpSpPr>
              <p:nvPr/>
            </p:nvGrpSpPr>
            <p:grpSpPr bwMode="auto">
              <a:xfrm>
                <a:off x="1422" y="-67"/>
                <a:ext cx="3230" cy="341"/>
                <a:chOff x="1422" y="-67"/>
                <a:chExt cx="3230" cy="341"/>
              </a:xfrm>
            </p:grpSpPr>
            <p:sp>
              <p:nvSpPr>
                <p:cNvPr id="57" name="Freeform 12"/>
                <p:cNvSpPr>
                  <a:spLocks/>
                </p:cNvSpPr>
                <p:nvPr/>
              </p:nvSpPr>
              <p:spPr bwMode="auto">
                <a:xfrm>
                  <a:off x="1422" y="-67"/>
                  <a:ext cx="3230" cy="341"/>
                </a:xfrm>
                <a:custGeom>
                  <a:avLst/>
                  <a:gdLst>
                    <a:gd name="T0" fmla="+- 0 4652 1422"/>
                    <a:gd name="T1" fmla="*/ T0 w 3230"/>
                    <a:gd name="T2" fmla="+- 0 273 -67"/>
                    <a:gd name="T3" fmla="*/ 273 h 341"/>
                    <a:gd name="T4" fmla="+- 0 1422 1422"/>
                    <a:gd name="T5" fmla="*/ T4 w 3230"/>
                    <a:gd name="T6" fmla="+- 0 273 -67"/>
                    <a:gd name="T7" fmla="*/ 273 h 341"/>
                    <a:gd name="T8" fmla="+- 0 1422 1422"/>
                    <a:gd name="T9" fmla="*/ T8 w 3230"/>
                    <a:gd name="T10" fmla="+- 0 -67 -67"/>
                    <a:gd name="T11" fmla="*/ -67 h 341"/>
                    <a:gd name="T12" fmla="+- 0 4652 1422"/>
                    <a:gd name="T13" fmla="*/ T12 w 3230"/>
                    <a:gd name="T14" fmla="+- 0 -67 -67"/>
                    <a:gd name="T15" fmla="*/ -67 h 341"/>
                    <a:gd name="T16" fmla="+- 0 4652 1422"/>
                    <a:gd name="T17" fmla="*/ T16 w 3230"/>
                    <a:gd name="T18" fmla="+- 0 273 -67"/>
                    <a:gd name="T19" fmla="*/ 273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3230" h="341">
                      <a:moveTo>
                        <a:pt x="3230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3230" y="0"/>
                      </a:lnTo>
                      <a:lnTo>
                        <a:pt x="3230" y="340"/>
                      </a:lnTo>
                      <a:close/>
                    </a:path>
                  </a:pathLst>
                </a:custGeom>
                <a:solidFill>
                  <a:srgbClr val="A7A9A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3" name="Group 7"/>
              <p:cNvGrpSpPr>
                <a:grpSpLocks/>
              </p:cNvGrpSpPr>
              <p:nvPr/>
            </p:nvGrpSpPr>
            <p:grpSpPr bwMode="auto">
              <a:xfrm>
                <a:off x="1422" y="-67"/>
                <a:ext cx="3230" cy="955"/>
                <a:chOff x="1422" y="-67"/>
                <a:chExt cx="3230" cy="955"/>
              </a:xfrm>
            </p:grpSpPr>
            <p:sp>
              <p:nvSpPr>
                <p:cNvPr id="54" name="Freeform 10"/>
                <p:cNvSpPr>
                  <a:spLocks/>
                </p:cNvSpPr>
                <p:nvPr/>
              </p:nvSpPr>
              <p:spPr bwMode="auto">
                <a:xfrm>
                  <a:off x="1422" y="-67"/>
                  <a:ext cx="3230" cy="341"/>
                </a:xfrm>
                <a:custGeom>
                  <a:avLst/>
                  <a:gdLst>
                    <a:gd name="T0" fmla="+- 0 4652 1422"/>
                    <a:gd name="T1" fmla="*/ T0 w 3230"/>
                    <a:gd name="T2" fmla="+- 0 273 -67"/>
                    <a:gd name="T3" fmla="*/ 273 h 341"/>
                    <a:gd name="T4" fmla="+- 0 1422 1422"/>
                    <a:gd name="T5" fmla="*/ T4 w 3230"/>
                    <a:gd name="T6" fmla="+- 0 273 -67"/>
                    <a:gd name="T7" fmla="*/ 273 h 341"/>
                    <a:gd name="T8" fmla="+- 0 1422 1422"/>
                    <a:gd name="T9" fmla="*/ T8 w 3230"/>
                    <a:gd name="T10" fmla="+- 0 -67 -67"/>
                    <a:gd name="T11" fmla="*/ -67 h 341"/>
                    <a:gd name="T12" fmla="+- 0 4652 1422"/>
                    <a:gd name="T13" fmla="*/ T12 w 3230"/>
                    <a:gd name="T14" fmla="+- 0 -67 -67"/>
                    <a:gd name="T15" fmla="*/ -67 h 341"/>
                    <a:gd name="T16" fmla="+- 0 4652 1422"/>
                    <a:gd name="T17" fmla="*/ T16 w 3230"/>
                    <a:gd name="T18" fmla="+- 0 273 -67"/>
                    <a:gd name="T19" fmla="*/ 273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3230" h="341">
                      <a:moveTo>
                        <a:pt x="3230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3230" y="0"/>
                      </a:lnTo>
                      <a:lnTo>
                        <a:pt x="3230" y="34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pic>
              <p:nvPicPr>
                <p:cNvPr id="55" name="Picture 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35" y="303"/>
                  <a:ext cx="982" cy="3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20" y="547"/>
                  <a:ext cx="703" cy="3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boat</a:t>
                  </a:r>
                  <a:endPara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3" name="Group 1"/>
            <p:cNvGrpSpPr>
              <a:grpSpLocks/>
            </p:cNvGrpSpPr>
            <p:nvPr/>
          </p:nvGrpSpPr>
          <p:grpSpPr bwMode="auto">
            <a:xfrm>
              <a:off x="4742832" y="4690241"/>
              <a:ext cx="2177216" cy="277143"/>
              <a:chOff x="5212" y="-72"/>
              <a:chExt cx="3245" cy="351"/>
            </a:xfrm>
          </p:grpSpPr>
          <p:grpSp>
            <p:nvGrpSpPr>
              <p:cNvPr id="48" name="Group 4"/>
              <p:cNvGrpSpPr>
                <a:grpSpLocks/>
              </p:cNvGrpSpPr>
              <p:nvPr/>
            </p:nvGrpSpPr>
            <p:grpSpPr bwMode="auto">
              <a:xfrm>
                <a:off x="5217" y="-67"/>
                <a:ext cx="3235" cy="341"/>
                <a:chOff x="5217" y="-67"/>
                <a:chExt cx="3235" cy="341"/>
              </a:xfrm>
            </p:grpSpPr>
            <p:sp>
              <p:nvSpPr>
                <p:cNvPr id="51" name="Freeform 5"/>
                <p:cNvSpPr>
                  <a:spLocks/>
                </p:cNvSpPr>
                <p:nvPr/>
              </p:nvSpPr>
              <p:spPr bwMode="auto">
                <a:xfrm>
                  <a:off x="5217" y="-67"/>
                  <a:ext cx="3235" cy="341"/>
                </a:xfrm>
                <a:custGeom>
                  <a:avLst/>
                  <a:gdLst>
                    <a:gd name="T0" fmla="+- 0 8452 5217"/>
                    <a:gd name="T1" fmla="*/ T0 w 3235"/>
                    <a:gd name="T2" fmla="+- 0 273 -67"/>
                    <a:gd name="T3" fmla="*/ 273 h 341"/>
                    <a:gd name="T4" fmla="+- 0 5217 5217"/>
                    <a:gd name="T5" fmla="*/ T4 w 3235"/>
                    <a:gd name="T6" fmla="+- 0 273 -67"/>
                    <a:gd name="T7" fmla="*/ 273 h 341"/>
                    <a:gd name="T8" fmla="+- 0 5217 5217"/>
                    <a:gd name="T9" fmla="*/ T8 w 3235"/>
                    <a:gd name="T10" fmla="+- 0 -67 -67"/>
                    <a:gd name="T11" fmla="*/ -67 h 341"/>
                    <a:gd name="T12" fmla="+- 0 8452 5217"/>
                    <a:gd name="T13" fmla="*/ T12 w 3235"/>
                    <a:gd name="T14" fmla="+- 0 -67 -67"/>
                    <a:gd name="T15" fmla="*/ -67 h 341"/>
                    <a:gd name="T16" fmla="+- 0 8452 5217"/>
                    <a:gd name="T17" fmla="*/ T16 w 3235"/>
                    <a:gd name="T18" fmla="+- 0 273 -67"/>
                    <a:gd name="T19" fmla="*/ 273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3235" h="341">
                      <a:moveTo>
                        <a:pt x="3235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3235" y="0"/>
                      </a:lnTo>
                      <a:lnTo>
                        <a:pt x="3235" y="340"/>
                      </a:lnTo>
                      <a:close/>
                    </a:path>
                  </a:pathLst>
                </a:custGeom>
                <a:solidFill>
                  <a:srgbClr val="A7A9A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9" name="Group 2"/>
              <p:cNvGrpSpPr>
                <a:grpSpLocks/>
              </p:cNvGrpSpPr>
              <p:nvPr/>
            </p:nvGrpSpPr>
            <p:grpSpPr bwMode="auto">
              <a:xfrm>
                <a:off x="5217" y="-67"/>
                <a:ext cx="3235" cy="341"/>
                <a:chOff x="5217" y="-67"/>
                <a:chExt cx="3235" cy="341"/>
              </a:xfrm>
            </p:grpSpPr>
            <p:sp>
              <p:nvSpPr>
                <p:cNvPr id="50" name="Freeform 3"/>
                <p:cNvSpPr>
                  <a:spLocks/>
                </p:cNvSpPr>
                <p:nvPr/>
              </p:nvSpPr>
              <p:spPr bwMode="auto">
                <a:xfrm>
                  <a:off x="5217" y="-67"/>
                  <a:ext cx="3235" cy="341"/>
                </a:xfrm>
                <a:custGeom>
                  <a:avLst/>
                  <a:gdLst>
                    <a:gd name="T0" fmla="+- 0 8452 5217"/>
                    <a:gd name="T1" fmla="*/ T0 w 3235"/>
                    <a:gd name="T2" fmla="+- 0 273 -67"/>
                    <a:gd name="T3" fmla="*/ 273 h 341"/>
                    <a:gd name="T4" fmla="+- 0 5217 5217"/>
                    <a:gd name="T5" fmla="*/ T4 w 3235"/>
                    <a:gd name="T6" fmla="+- 0 273 -67"/>
                    <a:gd name="T7" fmla="*/ 273 h 341"/>
                    <a:gd name="T8" fmla="+- 0 5217 5217"/>
                    <a:gd name="T9" fmla="*/ T8 w 3235"/>
                    <a:gd name="T10" fmla="+- 0 -67 -67"/>
                    <a:gd name="T11" fmla="*/ -67 h 341"/>
                    <a:gd name="T12" fmla="+- 0 8452 5217"/>
                    <a:gd name="T13" fmla="*/ T12 w 3235"/>
                    <a:gd name="T14" fmla="+- 0 -67 -67"/>
                    <a:gd name="T15" fmla="*/ -67 h 341"/>
                    <a:gd name="T16" fmla="+- 0 8452 5217"/>
                    <a:gd name="T17" fmla="*/ T16 w 3235"/>
                    <a:gd name="T18" fmla="+- 0 273 -67"/>
                    <a:gd name="T19" fmla="*/ 273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3235" h="341">
                      <a:moveTo>
                        <a:pt x="3235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3235" y="0"/>
                      </a:lnTo>
                      <a:lnTo>
                        <a:pt x="3235" y="34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2891725" y="3474311"/>
              <a:ext cx="3049444" cy="1286328"/>
              <a:chOff x="2665" y="-279"/>
              <a:chExt cx="4546" cy="1544"/>
            </a:xfrm>
          </p:grpSpPr>
          <p:grpSp>
            <p:nvGrpSpPr>
              <p:cNvPr id="37" name="Group 23"/>
              <p:cNvGrpSpPr>
                <a:grpSpLocks/>
              </p:cNvGrpSpPr>
              <p:nvPr/>
            </p:nvGrpSpPr>
            <p:grpSpPr bwMode="auto">
              <a:xfrm>
                <a:off x="2670" y="865"/>
                <a:ext cx="4536" cy="2"/>
                <a:chOff x="2670" y="865"/>
                <a:chExt cx="4536" cy="2"/>
              </a:xfrm>
            </p:grpSpPr>
            <p:sp>
              <p:nvSpPr>
                <p:cNvPr id="47" name="Freeform 46"/>
                <p:cNvSpPr>
                  <a:spLocks/>
                </p:cNvSpPr>
                <p:nvPr/>
              </p:nvSpPr>
              <p:spPr bwMode="auto">
                <a:xfrm>
                  <a:off x="2670" y="865"/>
                  <a:ext cx="4536" cy="2"/>
                </a:xfrm>
                <a:custGeom>
                  <a:avLst/>
                  <a:gdLst>
                    <a:gd name="T0" fmla="+- 0 2670 2670"/>
                    <a:gd name="T1" fmla="*/ T0 w 4536"/>
                    <a:gd name="T2" fmla="+- 0 7205 2670"/>
                    <a:gd name="T3" fmla="*/ T2 w 453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536">
                      <a:moveTo>
                        <a:pt x="0" y="0"/>
                      </a:moveTo>
                      <a:lnTo>
                        <a:pt x="453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8" name="Group 21"/>
              <p:cNvGrpSpPr>
                <a:grpSpLocks/>
              </p:cNvGrpSpPr>
              <p:nvPr/>
            </p:nvGrpSpPr>
            <p:grpSpPr bwMode="auto">
              <a:xfrm>
                <a:off x="2670" y="298"/>
                <a:ext cx="4536" cy="2"/>
                <a:chOff x="2670" y="298"/>
                <a:chExt cx="4536" cy="2"/>
              </a:xfrm>
            </p:grpSpPr>
            <p:sp>
              <p:nvSpPr>
                <p:cNvPr id="46" name="Freeform 22"/>
                <p:cNvSpPr>
                  <a:spLocks/>
                </p:cNvSpPr>
                <p:nvPr/>
              </p:nvSpPr>
              <p:spPr bwMode="auto">
                <a:xfrm>
                  <a:off x="2670" y="298"/>
                  <a:ext cx="4536" cy="2"/>
                </a:xfrm>
                <a:custGeom>
                  <a:avLst/>
                  <a:gdLst>
                    <a:gd name="T0" fmla="+- 0 2670 2670"/>
                    <a:gd name="T1" fmla="*/ T0 w 4536"/>
                    <a:gd name="T2" fmla="+- 0 7205 2670"/>
                    <a:gd name="T3" fmla="*/ T2 w 453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536">
                      <a:moveTo>
                        <a:pt x="0" y="0"/>
                      </a:moveTo>
                      <a:lnTo>
                        <a:pt x="453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9" name="Group 19"/>
              <p:cNvGrpSpPr>
                <a:grpSpLocks/>
              </p:cNvGrpSpPr>
              <p:nvPr/>
            </p:nvGrpSpPr>
            <p:grpSpPr bwMode="auto">
              <a:xfrm>
                <a:off x="2670" y="-269"/>
                <a:ext cx="4536" cy="2"/>
                <a:chOff x="2670" y="-269"/>
                <a:chExt cx="4536" cy="2"/>
              </a:xfrm>
            </p:grpSpPr>
            <p:sp>
              <p:nvSpPr>
                <p:cNvPr id="45" name="Freeform 20"/>
                <p:cNvSpPr>
                  <a:spLocks/>
                </p:cNvSpPr>
                <p:nvPr/>
              </p:nvSpPr>
              <p:spPr bwMode="auto">
                <a:xfrm>
                  <a:off x="2670" y="-269"/>
                  <a:ext cx="4536" cy="2"/>
                </a:xfrm>
                <a:custGeom>
                  <a:avLst/>
                  <a:gdLst>
                    <a:gd name="T0" fmla="+- 0 2670 2670"/>
                    <a:gd name="T1" fmla="*/ T0 w 4536"/>
                    <a:gd name="T2" fmla="+- 0 7205 2670"/>
                    <a:gd name="T3" fmla="*/ T2 w 453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536">
                      <a:moveTo>
                        <a:pt x="0" y="0"/>
                      </a:moveTo>
                      <a:lnTo>
                        <a:pt x="453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0" name="Group 39"/>
              <p:cNvGrpSpPr>
                <a:grpSpLocks/>
              </p:cNvGrpSpPr>
              <p:nvPr/>
            </p:nvGrpSpPr>
            <p:grpSpPr bwMode="auto">
              <a:xfrm>
                <a:off x="4937" y="-269"/>
                <a:ext cx="2" cy="1510"/>
                <a:chOff x="4937" y="-269"/>
                <a:chExt cx="2" cy="1510"/>
              </a:xfrm>
            </p:grpSpPr>
            <p:sp>
              <p:nvSpPr>
                <p:cNvPr id="44" name="Freeform 18"/>
                <p:cNvSpPr>
                  <a:spLocks/>
                </p:cNvSpPr>
                <p:nvPr/>
              </p:nvSpPr>
              <p:spPr bwMode="auto">
                <a:xfrm>
                  <a:off x="4937" y="-269"/>
                  <a:ext cx="2" cy="1510"/>
                </a:xfrm>
                <a:custGeom>
                  <a:avLst/>
                  <a:gdLst>
                    <a:gd name="T0" fmla="+- 0 -269 -269"/>
                    <a:gd name="T1" fmla="*/ -269 h 1510"/>
                    <a:gd name="T2" fmla="+- 0 1241 -269"/>
                    <a:gd name="T3" fmla="*/ 1241 h 151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510">
                      <a:moveTo>
                        <a:pt x="0" y="0"/>
                      </a:moveTo>
                      <a:lnTo>
                        <a:pt x="0" y="1510"/>
                      </a:lnTo>
                    </a:path>
                  </a:pathLst>
                </a:custGeom>
                <a:noFill/>
                <a:ln w="1270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1" name="Group 14"/>
              <p:cNvGrpSpPr>
                <a:grpSpLocks/>
              </p:cNvGrpSpPr>
              <p:nvPr/>
            </p:nvGrpSpPr>
            <p:grpSpPr bwMode="auto">
              <a:xfrm>
                <a:off x="4837" y="1101"/>
                <a:ext cx="203" cy="164"/>
                <a:chOff x="4837" y="1101"/>
                <a:chExt cx="203" cy="164"/>
              </a:xfrm>
            </p:grpSpPr>
            <p:sp>
              <p:nvSpPr>
                <p:cNvPr id="42" name="Freeform 16"/>
                <p:cNvSpPr>
                  <a:spLocks/>
                </p:cNvSpPr>
                <p:nvPr/>
              </p:nvSpPr>
              <p:spPr bwMode="auto">
                <a:xfrm>
                  <a:off x="4837" y="1101"/>
                  <a:ext cx="203" cy="164"/>
                </a:xfrm>
                <a:custGeom>
                  <a:avLst/>
                  <a:gdLst>
                    <a:gd name="T0" fmla="+- 0 4846 4837"/>
                    <a:gd name="T1" fmla="*/ T0 w 203"/>
                    <a:gd name="T2" fmla="+- 0 1101 1101"/>
                    <a:gd name="T3" fmla="*/ 1101 h 164"/>
                    <a:gd name="T4" fmla="+- 0 4838 4837"/>
                    <a:gd name="T5" fmla="*/ T4 w 203"/>
                    <a:gd name="T6" fmla="+- 0 1106 1101"/>
                    <a:gd name="T7" fmla="*/ 1106 h 164"/>
                    <a:gd name="T8" fmla="+- 0 4837 4837"/>
                    <a:gd name="T9" fmla="*/ T8 w 203"/>
                    <a:gd name="T10" fmla="+- 0 1109 1101"/>
                    <a:gd name="T11" fmla="*/ 1109 h 164"/>
                    <a:gd name="T12" fmla="+- 0 4837 4837"/>
                    <a:gd name="T13" fmla="*/ T12 w 203"/>
                    <a:gd name="T14" fmla="+- 0 1114 1101"/>
                    <a:gd name="T15" fmla="*/ 1114 h 164"/>
                    <a:gd name="T16" fmla="+- 0 4837 4837"/>
                    <a:gd name="T17" fmla="*/ T16 w 203"/>
                    <a:gd name="T18" fmla="+- 0 1116 1101"/>
                    <a:gd name="T19" fmla="*/ 1116 h 164"/>
                    <a:gd name="T20" fmla="+- 0 4931 4837"/>
                    <a:gd name="T21" fmla="*/ T20 w 203"/>
                    <a:gd name="T22" fmla="+- 0 1263 1101"/>
                    <a:gd name="T23" fmla="*/ 1263 h 164"/>
                    <a:gd name="T24" fmla="+- 0 4934 4837"/>
                    <a:gd name="T25" fmla="*/ T24 w 203"/>
                    <a:gd name="T26" fmla="+- 0 1265 1101"/>
                    <a:gd name="T27" fmla="*/ 1265 h 164"/>
                    <a:gd name="T28" fmla="+- 0 4941 4837"/>
                    <a:gd name="T29" fmla="*/ T28 w 203"/>
                    <a:gd name="T30" fmla="+- 0 1265 1101"/>
                    <a:gd name="T31" fmla="*/ 1265 h 164"/>
                    <a:gd name="T32" fmla="+- 0 4944 4837"/>
                    <a:gd name="T33" fmla="*/ T32 w 203"/>
                    <a:gd name="T34" fmla="+- 0 1263 1101"/>
                    <a:gd name="T35" fmla="*/ 1263 h 164"/>
                    <a:gd name="T36" fmla="+- 0 4961 4837"/>
                    <a:gd name="T37" fmla="*/ T36 w 203"/>
                    <a:gd name="T38" fmla="+- 0 1236 1101"/>
                    <a:gd name="T39" fmla="*/ 1236 h 164"/>
                    <a:gd name="T40" fmla="+- 0 4937 4837"/>
                    <a:gd name="T41" fmla="*/ T40 w 203"/>
                    <a:gd name="T42" fmla="+- 0 1236 1101"/>
                    <a:gd name="T43" fmla="*/ 1236 h 164"/>
                    <a:gd name="T44" fmla="+- 0 4852 4837"/>
                    <a:gd name="T45" fmla="*/ T44 w 203"/>
                    <a:gd name="T46" fmla="+- 0 1102 1101"/>
                    <a:gd name="T47" fmla="*/ 1102 h 164"/>
                    <a:gd name="T48" fmla="+- 0 4846 4837"/>
                    <a:gd name="T49" fmla="*/ T48 w 203"/>
                    <a:gd name="T50" fmla="+- 0 1101 1101"/>
                    <a:gd name="T51" fmla="*/ 1101 h 1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</a:cxnLst>
                  <a:rect l="0" t="0" r="r" b="b"/>
                  <a:pathLst>
                    <a:path w="203" h="164">
                      <a:moveTo>
                        <a:pt x="9" y="0"/>
                      </a:moveTo>
                      <a:lnTo>
                        <a:pt x="1" y="5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94" y="162"/>
                      </a:lnTo>
                      <a:lnTo>
                        <a:pt x="97" y="164"/>
                      </a:lnTo>
                      <a:lnTo>
                        <a:pt x="104" y="164"/>
                      </a:lnTo>
                      <a:lnTo>
                        <a:pt x="107" y="162"/>
                      </a:lnTo>
                      <a:lnTo>
                        <a:pt x="124" y="135"/>
                      </a:lnTo>
                      <a:lnTo>
                        <a:pt x="100" y="135"/>
                      </a:lnTo>
                      <a:lnTo>
                        <a:pt x="15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/>
              </p:nvSpPr>
              <p:spPr bwMode="auto">
                <a:xfrm>
                  <a:off x="4837" y="1101"/>
                  <a:ext cx="203" cy="164"/>
                </a:xfrm>
                <a:custGeom>
                  <a:avLst/>
                  <a:gdLst>
                    <a:gd name="T0" fmla="+- 0 5029 4837"/>
                    <a:gd name="T1" fmla="*/ T0 w 203"/>
                    <a:gd name="T2" fmla="+- 0 1101 1101"/>
                    <a:gd name="T3" fmla="*/ 1101 h 164"/>
                    <a:gd name="T4" fmla="+- 0 5022 4837"/>
                    <a:gd name="T5" fmla="*/ T4 w 203"/>
                    <a:gd name="T6" fmla="+- 0 1102 1101"/>
                    <a:gd name="T7" fmla="*/ 1102 h 164"/>
                    <a:gd name="T8" fmla="+- 0 4937 4837"/>
                    <a:gd name="T9" fmla="*/ T8 w 203"/>
                    <a:gd name="T10" fmla="+- 0 1236 1101"/>
                    <a:gd name="T11" fmla="*/ 1236 h 164"/>
                    <a:gd name="T12" fmla="+- 0 4961 4837"/>
                    <a:gd name="T13" fmla="*/ T12 w 203"/>
                    <a:gd name="T14" fmla="+- 0 1236 1101"/>
                    <a:gd name="T15" fmla="*/ 1236 h 164"/>
                    <a:gd name="T16" fmla="+- 0 5039 4837"/>
                    <a:gd name="T17" fmla="*/ T16 w 203"/>
                    <a:gd name="T18" fmla="+- 0 1113 1101"/>
                    <a:gd name="T19" fmla="*/ 1113 h 164"/>
                    <a:gd name="T20" fmla="+- 0 5038 4837"/>
                    <a:gd name="T21" fmla="*/ T20 w 203"/>
                    <a:gd name="T22" fmla="+- 0 1107 1101"/>
                    <a:gd name="T23" fmla="*/ 1107 h 164"/>
                    <a:gd name="T24" fmla="+- 0 5029 4837"/>
                    <a:gd name="T25" fmla="*/ T24 w 203"/>
                    <a:gd name="T26" fmla="+- 0 1101 1101"/>
                    <a:gd name="T27" fmla="*/ 1101 h 1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203" h="164">
                      <a:moveTo>
                        <a:pt x="192" y="0"/>
                      </a:moveTo>
                      <a:lnTo>
                        <a:pt x="185" y="1"/>
                      </a:lnTo>
                      <a:lnTo>
                        <a:pt x="100" y="135"/>
                      </a:lnTo>
                      <a:lnTo>
                        <a:pt x="124" y="135"/>
                      </a:lnTo>
                      <a:lnTo>
                        <a:pt x="202" y="12"/>
                      </a:lnTo>
                      <a:lnTo>
                        <a:pt x="201" y="6"/>
                      </a:lnTo>
                      <a:lnTo>
                        <a:pt x="192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861322" y="3124376"/>
              <a:ext cx="2914739" cy="443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incoming waves from the sea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 rot="10800000" flipV="1">
              <a:off x="1430214" y="4239441"/>
              <a:ext cx="842294" cy="443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wall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651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42" name="Group 8241"/>
          <p:cNvGrpSpPr/>
          <p:nvPr/>
        </p:nvGrpSpPr>
        <p:grpSpPr>
          <a:xfrm>
            <a:off x="1271134" y="2613354"/>
            <a:ext cx="6962316" cy="2930579"/>
            <a:chOff x="1892007" y="2611541"/>
            <a:chExt cx="6341443" cy="2440203"/>
          </a:xfrm>
        </p:grpSpPr>
        <p:grpSp>
          <p:nvGrpSpPr>
            <p:cNvPr id="3" name="Group 1"/>
            <p:cNvGrpSpPr>
              <a:grpSpLocks/>
            </p:cNvGrpSpPr>
            <p:nvPr/>
          </p:nvGrpSpPr>
          <p:grpSpPr bwMode="auto">
            <a:xfrm>
              <a:off x="1892007" y="2611541"/>
              <a:ext cx="5207586" cy="2440203"/>
              <a:chOff x="5" y="10"/>
              <a:chExt cx="5670" cy="2706"/>
            </a:xfrm>
          </p:grpSpPr>
          <p:pic>
            <p:nvPicPr>
              <p:cNvPr id="8233" name="Picture 4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1" y="2246"/>
                <a:ext cx="1865" cy="4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2225" y="2071"/>
                <a:ext cx="1723" cy="509"/>
                <a:chOff x="2225" y="2071"/>
                <a:chExt cx="1723" cy="509"/>
              </a:xfrm>
            </p:grpSpPr>
            <p:sp>
              <p:nvSpPr>
                <p:cNvPr id="8235" name="Freeform 40"/>
                <p:cNvSpPr>
                  <a:spLocks/>
                </p:cNvSpPr>
                <p:nvPr/>
              </p:nvSpPr>
              <p:spPr bwMode="auto">
                <a:xfrm>
                  <a:off x="2225" y="2071"/>
                  <a:ext cx="1723" cy="509"/>
                </a:xfrm>
                <a:custGeom>
                  <a:avLst/>
                  <a:gdLst>
                    <a:gd name="T0" fmla="+- 0 2225 2225"/>
                    <a:gd name="T1" fmla="*/ T0 w 1723"/>
                    <a:gd name="T2" fmla="+- 0 2580 2071"/>
                    <a:gd name="T3" fmla="*/ 2580 h 509"/>
                    <a:gd name="T4" fmla="+- 0 3947 2225"/>
                    <a:gd name="T5" fmla="*/ T4 w 1723"/>
                    <a:gd name="T6" fmla="+- 0 2071 2071"/>
                    <a:gd name="T7" fmla="*/ 2071 h 50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23" h="509">
                      <a:moveTo>
                        <a:pt x="0" y="509"/>
                      </a:moveTo>
                      <a:lnTo>
                        <a:pt x="1722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" name="Group 37"/>
              <p:cNvGrpSpPr>
                <a:grpSpLocks/>
              </p:cNvGrpSpPr>
              <p:nvPr/>
            </p:nvGrpSpPr>
            <p:grpSpPr bwMode="auto">
              <a:xfrm>
                <a:off x="2156" y="2527"/>
                <a:ext cx="97" cy="96"/>
                <a:chOff x="2156" y="2527"/>
                <a:chExt cx="97" cy="96"/>
              </a:xfrm>
            </p:grpSpPr>
            <p:sp>
              <p:nvSpPr>
                <p:cNvPr id="8234" name="Freeform 38"/>
                <p:cNvSpPr>
                  <a:spLocks/>
                </p:cNvSpPr>
                <p:nvPr/>
              </p:nvSpPr>
              <p:spPr bwMode="auto">
                <a:xfrm>
                  <a:off x="2156" y="2527"/>
                  <a:ext cx="97" cy="96"/>
                </a:xfrm>
                <a:custGeom>
                  <a:avLst/>
                  <a:gdLst>
                    <a:gd name="T0" fmla="+- 0 2225 2156"/>
                    <a:gd name="T1" fmla="*/ T0 w 97"/>
                    <a:gd name="T2" fmla="+- 0 2527 2527"/>
                    <a:gd name="T3" fmla="*/ 2527 h 96"/>
                    <a:gd name="T4" fmla="+- 0 2156 2156"/>
                    <a:gd name="T5" fmla="*/ T4 w 97"/>
                    <a:gd name="T6" fmla="+- 0 2600 2527"/>
                    <a:gd name="T7" fmla="*/ 2600 h 96"/>
                    <a:gd name="T8" fmla="+- 0 2253 2156"/>
                    <a:gd name="T9" fmla="*/ T8 w 97"/>
                    <a:gd name="T10" fmla="+- 0 2623 2527"/>
                    <a:gd name="T11" fmla="*/ 2623 h 96"/>
                    <a:gd name="T12" fmla="+- 0 2225 2156"/>
                    <a:gd name="T13" fmla="*/ T12 w 97"/>
                    <a:gd name="T14" fmla="+- 0 2527 2527"/>
                    <a:gd name="T15" fmla="*/ 2527 h 9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97" h="96">
                      <a:moveTo>
                        <a:pt x="69" y="0"/>
                      </a:moveTo>
                      <a:lnTo>
                        <a:pt x="0" y="73"/>
                      </a:lnTo>
                      <a:lnTo>
                        <a:pt x="97" y="96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6" name="Group 35"/>
              <p:cNvGrpSpPr>
                <a:grpSpLocks/>
              </p:cNvGrpSpPr>
              <p:nvPr/>
            </p:nvGrpSpPr>
            <p:grpSpPr bwMode="auto">
              <a:xfrm>
                <a:off x="3919" y="2027"/>
                <a:ext cx="97" cy="96"/>
                <a:chOff x="3919" y="2027"/>
                <a:chExt cx="97" cy="96"/>
              </a:xfrm>
            </p:grpSpPr>
            <p:sp>
              <p:nvSpPr>
                <p:cNvPr id="8232" name="Freeform 36"/>
                <p:cNvSpPr>
                  <a:spLocks/>
                </p:cNvSpPr>
                <p:nvPr/>
              </p:nvSpPr>
              <p:spPr bwMode="auto">
                <a:xfrm>
                  <a:off x="3919" y="2027"/>
                  <a:ext cx="97" cy="96"/>
                </a:xfrm>
                <a:custGeom>
                  <a:avLst/>
                  <a:gdLst>
                    <a:gd name="T0" fmla="+- 0 3919 3919"/>
                    <a:gd name="T1" fmla="*/ T0 w 97"/>
                    <a:gd name="T2" fmla="+- 0 2027 2027"/>
                    <a:gd name="T3" fmla="*/ 2027 h 96"/>
                    <a:gd name="T4" fmla="+- 0 3947 3919"/>
                    <a:gd name="T5" fmla="*/ T4 w 97"/>
                    <a:gd name="T6" fmla="+- 0 2123 2027"/>
                    <a:gd name="T7" fmla="*/ 2123 h 96"/>
                    <a:gd name="T8" fmla="+- 0 4016 3919"/>
                    <a:gd name="T9" fmla="*/ T8 w 97"/>
                    <a:gd name="T10" fmla="+- 0 2051 2027"/>
                    <a:gd name="T11" fmla="*/ 2051 h 96"/>
                    <a:gd name="T12" fmla="+- 0 3919 3919"/>
                    <a:gd name="T13" fmla="*/ T12 w 97"/>
                    <a:gd name="T14" fmla="+- 0 2027 2027"/>
                    <a:gd name="T15" fmla="*/ 2027 h 9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97" h="96">
                      <a:moveTo>
                        <a:pt x="0" y="0"/>
                      </a:moveTo>
                      <a:lnTo>
                        <a:pt x="28" y="96"/>
                      </a:lnTo>
                      <a:lnTo>
                        <a:pt x="97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7" name="Group 33"/>
              <p:cNvGrpSpPr>
                <a:grpSpLocks/>
              </p:cNvGrpSpPr>
              <p:nvPr/>
            </p:nvGrpSpPr>
            <p:grpSpPr bwMode="auto">
              <a:xfrm>
                <a:off x="2867" y="2213"/>
                <a:ext cx="439" cy="257"/>
                <a:chOff x="2867" y="2213"/>
                <a:chExt cx="439" cy="257"/>
              </a:xfrm>
            </p:grpSpPr>
            <p:sp>
              <p:nvSpPr>
                <p:cNvPr id="8231" name="Freeform 34"/>
                <p:cNvSpPr>
                  <a:spLocks/>
                </p:cNvSpPr>
                <p:nvPr/>
              </p:nvSpPr>
              <p:spPr bwMode="auto">
                <a:xfrm>
                  <a:off x="2867" y="2213"/>
                  <a:ext cx="439" cy="257"/>
                </a:xfrm>
                <a:custGeom>
                  <a:avLst/>
                  <a:gdLst>
                    <a:gd name="T0" fmla="+- 0 3305 2867"/>
                    <a:gd name="T1" fmla="*/ T0 w 439"/>
                    <a:gd name="T2" fmla="+- 0 2469 2213"/>
                    <a:gd name="T3" fmla="*/ 2469 h 257"/>
                    <a:gd name="T4" fmla="+- 0 2867 2867"/>
                    <a:gd name="T5" fmla="*/ T4 w 439"/>
                    <a:gd name="T6" fmla="+- 0 2469 2213"/>
                    <a:gd name="T7" fmla="*/ 2469 h 257"/>
                    <a:gd name="T8" fmla="+- 0 2867 2867"/>
                    <a:gd name="T9" fmla="*/ T8 w 439"/>
                    <a:gd name="T10" fmla="+- 0 2213 2213"/>
                    <a:gd name="T11" fmla="*/ 2213 h 257"/>
                    <a:gd name="T12" fmla="+- 0 3305 2867"/>
                    <a:gd name="T13" fmla="*/ T12 w 439"/>
                    <a:gd name="T14" fmla="+- 0 2213 2213"/>
                    <a:gd name="T15" fmla="*/ 2213 h 257"/>
                    <a:gd name="T16" fmla="+- 0 3305 2867"/>
                    <a:gd name="T17" fmla="*/ T16 w 439"/>
                    <a:gd name="T18" fmla="+- 0 2469 2213"/>
                    <a:gd name="T19" fmla="*/ 2469 h 25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439" h="257">
                      <a:moveTo>
                        <a:pt x="438" y="256"/>
                      </a:moveTo>
                      <a:lnTo>
                        <a:pt x="0" y="256"/>
                      </a:lnTo>
                      <a:lnTo>
                        <a:pt x="0" y="0"/>
                      </a:lnTo>
                      <a:lnTo>
                        <a:pt x="438" y="0"/>
                      </a:lnTo>
                      <a:lnTo>
                        <a:pt x="438" y="25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2143" y="2084"/>
                <a:ext cx="622" cy="325"/>
                <a:chOff x="2143" y="2084"/>
                <a:chExt cx="622" cy="325"/>
              </a:xfrm>
            </p:grpSpPr>
            <p:sp>
              <p:nvSpPr>
                <p:cNvPr id="8230" name="Freeform 32"/>
                <p:cNvSpPr>
                  <a:spLocks/>
                </p:cNvSpPr>
                <p:nvPr/>
              </p:nvSpPr>
              <p:spPr bwMode="auto">
                <a:xfrm>
                  <a:off x="2143" y="2084"/>
                  <a:ext cx="622" cy="325"/>
                </a:xfrm>
                <a:custGeom>
                  <a:avLst/>
                  <a:gdLst>
                    <a:gd name="T0" fmla="+- 0 2765 2143"/>
                    <a:gd name="T1" fmla="*/ T0 w 622"/>
                    <a:gd name="T2" fmla="+- 0 2084 2084"/>
                    <a:gd name="T3" fmla="*/ 2084 h 325"/>
                    <a:gd name="T4" fmla="+- 0 2143 2143"/>
                    <a:gd name="T5" fmla="*/ T4 w 622"/>
                    <a:gd name="T6" fmla="+- 0 2408 2084"/>
                    <a:gd name="T7" fmla="*/ 2408 h 32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622" h="325">
                      <a:moveTo>
                        <a:pt x="622" y="0"/>
                      </a:moveTo>
                      <a:lnTo>
                        <a:pt x="0" y="324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9" name="Group 29"/>
              <p:cNvGrpSpPr>
                <a:grpSpLocks/>
              </p:cNvGrpSpPr>
              <p:nvPr/>
            </p:nvGrpSpPr>
            <p:grpSpPr bwMode="auto">
              <a:xfrm>
                <a:off x="2729" y="2047"/>
                <a:ext cx="100" cy="89"/>
                <a:chOff x="2729" y="2047"/>
                <a:chExt cx="100" cy="89"/>
              </a:xfrm>
            </p:grpSpPr>
            <p:sp>
              <p:nvSpPr>
                <p:cNvPr id="8229" name="Freeform 30"/>
                <p:cNvSpPr>
                  <a:spLocks/>
                </p:cNvSpPr>
                <p:nvPr/>
              </p:nvSpPr>
              <p:spPr bwMode="auto">
                <a:xfrm>
                  <a:off x="2729" y="2047"/>
                  <a:ext cx="100" cy="89"/>
                </a:xfrm>
                <a:custGeom>
                  <a:avLst/>
                  <a:gdLst>
                    <a:gd name="T0" fmla="+- 0 2729 2729"/>
                    <a:gd name="T1" fmla="*/ T0 w 100"/>
                    <a:gd name="T2" fmla="+- 0 2047 2047"/>
                    <a:gd name="T3" fmla="*/ 2047 h 89"/>
                    <a:gd name="T4" fmla="+- 0 2775 2729"/>
                    <a:gd name="T5" fmla="*/ T4 w 100"/>
                    <a:gd name="T6" fmla="+- 0 2135 2047"/>
                    <a:gd name="T7" fmla="*/ 2135 h 89"/>
                    <a:gd name="T8" fmla="+- 0 2829 2729"/>
                    <a:gd name="T9" fmla="*/ T8 w 100"/>
                    <a:gd name="T10" fmla="+- 0 2051 2047"/>
                    <a:gd name="T11" fmla="*/ 2051 h 89"/>
                    <a:gd name="T12" fmla="+- 0 2729 2729"/>
                    <a:gd name="T13" fmla="*/ T12 w 100"/>
                    <a:gd name="T14" fmla="+- 0 2047 2047"/>
                    <a:gd name="T15" fmla="*/ 2047 h 8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00" h="89">
                      <a:moveTo>
                        <a:pt x="0" y="0"/>
                      </a:moveTo>
                      <a:lnTo>
                        <a:pt x="46" y="88"/>
                      </a:lnTo>
                      <a:lnTo>
                        <a:pt x="10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0" name="Group 27"/>
              <p:cNvGrpSpPr>
                <a:grpSpLocks/>
              </p:cNvGrpSpPr>
              <p:nvPr/>
            </p:nvGrpSpPr>
            <p:grpSpPr bwMode="auto">
              <a:xfrm>
                <a:off x="2080" y="2358"/>
                <a:ext cx="100" cy="89"/>
                <a:chOff x="2080" y="2358"/>
                <a:chExt cx="100" cy="89"/>
              </a:xfrm>
            </p:grpSpPr>
            <p:sp>
              <p:nvSpPr>
                <p:cNvPr id="8228" name="Freeform 28"/>
                <p:cNvSpPr>
                  <a:spLocks/>
                </p:cNvSpPr>
                <p:nvPr/>
              </p:nvSpPr>
              <p:spPr bwMode="auto">
                <a:xfrm>
                  <a:off x="2080" y="2358"/>
                  <a:ext cx="100" cy="89"/>
                </a:xfrm>
                <a:custGeom>
                  <a:avLst/>
                  <a:gdLst>
                    <a:gd name="T0" fmla="+- 0 2133 2080"/>
                    <a:gd name="T1" fmla="*/ T0 w 100"/>
                    <a:gd name="T2" fmla="+- 0 2358 2358"/>
                    <a:gd name="T3" fmla="*/ 2358 h 89"/>
                    <a:gd name="T4" fmla="+- 0 2080 2080"/>
                    <a:gd name="T5" fmla="*/ T4 w 100"/>
                    <a:gd name="T6" fmla="+- 0 2442 2358"/>
                    <a:gd name="T7" fmla="*/ 2442 h 89"/>
                    <a:gd name="T8" fmla="+- 0 2180 2080"/>
                    <a:gd name="T9" fmla="*/ T8 w 100"/>
                    <a:gd name="T10" fmla="+- 0 2446 2358"/>
                    <a:gd name="T11" fmla="*/ 2446 h 89"/>
                    <a:gd name="T12" fmla="+- 0 2133 2080"/>
                    <a:gd name="T13" fmla="*/ T12 w 100"/>
                    <a:gd name="T14" fmla="+- 0 2358 2358"/>
                    <a:gd name="T15" fmla="*/ 2358 h 8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00" h="89">
                      <a:moveTo>
                        <a:pt x="53" y="0"/>
                      </a:moveTo>
                      <a:lnTo>
                        <a:pt x="0" y="84"/>
                      </a:lnTo>
                      <a:lnTo>
                        <a:pt x="100" y="88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>
                <a:off x="2281" y="2153"/>
                <a:ext cx="376" cy="147"/>
                <a:chOff x="2281" y="2153"/>
                <a:chExt cx="376" cy="147"/>
              </a:xfrm>
            </p:grpSpPr>
            <p:sp>
              <p:nvSpPr>
                <p:cNvPr id="8227" name="Freeform 26"/>
                <p:cNvSpPr>
                  <a:spLocks/>
                </p:cNvSpPr>
                <p:nvPr/>
              </p:nvSpPr>
              <p:spPr bwMode="auto">
                <a:xfrm>
                  <a:off x="2281" y="2153"/>
                  <a:ext cx="376" cy="147"/>
                </a:xfrm>
                <a:custGeom>
                  <a:avLst/>
                  <a:gdLst>
                    <a:gd name="T0" fmla="+- 0 2657 2281"/>
                    <a:gd name="T1" fmla="*/ T0 w 376"/>
                    <a:gd name="T2" fmla="+- 0 2300 2153"/>
                    <a:gd name="T3" fmla="*/ 2300 h 147"/>
                    <a:gd name="T4" fmla="+- 0 2281 2281"/>
                    <a:gd name="T5" fmla="*/ T4 w 376"/>
                    <a:gd name="T6" fmla="+- 0 2300 2153"/>
                    <a:gd name="T7" fmla="*/ 2300 h 147"/>
                    <a:gd name="T8" fmla="+- 0 2281 2281"/>
                    <a:gd name="T9" fmla="*/ T8 w 376"/>
                    <a:gd name="T10" fmla="+- 0 2153 2153"/>
                    <a:gd name="T11" fmla="*/ 2153 h 147"/>
                    <a:gd name="T12" fmla="+- 0 2657 2281"/>
                    <a:gd name="T13" fmla="*/ T12 w 376"/>
                    <a:gd name="T14" fmla="+- 0 2153 2153"/>
                    <a:gd name="T15" fmla="*/ 2153 h 147"/>
                    <a:gd name="T16" fmla="+- 0 2657 2281"/>
                    <a:gd name="T17" fmla="*/ T16 w 376"/>
                    <a:gd name="T18" fmla="+- 0 2300 2153"/>
                    <a:gd name="T19" fmla="*/ 2300 h 14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376" h="147">
                      <a:moveTo>
                        <a:pt x="376" y="147"/>
                      </a:moveTo>
                      <a:lnTo>
                        <a:pt x="0" y="147"/>
                      </a:lnTo>
                      <a:lnTo>
                        <a:pt x="0" y="0"/>
                      </a:lnTo>
                      <a:lnTo>
                        <a:pt x="376" y="0"/>
                      </a:lnTo>
                      <a:lnTo>
                        <a:pt x="376" y="1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2" name="Group 23"/>
              <p:cNvGrpSpPr>
                <a:grpSpLocks/>
              </p:cNvGrpSpPr>
              <p:nvPr/>
            </p:nvGrpSpPr>
            <p:grpSpPr bwMode="auto">
              <a:xfrm>
                <a:off x="5" y="1711"/>
                <a:ext cx="2552" cy="341"/>
                <a:chOff x="5" y="1711"/>
                <a:chExt cx="2552" cy="341"/>
              </a:xfrm>
            </p:grpSpPr>
            <p:sp>
              <p:nvSpPr>
                <p:cNvPr id="8226" name="Freeform 24"/>
                <p:cNvSpPr>
                  <a:spLocks/>
                </p:cNvSpPr>
                <p:nvPr/>
              </p:nvSpPr>
              <p:spPr bwMode="auto">
                <a:xfrm>
                  <a:off x="5" y="1711"/>
                  <a:ext cx="2552" cy="341"/>
                </a:xfrm>
                <a:custGeom>
                  <a:avLst/>
                  <a:gdLst>
                    <a:gd name="T0" fmla="+- 0 2556 5"/>
                    <a:gd name="T1" fmla="*/ T0 w 2552"/>
                    <a:gd name="T2" fmla="+- 0 2051 1711"/>
                    <a:gd name="T3" fmla="*/ 2051 h 341"/>
                    <a:gd name="T4" fmla="+- 0 5 5"/>
                    <a:gd name="T5" fmla="*/ T4 w 2552"/>
                    <a:gd name="T6" fmla="+- 0 2051 1711"/>
                    <a:gd name="T7" fmla="*/ 2051 h 341"/>
                    <a:gd name="T8" fmla="+- 0 5 5"/>
                    <a:gd name="T9" fmla="*/ T8 w 2552"/>
                    <a:gd name="T10" fmla="+- 0 1711 1711"/>
                    <a:gd name="T11" fmla="*/ 1711 h 341"/>
                    <a:gd name="T12" fmla="+- 0 2556 5"/>
                    <a:gd name="T13" fmla="*/ T12 w 2552"/>
                    <a:gd name="T14" fmla="+- 0 1711 1711"/>
                    <a:gd name="T15" fmla="*/ 1711 h 341"/>
                    <a:gd name="T16" fmla="+- 0 2556 5"/>
                    <a:gd name="T17" fmla="*/ T16 w 2552"/>
                    <a:gd name="T18" fmla="+- 0 2051 1711"/>
                    <a:gd name="T19" fmla="*/ 2051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552" h="341">
                      <a:moveTo>
                        <a:pt x="2551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2551" y="0"/>
                      </a:lnTo>
                      <a:lnTo>
                        <a:pt x="2551" y="340"/>
                      </a:lnTo>
                      <a:close/>
                    </a:path>
                  </a:pathLst>
                </a:custGeom>
                <a:solidFill>
                  <a:srgbClr val="BCBE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3" name="Group 21"/>
              <p:cNvGrpSpPr>
                <a:grpSpLocks/>
              </p:cNvGrpSpPr>
              <p:nvPr/>
            </p:nvGrpSpPr>
            <p:grpSpPr bwMode="auto">
              <a:xfrm>
                <a:off x="5" y="1711"/>
                <a:ext cx="2552" cy="341"/>
                <a:chOff x="5" y="1711"/>
                <a:chExt cx="2552" cy="341"/>
              </a:xfrm>
            </p:grpSpPr>
            <p:sp>
              <p:nvSpPr>
                <p:cNvPr id="8225" name="Freeform 22"/>
                <p:cNvSpPr>
                  <a:spLocks/>
                </p:cNvSpPr>
                <p:nvPr/>
              </p:nvSpPr>
              <p:spPr bwMode="auto">
                <a:xfrm>
                  <a:off x="5" y="1711"/>
                  <a:ext cx="2552" cy="341"/>
                </a:xfrm>
                <a:custGeom>
                  <a:avLst/>
                  <a:gdLst>
                    <a:gd name="T0" fmla="+- 0 2556 5"/>
                    <a:gd name="T1" fmla="*/ T0 w 2552"/>
                    <a:gd name="T2" fmla="+- 0 2051 1711"/>
                    <a:gd name="T3" fmla="*/ 2051 h 341"/>
                    <a:gd name="T4" fmla="+- 0 5 5"/>
                    <a:gd name="T5" fmla="*/ T4 w 2552"/>
                    <a:gd name="T6" fmla="+- 0 2051 1711"/>
                    <a:gd name="T7" fmla="*/ 2051 h 341"/>
                    <a:gd name="T8" fmla="+- 0 5 5"/>
                    <a:gd name="T9" fmla="*/ T8 w 2552"/>
                    <a:gd name="T10" fmla="+- 0 1711 1711"/>
                    <a:gd name="T11" fmla="*/ 1711 h 341"/>
                    <a:gd name="T12" fmla="+- 0 2556 5"/>
                    <a:gd name="T13" fmla="*/ T12 w 2552"/>
                    <a:gd name="T14" fmla="+- 0 1711 1711"/>
                    <a:gd name="T15" fmla="*/ 1711 h 341"/>
                    <a:gd name="T16" fmla="+- 0 2556 5"/>
                    <a:gd name="T17" fmla="*/ T16 w 2552"/>
                    <a:gd name="T18" fmla="+- 0 2051 1711"/>
                    <a:gd name="T19" fmla="*/ 2051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552" h="341">
                      <a:moveTo>
                        <a:pt x="2551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2551" y="0"/>
                      </a:lnTo>
                      <a:lnTo>
                        <a:pt x="2551" y="34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4" name="Group 19"/>
              <p:cNvGrpSpPr>
                <a:grpSpLocks/>
              </p:cNvGrpSpPr>
              <p:nvPr/>
            </p:nvGrpSpPr>
            <p:grpSpPr bwMode="auto">
              <a:xfrm>
                <a:off x="3125" y="1711"/>
                <a:ext cx="567" cy="341"/>
                <a:chOff x="3125" y="1711"/>
                <a:chExt cx="567" cy="341"/>
              </a:xfrm>
            </p:grpSpPr>
            <p:sp>
              <p:nvSpPr>
                <p:cNvPr id="8224" name="Freeform 20"/>
                <p:cNvSpPr>
                  <a:spLocks/>
                </p:cNvSpPr>
                <p:nvPr/>
              </p:nvSpPr>
              <p:spPr bwMode="auto">
                <a:xfrm>
                  <a:off x="3125" y="1711"/>
                  <a:ext cx="567" cy="341"/>
                </a:xfrm>
                <a:custGeom>
                  <a:avLst/>
                  <a:gdLst>
                    <a:gd name="T0" fmla="+- 0 3692 3125"/>
                    <a:gd name="T1" fmla="*/ T0 w 567"/>
                    <a:gd name="T2" fmla="+- 0 2051 1711"/>
                    <a:gd name="T3" fmla="*/ 2051 h 341"/>
                    <a:gd name="T4" fmla="+- 0 3125 3125"/>
                    <a:gd name="T5" fmla="*/ T4 w 567"/>
                    <a:gd name="T6" fmla="+- 0 2051 1711"/>
                    <a:gd name="T7" fmla="*/ 2051 h 341"/>
                    <a:gd name="T8" fmla="+- 0 3125 3125"/>
                    <a:gd name="T9" fmla="*/ T8 w 567"/>
                    <a:gd name="T10" fmla="+- 0 1711 1711"/>
                    <a:gd name="T11" fmla="*/ 1711 h 341"/>
                    <a:gd name="T12" fmla="+- 0 3692 3125"/>
                    <a:gd name="T13" fmla="*/ T12 w 567"/>
                    <a:gd name="T14" fmla="+- 0 1711 1711"/>
                    <a:gd name="T15" fmla="*/ 1711 h 341"/>
                    <a:gd name="T16" fmla="+- 0 3692 3125"/>
                    <a:gd name="T17" fmla="*/ T16 w 567"/>
                    <a:gd name="T18" fmla="+- 0 2051 1711"/>
                    <a:gd name="T19" fmla="*/ 2051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567" h="341">
                      <a:moveTo>
                        <a:pt x="567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567" y="0"/>
                      </a:lnTo>
                      <a:lnTo>
                        <a:pt x="567" y="340"/>
                      </a:lnTo>
                      <a:close/>
                    </a:path>
                  </a:pathLst>
                </a:custGeom>
                <a:solidFill>
                  <a:srgbClr val="BCBE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5" name="Group 17"/>
              <p:cNvGrpSpPr>
                <a:grpSpLocks/>
              </p:cNvGrpSpPr>
              <p:nvPr/>
            </p:nvGrpSpPr>
            <p:grpSpPr bwMode="auto">
              <a:xfrm>
                <a:off x="3125" y="1711"/>
                <a:ext cx="567" cy="341"/>
                <a:chOff x="3125" y="1711"/>
                <a:chExt cx="567" cy="341"/>
              </a:xfrm>
            </p:grpSpPr>
            <p:sp>
              <p:nvSpPr>
                <p:cNvPr id="31" name="Freeform 18"/>
                <p:cNvSpPr>
                  <a:spLocks/>
                </p:cNvSpPr>
                <p:nvPr/>
              </p:nvSpPr>
              <p:spPr bwMode="auto">
                <a:xfrm>
                  <a:off x="3125" y="1711"/>
                  <a:ext cx="567" cy="341"/>
                </a:xfrm>
                <a:custGeom>
                  <a:avLst/>
                  <a:gdLst>
                    <a:gd name="T0" fmla="+- 0 3692 3125"/>
                    <a:gd name="T1" fmla="*/ T0 w 567"/>
                    <a:gd name="T2" fmla="+- 0 2051 1711"/>
                    <a:gd name="T3" fmla="*/ 2051 h 341"/>
                    <a:gd name="T4" fmla="+- 0 3125 3125"/>
                    <a:gd name="T5" fmla="*/ T4 w 567"/>
                    <a:gd name="T6" fmla="+- 0 2051 1711"/>
                    <a:gd name="T7" fmla="*/ 2051 h 341"/>
                    <a:gd name="T8" fmla="+- 0 3125 3125"/>
                    <a:gd name="T9" fmla="*/ T8 w 567"/>
                    <a:gd name="T10" fmla="+- 0 1711 1711"/>
                    <a:gd name="T11" fmla="*/ 1711 h 341"/>
                    <a:gd name="T12" fmla="+- 0 3692 3125"/>
                    <a:gd name="T13" fmla="*/ T12 w 567"/>
                    <a:gd name="T14" fmla="+- 0 1711 1711"/>
                    <a:gd name="T15" fmla="*/ 1711 h 341"/>
                    <a:gd name="T16" fmla="+- 0 3692 3125"/>
                    <a:gd name="T17" fmla="*/ T16 w 567"/>
                    <a:gd name="T18" fmla="+- 0 2051 1711"/>
                    <a:gd name="T19" fmla="*/ 2051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567" h="341">
                      <a:moveTo>
                        <a:pt x="567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567" y="0"/>
                      </a:lnTo>
                      <a:lnTo>
                        <a:pt x="567" y="34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6" name="Group 15"/>
              <p:cNvGrpSpPr>
                <a:grpSpLocks/>
              </p:cNvGrpSpPr>
              <p:nvPr/>
            </p:nvGrpSpPr>
            <p:grpSpPr bwMode="auto">
              <a:xfrm>
                <a:off x="1139" y="1144"/>
                <a:ext cx="4536" cy="2"/>
                <a:chOff x="1139" y="1144"/>
                <a:chExt cx="4536" cy="2"/>
              </a:xfrm>
            </p:grpSpPr>
            <p:sp>
              <p:nvSpPr>
                <p:cNvPr id="30" name="Freeform 16"/>
                <p:cNvSpPr>
                  <a:spLocks/>
                </p:cNvSpPr>
                <p:nvPr/>
              </p:nvSpPr>
              <p:spPr bwMode="auto">
                <a:xfrm>
                  <a:off x="1139" y="1144"/>
                  <a:ext cx="4536" cy="2"/>
                </a:xfrm>
                <a:custGeom>
                  <a:avLst/>
                  <a:gdLst>
                    <a:gd name="T0" fmla="+- 0 1139 1139"/>
                    <a:gd name="T1" fmla="*/ T0 w 4536"/>
                    <a:gd name="T2" fmla="+- 0 5674 1139"/>
                    <a:gd name="T3" fmla="*/ T2 w 453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536">
                      <a:moveTo>
                        <a:pt x="0" y="0"/>
                      </a:moveTo>
                      <a:lnTo>
                        <a:pt x="453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7" name="Group 13"/>
              <p:cNvGrpSpPr>
                <a:grpSpLocks/>
              </p:cNvGrpSpPr>
              <p:nvPr/>
            </p:nvGrpSpPr>
            <p:grpSpPr bwMode="auto">
              <a:xfrm>
                <a:off x="1139" y="577"/>
                <a:ext cx="4536" cy="2"/>
                <a:chOff x="1139" y="577"/>
                <a:chExt cx="4536" cy="2"/>
              </a:xfrm>
            </p:grpSpPr>
            <p:sp>
              <p:nvSpPr>
                <p:cNvPr id="29" name="Freeform 14"/>
                <p:cNvSpPr>
                  <a:spLocks/>
                </p:cNvSpPr>
                <p:nvPr/>
              </p:nvSpPr>
              <p:spPr bwMode="auto">
                <a:xfrm>
                  <a:off x="1139" y="577"/>
                  <a:ext cx="4536" cy="2"/>
                </a:xfrm>
                <a:custGeom>
                  <a:avLst/>
                  <a:gdLst>
                    <a:gd name="T0" fmla="+- 0 1139 1139"/>
                    <a:gd name="T1" fmla="*/ T0 w 4536"/>
                    <a:gd name="T2" fmla="+- 0 5674 1139"/>
                    <a:gd name="T3" fmla="*/ T2 w 453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536">
                      <a:moveTo>
                        <a:pt x="0" y="0"/>
                      </a:moveTo>
                      <a:lnTo>
                        <a:pt x="453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8" name="Group 11"/>
              <p:cNvGrpSpPr>
                <a:grpSpLocks/>
              </p:cNvGrpSpPr>
              <p:nvPr/>
            </p:nvGrpSpPr>
            <p:grpSpPr bwMode="auto">
              <a:xfrm>
                <a:off x="1139" y="10"/>
                <a:ext cx="4536" cy="2"/>
                <a:chOff x="1139" y="10"/>
                <a:chExt cx="4536" cy="2"/>
              </a:xfrm>
            </p:grpSpPr>
            <p:sp>
              <p:nvSpPr>
                <p:cNvPr id="28" name="Freeform 12"/>
                <p:cNvSpPr>
                  <a:spLocks/>
                </p:cNvSpPr>
                <p:nvPr/>
              </p:nvSpPr>
              <p:spPr bwMode="auto">
                <a:xfrm>
                  <a:off x="1139" y="10"/>
                  <a:ext cx="4536" cy="2"/>
                </a:xfrm>
                <a:custGeom>
                  <a:avLst/>
                  <a:gdLst>
                    <a:gd name="T0" fmla="+- 0 1139 1139"/>
                    <a:gd name="T1" fmla="*/ T0 w 4536"/>
                    <a:gd name="T2" fmla="+- 0 5674 1139"/>
                    <a:gd name="T3" fmla="*/ T2 w 453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536">
                      <a:moveTo>
                        <a:pt x="0" y="0"/>
                      </a:moveTo>
                      <a:lnTo>
                        <a:pt x="453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9" name="Group 9"/>
              <p:cNvGrpSpPr>
                <a:grpSpLocks/>
              </p:cNvGrpSpPr>
              <p:nvPr/>
            </p:nvGrpSpPr>
            <p:grpSpPr bwMode="auto">
              <a:xfrm>
                <a:off x="3406" y="10"/>
                <a:ext cx="2" cy="1609"/>
                <a:chOff x="3406" y="10"/>
                <a:chExt cx="2" cy="1609"/>
              </a:xfrm>
            </p:grpSpPr>
            <p:sp>
              <p:nvSpPr>
                <p:cNvPr id="27" name="Freeform 10"/>
                <p:cNvSpPr>
                  <a:spLocks/>
                </p:cNvSpPr>
                <p:nvPr/>
              </p:nvSpPr>
              <p:spPr bwMode="auto">
                <a:xfrm>
                  <a:off x="3406" y="10"/>
                  <a:ext cx="2" cy="1609"/>
                </a:xfrm>
                <a:custGeom>
                  <a:avLst/>
                  <a:gdLst>
                    <a:gd name="T0" fmla="+- 0 10 10"/>
                    <a:gd name="T1" fmla="*/ 10 h 1609"/>
                    <a:gd name="T2" fmla="+- 0 1618 10"/>
                    <a:gd name="T3" fmla="*/ 1618 h 1609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609">
                      <a:moveTo>
                        <a:pt x="0" y="0"/>
                      </a:moveTo>
                      <a:lnTo>
                        <a:pt x="0" y="1608"/>
                      </a:lnTo>
                    </a:path>
                  </a:pathLst>
                </a:custGeom>
                <a:noFill/>
                <a:ln w="1270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0" name="Group 2"/>
              <p:cNvGrpSpPr>
                <a:grpSpLocks/>
              </p:cNvGrpSpPr>
              <p:nvPr/>
            </p:nvGrpSpPr>
            <p:grpSpPr bwMode="auto">
              <a:xfrm>
                <a:off x="2316" y="1479"/>
                <a:ext cx="1717" cy="935"/>
                <a:chOff x="2316" y="1479"/>
                <a:chExt cx="1717" cy="935"/>
              </a:xfrm>
            </p:grpSpPr>
            <p:sp>
              <p:nvSpPr>
                <p:cNvPr id="21" name="Freeform 8"/>
                <p:cNvSpPr>
                  <a:spLocks/>
                </p:cNvSpPr>
                <p:nvPr/>
              </p:nvSpPr>
              <p:spPr bwMode="auto">
                <a:xfrm>
                  <a:off x="3306" y="1479"/>
                  <a:ext cx="203" cy="164"/>
                </a:xfrm>
                <a:custGeom>
                  <a:avLst/>
                  <a:gdLst>
                    <a:gd name="T0" fmla="+- 0 3315 3306"/>
                    <a:gd name="T1" fmla="*/ T0 w 203"/>
                    <a:gd name="T2" fmla="+- 0 1479 1479"/>
                    <a:gd name="T3" fmla="*/ 1479 h 164"/>
                    <a:gd name="T4" fmla="+- 0 3307 3306"/>
                    <a:gd name="T5" fmla="*/ T4 w 203"/>
                    <a:gd name="T6" fmla="+- 0 1483 1479"/>
                    <a:gd name="T7" fmla="*/ 1483 h 164"/>
                    <a:gd name="T8" fmla="+- 0 3306 3306"/>
                    <a:gd name="T9" fmla="*/ T8 w 203"/>
                    <a:gd name="T10" fmla="+- 0 1487 1479"/>
                    <a:gd name="T11" fmla="*/ 1487 h 164"/>
                    <a:gd name="T12" fmla="+- 0 3306 3306"/>
                    <a:gd name="T13" fmla="*/ T12 w 203"/>
                    <a:gd name="T14" fmla="+- 0 1492 1479"/>
                    <a:gd name="T15" fmla="*/ 1492 h 164"/>
                    <a:gd name="T16" fmla="+- 0 3306 3306"/>
                    <a:gd name="T17" fmla="*/ T16 w 203"/>
                    <a:gd name="T18" fmla="+- 0 1494 1479"/>
                    <a:gd name="T19" fmla="*/ 1494 h 164"/>
                    <a:gd name="T20" fmla="+- 0 3400 3306"/>
                    <a:gd name="T21" fmla="*/ T20 w 203"/>
                    <a:gd name="T22" fmla="+- 0 1641 1479"/>
                    <a:gd name="T23" fmla="*/ 1641 h 164"/>
                    <a:gd name="T24" fmla="+- 0 3403 3306"/>
                    <a:gd name="T25" fmla="*/ T24 w 203"/>
                    <a:gd name="T26" fmla="+- 0 1642 1479"/>
                    <a:gd name="T27" fmla="*/ 1642 h 164"/>
                    <a:gd name="T28" fmla="+- 0 3410 3306"/>
                    <a:gd name="T29" fmla="*/ T28 w 203"/>
                    <a:gd name="T30" fmla="+- 0 1642 1479"/>
                    <a:gd name="T31" fmla="*/ 1642 h 164"/>
                    <a:gd name="T32" fmla="+- 0 3413 3306"/>
                    <a:gd name="T33" fmla="*/ T32 w 203"/>
                    <a:gd name="T34" fmla="+- 0 1641 1479"/>
                    <a:gd name="T35" fmla="*/ 1641 h 164"/>
                    <a:gd name="T36" fmla="+- 0 3430 3306"/>
                    <a:gd name="T37" fmla="*/ T36 w 203"/>
                    <a:gd name="T38" fmla="+- 0 1614 1479"/>
                    <a:gd name="T39" fmla="*/ 1614 h 164"/>
                    <a:gd name="T40" fmla="+- 0 3406 3306"/>
                    <a:gd name="T41" fmla="*/ T40 w 203"/>
                    <a:gd name="T42" fmla="+- 0 1614 1479"/>
                    <a:gd name="T43" fmla="*/ 1614 h 164"/>
                    <a:gd name="T44" fmla="+- 0 3321 3306"/>
                    <a:gd name="T45" fmla="*/ T44 w 203"/>
                    <a:gd name="T46" fmla="+- 0 1480 1479"/>
                    <a:gd name="T47" fmla="*/ 1480 h 164"/>
                    <a:gd name="T48" fmla="+- 0 3315 3306"/>
                    <a:gd name="T49" fmla="*/ T48 w 203"/>
                    <a:gd name="T50" fmla="+- 0 1479 1479"/>
                    <a:gd name="T51" fmla="*/ 1479 h 1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</a:cxnLst>
                  <a:rect l="0" t="0" r="r" b="b"/>
                  <a:pathLst>
                    <a:path w="203" h="164">
                      <a:moveTo>
                        <a:pt x="9" y="0"/>
                      </a:moveTo>
                      <a:lnTo>
                        <a:pt x="1" y="4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94" y="162"/>
                      </a:lnTo>
                      <a:lnTo>
                        <a:pt x="97" y="163"/>
                      </a:lnTo>
                      <a:lnTo>
                        <a:pt x="104" y="163"/>
                      </a:lnTo>
                      <a:lnTo>
                        <a:pt x="107" y="162"/>
                      </a:lnTo>
                      <a:lnTo>
                        <a:pt x="124" y="135"/>
                      </a:lnTo>
                      <a:lnTo>
                        <a:pt x="100" y="135"/>
                      </a:lnTo>
                      <a:lnTo>
                        <a:pt x="15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22" name="Freeform 7"/>
                <p:cNvSpPr>
                  <a:spLocks/>
                </p:cNvSpPr>
                <p:nvPr/>
              </p:nvSpPr>
              <p:spPr bwMode="auto">
                <a:xfrm>
                  <a:off x="3306" y="1479"/>
                  <a:ext cx="203" cy="164"/>
                </a:xfrm>
                <a:custGeom>
                  <a:avLst/>
                  <a:gdLst>
                    <a:gd name="T0" fmla="+- 0 3498 3306"/>
                    <a:gd name="T1" fmla="*/ T0 w 203"/>
                    <a:gd name="T2" fmla="+- 0 1479 1479"/>
                    <a:gd name="T3" fmla="*/ 1479 h 164"/>
                    <a:gd name="T4" fmla="+- 0 3492 3306"/>
                    <a:gd name="T5" fmla="*/ T4 w 203"/>
                    <a:gd name="T6" fmla="+- 0 1480 1479"/>
                    <a:gd name="T7" fmla="*/ 1480 h 164"/>
                    <a:gd name="T8" fmla="+- 0 3406 3306"/>
                    <a:gd name="T9" fmla="*/ T8 w 203"/>
                    <a:gd name="T10" fmla="+- 0 1614 1479"/>
                    <a:gd name="T11" fmla="*/ 1614 h 164"/>
                    <a:gd name="T12" fmla="+- 0 3430 3306"/>
                    <a:gd name="T13" fmla="*/ T12 w 203"/>
                    <a:gd name="T14" fmla="+- 0 1614 1479"/>
                    <a:gd name="T15" fmla="*/ 1614 h 164"/>
                    <a:gd name="T16" fmla="+- 0 3508 3306"/>
                    <a:gd name="T17" fmla="*/ T16 w 203"/>
                    <a:gd name="T18" fmla="+- 0 1491 1479"/>
                    <a:gd name="T19" fmla="*/ 1491 h 164"/>
                    <a:gd name="T20" fmla="+- 0 3507 3306"/>
                    <a:gd name="T21" fmla="*/ T20 w 203"/>
                    <a:gd name="T22" fmla="+- 0 1485 1479"/>
                    <a:gd name="T23" fmla="*/ 1485 h 164"/>
                    <a:gd name="T24" fmla="+- 0 3498 3306"/>
                    <a:gd name="T25" fmla="*/ T24 w 203"/>
                    <a:gd name="T26" fmla="+- 0 1479 1479"/>
                    <a:gd name="T27" fmla="*/ 1479 h 1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203" h="164">
                      <a:moveTo>
                        <a:pt x="192" y="0"/>
                      </a:moveTo>
                      <a:lnTo>
                        <a:pt x="186" y="1"/>
                      </a:lnTo>
                      <a:lnTo>
                        <a:pt x="100" y="135"/>
                      </a:lnTo>
                      <a:lnTo>
                        <a:pt x="124" y="135"/>
                      </a:lnTo>
                      <a:lnTo>
                        <a:pt x="202" y="12"/>
                      </a:lnTo>
                      <a:lnTo>
                        <a:pt x="201" y="6"/>
                      </a:lnTo>
                      <a:lnTo>
                        <a:pt x="192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2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781" y="1509"/>
                  <a:ext cx="174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A</a:t>
                  </a:r>
                  <a:endPara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3872" y="1509"/>
                  <a:ext cx="161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B</a:t>
                  </a:r>
                  <a:endPara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316" y="2058"/>
                  <a:ext cx="532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3 m</a:t>
                  </a:r>
                  <a:endPara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933" y="2185"/>
                  <a:ext cx="636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5 m</a:t>
                  </a:r>
                  <a:endPara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50" name="Freeform 24"/>
            <p:cNvSpPr>
              <a:spLocks/>
            </p:cNvSpPr>
            <p:nvPr/>
          </p:nvSpPr>
          <p:spPr bwMode="auto">
            <a:xfrm>
              <a:off x="5889577" y="4145460"/>
              <a:ext cx="2343873" cy="307505"/>
            </a:xfrm>
            <a:custGeom>
              <a:avLst/>
              <a:gdLst>
                <a:gd name="T0" fmla="+- 0 2556 5"/>
                <a:gd name="T1" fmla="*/ T0 w 2552"/>
                <a:gd name="T2" fmla="+- 0 2051 1711"/>
                <a:gd name="T3" fmla="*/ 2051 h 341"/>
                <a:gd name="T4" fmla="+- 0 5 5"/>
                <a:gd name="T5" fmla="*/ T4 w 2552"/>
                <a:gd name="T6" fmla="+- 0 2051 1711"/>
                <a:gd name="T7" fmla="*/ 2051 h 341"/>
                <a:gd name="T8" fmla="+- 0 5 5"/>
                <a:gd name="T9" fmla="*/ T8 w 2552"/>
                <a:gd name="T10" fmla="+- 0 1711 1711"/>
                <a:gd name="T11" fmla="*/ 1711 h 341"/>
                <a:gd name="T12" fmla="+- 0 2556 5"/>
                <a:gd name="T13" fmla="*/ T12 w 2552"/>
                <a:gd name="T14" fmla="+- 0 1711 1711"/>
                <a:gd name="T15" fmla="*/ 1711 h 341"/>
                <a:gd name="T16" fmla="+- 0 2556 5"/>
                <a:gd name="T17" fmla="*/ T16 w 2552"/>
                <a:gd name="T18" fmla="+- 0 2051 1711"/>
                <a:gd name="T19" fmla="*/ 2051 h 3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552" h="341">
                  <a:moveTo>
                    <a:pt x="2551" y="340"/>
                  </a:moveTo>
                  <a:lnTo>
                    <a:pt x="0" y="340"/>
                  </a:lnTo>
                  <a:lnTo>
                    <a:pt x="0" y="0"/>
                  </a:lnTo>
                  <a:lnTo>
                    <a:pt x="2551" y="0"/>
                  </a:lnTo>
                  <a:lnTo>
                    <a:pt x="2551" y="340"/>
                  </a:lnTo>
                  <a:close/>
                </a:path>
              </a:pathLst>
            </a:custGeom>
            <a:solidFill>
              <a:srgbClr val="BCBE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</p:grpSp>
      <p:sp>
        <p:nvSpPr>
          <p:cNvPr id="8243" name="Rectangle 8242"/>
          <p:cNvSpPr/>
          <p:nvPr/>
        </p:nvSpPr>
        <p:spPr>
          <a:xfrm>
            <a:off x="492370" y="553724"/>
            <a:ext cx="79365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/>
              <a:t>The diagram below shows parallel </a:t>
            </a:r>
            <a:r>
              <a:rPr lang="en-US" sz="1600" dirty="0" err="1"/>
              <a:t>wavefronts</a:t>
            </a:r>
            <a:r>
              <a:rPr lang="en-US" sz="1600" dirty="0"/>
              <a:t> approaching TWO gaps. The wavelength of the waves is </a:t>
            </a:r>
            <a:r>
              <a:rPr lang="en-US" sz="1600" b="1" dirty="0"/>
              <a:t>4.0 m. </a:t>
            </a:r>
            <a:r>
              <a:rPr lang="en-US" sz="1600" dirty="0"/>
              <a:t>A boat is anchored </a:t>
            </a:r>
            <a:r>
              <a:rPr lang="en-US" sz="1600" b="1" dirty="0"/>
              <a:t>3.0 m </a:t>
            </a:r>
            <a:r>
              <a:rPr lang="en-US" sz="1600" dirty="0"/>
              <a:t>from gap A and </a:t>
            </a:r>
            <a:r>
              <a:rPr lang="en-US" sz="1600" b="1" dirty="0"/>
              <a:t>5.0 m </a:t>
            </a:r>
            <a:r>
              <a:rPr lang="en-US" sz="1600" dirty="0"/>
              <a:t>from gap B.</a:t>
            </a:r>
            <a:endParaRPr lang="en-NZ" sz="1600" dirty="0"/>
          </a:p>
          <a:p>
            <a:r>
              <a:rPr lang="en-US" sz="1600" dirty="0"/>
              <a:t> </a:t>
            </a:r>
            <a:endParaRPr lang="en-NZ" sz="1600" dirty="0"/>
          </a:p>
          <a:p>
            <a:pPr marL="342900" indent="-342900">
              <a:buAutoNum type="alphaLcParenBoth" startAt="4"/>
            </a:pPr>
            <a:r>
              <a:rPr lang="en-US" sz="1600" dirty="0" smtClean="0"/>
              <a:t>Describe </a:t>
            </a:r>
            <a:r>
              <a:rPr lang="en-US" sz="1600" dirty="0"/>
              <a:t>and explain the effect of the waves on the motion of the boat, giving </a:t>
            </a:r>
            <a:r>
              <a:rPr lang="en-US" sz="1600" dirty="0" smtClean="0"/>
              <a:t>reasons.</a:t>
            </a:r>
          </a:p>
          <a:p>
            <a:pPr>
              <a:lnSpc>
                <a:spcPct val="150000"/>
              </a:lnSpc>
            </a:pPr>
            <a:r>
              <a:rPr lang="en-US" sz="1600" dirty="0"/>
              <a:t> </a:t>
            </a:r>
            <a:r>
              <a:rPr lang="en-US" sz="1600" dirty="0" smtClean="0"/>
              <a:t>       In </a:t>
            </a:r>
            <a:r>
              <a:rPr lang="en-US" sz="1600" dirty="0"/>
              <a:t>your answer, state what happens to the </a:t>
            </a:r>
            <a:r>
              <a:rPr lang="en-US" sz="1600" dirty="0" err="1"/>
              <a:t>wavefronts</a:t>
            </a:r>
            <a:r>
              <a:rPr lang="en-US" sz="1600" dirty="0"/>
              <a:t> as they go through the two gaps.</a:t>
            </a:r>
            <a:endParaRPr lang="en-NZ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3965044" y="6487510"/>
            <a:ext cx="5110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i="1" dirty="0" smtClean="0">
                <a:solidFill>
                  <a:srgbClr val="FF0000"/>
                </a:solidFill>
              </a:rPr>
              <a:t>Solutions to QUESTION THREE are on the next slide …………..</a:t>
            </a:r>
            <a:endParaRPr lang="en-NZ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1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590361"/>
              </p:ext>
            </p:extLst>
          </p:nvPr>
        </p:nvGraphicFramePr>
        <p:xfrm>
          <a:off x="228600" y="940821"/>
          <a:ext cx="8722559" cy="28332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1060"/>
                <a:gridCol w="951415"/>
                <a:gridCol w="995423"/>
                <a:gridCol w="1076445"/>
                <a:gridCol w="1088020"/>
                <a:gridCol w="1203767"/>
                <a:gridCol w="1215270"/>
                <a:gridCol w="1331159"/>
              </a:tblGrid>
              <a:tr h="497138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Achieved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23431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0175" indent="-8953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Merit</a:t>
                      </a:r>
                      <a:endParaRPr lang="en-N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10795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Excellence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2301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N1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N2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A3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A4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M5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M6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E7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E8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6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ONE correct Achieve point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 correct Achieve 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THREE correct Achieve 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3a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FOUR correct Achieve 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4a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ONE</a:t>
                      </a:r>
                      <a:endParaRPr lang="en-NZ" sz="16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Merit point and THREE Achieve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1m + 3a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Merit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points </a:t>
                      </a: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TWO Achieve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2m + 2a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ONE Excellence point plus TWO Merit point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1e + 2m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 Excellence point</a:t>
                      </a: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plus ONE Merit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2e + 1 m</a:t>
                      </a: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9176" y="368488"/>
            <a:ext cx="7241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This is the sort of evidence statement that grades each of the questions on the paper:</a:t>
            </a:r>
            <a:endParaRPr lang="en-NZ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095702" y="4576246"/>
            <a:ext cx="6653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For each question you get graded from 0 to 8 marks.</a:t>
            </a:r>
          </a:p>
          <a:p>
            <a:pPr algn="ctr"/>
            <a:r>
              <a:rPr lang="en-NZ" dirty="0" smtClean="0"/>
              <a:t>These marks are then added to give an overall score for the paper.</a:t>
            </a:r>
          </a:p>
          <a:p>
            <a:pPr algn="ctr"/>
            <a:r>
              <a:rPr lang="en-NZ" dirty="0" smtClean="0"/>
              <a:t>The last slide has the judgement statement which shows how this final score will give you your grade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1513511" y="3878318"/>
            <a:ext cx="5650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You score zero (N0) if you make no relevant points in the question.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216253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81706" y="104568"/>
            <a:ext cx="8417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/>
              <a:t>Waves </a:t>
            </a:r>
            <a:r>
              <a:rPr lang="en-US" sz="1600" dirty="0"/>
              <a:t>travel slower in shallow water</a:t>
            </a:r>
            <a:r>
              <a:rPr lang="en-US" sz="1600" dirty="0" smtClean="0"/>
              <a:t>.</a:t>
            </a:r>
            <a:r>
              <a:rPr lang="en-US" sz="1600" dirty="0"/>
              <a:t> </a:t>
            </a:r>
            <a:r>
              <a:rPr lang="en-US" sz="1600" dirty="0" smtClean="0"/>
              <a:t> </a:t>
            </a:r>
          </a:p>
          <a:p>
            <a:pPr lvl="0"/>
            <a:r>
              <a:rPr lang="en-US" sz="1600" dirty="0" smtClean="0"/>
              <a:t>(a)  Complete </a:t>
            </a:r>
            <a:r>
              <a:rPr lang="en-US" sz="1600" dirty="0"/>
              <a:t>the diagram with </a:t>
            </a:r>
            <a:r>
              <a:rPr lang="en-US" sz="1600" b="1" dirty="0"/>
              <a:t>labelled </a:t>
            </a:r>
            <a:r>
              <a:rPr lang="en-US" sz="1600" dirty="0"/>
              <a:t>arrows showing the following</a:t>
            </a:r>
            <a:r>
              <a:rPr lang="en-US" sz="1600" dirty="0" smtClean="0"/>
              <a:t>: direction </a:t>
            </a:r>
            <a:r>
              <a:rPr lang="en-US" sz="1600" dirty="0"/>
              <a:t>of travel </a:t>
            </a:r>
            <a:r>
              <a:rPr lang="en-US" sz="1600" b="1" dirty="0"/>
              <a:t>of </a:t>
            </a:r>
            <a:r>
              <a:rPr lang="en-US" sz="1600" b="1" dirty="0">
                <a:solidFill>
                  <a:srgbClr val="7030A0"/>
                </a:solidFill>
              </a:rPr>
              <a:t>incident </a:t>
            </a:r>
            <a:r>
              <a:rPr lang="en-US" sz="1600" dirty="0" err="1" smtClean="0">
                <a:solidFill>
                  <a:srgbClr val="7030A0"/>
                </a:solidFill>
              </a:rPr>
              <a:t>wavefronts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smtClean="0"/>
              <a:t>&amp; direction </a:t>
            </a:r>
            <a:r>
              <a:rPr lang="en-US" sz="1600" dirty="0"/>
              <a:t>of travel of </a:t>
            </a:r>
            <a:r>
              <a:rPr lang="en-US" sz="1600" b="1" dirty="0">
                <a:solidFill>
                  <a:srgbClr val="FF0000"/>
                </a:solidFill>
              </a:rPr>
              <a:t>reflected </a:t>
            </a:r>
            <a:r>
              <a:rPr lang="en-US" sz="1600" dirty="0" err="1" smtClean="0">
                <a:solidFill>
                  <a:srgbClr val="FF0000"/>
                </a:solidFill>
              </a:rPr>
              <a:t>wavefronts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0"/>
            <a:r>
              <a:rPr lang="en-US" sz="1600" dirty="0" smtClean="0"/>
              <a:t> &amp; direction </a:t>
            </a:r>
            <a:r>
              <a:rPr lang="en-US" sz="1600" dirty="0"/>
              <a:t>of travel </a:t>
            </a:r>
            <a:r>
              <a:rPr lang="en-US" sz="1600" dirty="0">
                <a:solidFill>
                  <a:srgbClr val="0000CC"/>
                </a:solidFill>
              </a:rPr>
              <a:t>of </a:t>
            </a:r>
            <a:r>
              <a:rPr lang="en-US" sz="1600" b="1" dirty="0">
                <a:solidFill>
                  <a:srgbClr val="0000CC"/>
                </a:solidFill>
              </a:rPr>
              <a:t>refracted (transmitted</a:t>
            </a:r>
            <a:r>
              <a:rPr lang="en-US" sz="1600" dirty="0">
                <a:solidFill>
                  <a:srgbClr val="0000CC"/>
                </a:solidFill>
              </a:rPr>
              <a:t>) </a:t>
            </a:r>
            <a:r>
              <a:rPr lang="en-US" sz="1600" dirty="0" err="1">
                <a:solidFill>
                  <a:srgbClr val="0000CC"/>
                </a:solidFill>
              </a:rPr>
              <a:t>wavefronts</a:t>
            </a:r>
            <a:r>
              <a:rPr lang="en-US" sz="1600" dirty="0"/>
              <a:t>.</a:t>
            </a:r>
            <a:endParaRPr lang="en-NZ" sz="1600" dirty="0"/>
          </a:p>
        </p:txBody>
      </p:sp>
      <p:sp>
        <p:nvSpPr>
          <p:cNvPr id="29" name="Rectangle 28"/>
          <p:cNvSpPr/>
          <p:nvPr/>
        </p:nvSpPr>
        <p:spPr>
          <a:xfrm>
            <a:off x="151289" y="1150406"/>
            <a:ext cx="71569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2"/>
            </a:pPr>
            <a:r>
              <a:rPr lang="en-US" sz="1600" dirty="0" smtClean="0"/>
              <a:t>Draw </a:t>
            </a:r>
            <a:r>
              <a:rPr lang="en-US" sz="1600" dirty="0"/>
              <a:t>the </a:t>
            </a:r>
            <a:r>
              <a:rPr lang="en-US" sz="1600" b="1" dirty="0">
                <a:solidFill>
                  <a:srgbClr val="009644"/>
                </a:solidFill>
              </a:rPr>
              <a:t>refracted </a:t>
            </a:r>
            <a:r>
              <a:rPr lang="en-US" sz="1600" b="1" dirty="0" err="1">
                <a:solidFill>
                  <a:srgbClr val="009644"/>
                </a:solidFill>
              </a:rPr>
              <a:t>wavefronts</a:t>
            </a:r>
            <a:r>
              <a:rPr lang="en-US" sz="1600" b="1" dirty="0">
                <a:solidFill>
                  <a:srgbClr val="009644"/>
                </a:solidFill>
              </a:rPr>
              <a:t> </a:t>
            </a:r>
            <a:r>
              <a:rPr lang="en-US" sz="1600" dirty="0"/>
              <a:t>for the same </a:t>
            </a:r>
            <a:r>
              <a:rPr lang="en-US" sz="1600" dirty="0" smtClean="0"/>
              <a:t>situation </a:t>
            </a:r>
            <a:r>
              <a:rPr lang="en-US" sz="1600" dirty="0"/>
              <a:t>as given </a:t>
            </a:r>
            <a:r>
              <a:rPr lang="en-US" sz="1600" dirty="0" smtClean="0"/>
              <a:t>above.</a:t>
            </a:r>
            <a:endParaRPr lang="en-NZ" sz="16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307428" y="1513489"/>
            <a:ext cx="5904186" cy="4106613"/>
            <a:chOff x="1836683" y="1986455"/>
            <a:chExt cx="5904186" cy="4106613"/>
          </a:xfrm>
        </p:grpSpPr>
        <p:grpSp>
          <p:nvGrpSpPr>
            <p:cNvPr id="2" name="Group 1"/>
            <p:cNvGrpSpPr/>
            <p:nvPr/>
          </p:nvGrpSpPr>
          <p:grpSpPr>
            <a:xfrm>
              <a:off x="1872760" y="1986455"/>
              <a:ext cx="5868109" cy="4106613"/>
              <a:chOff x="234462" y="2216368"/>
              <a:chExt cx="4173416" cy="3176981"/>
            </a:xfrm>
          </p:grpSpPr>
          <p:grpSp>
            <p:nvGrpSpPr>
              <p:cNvPr id="3" name="Group 1"/>
              <p:cNvGrpSpPr>
                <a:grpSpLocks/>
              </p:cNvGrpSpPr>
              <p:nvPr/>
            </p:nvGrpSpPr>
            <p:grpSpPr bwMode="auto">
              <a:xfrm>
                <a:off x="539263" y="2590800"/>
                <a:ext cx="3529990" cy="2802549"/>
                <a:chOff x="2691" y="-1611"/>
                <a:chExt cx="4567" cy="3676"/>
              </a:xfrm>
            </p:grpSpPr>
            <p:grpSp>
              <p:nvGrpSpPr>
                <p:cNvPr id="6" name="Group 22"/>
                <p:cNvGrpSpPr>
                  <a:grpSpLocks/>
                </p:cNvGrpSpPr>
                <p:nvPr/>
              </p:nvGrpSpPr>
              <p:grpSpPr bwMode="auto">
                <a:xfrm>
                  <a:off x="2696" y="-1611"/>
                  <a:ext cx="4562" cy="3676"/>
                  <a:chOff x="2696" y="-1611"/>
                  <a:chExt cx="4562" cy="3676"/>
                </a:xfrm>
              </p:grpSpPr>
              <p:sp>
                <p:nvSpPr>
                  <p:cNvPr id="27" name="Freeform 23"/>
                  <p:cNvSpPr>
                    <a:spLocks/>
                  </p:cNvSpPr>
                  <p:nvPr/>
                </p:nvSpPr>
                <p:spPr bwMode="auto">
                  <a:xfrm>
                    <a:off x="2696" y="-1611"/>
                    <a:ext cx="4562" cy="3676"/>
                  </a:xfrm>
                  <a:custGeom>
                    <a:avLst/>
                    <a:gdLst>
                      <a:gd name="T0" fmla="+- 0 7258 2696"/>
                      <a:gd name="T1" fmla="*/ T0 w 4562"/>
                      <a:gd name="T2" fmla="+- 0 -1611 -1611"/>
                      <a:gd name="T3" fmla="*/ -1611 h 3676"/>
                      <a:gd name="T4" fmla="+- 0 2696 2696"/>
                      <a:gd name="T5" fmla="*/ T4 w 4562"/>
                      <a:gd name="T6" fmla="+- 0 -1611 -1611"/>
                      <a:gd name="T7" fmla="*/ -1611 h 3676"/>
                      <a:gd name="T8" fmla="+- 0 2696 2696"/>
                      <a:gd name="T9" fmla="*/ T8 w 4562"/>
                      <a:gd name="T10" fmla="+- 0 2065 -1611"/>
                      <a:gd name="T11" fmla="*/ 2065 h 3676"/>
                      <a:gd name="T12" fmla="+- 0 7258 2696"/>
                      <a:gd name="T13" fmla="*/ T12 w 4562"/>
                      <a:gd name="T14" fmla="+- 0 -1611 -1611"/>
                      <a:gd name="T15" fmla="*/ -1611 h 3676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</a:cxnLst>
                    <a:rect l="0" t="0" r="r" b="b"/>
                    <a:pathLst>
                      <a:path w="4562" h="3676">
                        <a:moveTo>
                          <a:pt x="4562" y="0"/>
                        </a:moveTo>
                        <a:lnTo>
                          <a:pt x="0" y="0"/>
                        </a:lnTo>
                        <a:lnTo>
                          <a:pt x="0" y="3676"/>
                        </a:lnTo>
                        <a:lnTo>
                          <a:pt x="4562" y="0"/>
                        </a:lnTo>
                        <a:close/>
                      </a:path>
                    </a:pathLst>
                  </a:custGeom>
                  <a:solidFill>
                    <a:srgbClr val="D1D3D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7" name="Group 20"/>
                <p:cNvGrpSpPr>
                  <a:grpSpLocks/>
                </p:cNvGrpSpPr>
                <p:nvPr/>
              </p:nvGrpSpPr>
              <p:grpSpPr bwMode="auto">
                <a:xfrm>
                  <a:off x="2696" y="-1520"/>
                  <a:ext cx="4485" cy="2"/>
                  <a:chOff x="2696" y="-1520"/>
                  <a:chExt cx="4485" cy="2"/>
                </a:xfrm>
              </p:grpSpPr>
              <p:sp>
                <p:nvSpPr>
                  <p:cNvPr id="26" name="Freeform 21"/>
                  <p:cNvSpPr>
                    <a:spLocks/>
                  </p:cNvSpPr>
                  <p:nvPr/>
                </p:nvSpPr>
                <p:spPr bwMode="auto">
                  <a:xfrm>
                    <a:off x="2696" y="-1520"/>
                    <a:ext cx="4485" cy="2"/>
                  </a:xfrm>
                  <a:custGeom>
                    <a:avLst/>
                    <a:gdLst>
                      <a:gd name="T0" fmla="+- 0 2696 2696"/>
                      <a:gd name="T1" fmla="*/ T0 w 4485"/>
                      <a:gd name="T2" fmla="+- 0 7181 2696"/>
                      <a:gd name="T3" fmla="*/ T2 w 4485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4485">
                        <a:moveTo>
                          <a:pt x="0" y="0"/>
                        </a:moveTo>
                        <a:lnTo>
                          <a:pt x="4485" y="0"/>
                        </a:lnTo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2696" y="-1086"/>
                  <a:ext cx="4485" cy="2"/>
                  <a:chOff x="2696" y="-1086"/>
                  <a:chExt cx="4485" cy="2"/>
                </a:xfrm>
              </p:grpSpPr>
              <p:sp>
                <p:nvSpPr>
                  <p:cNvPr id="25" name="Freeform 19"/>
                  <p:cNvSpPr>
                    <a:spLocks/>
                  </p:cNvSpPr>
                  <p:nvPr/>
                </p:nvSpPr>
                <p:spPr bwMode="auto">
                  <a:xfrm>
                    <a:off x="2696" y="-1086"/>
                    <a:ext cx="4485" cy="2"/>
                  </a:xfrm>
                  <a:custGeom>
                    <a:avLst/>
                    <a:gdLst>
                      <a:gd name="T0" fmla="+- 0 2696 2696"/>
                      <a:gd name="T1" fmla="*/ T0 w 4485"/>
                      <a:gd name="T2" fmla="+- 0 7181 2696"/>
                      <a:gd name="T3" fmla="*/ T2 w 4485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4485">
                        <a:moveTo>
                          <a:pt x="0" y="0"/>
                        </a:moveTo>
                        <a:lnTo>
                          <a:pt x="4485" y="0"/>
                        </a:lnTo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9" name="Group 16"/>
                <p:cNvGrpSpPr>
                  <a:grpSpLocks/>
                </p:cNvGrpSpPr>
                <p:nvPr/>
              </p:nvGrpSpPr>
              <p:grpSpPr bwMode="auto">
                <a:xfrm>
                  <a:off x="2696" y="-653"/>
                  <a:ext cx="4485" cy="2"/>
                  <a:chOff x="2696" y="-653"/>
                  <a:chExt cx="4485" cy="2"/>
                </a:xfrm>
              </p:grpSpPr>
              <p:sp>
                <p:nvSpPr>
                  <p:cNvPr id="24" name="Freeform 17"/>
                  <p:cNvSpPr>
                    <a:spLocks/>
                  </p:cNvSpPr>
                  <p:nvPr/>
                </p:nvSpPr>
                <p:spPr bwMode="auto">
                  <a:xfrm>
                    <a:off x="2696" y="-653"/>
                    <a:ext cx="4485" cy="2"/>
                  </a:xfrm>
                  <a:custGeom>
                    <a:avLst/>
                    <a:gdLst>
                      <a:gd name="T0" fmla="+- 0 2696 2696"/>
                      <a:gd name="T1" fmla="*/ T0 w 4485"/>
                      <a:gd name="T2" fmla="+- 0 7181 2696"/>
                      <a:gd name="T3" fmla="*/ T2 w 4485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4485">
                        <a:moveTo>
                          <a:pt x="0" y="0"/>
                        </a:moveTo>
                        <a:lnTo>
                          <a:pt x="4485" y="0"/>
                        </a:lnTo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0" name="Group 14"/>
                <p:cNvGrpSpPr>
                  <a:grpSpLocks/>
                </p:cNvGrpSpPr>
                <p:nvPr/>
              </p:nvGrpSpPr>
              <p:grpSpPr bwMode="auto">
                <a:xfrm>
                  <a:off x="2696" y="-220"/>
                  <a:ext cx="4485" cy="2"/>
                  <a:chOff x="2696" y="-220"/>
                  <a:chExt cx="4485" cy="2"/>
                </a:xfrm>
              </p:grpSpPr>
              <p:sp>
                <p:nvSpPr>
                  <p:cNvPr id="23" name="Freeform 15"/>
                  <p:cNvSpPr>
                    <a:spLocks/>
                  </p:cNvSpPr>
                  <p:nvPr/>
                </p:nvSpPr>
                <p:spPr bwMode="auto">
                  <a:xfrm>
                    <a:off x="2696" y="-220"/>
                    <a:ext cx="4485" cy="2"/>
                  </a:xfrm>
                  <a:custGeom>
                    <a:avLst/>
                    <a:gdLst>
                      <a:gd name="T0" fmla="+- 0 2696 2696"/>
                      <a:gd name="T1" fmla="*/ T0 w 4485"/>
                      <a:gd name="T2" fmla="+- 0 7181 2696"/>
                      <a:gd name="T3" fmla="*/ T2 w 4485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4485">
                        <a:moveTo>
                          <a:pt x="0" y="0"/>
                        </a:moveTo>
                        <a:lnTo>
                          <a:pt x="4485" y="0"/>
                        </a:lnTo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" name="Group 12"/>
                <p:cNvGrpSpPr>
                  <a:grpSpLocks/>
                </p:cNvGrpSpPr>
                <p:nvPr/>
              </p:nvGrpSpPr>
              <p:grpSpPr bwMode="auto">
                <a:xfrm>
                  <a:off x="2696" y="214"/>
                  <a:ext cx="4485" cy="2"/>
                  <a:chOff x="2696" y="214"/>
                  <a:chExt cx="4485" cy="2"/>
                </a:xfrm>
              </p:grpSpPr>
              <p:sp>
                <p:nvSpPr>
                  <p:cNvPr id="22" name="Freeform 13"/>
                  <p:cNvSpPr>
                    <a:spLocks/>
                  </p:cNvSpPr>
                  <p:nvPr/>
                </p:nvSpPr>
                <p:spPr bwMode="auto">
                  <a:xfrm>
                    <a:off x="2696" y="214"/>
                    <a:ext cx="4485" cy="2"/>
                  </a:xfrm>
                  <a:custGeom>
                    <a:avLst/>
                    <a:gdLst>
                      <a:gd name="T0" fmla="+- 0 2696 2696"/>
                      <a:gd name="T1" fmla="*/ T0 w 4485"/>
                      <a:gd name="T2" fmla="+- 0 7181 2696"/>
                      <a:gd name="T3" fmla="*/ T2 w 4485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4485">
                        <a:moveTo>
                          <a:pt x="0" y="0"/>
                        </a:moveTo>
                        <a:lnTo>
                          <a:pt x="4485" y="0"/>
                        </a:lnTo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2" name="Group 10"/>
                <p:cNvGrpSpPr>
                  <a:grpSpLocks/>
                </p:cNvGrpSpPr>
                <p:nvPr/>
              </p:nvGrpSpPr>
              <p:grpSpPr bwMode="auto">
                <a:xfrm>
                  <a:off x="2696" y="647"/>
                  <a:ext cx="4485" cy="2"/>
                  <a:chOff x="2696" y="647"/>
                  <a:chExt cx="4485" cy="2"/>
                </a:xfrm>
              </p:grpSpPr>
              <p:sp>
                <p:nvSpPr>
                  <p:cNvPr id="21" name="Freeform 11"/>
                  <p:cNvSpPr>
                    <a:spLocks/>
                  </p:cNvSpPr>
                  <p:nvPr/>
                </p:nvSpPr>
                <p:spPr bwMode="auto">
                  <a:xfrm>
                    <a:off x="2696" y="647"/>
                    <a:ext cx="4485" cy="2"/>
                  </a:xfrm>
                  <a:custGeom>
                    <a:avLst/>
                    <a:gdLst>
                      <a:gd name="T0" fmla="+- 0 2696 2696"/>
                      <a:gd name="T1" fmla="*/ T0 w 4485"/>
                      <a:gd name="T2" fmla="+- 0 7181 2696"/>
                      <a:gd name="T3" fmla="*/ T2 w 4485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4485">
                        <a:moveTo>
                          <a:pt x="0" y="0"/>
                        </a:moveTo>
                        <a:lnTo>
                          <a:pt x="4485" y="0"/>
                        </a:lnTo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3" name="Group 8"/>
                <p:cNvGrpSpPr>
                  <a:grpSpLocks/>
                </p:cNvGrpSpPr>
                <p:nvPr/>
              </p:nvGrpSpPr>
              <p:grpSpPr bwMode="auto">
                <a:xfrm>
                  <a:off x="2696" y="1080"/>
                  <a:ext cx="4485" cy="2"/>
                  <a:chOff x="2696" y="1080"/>
                  <a:chExt cx="4485" cy="2"/>
                </a:xfrm>
              </p:grpSpPr>
              <p:sp>
                <p:nvSpPr>
                  <p:cNvPr id="20" name="Freeform 9"/>
                  <p:cNvSpPr>
                    <a:spLocks/>
                  </p:cNvSpPr>
                  <p:nvPr/>
                </p:nvSpPr>
                <p:spPr bwMode="auto">
                  <a:xfrm>
                    <a:off x="2696" y="1080"/>
                    <a:ext cx="4485" cy="2"/>
                  </a:xfrm>
                  <a:custGeom>
                    <a:avLst/>
                    <a:gdLst>
                      <a:gd name="T0" fmla="+- 0 2696 2696"/>
                      <a:gd name="T1" fmla="*/ T0 w 4485"/>
                      <a:gd name="T2" fmla="+- 0 7181 2696"/>
                      <a:gd name="T3" fmla="*/ T2 w 4485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4485">
                        <a:moveTo>
                          <a:pt x="0" y="0"/>
                        </a:moveTo>
                        <a:lnTo>
                          <a:pt x="4485" y="0"/>
                        </a:lnTo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4" name="Group 6"/>
                <p:cNvGrpSpPr>
                  <a:grpSpLocks/>
                </p:cNvGrpSpPr>
                <p:nvPr/>
              </p:nvGrpSpPr>
              <p:grpSpPr bwMode="auto">
                <a:xfrm>
                  <a:off x="2696" y="1947"/>
                  <a:ext cx="4485" cy="2"/>
                  <a:chOff x="2696" y="1947"/>
                  <a:chExt cx="4485" cy="2"/>
                </a:xfrm>
              </p:grpSpPr>
              <p:sp>
                <p:nvSpPr>
                  <p:cNvPr id="19" name="Freeform 7"/>
                  <p:cNvSpPr>
                    <a:spLocks/>
                  </p:cNvSpPr>
                  <p:nvPr/>
                </p:nvSpPr>
                <p:spPr bwMode="auto">
                  <a:xfrm>
                    <a:off x="2696" y="1947"/>
                    <a:ext cx="4485" cy="2"/>
                  </a:xfrm>
                  <a:custGeom>
                    <a:avLst/>
                    <a:gdLst>
                      <a:gd name="T0" fmla="+- 0 2696 2696"/>
                      <a:gd name="T1" fmla="*/ T0 w 4485"/>
                      <a:gd name="T2" fmla="+- 0 7181 2696"/>
                      <a:gd name="T3" fmla="*/ T2 w 4485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4485">
                        <a:moveTo>
                          <a:pt x="0" y="0"/>
                        </a:moveTo>
                        <a:lnTo>
                          <a:pt x="4485" y="0"/>
                        </a:lnTo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5" name="Group 4"/>
                <p:cNvGrpSpPr>
                  <a:grpSpLocks/>
                </p:cNvGrpSpPr>
                <p:nvPr/>
              </p:nvGrpSpPr>
              <p:grpSpPr bwMode="auto">
                <a:xfrm>
                  <a:off x="2696" y="1513"/>
                  <a:ext cx="4485" cy="2"/>
                  <a:chOff x="2696" y="1513"/>
                  <a:chExt cx="4485" cy="2"/>
                </a:xfrm>
              </p:grpSpPr>
              <p:sp>
                <p:nvSpPr>
                  <p:cNvPr id="18" name="Freeform 5"/>
                  <p:cNvSpPr>
                    <a:spLocks/>
                  </p:cNvSpPr>
                  <p:nvPr/>
                </p:nvSpPr>
                <p:spPr bwMode="auto">
                  <a:xfrm>
                    <a:off x="2696" y="1513"/>
                    <a:ext cx="4485" cy="2"/>
                  </a:xfrm>
                  <a:custGeom>
                    <a:avLst/>
                    <a:gdLst>
                      <a:gd name="T0" fmla="+- 0 2696 2696"/>
                      <a:gd name="T1" fmla="*/ T0 w 4485"/>
                      <a:gd name="T2" fmla="+- 0 7181 2696"/>
                      <a:gd name="T3" fmla="*/ T2 w 4485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4485">
                        <a:moveTo>
                          <a:pt x="0" y="0"/>
                        </a:moveTo>
                        <a:lnTo>
                          <a:pt x="4485" y="0"/>
                        </a:lnTo>
                      </a:path>
                    </a:pathLst>
                  </a:custGeom>
                  <a:noFill/>
                  <a:ln w="635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6" name="Group 2"/>
                <p:cNvGrpSpPr>
                  <a:grpSpLocks/>
                </p:cNvGrpSpPr>
                <p:nvPr/>
              </p:nvGrpSpPr>
              <p:grpSpPr bwMode="auto">
                <a:xfrm>
                  <a:off x="2696" y="-1611"/>
                  <a:ext cx="4562" cy="3676"/>
                  <a:chOff x="2696" y="-1611"/>
                  <a:chExt cx="4562" cy="3676"/>
                </a:xfrm>
              </p:grpSpPr>
              <p:sp>
                <p:nvSpPr>
                  <p:cNvPr id="17" name="Freeform 3"/>
                  <p:cNvSpPr>
                    <a:spLocks/>
                  </p:cNvSpPr>
                  <p:nvPr/>
                </p:nvSpPr>
                <p:spPr bwMode="auto">
                  <a:xfrm>
                    <a:off x="2696" y="-1611"/>
                    <a:ext cx="4562" cy="3676"/>
                  </a:xfrm>
                  <a:custGeom>
                    <a:avLst/>
                    <a:gdLst>
                      <a:gd name="T0" fmla="+- 0 7258 2696"/>
                      <a:gd name="T1" fmla="*/ T0 w 4562"/>
                      <a:gd name="T2" fmla="+- 0 -1611 -1611"/>
                      <a:gd name="T3" fmla="*/ -1611 h 3676"/>
                      <a:gd name="T4" fmla="+- 0 2696 2696"/>
                      <a:gd name="T5" fmla="*/ T4 w 4562"/>
                      <a:gd name="T6" fmla="+- 0 2065 -1611"/>
                      <a:gd name="T7" fmla="*/ 2065 h 3676"/>
                      <a:gd name="T8" fmla="+- 0 7258 2696"/>
                      <a:gd name="T9" fmla="*/ T8 w 4562"/>
                      <a:gd name="T10" fmla="+- 0 2065 -1611"/>
                      <a:gd name="T11" fmla="*/ 2065 h 3676"/>
                      <a:gd name="T12" fmla="+- 0 7258 2696"/>
                      <a:gd name="T13" fmla="*/ T12 w 4562"/>
                      <a:gd name="T14" fmla="+- 0 -1611 -1611"/>
                      <a:gd name="T15" fmla="*/ -1611 h 3676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</a:cxnLst>
                    <a:rect l="0" t="0" r="r" b="b"/>
                    <a:pathLst>
                      <a:path w="4562" h="3676">
                        <a:moveTo>
                          <a:pt x="4562" y="0"/>
                        </a:moveTo>
                        <a:lnTo>
                          <a:pt x="0" y="3676"/>
                        </a:lnTo>
                        <a:lnTo>
                          <a:pt x="4562" y="3676"/>
                        </a:lnTo>
                        <a:lnTo>
                          <a:pt x="4562" y="0"/>
                        </a:lnTo>
                        <a:close/>
                      </a:path>
                    </a:pathLst>
                  </a:custGeom>
                  <a:solidFill>
                    <a:srgbClr val="E6E7E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4" name="Rectangle 24"/>
              <p:cNvSpPr>
                <a:spLocks noChangeArrowheads="1"/>
              </p:cNvSpPr>
              <p:nvPr/>
            </p:nvSpPr>
            <p:spPr bwMode="auto">
              <a:xfrm>
                <a:off x="234462" y="2216368"/>
                <a:ext cx="1133644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231F2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deep water</a:t>
                </a:r>
                <a:endParaRPr kumimoji="0" lang="en-NZ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5" name="Rectangle 25"/>
              <p:cNvSpPr>
                <a:spLocks noChangeArrowheads="1"/>
              </p:cNvSpPr>
              <p:nvPr/>
            </p:nvSpPr>
            <p:spPr bwMode="auto">
              <a:xfrm>
                <a:off x="3259018" y="4485316"/>
                <a:ext cx="1148860" cy="5847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231F20"/>
                    </a:solidFill>
                    <a:effectLst/>
                    <a:ea typeface="Calibri" pitchFamily="34" charset="0"/>
                    <a:cs typeface="Times New Roman" pitchFamily="18" charset="0"/>
                  </a:rPr>
                  <a:t>shallow water</a:t>
                </a:r>
                <a:endParaRPr kumimoji="0" lang="en-NZ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1836683" y="2037997"/>
              <a:ext cx="3111237" cy="3991963"/>
              <a:chOff x="1836683" y="2037997"/>
              <a:chExt cx="3111237" cy="3991963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H="1">
                <a:off x="4489231" y="2037997"/>
                <a:ext cx="8792" cy="2470638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flipH="1" flipV="1">
                <a:off x="1836683" y="4493172"/>
                <a:ext cx="2672256" cy="15767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4495800" y="4521200"/>
                <a:ext cx="452120" cy="1508760"/>
              </a:xfrm>
              <a:prstGeom prst="straightConnector1">
                <a:avLst/>
              </a:prstGeom>
              <a:ln w="1905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 flipV="1">
              <a:off x="4216400" y="4064000"/>
              <a:ext cx="2072640" cy="629920"/>
            </a:xfrm>
            <a:prstGeom prst="line">
              <a:avLst/>
            </a:prstGeom>
            <a:ln>
              <a:solidFill>
                <a:srgbClr val="00964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3632200" y="4297680"/>
              <a:ext cx="2727960" cy="828040"/>
            </a:xfrm>
            <a:prstGeom prst="line">
              <a:avLst/>
            </a:prstGeom>
            <a:ln>
              <a:solidFill>
                <a:srgbClr val="00964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3048000" y="4526280"/>
              <a:ext cx="3383280" cy="1021080"/>
            </a:xfrm>
            <a:prstGeom prst="line">
              <a:avLst/>
            </a:prstGeom>
            <a:ln>
              <a:solidFill>
                <a:srgbClr val="00964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2458720" y="4739640"/>
              <a:ext cx="4053840" cy="1239520"/>
            </a:xfrm>
            <a:prstGeom prst="line">
              <a:avLst/>
            </a:prstGeom>
            <a:ln>
              <a:solidFill>
                <a:srgbClr val="00964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6802822" y="887232"/>
            <a:ext cx="1734206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b="1" i="1" dirty="0" smtClean="0">
                <a:solidFill>
                  <a:srgbClr val="FF0000"/>
                </a:solidFill>
              </a:rPr>
              <a:t>(a) “ACHIEVE” for:</a:t>
            </a:r>
          </a:p>
          <a:p>
            <a:pPr algn="ctr"/>
            <a:r>
              <a:rPr lang="en-NZ" sz="1600" dirty="0"/>
              <a:t>Shows 2 correct directions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535415" y="1967093"/>
            <a:ext cx="2356338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b="1" i="1" dirty="0" smtClean="0">
                <a:solidFill>
                  <a:srgbClr val="7030A0"/>
                </a:solidFill>
              </a:rPr>
              <a:t>(a)  “MERIT” for :</a:t>
            </a:r>
          </a:p>
          <a:p>
            <a:pPr algn="ctr"/>
            <a:r>
              <a:rPr lang="en-NZ" sz="1600" dirty="0"/>
              <a:t>Shows THREE correct rays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463863" y="2829020"/>
            <a:ext cx="2493982" cy="181588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b="1" i="1" dirty="0" smtClean="0">
                <a:solidFill>
                  <a:srgbClr val="FF0000"/>
                </a:solidFill>
              </a:rPr>
              <a:t>(b) “ACHIEVE” for :</a:t>
            </a:r>
          </a:p>
          <a:p>
            <a:r>
              <a:rPr lang="en-NZ" sz="1600" dirty="0"/>
              <a:t>Diagram showing refracted wavefronts closer</a:t>
            </a:r>
          </a:p>
          <a:p>
            <a:r>
              <a:rPr lang="en-NZ" sz="1600" b="1" i="1" dirty="0"/>
              <a:t>OR</a:t>
            </a:r>
          </a:p>
          <a:p>
            <a:r>
              <a:rPr lang="en-NZ" sz="1600" dirty="0"/>
              <a:t>Refracted wavefronts travelling in approximately the correct direction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388064" y="4862671"/>
            <a:ext cx="2637694" cy="1569660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b="1" i="1" dirty="0" smtClean="0">
                <a:solidFill>
                  <a:srgbClr val="7030A0"/>
                </a:solidFill>
              </a:rPr>
              <a:t>(b) “MERIT” for :</a:t>
            </a:r>
          </a:p>
          <a:p>
            <a:r>
              <a:rPr lang="en-NZ" sz="1600" dirty="0"/>
              <a:t>Diagram showing refracted wavefronts closer.</a:t>
            </a:r>
          </a:p>
          <a:p>
            <a:r>
              <a:rPr lang="en-NZ" sz="1600" b="1" dirty="0" smtClean="0"/>
              <a:t>AND   </a:t>
            </a:r>
            <a:r>
              <a:rPr lang="en-NZ" sz="1600" dirty="0" smtClean="0"/>
              <a:t>Refracted </a:t>
            </a:r>
            <a:r>
              <a:rPr lang="en-NZ" sz="1600" dirty="0"/>
              <a:t>wavefronts travelling in approximately the correct direction.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016565" y="6105775"/>
            <a:ext cx="46358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1600" dirty="0" smtClean="0"/>
              <a:t>The scheme says:    </a:t>
            </a:r>
            <a:r>
              <a:rPr lang="en-NZ" sz="1600" i="1" dirty="0" smtClean="0">
                <a:solidFill>
                  <a:srgbClr val="0000CC"/>
                </a:solidFill>
              </a:rPr>
              <a:t>Holistic</a:t>
            </a:r>
            <a:r>
              <a:rPr lang="en-NZ" sz="1600" i="1" dirty="0">
                <a:solidFill>
                  <a:srgbClr val="0000CC"/>
                </a:solidFill>
              </a:rPr>
              <a:t>: mark (a) and (b) together</a:t>
            </a:r>
          </a:p>
        </p:txBody>
      </p:sp>
    </p:spTree>
    <p:extLst>
      <p:ext uri="{BB962C8B-B14F-4D97-AF65-F5344CB8AC3E}">
        <p14:creationId xmlns:p14="http://schemas.microsoft.com/office/powerpoint/2010/main" val="418098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5" grpId="0" animBg="1"/>
      <p:bldP spid="56" grpId="0" animBg="1"/>
      <p:bldP spid="57" grpId="0" animBg="1"/>
      <p:bldP spid="58" grpId="0" animBg="1"/>
      <p:bldP spid="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184" y="201195"/>
            <a:ext cx="86750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 startAt="3"/>
            </a:pPr>
            <a:r>
              <a:rPr lang="en-US" sz="1600" dirty="0" smtClean="0"/>
              <a:t>On </a:t>
            </a:r>
            <a:r>
              <a:rPr lang="en-US" sz="1600" dirty="0"/>
              <a:t>the diagram below, show what happens to the waves once they go through the gap between </a:t>
            </a:r>
            <a:endParaRPr lang="en-US" sz="1600" dirty="0" smtClean="0"/>
          </a:p>
          <a:p>
            <a:r>
              <a:rPr lang="en-US" sz="1600" dirty="0" smtClean="0"/>
              <a:t>        the </a:t>
            </a:r>
            <a:r>
              <a:rPr lang="en-US" sz="1600" dirty="0"/>
              <a:t>two </a:t>
            </a:r>
            <a:r>
              <a:rPr lang="en-US" sz="1600" dirty="0" smtClean="0"/>
              <a:t>sea-walls.  Include </a:t>
            </a:r>
            <a:r>
              <a:rPr lang="en-US" sz="1600" dirty="0"/>
              <a:t>direction of the waves in your drawing.</a:t>
            </a:r>
            <a:endParaRPr lang="en-NZ" sz="1600" dirty="0"/>
          </a:p>
          <a:p>
            <a:r>
              <a:rPr lang="en-US" sz="1600" dirty="0" smtClean="0"/>
              <a:t>        Describe </a:t>
            </a:r>
            <a:r>
              <a:rPr lang="en-US" sz="1600" dirty="0"/>
              <a:t>and explain the effect the waves will have on the boat.</a:t>
            </a:r>
            <a:endParaRPr lang="en-NZ" sz="1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388071" y="1147016"/>
            <a:ext cx="6345847" cy="2365460"/>
            <a:chOff x="1430214" y="3124376"/>
            <a:chExt cx="6345847" cy="2365460"/>
          </a:xfrm>
        </p:grpSpPr>
        <p:grpSp>
          <p:nvGrpSpPr>
            <p:cNvPr id="32" name="Group 6"/>
            <p:cNvGrpSpPr>
              <a:grpSpLocks/>
            </p:cNvGrpSpPr>
            <p:nvPr/>
          </p:nvGrpSpPr>
          <p:grpSpPr bwMode="auto">
            <a:xfrm>
              <a:off x="1637415" y="4706007"/>
              <a:ext cx="2415531" cy="783829"/>
              <a:chOff x="1422" y="-67"/>
              <a:chExt cx="3230" cy="955"/>
            </a:xfrm>
          </p:grpSpPr>
          <p:grpSp>
            <p:nvGrpSpPr>
              <p:cNvPr id="52" name="Group 11"/>
              <p:cNvGrpSpPr>
                <a:grpSpLocks/>
              </p:cNvGrpSpPr>
              <p:nvPr/>
            </p:nvGrpSpPr>
            <p:grpSpPr bwMode="auto">
              <a:xfrm>
                <a:off x="1422" y="-67"/>
                <a:ext cx="3230" cy="341"/>
                <a:chOff x="1422" y="-67"/>
                <a:chExt cx="3230" cy="341"/>
              </a:xfrm>
            </p:grpSpPr>
            <p:sp>
              <p:nvSpPr>
                <p:cNvPr id="57" name="Freeform 12"/>
                <p:cNvSpPr>
                  <a:spLocks/>
                </p:cNvSpPr>
                <p:nvPr/>
              </p:nvSpPr>
              <p:spPr bwMode="auto">
                <a:xfrm>
                  <a:off x="1422" y="-67"/>
                  <a:ext cx="3230" cy="341"/>
                </a:xfrm>
                <a:custGeom>
                  <a:avLst/>
                  <a:gdLst>
                    <a:gd name="T0" fmla="+- 0 4652 1422"/>
                    <a:gd name="T1" fmla="*/ T0 w 3230"/>
                    <a:gd name="T2" fmla="+- 0 273 -67"/>
                    <a:gd name="T3" fmla="*/ 273 h 341"/>
                    <a:gd name="T4" fmla="+- 0 1422 1422"/>
                    <a:gd name="T5" fmla="*/ T4 w 3230"/>
                    <a:gd name="T6" fmla="+- 0 273 -67"/>
                    <a:gd name="T7" fmla="*/ 273 h 341"/>
                    <a:gd name="T8" fmla="+- 0 1422 1422"/>
                    <a:gd name="T9" fmla="*/ T8 w 3230"/>
                    <a:gd name="T10" fmla="+- 0 -67 -67"/>
                    <a:gd name="T11" fmla="*/ -67 h 341"/>
                    <a:gd name="T12" fmla="+- 0 4652 1422"/>
                    <a:gd name="T13" fmla="*/ T12 w 3230"/>
                    <a:gd name="T14" fmla="+- 0 -67 -67"/>
                    <a:gd name="T15" fmla="*/ -67 h 341"/>
                    <a:gd name="T16" fmla="+- 0 4652 1422"/>
                    <a:gd name="T17" fmla="*/ T16 w 3230"/>
                    <a:gd name="T18" fmla="+- 0 273 -67"/>
                    <a:gd name="T19" fmla="*/ 273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3230" h="341">
                      <a:moveTo>
                        <a:pt x="3230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3230" y="0"/>
                      </a:lnTo>
                      <a:lnTo>
                        <a:pt x="3230" y="340"/>
                      </a:lnTo>
                      <a:close/>
                    </a:path>
                  </a:pathLst>
                </a:custGeom>
                <a:solidFill>
                  <a:srgbClr val="A7A9A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53" name="Group 7"/>
              <p:cNvGrpSpPr>
                <a:grpSpLocks/>
              </p:cNvGrpSpPr>
              <p:nvPr/>
            </p:nvGrpSpPr>
            <p:grpSpPr bwMode="auto">
              <a:xfrm>
                <a:off x="1422" y="-67"/>
                <a:ext cx="3230" cy="955"/>
                <a:chOff x="1422" y="-67"/>
                <a:chExt cx="3230" cy="955"/>
              </a:xfrm>
            </p:grpSpPr>
            <p:sp>
              <p:nvSpPr>
                <p:cNvPr id="54" name="Freeform 10"/>
                <p:cNvSpPr>
                  <a:spLocks/>
                </p:cNvSpPr>
                <p:nvPr/>
              </p:nvSpPr>
              <p:spPr bwMode="auto">
                <a:xfrm>
                  <a:off x="1422" y="-67"/>
                  <a:ext cx="3230" cy="341"/>
                </a:xfrm>
                <a:custGeom>
                  <a:avLst/>
                  <a:gdLst>
                    <a:gd name="T0" fmla="+- 0 4652 1422"/>
                    <a:gd name="T1" fmla="*/ T0 w 3230"/>
                    <a:gd name="T2" fmla="+- 0 273 -67"/>
                    <a:gd name="T3" fmla="*/ 273 h 341"/>
                    <a:gd name="T4" fmla="+- 0 1422 1422"/>
                    <a:gd name="T5" fmla="*/ T4 w 3230"/>
                    <a:gd name="T6" fmla="+- 0 273 -67"/>
                    <a:gd name="T7" fmla="*/ 273 h 341"/>
                    <a:gd name="T8" fmla="+- 0 1422 1422"/>
                    <a:gd name="T9" fmla="*/ T8 w 3230"/>
                    <a:gd name="T10" fmla="+- 0 -67 -67"/>
                    <a:gd name="T11" fmla="*/ -67 h 341"/>
                    <a:gd name="T12" fmla="+- 0 4652 1422"/>
                    <a:gd name="T13" fmla="*/ T12 w 3230"/>
                    <a:gd name="T14" fmla="+- 0 -67 -67"/>
                    <a:gd name="T15" fmla="*/ -67 h 341"/>
                    <a:gd name="T16" fmla="+- 0 4652 1422"/>
                    <a:gd name="T17" fmla="*/ T16 w 3230"/>
                    <a:gd name="T18" fmla="+- 0 273 -67"/>
                    <a:gd name="T19" fmla="*/ 273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3230" h="341">
                      <a:moveTo>
                        <a:pt x="3230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3230" y="0"/>
                      </a:lnTo>
                      <a:lnTo>
                        <a:pt x="3230" y="34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pic>
              <p:nvPicPr>
                <p:cNvPr id="55" name="Picture 9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35" y="303"/>
                  <a:ext cx="982" cy="3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20" y="547"/>
                  <a:ext cx="703" cy="3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boat</a:t>
                  </a:r>
                  <a:endParaRPr kumimoji="0" lang="en-US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3" name="Group 1"/>
            <p:cNvGrpSpPr>
              <a:grpSpLocks/>
            </p:cNvGrpSpPr>
            <p:nvPr/>
          </p:nvGrpSpPr>
          <p:grpSpPr bwMode="auto">
            <a:xfrm>
              <a:off x="4742832" y="4690241"/>
              <a:ext cx="2177216" cy="277143"/>
              <a:chOff x="5212" y="-72"/>
              <a:chExt cx="3245" cy="351"/>
            </a:xfrm>
          </p:grpSpPr>
          <p:grpSp>
            <p:nvGrpSpPr>
              <p:cNvPr id="48" name="Group 4"/>
              <p:cNvGrpSpPr>
                <a:grpSpLocks/>
              </p:cNvGrpSpPr>
              <p:nvPr/>
            </p:nvGrpSpPr>
            <p:grpSpPr bwMode="auto">
              <a:xfrm>
                <a:off x="5217" y="-67"/>
                <a:ext cx="3235" cy="341"/>
                <a:chOff x="5217" y="-67"/>
                <a:chExt cx="3235" cy="341"/>
              </a:xfrm>
            </p:grpSpPr>
            <p:sp>
              <p:nvSpPr>
                <p:cNvPr id="51" name="Freeform 5"/>
                <p:cNvSpPr>
                  <a:spLocks/>
                </p:cNvSpPr>
                <p:nvPr/>
              </p:nvSpPr>
              <p:spPr bwMode="auto">
                <a:xfrm>
                  <a:off x="5217" y="-67"/>
                  <a:ext cx="3235" cy="341"/>
                </a:xfrm>
                <a:custGeom>
                  <a:avLst/>
                  <a:gdLst>
                    <a:gd name="T0" fmla="+- 0 8452 5217"/>
                    <a:gd name="T1" fmla="*/ T0 w 3235"/>
                    <a:gd name="T2" fmla="+- 0 273 -67"/>
                    <a:gd name="T3" fmla="*/ 273 h 341"/>
                    <a:gd name="T4" fmla="+- 0 5217 5217"/>
                    <a:gd name="T5" fmla="*/ T4 w 3235"/>
                    <a:gd name="T6" fmla="+- 0 273 -67"/>
                    <a:gd name="T7" fmla="*/ 273 h 341"/>
                    <a:gd name="T8" fmla="+- 0 5217 5217"/>
                    <a:gd name="T9" fmla="*/ T8 w 3235"/>
                    <a:gd name="T10" fmla="+- 0 -67 -67"/>
                    <a:gd name="T11" fmla="*/ -67 h 341"/>
                    <a:gd name="T12" fmla="+- 0 8452 5217"/>
                    <a:gd name="T13" fmla="*/ T12 w 3235"/>
                    <a:gd name="T14" fmla="+- 0 -67 -67"/>
                    <a:gd name="T15" fmla="*/ -67 h 341"/>
                    <a:gd name="T16" fmla="+- 0 8452 5217"/>
                    <a:gd name="T17" fmla="*/ T16 w 3235"/>
                    <a:gd name="T18" fmla="+- 0 273 -67"/>
                    <a:gd name="T19" fmla="*/ 273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3235" h="341">
                      <a:moveTo>
                        <a:pt x="3235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3235" y="0"/>
                      </a:lnTo>
                      <a:lnTo>
                        <a:pt x="3235" y="340"/>
                      </a:lnTo>
                      <a:close/>
                    </a:path>
                  </a:pathLst>
                </a:custGeom>
                <a:solidFill>
                  <a:srgbClr val="A7A9A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9" name="Group 2"/>
              <p:cNvGrpSpPr>
                <a:grpSpLocks/>
              </p:cNvGrpSpPr>
              <p:nvPr/>
            </p:nvGrpSpPr>
            <p:grpSpPr bwMode="auto">
              <a:xfrm>
                <a:off x="5217" y="-67"/>
                <a:ext cx="3235" cy="341"/>
                <a:chOff x="5217" y="-67"/>
                <a:chExt cx="3235" cy="341"/>
              </a:xfrm>
            </p:grpSpPr>
            <p:sp>
              <p:nvSpPr>
                <p:cNvPr id="50" name="Freeform 3"/>
                <p:cNvSpPr>
                  <a:spLocks/>
                </p:cNvSpPr>
                <p:nvPr/>
              </p:nvSpPr>
              <p:spPr bwMode="auto">
                <a:xfrm>
                  <a:off x="5217" y="-67"/>
                  <a:ext cx="3235" cy="341"/>
                </a:xfrm>
                <a:custGeom>
                  <a:avLst/>
                  <a:gdLst>
                    <a:gd name="T0" fmla="+- 0 8452 5217"/>
                    <a:gd name="T1" fmla="*/ T0 w 3235"/>
                    <a:gd name="T2" fmla="+- 0 273 -67"/>
                    <a:gd name="T3" fmla="*/ 273 h 341"/>
                    <a:gd name="T4" fmla="+- 0 5217 5217"/>
                    <a:gd name="T5" fmla="*/ T4 w 3235"/>
                    <a:gd name="T6" fmla="+- 0 273 -67"/>
                    <a:gd name="T7" fmla="*/ 273 h 341"/>
                    <a:gd name="T8" fmla="+- 0 5217 5217"/>
                    <a:gd name="T9" fmla="*/ T8 w 3235"/>
                    <a:gd name="T10" fmla="+- 0 -67 -67"/>
                    <a:gd name="T11" fmla="*/ -67 h 341"/>
                    <a:gd name="T12" fmla="+- 0 8452 5217"/>
                    <a:gd name="T13" fmla="*/ T12 w 3235"/>
                    <a:gd name="T14" fmla="+- 0 -67 -67"/>
                    <a:gd name="T15" fmla="*/ -67 h 341"/>
                    <a:gd name="T16" fmla="+- 0 8452 5217"/>
                    <a:gd name="T17" fmla="*/ T16 w 3235"/>
                    <a:gd name="T18" fmla="+- 0 273 -67"/>
                    <a:gd name="T19" fmla="*/ 273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3235" h="341">
                      <a:moveTo>
                        <a:pt x="3235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3235" y="0"/>
                      </a:lnTo>
                      <a:lnTo>
                        <a:pt x="3235" y="34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2891725" y="3474311"/>
              <a:ext cx="3049444" cy="1286328"/>
              <a:chOff x="2665" y="-279"/>
              <a:chExt cx="4546" cy="1544"/>
            </a:xfrm>
          </p:grpSpPr>
          <p:grpSp>
            <p:nvGrpSpPr>
              <p:cNvPr id="37" name="Group 23"/>
              <p:cNvGrpSpPr>
                <a:grpSpLocks/>
              </p:cNvGrpSpPr>
              <p:nvPr/>
            </p:nvGrpSpPr>
            <p:grpSpPr bwMode="auto">
              <a:xfrm>
                <a:off x="2670" y="865"/>
                <a:ext cx="4536" cy="2"/>
                <a:chOff x="2670" y="865"/>
                <a:chExt cx="4536" cy="2"/>
              </a:xfrm>
            </p:grpSpPr>
            <p:sp>
              <p:nvSpPr>
                <p:cNvPr id="47" name="Freeform 46"/>
                <p:cNvSpPr>
                  <a:spLocks/>
                </p:cNvSpPr>
                <p:nvPr/>
              </p:nvSpPr>
              <p:spPr bwMode="auto">
                <a:xfrm>
                  <a:off x="2670" y="865"/>
                  <a:ext cx="4536" cy="2"/>
                </a:xfrm>
                <a:custGeom>
                  <a:avLst/>
                  <a:gdLst>
                    <a:gd name="T0" fmla="+- 0 2670 2670"/>
                    <a:gd name="T1" fmla="*/ T0 w 4536"/>
                    <a:gd name="T2" fmla="+- 0 7205 2670"/>
                    <a:gd name="T3" fmla="*/ T2 w 453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536">
                      <a:moveTo>
                        <a:pt x="0" y="0"/>
                      </a:moveTo>
                      <a:lnTo>
                        <a:pt x="453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8" name="Group 21"/>
              <p:cNvGrpSpPr>
                <a:grpSpLocks/>
              </p:cNvGrpSpPr>
              <p:nvPr/>
            </p:nvGrpSpPr>
            <p:grpSpPr bwMode="auto">
              <a:xfrm>
                <a:off x="2670" y="298"/>
                <a:ext cx="4536" cy="2"/>
                <a:chOff x="2670" y="298"/>
                <a:chExt cx="4536" cy="2"/>
              </a:xfrm>
            </p:grpSpPr>
            <p:sp>
              <p:nvSpPr>
                <p:cNvPr id="46" name="Freeform 22"/>
                <p:cNvSpPr>
                  <a:spLocks/>
                </p:cNvSpPr>
                <p:nvPr/>
              </p:nvSpPr>
              <p:spPr bwMode="auto">
                <a:xfrm>
                  <a:off x="2670" y="298"/>
                  <a:ext cx="4536" cy="2"/>
                </a:xfrm>
                <a:custGeom>
                  <a:avLst/>
                  <a:gdLst>
                    <a:gd name="T0" fmla="+- 0 2670 2670"/>
                    <a:gd name="T1" fmla="*/ T0 w 4536"/>
                    <a:gd name="T2" fmla="+- 0 7205 2670"/>
                    <a:gd name="T3" fmla="*/ T2 w 453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536">
                      <a:moveTo>
                        <a:pt x="0" y="0"/>
                      </a:moveTo>
                      <a:lnTo>
                        <a:pt x="453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39" name="Group 19"/>
              <p:cNvGrpSpPr>
                <a:grpSpLocks/>
              </p:cNvGrpSpPr>
              <p:nvPr/>
            </p:nvGrpSpPr>
            <p:grpSpPr bwMode="auto">
              <a:xfrm>
                <a:off x="2670" y="-269"/>
                <a:ext cx="4536" cy="2"/>
                <a:chOff x="2670" y="-269"/>
                <a:chExt cx="4536" cy="2"/>
              </a:xfrm>
            </p:grpSpPr>
            <p:sp>
              <p:nvSpPr>
                <p:cNvPr id="45" name="Freeform 20"/>
                <p:cNvSpPr>
                  <a:spLocks/>
                </p:cNvSpPr>
                <p:nvPr/>
              </p:nvSpPr>
              <p:spPr bwMode="auto">
                <a:xfrm>
                  <a:off x="2670" y="-269"/>
                  <a:ext cx="4536" cy="2"/>
                </a:xfrm>
                <a:custGeom>
                  <a:avLst/>
                  <a:gdLst>
                    <a:gd name="T0" fmla="+- 0 2670 2670"/>
                    <a:gd name="T1" fmla="*/ T0 w 4536"/>
                    <a:gd name="T2" fmla="+- 0 7205 2670"/>
                    <a:gd name="T3" fmla="*/ T2 w 453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536">
                      <a:moveTo>
                        <a:pt x="0" y="0"/>
                      </a:moveTo>
                      <a:lnTo>
                        <a:pt x="453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0" name="Group 39"/>
              <p:cNvGrpSpPr>
                <a:grpSpLocks/>
              </p:cNvGrpSpPr>
              <p:nvPr/>
            </p:nvGrpSpPr>
            <p:grpSpPr bwMode="auto">
              <a:xfrm>
                <a:off x="4937" y="-269"/>
                <a:ext cx="2" cy="1510"/>
                <a:chOff x="4937" y="-269"/>
                <a:chExt cx="2" cy="1510"/>
              </a:xfrm>
            </p:grpSpPr>
            <p:sp>
              <p:nvSpPr>
                <p:cNvPr id="44" name="Freeform 18"/>
                <p:cNvSpPr>
                  <a:spLocks/>
                </p:cNvSpPr>
                <p:nvPr/>
              </p:nvSpPr>
              <p:spPr bwMode="auto">
                <a:xfrm>
                  <a:off x="4937" y="-269"/>
                  <a:ext cx="2" cy="1510"/>
                </a:xfrm>
                <a:custGeom>
                  <a:avLst/>
                  <a:gdLst>
                    <a:gd name="T0" fmla="+- 0 -269 -269"/>
                    <a:gd name="T1" fmla="*/ -269 h 1510"/>
                    <a:gd name="T2" fmla="+- 0 1241 -269"/>
                    <a:gd name="T3" fmla="*/ 1241 h 1510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510">
                      <a:moveTo>
                        <a:pt x="0" y="0"/>
                      </a:moveTo>
                      <a:lnTo>
                        <a:pt x="0" y="1510"/>
                      </a:lnTo>
                    </a:path>
                  </a:pathLst>
                </a:custGeom>
                <a:noFill/>
                <a:ln w="1270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41" name="Group 14"/>
              <p:cNvGrpSpPr>
                <a:grpSpLocks/>
              </p:cNvGrpSpPr>
              <p:nvPr/>
            </p:nvGrpSpPr>
            <p:grpSpPr bwMode="auto">
              <a:xfrm>
                <a:off x="4837" y="1101"/>
                <a:ext cx="203" cy="164"/>
                <a:chOff x="4837" y="1101"/>
                <a:chExt cx="203" cy="164"/>
              </a:xfrm>
            </p:grpSpPr>
            <p:sp>
              <p:nvSpPr>
                <p:cNvPr id="42" name="Freeform 16"/>
                <p:cNvSpPr>
                  <a:spLocks/>
                </p:cNvSpPr>
                <p:nvPr/>
              </p:nvSpPr>
              <p:spPr bwMode="auto">
                <a:xfrm>
                  <a:off x="4837" y="1101"/>
                  <a:ext cx="203" cy="164"/>
                </a:xfrm>
                <a:custGeom>
                  <a:avLst/>
                  <a:gdLst>
                    <a:gd name="T0" fmla="+- 0 4846 4837"/>
                    <a:gd name="T1" fmla="*/ T0 w 203"/>
                    <a:gd name="T2" fmla="+- 0 1101 1101"/>
                    <a:gd name="T3" fmla="*/ 1101 h 164"/>
                    <a:gd name="T4" fmla="+- 0 4838 4837"/>
                    <a:gd name="T5" fmla="*/ T4 w 203"/>
                    <a:gd name="T6" fmla="+- 0 1106 1101"/>
                    <a:gd name="T7" fmla="*/ 1106 h 164"/>
                    <a:gd name="T8" fmla="+- 0 4837 4837"/>
                    <a:gd name="T9" fmla="*/ T8 w 203"/>
                    <a:gd name="T10" fmla="+- 0 1109 1101"/>
                    <a:gd name="T11" fmla="*/ 1109 h 164"/>
                    <a:gd name="T12" fmla="+- 0 4837 4837"/>
                    <a:gd name="T13" fmla="*/ T12 w 203"/>
                    <a:gd name="T14" fmla="+- 0 1114 1101"/>
                    <a:gd name="T15" fmla="*/ 1114 h 164"/>
                    <a:gd name="T16" fmla="+- 0 4837 4837"/>
                    <a:gd name="T17" fmla="*/ T16 w 203"/>
                    <a:gd name="T18" fmla="+- 0 1116 1101"/>
                    <a:gd name="T19" fmla="*/ 1116 h 164"/>
                    <a:gd name="T20" fmla="+- 0 4931 4837"/>
                    <a:gd name="T21" fmla="*/ T20 w 203"/>
                    <a:gd name="T22" fmla="+- 0 1263 1101"/>
                    <a:gd name="T23" fmla="*/ 1263 h 164"/>
                    <a:gd name="T24" fmla="+- 0 4934 4837"/>
                    <a:gd name="T25" fmla="*/ T24 w 203"/>
                    <a:gd name="T26" fmla="+- 0 1265 1101"/>
                    <a:gd name="T27" fmla="*/ 1265 h 164"/>
                    <a:gd name="T28" fmla="+- 0 4941 4837"/>
                    <a:gd name="T29" fmla="*/ T28 w 203"/>
                    <a:gd name="T30" fmla="+- 0 1265 1101"/>
                    <a:gd name="T31" fmla="*/ 1265 h 164"/>
                    <a:gd name="T32" fmla="+- 0 4944 4837"/>
                    <a:gd name="T33" fmla="*/ T32 w 203"/>
                    <a:gd name="T34" fmla="+- 0 1263 1101"/>
                    <a:gd name="T35" fmla="*/ 1263 h 164"/>
                    <a:gd name="T36" fmla="+- 0 4961 4837"/>
                    <a:gd name="T37" fmla="*/ T36 w 203"/>
                    <a:gd name="T38" fmla="+- 0 1236 1101"/>
                    <a:gd name="T39" fmla="*/ 1236 h 164"/>
                    <a:gd name="T40" fmla="+- 0 4937 4837"/>
                    <a:gd name="T41" fmla="*/ T40 w 203"/>
                    <a:gd name="T42" fmla="+- 0 1236 1101"/>
                    <a:gd name="T43" fmla="*/ 1236 h 164"/>
                    <a:gd name="T44" fmla="+- 0 4852 4837"/>
                    <a:gd name="T45" fmla="*/ T44 w 203"/>
                    <a:gd name="T46" fmla="+- 0 1102 1101"/>
                    <a:gd name="T47" fmla="*/ 1102 h 164"/>
                    <a:gd name="T48" fmla="+- 0 4846 4837"/>
                    <a:gd name="T49" fmla="*/ T48 w 203"/>
                    <a:gd name="T50" fmla="+- 0 1101 1101"/>
                    <a:gd name="T51" fmla="*/ 1101 h 1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</a:cxnLst>
                  <a:rect l="0" t="0" r="r" b="b"/>
                  <a:pathLst>
                    <a:path w="203" h="164">
                      <a:moveTo>
                        <a:pt x="9" y="0"/>
                      </a:moveTo>
                      <a:lnTo>
                        <a:pt x="1" y="5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94" y="162"/>
                      </a:lnTo>
                      <a:lnTo>
                        <a:pt x="97" y="164"/>
                      </a:lnTo>
                      <a:lnTo>
                        <a:pt x="104" y="164"/>
                      </a:lnTo>
                      <a:lnTo>
                        <a:pt x="107" y="162"/>
                      </a:lnTo>
                      <a:lnTo>
                        <a:pt x="124" y="135"/>
                      </a:lnTo>
                      <a:lnTo>
                        <a:pt x="100" y="135"/>
                      </a:lnTo>
                      <a:lnTo>
                        <a:pt x="15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/>
              </p:nvSpPr>
              <p:spPr bwMode="auto">
                <a:xfrm>
                  <a:off x="4837" y="1101"/>
                  <a:ext cx="203" cy="164"/>
                </a:xfrm>
                <a:custGeom>
                  <a:avLst/>
                  <a:gdLst>
                    <a:gd name="T0" fmla="+- 0 5029 4837"/>
                    <a:gd name="T1" fmla="*/ T0 w 203"/>
                    <a:gd name="T2" fmla="+- 0 1101 1101"/>
                    <a:gd name="T3" fmla="*/ 1101 h 164"/>
                    <a:gd name="T4" fmla="+- 0 5022 4837"/>
                    <a:gd name="T5" fmla="*/ T4 w 203"/>
                    <a:gd name="T6" fmla="+- 0 1102 1101"/>
                    <a:gd name="T7" fmla="*/ 1102 h 164"/>
                    <a:gd name="T8" fmla="+- 0 4937 4837"/>
                    <a:gd name="T9" fmla="*/ T8 w 203"/>
                    <a:gd name="T10" fmla="+- 0 1236 1101"/>
                    <a:gd name="T11" fmla="*/ 1236 h 164"/>
                    <a:gd name="T12" fmla="+- 0 4961 4837"/>
                    <a:gd name="T13" fmla="*/ T12 w 203"/>
                    <a:gd name="T14" fmla="+- 0 1236 1101"/>
                    <a:gd name="T15" fmla="*/ 1236 h 164"/>
                    <a:gd name="T16" fmla="+- 0 5039 4837"/>
                    <a:gd name="T17" fmla="*/ T16 w 203"/>
                    <a:gd name="T18" fmla="+- 0 1113 1101"/>
                    <a:gd name="T19" fmla="*/ 1113 h 164"/>
                    <a:gd name="T20" fmla="+- 0 5038 4837"/>
                    <a:gd name="T21" fmla="*/ T20 w 203"/>
                    <a:gd name="T22" fmla="+- 0 1107 1101"/>
                    <a:gd name="T23" fmla="*/ 1107 h 164"/>
                    <a:gd name="T24" fmla="+- 0 5029 4837"/>
                    <a:gd name="T25" fmla="*/ T24 w 203"/>
                    <a:gd name="T26" fmla="+- 0 1101 1101"/>
                    <a:gd name="T27" fmla="*/ 1101 h 1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203" h="164">
                      <a:moveTo>
                        <a:pt x="192" y="0"/>
                      </a:moveTo>
                      <a:lnTo>
                        <a:pt x="185" y="1"/>
                      </a:lnTo>
                      <a:lnTo>
                        <a:pt x="100" y="135"/>
                      </a:lnTo>
                      <a:lnTo>
                        <a:pt x="124" y="135"/>
                      </a:lnTo>
                      <a:lnTo>
                        <a:pt x="202" y="12"/>
                      </a:lnTo>
                      <a:lnTo>
                        <a:pt x="201" y="6"/>
                      </a:lnTo>
                      <a:lnTo>
                        <a:pt x="192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861322" y="3124376"/>
              <a:ext cx="2914739" cy="443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incoming waves from the sea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 rot="10800000" flipV="1">
              <a:off x="1430214" y="4239441"/>
              <a:ext cx="842294" cy="443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231F2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wall</a:t>
              </a:r>
              <a:endParaRPr kumimoji="0" lang="en-NZ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164931" y="5301156"/>
            <a:ext cx="8742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/>
              <a:t>The wavelength is about the same size as the gap. </a:t>
            </a:r>
          </a:p>
          <a:p>
            <a:r>
              <a:rPr lang="en-NZ" sz="1600" dirty="0" smtClean="0"/>
              <a:t>The waves will diffract on the other side of the gap. </a:t>
            </a:r>
          </a:p>
          <a:p>
            <a:r>
              <a:rPr lang="en-NZ" sz="1600" dirty="0" smtClean="0"/>
              <a:t>The gap will act like a point source and produce semi-circular waves.</a:t>
            </a:r>
            <a:endParaRPr lang="en-NZ" sz="1600" dirty="0"/>
          </a:p>
        </p:txBody>
      </p:sp>
      <p:grpSp>
        <p:nvGrpSpPr>
          <p:cNvPr id="76" name="Group 75"/>
          <p:cNvGrpSpPr/>
          <p:nvPr/>
        </p:nvGrpSpPr>
        <p:grpSpPr>
          <a:xfrm>
            <a:off x="2546131" y="2364384"/>
            <a:ext cx="3477009" cy="2964361"/>
            <a:chOff x="2546131" y="2364384"/>
            <a:chExt cx="3477009" cy="2964361"/>
          </a:xfrm>
        </p:grpSpPr>
        <p:grpSp>
          <p:nvGrpSpPr>
            <p:cNvPr id="65" name="Group 64"/>
            <p:cNvGrpSpPr/>
            <p:nvPr/>
          </p:nvGrpSpPr>
          <p:grpSpPr>
            <a:xfrm>
              <a:off x="2639211" y="2364384"/>
              <a:ext cx="3383929" cy="2782113"/>
              <a:chOff x="2639211" y="2364384"/>
              <a:chExt cx="3383929" cy="2782113"/>
            </a:xfrm>
          </p:grpSpPr>
          <p:sp>
            <p:nvSpPr>
              <p:cNvPr id="60" name="Arc 59"/>
              <p:cNvSpPr/>
              <p:nvPr/>
            </p:nvSpPr>
            <p:spPr>
              <a:xfrm rot="6754585">
                <a:off x="3404042" y="2307467"/>
                <a:ext cx="1780345" cy="1894180"/>
              </a:xfrm>
              <a:prstGeom prst="arc">
                <a:avLst>
                  <a:gd name="adj1" fmla="val 14939871"/>
                  <a:gd name="adj2" fmla="val 381010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2" name="Arc 61"/>
              <p:cNvSpPr/>
              <p:nvPr/>
            </p:nvSpPr>
            <p:spPr>
              <a:xfrm rot="5551953">
                <a:off x="3173053" y="2154683"/>
                <a:ext cx="2225697" cy="2713635"/>
              </a:xfrm>
              <a:prstGeom prst="arc">
                <a:avLst>
                  <a:gd name="adj1" fmla="val 16184870"/>
                  <a:gd name="adj2" fmla="val 457361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3" name="Arc 62"/>
              <p:cNvSpPr/>
              <p:nvPr/>
            </p:nvSpPr>
            <p:spPr>
              <a:xfrm rot="5551953">
                <a:off x="3092043" y="2215399"/>
                <a:ext cx="2478266" cy="3383929"/>
              </a:xfrm>
              <a:prstGeom prst="arc">
                <a:avLst>
                  <a:gd name="adj1" fmla="val 16381067"/>
                  <a:gd name="adj2" fmla="val 453320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4" name="Arc 63"/>
              <p:cNvSpPr/>
              <p:nvPr/>
            </p:nvSpPr>
            <p:spPr>
              <a:xfrm rot="6754585">
                <a:off x="3702071" y="2362701"/>
                <a:ext cx="1187217" cy="1320650"/>
              </a:xfrm>
              <a:prstGeom prst="arc">
                <a:avLst>
                  <a:gd name="adj1" fmla="val 14939871"/>
                  <a:gd name="adj2" fmla="val 381010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cxnSp>
          <p:nvCxnSpPr>
            <p:cNvPr id="67" name="Straight Arrow Connector 66"/>
            <p:cNvCxnSpPr/>
            <p:nvPr/>
          </p:nvCxnSpPr>
          <p:spPr>
            <a:xfrm>
              <a:off x="4327634" y="3310759"/>
              <a:ext cx="15766" cy="201798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4658711" y="3271345"/>
              <a:ext cx="1277007" cy="146619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>
              <a:off x="2546131" y="3279228"/>
              <a:ext cx="1466193" cy="14740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173420" y="6030310"/>
            <a:ext cx="754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/>
              <a:t>There will be little or no movement of the boat since most of the energy will be directed away from it.</a:t>
            </a:r>
            <a:endParaRPr lang="en-NZ" sz="1600" dirty="0"/>
          </a:p>
        </p:txBody>
      </p:sp>
      <p:sp>
        <p:nvSpPr>
          <p:cNvPr id="78" name="Rectangle 77"/>
          <p:cNvSpPr/>
          <p:nvPr/>
        </p:nvSpPr>
        <p:spPr>
          <a:xfrm>
            <a:off x="6127365" y="6481904"/>
            <a:ext cx="29445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Marking details on the next slide ……..</a:t>
            </a:r>
            <a:endParaRPr lang="en-US" altLang="en-US" sz="1400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67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77" grpId="0"/>
      <p:bldP spid="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592" y="436399"/>
            <a:ext cx="3314700" cy="132343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b="1" i="1" dirty="0" smtClean="0">
                <a:solidFill>
                  <a:srgbClr val="FF0000"/>
                </a:solidFill>
              </a:rPr>
              <a:t>“ACHIEVE” for :</a:t>
            </a:r>
          </a:p>
          <a:p>
            <a:r>
              <a:rPr lang="en-NZ" sz="1600" dirty="0"/>
              <a:t>Diagram shows circular waves.</a:t>
            </a:r>
          </a:p>
          <a:p>
            <a:r>
              <a:rPr lang="en-NZ" sz="1600" dirty="0"/>
              <a:t> </a:t>
            </a:r>
          </a:p>
          <a:p>
            <a:r>
              <a:rPr lang="en-NZ" sz="1600" b="1" i="1" dirty="0" smtClean="0"/>
              <a:t>OR alternatively:</a:t>
            </a:r>
            <a:endParaRPr lang="en-NZ" sz="1600" b="1" i="1" dirty="0"/>
          </a:p>
          <a:p>
            <a:r>
              <a:rPr lang="en-NZ" sz="1600" dirty="0"/>
              <a:t>Diagram shows plane waves = to gap.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1071" y="1887354"/>
            <a:ext cx="5178668" cy="2800767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b="1" i="1" dirty="0" smtClean="0">
                <a:solidFill>
                  <a:srgbClr val="7030A0"/>
                </a:solidFill>
              </a:rPr>
              <a:t>“MERIT” for :</a:t>
            </a:r>
          </a:p>
          <a:p>
            <a:r>
              <a:rPr lang="en-NZ" sz="1600" dirty="0"/>
              <a:t>Diagram shows waves. </a:t>
            </a:r>
          </a:p>
          <a:p>
            <a:r>
              <a:rPr lang="en-NZ" sz="1600" dirty="0"/>
              <a:t> </a:t>
            </a:r>
          </a:p>
          <a:p>
            <a:r>
              <a:rPr lang="en-NZ" sz="1600" b="1" i="1" dirty="0"/>
              <a:t>PLUS TWO </a:t>
            </a:r>
            <a:r>
              <a:rPr lang="en-NZ" sz="1600" dirty="0"/>
              <a:t>of three: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NZ" sz="1600" dirty="0"/>
              <a:t> </a:t>
            </a:r>
            <a:r>
              <a:rPr lang="en-NZ" sz="1600" dirty="0" smtClean="0"/>
              <a:t>Arrow(s</a:t>
            </a:r>
            <a:r>
              <a:rPr lang="en-NZ" sz="1600" dirty="0"/>
              <a:t>)</a:t>
            </a:r>
          </a:p>
          <a:p>
            <a:r>
              <a:rPr lang="en-NZ" sz="1600" b="1" i="1" dirty="0" smtClean="0"/>
              <a:t>    OR</a:t>
            </a:r>
            <a:endParaRPr lang="en-NZ" sz="1600" b="1" i="1" dirty="0"/>
          </a:p>
          <a:p>
            <a:r>
              <a:rPr lang="en-NZ" sz="1600" dirty="0"/>
              <a:t>The waves would diffract around the gap in the barrier. </a:t>
            </a:r>
          </a:p>
          <a:p>
            <a:r>
              <a:rPr lang="en-NZ" sz="1600" b="1" i="1" dirty="0" smtClean="0"/>
              <a:t>   OR</a:t>
            </a:r>
            <a:endParaRPr lang="en-NZ" sz="1600" b="1" i="1" dirty="0"/>
          </a:p>
          <a:p>
            <a:r>
              <a:rPr lang="en-NZ" sz="1600" dirty="0"/>
              <a:t>The boat would move up and down as the waves pass under it</a:t>
            </a:r>
            <a:r>
              <a:rPr lang="en-NZ" sz="1600" dirty="0" smtClean="0"/>
              <a:t>.</a:t>
            </a:r>
            <a:r>
              <a:rPr lang="en-NZ" sz="1600" dirty="0"/>
              <a:t> </a:t>
            </a:r>
          </a:p>
          <a:p>
            <a:r>
              <a:rPr lang="en-NZ" sz="1600" b="1" i="1" dirty="0" smtClean="0"/>
              <a:t>PLUS   </a:t>
            </a:r>
            <a:r>
              <a:rPr lang="en-NZ" sz="1600" dirty="0" smtClean="0"/>
              <a:t> </a:t>
            </a:r>
            <a:r>
              <a:rPr lang="en-NZ" sz="1600" dirty="0"/>
              <a:t>No / little diffraction.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74885" y="5037106"/>
            <a:ext cx="7236069" cy="1323439"/>
          </a:xfrm>
          <a:prstGeom prst="rect">
            <a:avLst/>
          </a:prstGeom>
          <a:ln w="28575">
            <a:solidFill>
              <a:srgbClr val="009644"/>
            </a:solidFill>
          </a:ln>
        </p:spPr>
        <p:txBody>
          <a:bodyPr wrap="square">
            <a:spAutoFit/>
          </a:bodyPr>
          <a:lstStyle/>
          <a:p>
            <a:r>
              <a:rPr lang="en-GB" sz="1600" b="1" i="1" dirty="0" smtClean="0">
                <a:solidFill>
                  <a:srgbClr val="009644"/>
                </a:solidFill>
              </a:rPr>
              <a:t>“EXCELLENCE”   for </a:t>
            </a:r>
          </a:p>
          <a:p>
            <a:r>
              <a:rPr lang="en-NZ" sz="1600" dirty="0" smtClean="0"/>
              <a:t>Diagram </a:t>
            </a:r>
            <a:r>
              <a:rPr lang="en-NZ" sz="1600" dirty="0"/>
              <a:t>shows waves including direction of waves.</a:t>
            </a:r>
          </a:p>
          <a:p>
            <a:r>
              <a:rPr lang="en-NZ" sz="1600" b="1" i="1" dirty="0" smtClean="0"/>
              <a:t>AND    </a:t>
            </a:r>
            <a:r>
              <a:rPr lang="en-NZ" sz="1600" dirty="0" smtClean="0"/>
              <a:t>The </a:t>
            </a:r>
            <a:r>
              <a:rPr lang="en-NZ" sz="1600" dirty="0"/>
              <a:t>waves would diffract around the gap in the barrier. </a:t>
            </a:r>
          </a:p>
          <a:p>
            <a:r>
              <a:rPr lang="en-NZ" sz="1600" b="1" i="1" dirty="0" smtClean="0"/>
              <a:t>AND    </a:t>
            </a:r>
            <a:r>
              <a:rPr lang="en-NZ" sz="1600" dirty="0" smtClean="0"/>
              <a:t>The </a:t>
            </a:r>
            <a:r>
              <a:rPr lang="en-NZ" sz="1600" dirty="0"/>
              <a:t>boat would then move up and down as the waves pass under it</a:t>
            </a:r>
            <a:r>
              <a:rPr lang="en-NZ" sz="1600" dirty="0" smtClean="0"/>
              <a:t>.</a:t>
            </a:r>
            <a:r>
              <a:rPr lang="en-NZ" sz="1600" dirty="0"/>
              <a:t> </a:t>
            </a:r>
          </a:p>
          <a:p>
            <a:r>
              <a:rPr lang="en-NZ" sz="1600" b="1" dirty="0"/>
              <a:t>PLUS </a:t>
            </a:r>
            <a:r>
              <a:rPr lang="en-NZ" sz="1600" b="1" dirty="0" smtClean="0"/>
              <a:t>   </a:t>
            </a:r>
            <a:r>
              <a:rPr lang="en-NZ" sz="1600" dirty="0" smtClean="0"/>
              <a:t>No </a:t>
            </a:r>
            <a:r>
              <a:rPr lang="en-NZ" sz="1600" dirty="0"/>
              <a:t>movement.</a:t>
            </a:r>
            <a:endParaRPr lang="en-NZ" sz="1600" b="1" i="1" dirty="0"/>
          </a:p>
        </p:txBody>
      </p:sp>
    </p:spTree>
    <p:extLst>
      <p:ext uri="{BB962C8B-B14F-4D97-AF65-F5344CB8AC3E}">
        <p14:creationId xmlns:p14="http://schemas.microsoft.com/office/powerpoint/2010/main" val="143228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39250" y="749385"/>
            <a:ext cx="6962316" cy="2930579"/>
            <a:chOff x="1892007" y="2611541"/>
            <a:chExt cx="6341443" cy="2440203"/>
          </a:xfrm>
        </p:grpSpPr>
        <p:grpSp>
          <p:nvGrpSpPr>
            <p:cNvPr id="4" name="Group 1"/>
            <p:cNvGrpSpPr>
              <a:grpSpLocks/>
            </p:cNvGrpSpPr>
            <p:nvPr/>
          </p:nvGrpSpPr>
          <p:grpSpPr bwMode="auto">
            <a:xfrm>
              <a:off x="1892007" y="2611541"/>
              <a:ext cx="5207586" cy="2440203"/>
              <a:chOff x="5" y="10"/>
              <a:chExt cx="5670" cy="2706"/>
            </a:xfrm>
          </p:grpSpPr>
          <p:pic>
            <p:nvPicPr>
              <p:cNvPr id="6" name="Picture 4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1" y="2246"/>
                <a:ext cx="1865" cy="4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7" name="Group 39"/>
              <p:cNvGrpSpPr>
                <a:grpSpLocks/>
              </p:cNvGrpSpPr>
              <p:nvPr/>
            </p:nvGrpSpPr>
            <p:grpSpPr bwMode="auto">
              <a:xfrm>
                <a:off x="2225" y="2071"/>
                <a:ext cx="1723" cy="509"/>
                <a:chOff x="2225" y="2071"/>
                <a:chExt cx="1723" cy="509"/>
              </a:xfrm>
            </p:grpSpPr>
            <p:sp>
              <p:nvSpPr>
                <p:cNvPr id="45" name="Freeform 40"/>
                <p:cNvSpPr>
                  <a:spLocks/>
                </p:cNvSpPr>
                <p:nvPr/>
              </p:nvSpPr>
              <p:spPr bwMode="auto">
                <a:xfrm>
                  <a:off x="2225" y="2071"/>
                  <a:ext cx="1723" cy="509"/>
                </a:xfrm>
                <a:custGeom>
                  <a:avLst/>
                  <a:gdLst>
                    <a:gd name="T0" fmla="+- 0 2225 2225"/>
                    <a:gd name="T1" fmla="*/ T0 w 1723"/>
                    <a:gd name="T2" fmla="+- 0 2580 2071"/>
                    <a:gd name="T3" fmla="*/ 2580 h 509"/>
                    <a:gd name="T4" fmla="+- 0 3947 2225"/>
                    <a:gd name="T5" fmla="*/ T4 w 1723"/>
                    <a:gd name="T6" fmla="+- 0 2071 2071"/>
                    <a:gd name="T7" fmla="*/ 2071 h 50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1723" h="509">
                      <a:moveTo>
                        <a:pt x="0" y="509"/>
                      </a:moveTo>
                      <a:lnTo>
                        <a:pt x="1722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2156" y="2527"/>
                <a:ext cx="97" cy="96"/>
                <a:chOff x="2156" y="2527"/>
                <a:chExt cx="97" cy="96"/>
              </a:xfrm>
            </p:grpSpPr>
            <p:sp>
              <p:nvSpPr>
                <p:cNvPr id="44" name="Freeform 38"/>
                <p:cNvSpPr>
                  <a:spLocks/>
                </p:cNvSpPr>
                <p:nvPr/>
              </p:nvSpPr>
              <p:spPr bwMode="auto">
                <a:xfrm>
                  <a:off x="2156" y="2527"/>
                  <a:ext cx="97" cy="96"/>
                </a:xfrm>
                <a:custGeom>
                  <a:avLst/>
                  <a:gdLst>
                    <a:gd name="T0" fmla="+- 0 2225 2156"/>
                    <a:gd name="T1" fmla="*/ T0 w 97"/>
                    <a:gd name="T2" fmla="+- 0 2527 2527"/>
                    <a:gd name="T3" fmla="*/ 2527 h 96"/>
                    <a:gd name="T4" fmla="+- 0 2156 2156"/>
                    <a:gd name="T5" fmla="*/ T4 w 97"/>
                    <a:gd name="T6" fmla="+- 0 2600 2527"/>
                    <a:gd name="T7" fmla="*/ 2600 h 96"/>
                    <a:gd name="T8" fmla="+- 0 2253 2156"/>
                    <a:gd name="T9" fmla="*/ T8 w 97"/>
                    <a:gd name="T10" fmla="+- 0 2623 2527"/>
                    <a:gd name="T11" fmla="*/ 2623 h 96"/>
                    <a:gd name="T12" fmla="+- 0 2225 2156"/>
                    <a:gd name="T13" fmla="*/ T12 w 97"/>
                    <a:gd name="T14" fmla="+- 0 2527 2527"/>
                    <a:gd name="T15" fmla="*/ 2527 h 9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97" h="96">
                      <a:moveTo>
                        <a:pt x="69" y="0"/>
                      </a:moveTo>
                      <a:lnTo>
                        <a:pt x="0" y="73"/>
                      </a:lnTo>
                      <a:lnTo>
                        <a:pt x="97" y="96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9" name="Group 35"/>
              <p:cNvGrpSpPr>
                <a:grpSpLocks/>
              </p:cNvGrpSpPr>
              <p:nvPr/>
            </p:nvGrpSpPr>
            <p:grpSpPr bwMode="auto">
              <a:xfrm>
                <a:off x="3919" y="2027"/>
                <a:ext cx="97" cy="96"/>
                <a:chOff x="3919" y="2027"/>
                <a:chExt cx="97" cy="96"/>
              </a:xfrm>
            </p:grpSpPr>
            <p:sp>
              <p:nvSpPr>
                <p:cNvPr id="43" name="Freeform 36"/>
                <p:cNvSpPr>
                  <a:spLocks/>
                </p:cNvSpPr>
                <p:nvPr/>
              </p:nvSpPr>
              <p:spPr bwMode="auto">
                <a:xfrm>
                  <a:off x="3919" y="2027"/>
                  <a:ext cx="97" cy="96"/>
                </a:xfrm>
                <a:custGeom>
                  <a:avLst/>
                  <a:gdLst>
                    <a:gd name="T0" fmla="+- 0 3919 3919"/>
                    <a:gd name="T1" fmla="*/ T0 w 97"/>
                    <a:gd name="T2" fmla="+- 0 2027 2027"/>
                    <a:gd name="T3" fmla="*/ 2027 h 96"/>
                    <a:gd name="T4" fmla="+- 0 3947 3919"/>
                    <a:gd name="T5" fmla="*/ T4 w 97"/>
                    <a:gd name="T6" fmla="+- 0 2123 2027"/>
                    <a:gd name="T7" fmla="*/ 2123 h 96"/>
                    <a:gd name="T8" fmla="+- 0 4016 3919"/>
                    <a:gd name="T9" fmla="*/ T8 w 97"/>
                    <a:gd name="T10" fmla="+- 0 2051 2027"/>
                    <a:gd name="T11" fmla="*/ 2051 h 96"/>
                    <a:gd name="T12" fmla="+- 0 3919 3919"/>
                    <a:gd name="T13" fmla="*/ T12 w 97"/>
                    <a:gd name="T14" fmla="+- 0 2027 2027"/>
                    <a:gd name="T15" fmla="*/ 2027 h 9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97" h="96">
                      <a:moveTo>
                        <a:pt x="0" y="0"/>
                      </a:moveTo>
                      <a:lnTo>
                        <a:pt x="28" y="96"/>
                      </a:lnTo>
                      <a:lnTo>
                        <a:pt x="97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0" name="Group 33"/>
              <p:cNvGrpSpPr>
                <a:grpSpLocks/>
              </p:cNvGrpSpPr>
              <p:nvPr/>
            </p:nvGrpSpPr>
            <p:grpSpPr bwMode="auto">
              <a:xfrm>
                <a:off x="2867" y="2213"/>
                <a:ext cx="439" cy="257"/>
                <a:chOff x="2867" y="2213"/>
                <a:chExt cx="439" cy="257"/>
              </a:xfrm>
            </p:grpSpPr>
            <p:sp>
              <p:nvSpPr>
                <p:cNvPr id="42" name="Freeform 34"/>
                <p:cNvSpPr>
                  <a:spLocks/>
                </p:cNvSpPr>
                <p:nvPr/>
              </p:nvSpPr>
              <p:spPr bwMode="auto">
                <a:xfrm>
                  <a:off x="2867" y="2213"/>
                  <a:ext cx="439" cy="257"/>
                </a:xfrm>
                <a:custGeom>
                  <a:avLst/>
                  <a:gdLst>
                    <a:gd name="T0" fmla="+- 0 3305 2867"/>
                    <a:gd name="T1" fmla="*/ T0 w 439"/>
                    <a:gd name="T2" fmla="+- 0 2469 2213"/>
                    <a:gd name="T3" fmla="*/ 2469 h 257"/>
                    <a:gd name="T4" fmla="+- 0 2867 2867"/>
                    <a:gd name="T5" fmla="*/ T4 w 439"/>
                    <a:gd name="T6" fmla="+- 0 2469 2213"/>
                    <a:gd name="T7" fmla="*/ 2469 h 257"/>
                    <a:gd name="T8" fmla="+- 0 2867 2867"/>
                    <a:gd name="T9" fmla="*/ T8 w 439"/>
                    <a:gd name="T10" fmla="+- 0 2213 2213"/>
                    <a:gd name="T11" fmla="*/ 2213 h 257"/>
                    <a:gd name="T12" fmla="+- 0 3305 2867"/>
                    <a:gd name="T13" fmla="*/ T12 w 439"/>
                    <a:gd name="T14" fmla="+- 0 2213 2213"/>
                    <a:gd name="T15" fmla="*/ 2213 h 257"/>
                    <a:gd name="T16" fmla="+- 0 3305 2867"/>
                    <a:gd name="T17" fmla="*/ T16 w 439"/>
                    <a:gd name="T18" fmla="+- 0 2469 2213"/>
                    <a:gd name="T19" fmla="*/ 2469 h 25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439" h="257">
                      <a:moveTo>
                        <a:pt x="438" y="256"/>
                      </a:moveTo>
                      <a:lnTo>
                        <a:pt x="0" y="256"/>
                      </a:lnTo>
                      <a:lnTo>
                        <a:pt x="0" y="0"/>
                      </a:lnTo>
                      <a:lnTo>
                        <a:pt x="438" y="0"/>
                      </a:lnTo>
                      <a:lnTo>
                        <a:pt x="438" y="25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2143" y="2084"/>
                <a:ext cx="622" cy="325"/>
                <a:chOff x="2143" y="2084"/>
                <a:chExt cx="622" cy="325"/>
              </a:xfrm>
            </p:grpSpPr>
            <p:sp>
              <p:nvSpPr>
                <p:cNvPr id="41" name="Freeform 32"/>
                <p:cNvSpPr>
                  <a:spLocks/>
                </p:cNvSpPr>
                <p:nvPr/>
              </p:nvSpPr>
              <p:spPr bwMode="auto">
                <a:xfrm>
                  <a:off x="2143" y="2084"/>
                  <a:ext cx="622" cy="325"/>
                </a:xfrm>
                <a:custGeom>
                  <a:avLst/>
                  <a:gdLst>
                    <a:gd name="T0" fmla="+- 0 2765 2143"/>
                    <a:gd name="T1" fmla="*/ T0 w 622"/>
                    <a:gd name="T2" fmla="+- 0 2084 2084"/>
                    <a:gd name="T3" fmla="*/ 2084 h 325"/>
                    <a:gd name="T4" fmla="+- 0 2143 2143"/>
                    <a:gd name="T5" fmla="*/ T4 w 622"/>
                    <a:gd name="T6" fmla="+- 0 2408 2084"/>
                    <a:gd name="T7" fmla="*/ 2408 h 32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</a:cxnLst>
                  <a:rect l="0" t="0" r="r" b="b"/>
                  <a:pathLst>
                    <a:path w="622" h="325">
                      <a:moveTo>
                        <a:pt x="622" y="0"/>
                      </a:moveTo>
                      <a:lnTo>
                        <a:pt x="0" y="324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2" name="Group 29"/>
              <p:cNvGrpSpPr>
                <a:grpSpLocks/>
              </p:cNvGrpSpPr>
              <p:nvPr/>
            </p:nvGrpSpPr>
            <p:grpSpPr bwMode="auto">
              <a:xfrm>
                <a:off x="2729" y="2047"/>
                <a:ext cx="100" cy="89"/>
                <a:chOff x="2729" y="2047"/>
                <a:chExt cx="100" cy="89"/>
              </a:xfrm>
            </p:grpSpPr>
            <p:sp>
              <p:nvSpPr>
                <p:cNvPr id="40" name="Freeform 30"/>
                <p:cNvSpPr>
                  <a:spLocks/>
                </p:cNvSpPr>
                <p:nvPr/>
              </p:nvSpPr>
              <p:spPr bwMode="auto">
                <a:xfrm>
                  <a:off x="2729" y="2047"/>
                  <a:ext cx="100" cy="89"/>
                </a:xfrm>
                <a:custGeom>
                  <a:avLst/>
                  <a:gdLst>
                    <a:gd name="T0" fmla="+- 0 2729 2729"/>
                    <a:gd name="T1" fmla="*/ T0 w 100"/>
                    <a:gd name="T2" fmla="+- 0 2047 2047"/>
                    <a:gd name="T3" fmla="*/ 2047 h 89"/>
                    <a:gd name="T4" fmla="+- 0 2775 2729"/>
                    <a:gd name="T5" fmla="*/ T4 w 100"/>
                    <a:gd name="T6" fmla="+- 0 2135 2047"/>
                    <a:gd name="T7" fmla="*/ 2135 h 89"/>
                    <a:gd name="T8" fmla="+- 0 2829 2729"/>
                    <a:gd name="T9" fmla="*/ T8 w 100"/>
                    <a:gd name="T10" fmla="+- 0 2051 2047"/>
                    <a:gd name="T11" fmla="*/ 2051 h 89"/>
                    <a:gd name="T12" fmla="+- 0 2729 2729"/>
                    <a:gd name="T13" fmla="*/ T12 w 100"/>
                    <a:gd name="T14" fmla="+- 0 2047 2047"/>
                    <a:gd name="T15" fmla="*/ 2047 h 8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00" h="89">
                      <a:moveTo>
                        <a:pt x="0" y="0"/>
                      </a:moveTo>
                      <a:lnTo>
                        <a:pt x="46" y="88"/>
                      </a:lnTo>
                      <a:lnTo>
                        <a:pt x="10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3" name="Group 27"/>
              <p:cNvGrpSpPr>
                <a:grpSpLocks/>
              </p:cNvGrpSpPr>
              <p:nvPr/>
            </p:nvGrpSpPr>
            <p:grpSpPr bwMode="auto">
              <a:xfrm>
                <a:off x="2080" y="2358"/>
                <a:ext cx="100" cy="89"/>
                <a:chOff x="2080" y="2358"/>
                <a:chExt cx="100" cy="89"/>
              </a:xfrm>
            </p:grpSpPr>
            <p:sp>
              <p:nvSpPr>
                <p:cNvPr id="39" name="Freeform 28"/>
                <p:cNvSpPr>
                  <a:spLocks/>
                </p:cNvSpPr>
                <p:nvPr/>
              </p:nvSpPr>
              <p:spPr bwMode="auto">
                <a:xfrm>
                  <a:off x="2080" y="2358"/>
                  <a:ext cx="100" cy="89"/>
                </a:xfrm>
                <a:custGeom>
                  <a:avLst/>
                  <a:gdLst>
                    <a:gd name="T0" fmla="+- 0 2133 2080"/>
                    <a:gd name="T1" fmla="*/ T0 w 100"/>
                    <a:gd name="T2" fmla="+- 0 2358 2358"/>
                    <a:gd name="T3" fmla="*/ 2358 h 89"/>
                    <a:gd name="T4" fmla="+- 0 2080 2080"/>
                    <a:gd name="T5" fmla="*/ T4 w 100"/>
                    <a:gd name="T6" fmla="+- 0 2442 2358"/>
                    <a:gd name="T7" fmla="*/ 2442 h 89"/>
                    <a:gd name="T8" fmla="+- 0 2180 2080"/>
                    <a:gd name="T9" fmla="*/ T8 w 100"/>
                    <a:gd name="T10" fmla="+- 0 2446 2358"/>
                    <a:gd name="T11" fmla="*/ 2446 h 89"/>
                    <a:gd name="T12" fmla="+- 0 2133 2080"/>
                    <a:gd name="T13" fmla="*/ T12 w 100"/>
                    <a:gd name="T14" fmla="+- 0 2358 2358"/>
                    <a:gd name="T15" fmla="*/ 2358 h 8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100" h="89">
                      <a:moveTo>
                        <a:pt x="53" y="0"/>
                      </a:moveTo>
                      <a:lnTo>
                        <a:pt x="0" y="84"/>
                      </a:lnTo>
                      <a:lnTo>
                        <a:pt x="100" y="88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4" name="Group 25"/>
              <p:cNvGrpSpPr>
                <a:grpSpLocks/>
              </p:cNvGrpSpPr>
              <p:nvPr/>
            </p:nvGrpSpPr>
            <p:grpSpPr bwMode="auto">
              <a:xfrm>
                <a:off x="2281" y="2153"/>
                <a:ext cx="376" cy="147"/>
                <a:chOff x="2281" y="2153"/>
                <a:chExt cx="376" cy="147"/>
              </a:xfrm>
            </p:grpSpPr>
            <p:sp>
              <p:nvSpPr>
                <p:cNvPr id="38" name="Freeform 26"/>
                <p:cNvSpPr>
                  <a:spLocks/>
                </p:cNvSpPr>
                <p:nvPr/>
              </p:nvSpPr>
              <p:spPr bwMode="auto">
                <a:xfrm>
                  <a:off x="2281" y="2153"/>
                  <a:ext cx="376" cy="147"/>
                </a:xfrm>
                <a:custGeom>
                  <a:avLst/>
                  <a:gdLst>
                    <a:gd name="T0" fmla="+- 0 2657 2281"/>
                    <a:gd name="T1" fmla="*/ T0 w 376"/>
                    <a:gd name="T2" fmla="+- 0 2300 2153"/>
                    <a:gd name="T3" fmla="*/ 2300 h 147"/>
                    <a:gd name="T4" fmla="+- 0 2281 2281"/>
                    <a:gd name="T5" fmla="*/ T4 w 376"/>
                    <a:gd name="T6" fmla="+- 0 2300 2153"/>
                    <a:gd name="T7" fmla="*/ 2300 h 147"/>
                    <a:gd name="T8" fmla="+- 0 2281 2281"/>
                    <a:gd name="T9" fmla="*/ T8 w 376"/>
                    <a:gd name="T10" fmla="+- 0 2153 2153"/>
                    <a:gd name="T11" fmla="*/ 2153 h 147"/>
                    <a:gd name="T12" fmla="+- 0 2657 2281"/>
                    <a:gd name="T13" fmla="*/ T12 w 376"/>
                    <a:gd name="T14" fmla="+- 0 2153 2153"/>
                    <a:gd name="T15" fmla="*/ 2153 h 147"/>
                    <a:gd name="T16" fmla="+- 0 2657 2281"/>
                    <a:gd name="T17" fmla="*/ T16 w 376"/>
                    <a:gd name="T18" fmla="+- 0 2300 2153"/>
                    <a:gd name="T19" fmla="*/ 2300 h 14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376" h="147">
                      <a:moveTo>
                        <a:pt x="376" y="147"/>
                      </a:moveTo>
                      <a:lnTo>
                        <a:pt x="0" y="147"/>
                      </a:lnTo>
                      <a:lnTo>
                        <a:pt x="0" y="0"/>
                      </a:lnTo>
                      <a:lnTo>
                        <a:pt x="376" y="0"/>
                      </a:lnTo>
                      <a:lnTo>
                        <a:pt x="376" y="1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5" name="Group 23"/>
              <p:cNvGrpSpPr>
                <a:grpSpLocks/>
              </p:cNvGrpSpPr>
              <p:nvPr/>
            </p:nvGrpSpPr>
            <p:grpSpPr bwMode="auto">
              <a:xfrm>
                <a:off x="5" y="1711"/>
                <a:ext cx="2552" cy="341"/>
                <a:chOff x="5" y="1711"/>
                <a:chExt cx="2552" cy="341"/>
              </a:xfrm>
            </p:grpSpPr>
            <p:sp>
              <p:nvSpPr>
                <p:cNvPr id="37" name="Freeform 24"/>
                <p:cNvSpPr>
                  <a:spLocks/>
                </p:cNvSpPr>
                <p:nvPr/>
              </p:nvSpPr>
              <p:spPr bwMode="auto">
                <a:xfrm>
                  <a:off x="5" y="1711"/>
                  <a:ext cx="2552" cy="341"/>
                </a:xfrm>
                <a:custGeom>
                  <a:avLst/>
                  <a:gdLst>
                    <a:gd name="T0" fmla="+- 0 2556 5"/>
                    <a:gd name="T1" fmla="*/ T0 w 2552"/>
                    <a:gd name="T2" fmla="+- 0 2051 1711"/>
                    <a:gd name="T3" fmla="*/ 2051 h 341"/>
                    <a:gd name="T4" fmla="+- 0 5 5"/>
                    <a:gd name="T5" fmla="*/ T4 w 2552"/>
                    <a:gd name="T6" fmla="+- 0 2051 1711"/>
                    <a:gd name="T7" fmla="*/ 2051 h 341"/>
                    <a:gd name="T8" fmla="+- 0 5 5"/>
                    <a:gd name="T9" fmla="*/ T8 w 2552"/>
                    <a:gd name="T10" fmla="+- 0 1711 1711"/>
                    <a:gd name="T11" fmla="*/ 1711 h 341"/>
                    <a:gd name="T12" fmla="+- 0 2556 5"/>
                    <a:gd name="T13" fmla="*/ T12 w 2552"/>
                    <a:gd name="T14" fmla="+- 0 1711 1711"/>
                    <a:gd name="T15" fmla="*/ 1711 h 341"/>
                    <a:gd name="T16" fmla="+- 0 2556 5"/>
                    <a:gd name="T17" fmla="*/ T16 w 2552"/>
                    <a:gd name="T18" fmla="+- 0 2051 1711"/>
                    <a:gd name="T19" fmla="*/ 2051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552" h="341">
                      <a:moveTo>
                        <a:pt x="2551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2551" y="0"/>
                      </a:lnTo>
                      <a:lnTo>
                        <a:pt x="2551" y="340"/>
                      </a:lnTo>
                      <a:close/>
                    </a:path>
                  </a:pathLst>
                </a:custGeom>
                <a:solidFill>
                  <a:srgbClr val="BCBE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6" name="Group 21"/>
              <p:cNvGrpSpPr>
                <a:grpSpLocks/>
              </p:cNvGrpSpPr>
              <p:nvPr/>
            </p:nvGrpSpPr>
            <p:grpSpPr bwMode="auto">
              <a:xfrm>
                <a:off x="5" y="1711"/>
                <a:ext cx="2552" cy="341"/>
                <a:chOff x="5" y="1711"/>
                <a:chExt cx="2552" cy="341"/>
              </a:xfrm>
            </p:grpSpPr>
            <p:sp>
              <p:nvSpPr>
                <p:cNvPr id="36" name="Freeform 22"/>
                <p:cNvSpPr>
                  <a:spLocks/>
                </p:cNvSpPr>
                <p:nvPr/>
              </p:nvSpPr>
              <p:spPr bwMode="auto">
                <a:xfrm>
                  <a:off x="5" y="1711"/>
                  <a:ext cx="2552" cy="341"/>
                </a:xfrm>
                <a:custGeom>
                  <a:avLst/>
                  <a:gdLst>
                    <a:gd name="T0" fmla="+- 0 2556 5"/>
                    <a:gd name="T1" fmla="*/ T0 w 2552"/>
                    <a:gd name="T2" fmla="+- 0 2051 1711"/>
                    <a:gd name="T3" fmla="*/ 2051 h 341"/>
                    <a:gd name="T4" fmla="+- 0 5 5"/>
                    <a:gd name="T5" fmla="*/ T4 w 2552"/>
                    <a:gd name="T6" fmla="+- 0 2051 1711"/>
                    <a:gd name="T7" fmla="*/ 2051 h 341"/>
                    <a:gd name="T8" fmla="+- 0 5 5"/>
                    <a:gd name="T9" fmla="*/ T8 w 2552"/>
                    <a:gd name="T10" fmla="+- 0 1711 1711"/>
                    <a:gd name="T11" fmla="*/ 1711 h 341"/>
                    <a:gd name="T12" fmla="+- 0 2556 5"/>
                    <a:gd name="T13" fmla="*/ T12 w 2552"/>
                    <a:gd name="T14" fmla="+- 0 1711 1711"/>
                    <a:gd name="T15" fmla="*/ 1711 h 341"/>
                    <a:gd name="T16" fmla="+- 0 2556 5"/>
                    <a:gd name="T17" fmla="*/ T16 w 2552"/>
                    <a:gd name="T18" fmla="+- 0 2051 1711"/>
                    <a:gd name="T19" fmla="*/ 2051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2552" h="341">
                      <a:moveTo>
                        <a:pt x="2551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2551" y="0"/>
                      </a:lnTo>
                      <a:lnTo>
                        <a:pt x="2551" y="34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7" name="Group 19"/>
              <p:cNvGrpSpPr>
                <a:grpSpLocks/>
              </p:cNvGrpSpPr>
              <p:nvPr/>
            </p:nvGrpSpPr>
            <p:grpSpPr bwMode="auto">
              <a:xfrm>
                <a:off x="3125" y="1711"/>
                <a:ext cx="567" cy="341"/>
                <a:chOff x="3125" y="1711"/>
                <a:chExt cx="567" cy="341"/>
              </a:xfrm>
            </p:grpSpPr>
            <p:sp>
              <p:nvSpPr>
                <p:cNvPr id="35" name="Freeform 20"/>
                <p:cNvSpPr>
                  <a:spLocks/>
                </p:cNvSpPr>
                <p:nvPr/>
              </p:nvSpPr>
              <p:spPr bwMode="auto">
                <a:xfrm>
                  <a:off x="3125" y="1711"/>
                  <a:ext cx="567" cy="341"/>
                </a:xfrm>
                <a:custGeom>
                  <a:avLst/>
                  <a:gdLst>
                    <a:gd name="T0" fmla="+- 0 3692 3125"/>
                    <a:gd name="T1" fmla="*/ T0 w 567"/>
                    <a:gd name="T2" fmla="+- 0 2051 1711"/>
                    <a:gd name="T3" fmla="*/ 2051 h 341"/>
                    <a:gd name="T4" fmla="+- 0 3125 3125"/>
                    <a:gd name="T5" fmla="*/ T4 w 567"/>
                    <a:gd name="T6" fmla="+- 0 2051 1711"/>
                    <a:gd name="T7" fmla="*/ 2051 h 341"/>
                    <a:gd name="T8" fmla="+- 0 3125 3125"/>
                    <a:gd name="T9" fmla="*/ T8 w 567"/>
                    <a:gd name="T10" fmla="+- 0 1711 1711"/>
                    <a:gd name="T11" fmla="*/ 1711 h 341"/>
                    <a:gd name="T12" fmla="+- 0 3692 3125"/>
                    <a:gd name="T13" fmla="*/ T12 w 567"/>
                    <a:gd name="T14" fmla="+- 0 1711 1711"/>
                    <a:gd name="T15" fmla="*/ 1711 h 341"/>
                    <a:gd name="T16" fmla="+- 0 3692 3125"/>
                    <a:gd name="T17" fmla="*/ T16 w 567"/>
                    <a:gd name="T18" fmla="+- 0 2051 1711"/>
                    <a:gd name="T19" fmla="*/ 2051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567" h="341">
                      <a:moveTo>
                        <a:pt x="567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567" y="0"/>
                      </a:lnTo>
                      <a:lnTo>
                        <a:pt x="567" y="340"/>
                      </a:lnTo>
                      <a:close/>
                    </a:path>
                  </a:pathLst>
                </a:custGeom>
                <a:solidFill>
                  <a:srgbClr val="BCBE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8" name="Group 17"/>
              <p:cNvGrpSpPr>
                <a:grpSpLocks/>
              </p:cNvGrpSpPr>
              <p:nvPr/>
            </p:nvGrpSpPr>
            <p:grpSpPr bwMode="auto">
              <a:xfrm>
                <a:off x="3125" y="1711"/>
                <a:ext cx="567" cy="341"/>
                <a:chOff x="3125" y="1711"/>
                <a:chExt cx="567" cy="341"/>
              </a:xfrm>
            </p:grpSpPr>
            <p:sp>
              <p:nvSpPr>
                <p:cNvPr id="34" name="Freeform 18"/>
                <p:cNvSpPr>
                  <a:spLocks/>
                </p:cNvSpPr>
                <p:nvPr/>
              </p:nvSpPr>
              <p:spPr bwMode="auto">
                <a:xfrm>
                  <a:off x="3125" y="1711"/>
                  <a:ext cx="567" cy="341"/>
                </a:xfrm>
                <a:custGeom>
                  <a:avLst/>
                  <a:gdLst>
                    <a:gd name="T0" fmla="+- 0 3692 3125"/>
                    <a:gd name="T1" fmla="*/ T0 w 567"/>
                    <a:gd name="T2" fmla="+- 0 2051 1711"/>
                    <a:gd name="T3" fmla="*/ 2051 h 341"/>
                    <a:gd name="T4" fmla="+- 0 3125 3125"/>
                    <a:gd name="T5" fmla="*/ T4 w 567"/>
                    <a:gd name="T6" fmla="+- 0 2051 1711"/>
                    <a:gd name="T7" fmla="*/ 2051 h 341"/>
                    <a:gd name="T8" fmla="+- 0 3125 3125"/>
                    <a:gd name="T9" fmla="*/ T8 w 567"/>
                    <a:gd name="T10" fmla="+- 0 1711 1711"/>
                    <a:gd name="T11" fmla="*/ 1711 h 341"/>
                    <a:gd name="T12" fmla="+- 0 3692 3125"/>
                    <a:gd name="T13" fmla="*/ T12 w 567"/>
                    <a:gd name="T14" fmla="+- 0 1711 1711"/>
                    <a:gd name="T15" fmla="*/ 1711 h 341"/>
                    <a:gd name="T16" fmla="+- 0 3692 3125"/>
                    <a:gd name="T17" fmla="*/ T16 w 567"/>
                    <a:gd name="T18" fmla="+- 0 2051 1711"/>
                    <a:gd name="T19" fmla="*/ 2051 h 34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</a:cxnLst>
                  <a:rect l="0" t="0" r="r" b="b"/>
                  <a:pathLst>
                    <a:path w="567" h="341">
                      <a:moveTo>
                        <a:pt x="567" y="340"/>
                      </a:moveTo>
                      <a:lnTo>
                        <a:pt x="0" y="340"/>
                      </a:lnTo>
                      <a:lnTo>
                        <a:pt x="0" y="0"/>
                      </a:lnTo>
                      <a:lnTo>
                        <a:pt x="567" y="0"/>
                      </a:lnTo>
                      <a:lnTo>
                        <a:pt x="567" y="34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9" name="Group 18"/>
              <p:cNvGrpSpPr>
                <a:grpSpLocks/>
              </p:cNvGrpSpPr>
              <p:nvPr/>
            </p:nvGrpSpPr>
            <p:grpSpPr bwMode="auto">
              <a:xfrm>
                <a:off x="1139" y="1144"/>
                <a:ext cx="4536" cy="2"/>
                <a:chOff x="1139" y="1144"/>
                <a:chExt cx="4536" cy="2"/>
              </a:xfrm>
            </p:grpSpPr>
            <p:sp>
              <p:nvSpPr>
                <p:cNvPr id="33" name="Freeform 16"/>
                <p:cNvSpPr>
                  <a:spLocks/>
                </p:cNvSpPr>
                <p:nvPr/>
              </p:nvSpPr>
              <p:spPr bwMode="auto">
                <a:xfrm>
                  <a:off x="1139" y="1144"/>
                  <a:ext cx="4536" cy="2"/>
                </a:xfrm>
                <a:custGeom>
                  <a:avLst/>
                  <a:gdLst>
                    <a:gd name="T0" fmla="+- 0 1139 1139"/>
                    <a:gd name="T1" fmla="*/ T0 w 4536"/>
                    <a:gd name="T2" fmla="+- 0 5674 1139"/>
                    <a:gd name="T3" fmla="*/ T2 w 453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536">
                      <a:moveTo>
                        <a:pt x="0" y="0"/>
                      </a:moveTo>
                      <a:lnTo>
                        <a:pt x="453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0" name="Group 13"/>
              <p:cNvGrpSpPr>
                <a:grpSpLocks/>
              </p:cNvGrpSpPr>
              <p:nvPr/>
            </p:nvGrpSpPr>
            <p:grpSpPr bwMode="auto">
              <a:xfrm>
                <a:off x="1139" y="577"/>
                <a:ext cx="4536" cy="2"/>
                <a:chOff x="1139" y="577"/>
                <a:chExt cx="4536" cy="2"/>
              </a:xfrm>
            </p:grpSpPr>
            <p:sp>
              <p:nvSpPr>
                <p:cNvPr id="32" name="Freeform 14"/>
                <p:cNvSpPr>
                  <a:spLocks/>
                </p:cNvSpPr>
                <p:nvPr/>
              </p:nvSpPr>
              <p:spPr bwMode="auto">
                <a:xfrm>
                  <a:off x="1139" y="577"/>
                  <a:ext cx="4536" cy="2"/>
                </a:xfrm>
                <a:custGeom>
                  <a:avLst/>
                  <a:gdLst>
                    <a:gd name="T0" fmla="+- 0 1139 1139"/>
                    <a:gd name="T1" fmla="*/ T0 w 4536"/>
                    <a:gd name="T2" fmla="+- 0 5674 1139"/>
                    <a:gd name="T3" fmla="*/ T2 w 453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536">
                      <a:moveTo>
                        <a:pt x="0" y="0"/>
                      </a:moveTo>
                      <a:lnTo>
                        <a:pt x="453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1" name="Group 11"/>
              <p:cNvGrpSpPr>
                <a:grpSpLocks/>
              </p:cNvGrpSpPr>
              <p:nvPr/>
            </p:nvGrpSpPr>
            <p:grpSpPr bwMode="auto">
              <a:xfrm>
                <a:off x="1139" y="10"/>
                <a:ext cx="4536" cy="2"/>
                <a:chOff x="1139" y="10"/>
                <a:chExt cx="4536" cy="2"/>
              </a:xfrm>
            </p:grpSpPr>
            <p:sp>
              <p:nvSpPr>
                <p:cNvPr id="31" name="Freeform 12"/>
                <p:cNvSpPr>
                  <a:spLocks/>
                </p:cNvSpPr>
                <p:nvPr/>
              </p:nvSpPr>
              <p:spPr bwMode="auto">
                <a:xfrm>
                  <a:off x="1139" y="10"/>
                  <a:ext cx="4536" cy="2"/>
                </a:xfrm>
                <a:custGeom>
                  <a:avLst/>
                  <a:gdLst>
                    <a:gd name="T0" fmla="+- 0 1139 1139"/>
                    <a:gd name="T1" fmla="*/ T0 w 4536"/>
                    <a:gd name="T2" fmla="+- 0 5674 1139"/>
                    <a:gd name="T3" fmla="*/ T2 w 4536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4536">
                      <a:moveTo>
                        <a:pt x="0" y="0"/>
                      </a:moveTo>
                      <a:lnTo>
                        <a:pt x="4535" y="0"/>
                      </a:lnTo>
                    </a:path>
                  </a:pathLst>
                </a:custGeom>
                <a:noFill/>
                <a:ln w="635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2" name="Group 9"/>
              <p:cNvGrpSpPr>
                <a:grpSpLocks/>
              </p:cNvGrpSpPr>
              <p:nvPr/>
            </p:nvGrpSpPr>
            <p:grpSpPr bwMode="auto">
              <a:xfrm>
                <a:off x="3406" y="10"/>
                <a:ext cx="2" cy="1609"/>
                <a:chOff x="3406" y="10"/>
                <a:chExt cx="2" cy="1609"/>
              </a:xfrm>
            </p:grpSpPr>
            <p:sp>
              <p:nvSpPr>
                <p:cNvPr id="30" name="Freeform 10"/>
                <p:cNvSpPr>
                  <a:spLocks/>
                </p:cNvSpPr>
                <p:nvPr/>
              </p:nvSpPr>
              <p:spPr bwMode="auto">
                <a:xfrm>
                  <a:off x="3406" y="10"/>
                  <a:ext cx="2" cy="1609"/>
                </a:xfrm>
                <a:custGeom>
                  <a:avLst/>
                  <a:gdLst>
                    <a:gd name="T0" fmla="+- 0 10 10"/>
                    <a:gd name="T1" fmla="*/ 10 h 1609"/>
                    <a:gd name="T2" fmla="+- 0 1618 10"/>
                    <a:gd name="T3" fmla="*/ 1618 h 1609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1609">
                      <a:moveTo>
                        <a:pt x="0" y="0"/>
                      </a:moveTo>
                      <a:lnTo>
                        <a:pt x="0" y="1608"/>
                      </a:lnTo>
                    </a:path>
                  </a:pathLst>
                </a:custGeom>
                <a:noFill/>
                <a:ln w="1270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23" name="Group 2"/>
              <p:cNvGrpSpPr>
                <a:grpSpLocks/>
              </p:cNvGrpSpPr>
              <p:nvPr/>
            </p:nvGrpSpPr>
            <p:grpSpPr bwMode="auto">
              <a:xfrm>
                <a:off x="2316" y="1479"/>
                <a:ext cx="1717" cy="935"/>
                <a:chOff x="2316" y="1479"/>
                <a:chExt cx="1717" cy="935"/>
              </a:xfrm>
            </p:grpSpPr>
            <p:sp>
              <p:nvSpPr>
                <p:cNvPr id="24" name="Freeform 8"/>
                <p:cNvSpPr>
                  <a:spLocks/>
                </p:cNvSpPr>
                <p:nvPr/>
              </p:nvSpPr>
              <p:spPr bwMode="auto">
                <a:xfrm>
                  <a:off x="3306" y="1479"/>
                  <a:ext cx="203" cy="164"/>
                </a:xfrm>
                <a:custGeom>
                  <a:avLst/>
                  <a:gdLst>
                    <a:gd name="T0" fmla="+- 0 3315 3306"/>
                    <a:gd name="T1" fmla="*/ T0 w 203"/>
                    <a:gd name="T2" fmla="+- 0 1479 1479"/>
                    <a:gd name="T3" fmla="*/ 1479 h 164"/>
                    <a:gd name="T4" fmla="+- 0 3307 3306"/>
                    <a:gd name="T5" fmla="*/ T4 w 203"/>
                    <a:gd name="T6" fmla="+- 0 1483 1479"/>
                    <a:gd name="T7" fmla="*/ 1483 h 164"/>
                    <a:gd name="T8" fmla="+- 0 3306 3306"/>
                    <a:gd name="T9" fmla="*/ T8 w 203"/>
                    <a:gd name="T10" fmla="+- 0 1487 1479"/>
                    <a:gd name="T11" fmla="*/ 1487 h 164"/>
                    <a:gd name="T12" fmla="+- 0 3306 3306"/>
                    <a:gd name="T13" fmla="*/ T12 w 203"/>
                    <a:gd name="T14" fmla="+- 0 1492 1479"/>
                    <a:gd name="T15" fmla="*/ 1492 h 164"/>
                    <a:gd name="T16" fmla="+- 0 3306 3306"/>
                    <a:gd name="T17" fmla="*/ T16 w 203"/>
                    <a:gd name="T18" fmla="+- 0 1494 1479"/>
                    <a:gd name="T19" fmla="*/ 1494 h 164"/>
                    <a:gd name="T20" fmla="+- 0 3400 3306"/>
                    <a:gd name="T21" fmla="*/ T20 w 203"/>
                    <a:gd name="T22" fmla="+- 0 1641 1479"/>
                    <a:gd name="T23" fmla="*/ 1641 h 164"/>
                    <a:gd name="T24" fmla="+- 0 3403 3306"/>
                    <a:gd name="T25" fmla="*/ T24 w 203"/>
                    <a:gd name="T26" fmla="+- 0 1642 1479"/>
                    <a:gd name="T27" fmla="*/ 1642 h 164"/>
                    <a:gd name="T28" fmla="+- 0 3410 3306"/>
                    <a:gd name="T29" fmla="*/ T28 w 203"/>
                    <a:gd name="T30" fmla="+- 0 1642 1479"/>
                    <a:gd name="T31" fmla="*/ 1642 h 164"/>
                    <a:gd name="T32" fmla="+- 0 3413 3306"/>
                    <a:gd name="T33" fmla="*/ T32 w 203"/>
                    <a:gd name="T34" fmla="+- 0 1641 1479"/>
                    <a:gd name="T35" fmla="*/ 1641 h 164"/>
                    <a:gd name="T36" fmla="+- 0 3430 3306"/>
                    <a:gd name="T37" fmla="*/ T36 w 203"/>
                    <a:gd name="T38" fmla="+- 0 1614 1479"/>
                    <a:gd name="T39" fmla="*/ 1614 h 164"/>
                    <a:gd name="T40" fmla="+- 0 3406 3306"/>
                    <a:gd name="T41" fmla="*/ T40 w 203"/>
                    <a:gd name="T42" fmla="+- 0 1614 1479"/>
                    <a:gd name="T43" fmla="*/ 1614 h 164"/>
                    <a:gd name="T44" fmla="+- 0 3321 3306"/>
                    <a:gd name="T45" fmla="*/ T44 w 203"/>
                    <a:gd name="T46" fmla="+- 0 1480 1479"/>
                    <a:gd name="T47" fmla="*/ 1480 h 164"/>
                    <a:gd name="T48" fmla="+- 0 3315 3306"/>
                    <a:gd name="T49" fmla="*/ T48 w 203"/>
                    <a:gd name="T50" fmla="+- 0 1479 1479"/>
                    <a:gd name="T51" fmla="*/ 1479 h 1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</a:cxnLst>
                  <a:rect l="0" t="0" r="r" b="b"/>
                  <a:pathLst>
                    <a:path w="203" h="164">
                      <a:moveTo>
                        <a:pt x="9" y="0"/>
                      </a:moveTo>
                      <a:lnTo>
                        <a:pt x="1" y="4"/>
                      </a:lnTo>
                      <a:lnTo>
                        <a:pt x="0" y="8"/>
                      </a:ln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94" y="162"/>
                      </a:lnTo>
                      <a:lnTo>
                        <a:pt x="97" y="163"/>
                      </a:lnTo>
                      <a:lnTo>
                        <a:pt x="104" y="163"/>
                      </a:lnTo>
                      <a:lnTo>
                        <a:pt x="107" y="162"/>
                      </a:lnTo>
                      <a:lnTo>
                        <a:pt x="124" y="135"/>
                      </a:lnTo>
                      <a:lnTo>
                        <a:pt x="100" y="135"/>
                      </a:lnTo>
                      <a:lnTo>
                        <a:pt x="15" y="1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25" name="Freeform 7"/>
                <p:cNvSpPr>
                  <a:spLocks/>
                </p:cNvSpPr>
                <p:nvPr/>
              </p:nvSpPr>
              <p:spPr bwMode="auto">
                <a:xfrm>
                  <a:off x="3306" y="1479"/>
                  <a:ext cx="203" cy="164"/>
                </a:xfrm>
                <a:custGeom>
                  <a:avLst/>
                  <a:gdLst>
                    <a:gd name="T0" fmla="+- 0 3498 3306"/>
                    <a:gd name="T1" fmla="*/ T0 w 203"/>
                    <a:gd name="T2" fmla="+- 0 1479 1479"/>
                    <a:gd name="T3" fmla="*/ 1479 h 164"/>
                    <a:gd name="T4" fmla="+- 0 3492 3306"/>
                    <a:gd name="T5" fmla="*/ T4 w 203"/>
                    <a:gd name="T6" fmla="+- 0 1480 1479"/>
                    <a:gd name="T7" fmla="*/ 1480 h 164"/>
                    <a:gd name="T8" fmla="+- 0 3406 3306"/>
                    <a:gd name="T9" fmla="*/ T8 w 203"/>
                    <a:gd name="T10" fmla="+- 0 1614 1479"/>
                    <a:gd name="T11" fmla="*/ 1614 h 164"/>
                    <a:gd name="T12" fmla="+- 0 3430 3306"/>
                    <a:gd name="T13" fmla="*/ T12 w 203"/>
                    <a:gd name="T14" fmla="+- 0 1614 1479"/>
                    <a:gd name="T15" fmla="*/ 1614 h 164"/>
                    <a:gd name="T16" fmla="+- 0 3508 3306"/>
                    <a:gd name="T17" fmla="*/ T16 w 203"/>
                    <a:gd name="T18" fmla="+- 0 1491 1479"/>
                    <a:gd name="T19" fmla="*/ 1491 h 164"/>
                    <a:gd name="T20" fmla="+- 0 3507 3306"/>
                    <a:gd name="T21" fmla="*/ T20 w 203"/>
                    <a:gd name="T22" fmla="+- 0 1485 1479"/>
                    <a:gd name="T23" fmla="*/ 1485 h 164"/>
                    <a:gd name="T24" fmla="+- 0 3498 3306"/>
                    <a:gd name="T25" fmla="*/ T24 w 203"/>
                    <a:gd name="T26" fmla="+- 0 1479 1479"/>
                    <a:gd name="T27" fmla="*/ 1479 h 1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203" h="164">
                      <a:moveTo>
                        <a:pt x="192" y="0"/>
                      </a:moveTo>
                      <a:lnTo>
                        <a:pt x="186" y="1"/>
                      </a:lnTo>
                      <a:lnTo>
                        <a:pt x="100" y="135"/>
                      </a:lnTo>
                      <a:lnTo>
                        <a:pt x="124" y="135"/>
                      </a:lnTo>
                      <a:lnTo>
                        <a:pt x="202" y="12"/>
                      </a:lnTo>
                      <a:lnTo>
                        <a:pt x="201" y="6"/>
                      </a:lnTo>
                      <a:lnTo>
                        <a:pt x="192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2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781" y="1509"/>
                  <a:ext cx="174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A</a:t>
                  </a:r>
                  <a:endPara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3872" y="1509"/>
                  <a:ext cx="161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B</a:t>
                  </a:r>
                  <a:endPara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316" y="2058"/>
                  <a:ext cx="532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3 m</a:t>
                  </a:r>
                  <a:endPara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933" y="2185"/>
                  <a:ext cx="636" cy="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231F20"/>
                      </a:solidFill>
                      <a:effectLst/>
                      <a:latin typeface="Calibri" pitchFamily="34" charset="0"/>
                      <a:ea typeface="Calibri" pitchFamily="34" charset="0"/>
                      <a:cs typeface="Times New Roman" pitchFamily="18" charset="0"/>
                    </a:rPr>
                    <a:t>5 m</a:t>
                  </a:r>
                  <a:endPara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5" name="Freeform 24"/>
            <p:cNvSpPr>
              <a:spLocks/>
            </p:cNvSpPr>
            <p:nvPr/>
          </p:nvSpPr>
          <p:spPr bwMode="auto">
            <a:xfrm>
              <a:off x="5889577" y="4145460"/>
              <a:ext cx="2343873" cy="307505"/>
            </a:xfrm>
            <a:custGeom>
              <a:avLst/>
              <a:gdLst>
                <a:gd name="T0" fmla="+- 0 2556 5"/>
                <a:gd name="T1" fmla="*/ T0 w 2552"/>
                <a:gd name="T2" fmla="+- 0 2051 1711"/>
                <a:gd name="T3" fmla="*/ 2051 h 341"/>
                <a:gd name="T4" fmla="+- 0 5 5"/>
                <a:gd name="T5" fmla="*/ T4 w 2552"/>
                <a:gd name="T6" fmla="+- 0 2051 1711"/>
                <a:gd name="T7" fmla="*/ 2051 h 341"/>
                <a:gd name="T8" fmla="+- 0 5 5"/>
                <a:gd name="T9" fmla="*/ T8 w 2552"/>
                <a:gd name="T10" fmla="+- 0 1711 1711"/>
                <a:gd name="T11" fmla="*/ 1711 h 341"/>
                <a:gd name="T12" fmla="+- 0 2556 5"/>
                <a:gd name="T13" fmla="*/ T12 w 2552"/>
                <a:gd name="T14" fmla="+- 0 1711 1711"/>
                <a:gd name="T15" fmla="*/ 1711 h 341"/>
                <a:gd name="T16" fmla="+- 0 2556 5"/>
                <a:gd name="T17" fmla="*/ T16 w 2552"/>
                <a:gd name="T18" fmla="+- 0 2051 1711"/>
                <a:gd name="T19" fmla="*/ 2051 h 3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552" h="341">
                  <a:moveTo>
                    <a:pt x="2551" y="340"/>
                  </a:moveTo>
                  <a:lnTo>
                    <a:pt x="0" y="340"/>
                  </a:lnTo>
                  <a:lnTo>
                    <a:pt x="0" y="0"/>
                  </a:lnTo>
                  <a:lnTo>
                    <a:pt x="2551" y="0"/>
                  </a:lnTo>
                  <a:lnTo>
                    <a:pt x="2551" y="340"/>
                  </a:lnTo>
                  <a:close/>
                </a:path>
              </a:pathLst>
            </a:custGeom>
            <a:solidFill>
              <a:srgbClr val="BCBE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NZ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149470" y="78940"/>
            <a:ext cx="79365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 startAt="4"/>
            </a:pPr>
            <a:r>
              <a:rPr lang="en-US" sz="1600" dirty="0" smtClean="0"/>
              <a:t>Describe </a:t>
            </a:r>
            <a:r>
              <a:rPr lang="en-US" sz="1600" dirty="0"/>
              <a:t>and explain the effect of the waves on the motion of the boat, giving </a:t>
            </a:r>
            <a:r>
              <a:rPr lang="en-US" sz="1600" dirty="0" smtClean="0"/>
              <a:t>reasons.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In </a:t>
            </a:r>
            <a:r>
              <a:rPr lang="en-US" sz="1600" dirty="0"/>
              <a:t>your answer, state what happens to the </a:t>
            </a:r>
            <a:r>
              <a:rPr lang="en-US" sz="1600" dirty="0" err="1"/>
              <a:t>wavefronts</a:t>
            </a:r>
            <a:r>
              <a:rPr lang="en-US" sz="1600" dirty="0"/>
              <a:t> as they go through the two gaps.</a:t>
            </a:r>
            <a:endParaRPr lang="en-NZ" sz="1600" dirty="0"/>
          </a:p>
        </p:txBody>
      </p:sp>
      <p:sp>
        <p:nvSpPr>
          <p:cNvPr id="48" name="Rectangle 47"/>
          <p:cNvSpPr/>
          <p:nvPr/>
        </p:nvSpPr>
        <p:spPr>
          <a:xfrm>
            <a:off x="5372101" y="857182"/>
            <a:ext cx="14683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1600" dirty="0" smtClean="0"/>
              <a:t>λ</a:t>
            </a:r>
            <a:r>
              <a:rPr lang="en-NZ" sz="1600" dirty="0" smtClean="0"/>
              <a:t> = </a:t>
            </a:r>
            <a:r>
              <a:rPr lang="en-US" sz="1600" dirty="0" smtClean="0"/>
              <a:t> </a:t>
            </a:r>
            <a:r>
              <a:rPr lang="en-US" sz="1600" b="1" dirty="0"/>
              <a:t>4.0 m. </a:t>
            </a:r>
            <a:endParaRPr lang="en-NZ" sz="1600" dirty="0"/>
          </a:p>
        </p:txBody>
      </p:sp>
      <p:sp>
        <p:nvSpPr>
          <p:cNvPr id="49" name="Rectangle 48"/>
          <p:cNvSpPr/>
          <p:nvPr/>
        </p:nvSpPr>
        <p:spPr>
          <a:xfrm>
            <a:off x="4530970" y="3058189"/>
            <a:ext cx="26875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1600" dirty="0" smtClean="0"/>
              <a:t>λ</a:t>
            </a:r>
            <a:r>
              <a:rPr lang="en-NZ" sz="1600" dirty="0" smtClean="0"/>
              <a:t> = </a:t>
            </a:r>
            <a:r>
              <a:rPr lang="en-US" sz="1600" dirty="0" smtClean="0"/>
              <a:t> </a:t>
            </a:r>
            <a:r>
              <a:rPr lang="en-US" sz="1600" b="1" dirty="0"/>
              <a:t>4.0 </a:t>
            </a:r>
            <a:r>
              <a:rPr lang="en-US" sz="1600" b="1" dirty="0" smtClean="0"/>
              <a:t>m</a:t>
            </a:r>
            <a:r>
              <a:rPr lang="en-US" sz="1600" b="1" dirty="0"/>
              <a:t> </a:t>
            </a:r>
            <a:r>
              <a:rPr lang="en-US" sz="1600" dirty="0" smtClean="0"/>
              <a:t>so the path difference is ½ </a:t>
            </a:r>
            <a:r>
              <a:rPr lang="el-GR" sz="1600" dirty="0" smtClean="0"/>
              <a:t>λ</a:t>
            </a:r>
            <a:r>
              <a:rPr lang="en-NZ" sz="1600" dirty="0" smtClean="0"/>
              <a:t> </a:t>
            </a:r>
            <a:r>
              <a:rPr lang="en-US" sz="1600" dirty="0"/>
              <a:t>.</a:t>
            </a:r>
            <a:endParaRPr lang="en-NZ" sz="1600" dirty="0"/>
          </a:p>
        </p:txBody>
      </p:sp>
      <p:sp>
        <p:nvSpPr>
          <p:cNvPr id="50" name="Rectangle 49"/>
          <p:cNvSpPr/>
          <p:nvPr/>
        </p:nvSpPr>
        <p:spPr>
          <a:xfrm>
            <a:off x="243255" y="3773298"/>
            <a:ext cx="47068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/>
              <a:t>Waves from B travel ½ </a:t>
            </a:r>
            <a:r>
              <a:rPr lang="el-GR" sz="1600" dirty="0" smtClean="0"/>
              <a:t>λ</a:t>
            </a:r>
            <a:r>
              <a:rPr lang="en-NZ" sz="1600" dirty="0" smtClean="0"/>
              <a:t> further so a peak will meet a trough. The waves will cancel (destructively interfere</a:t>
            </a:r>
            <a:r>
              <a:rPr lang="en-US" sz="1600" dirty="0" smtClean="0"/>
              <a:t>) as they reach the boat.</a:t>
            </a:r>
          </a:p>
          <a:p>
            <a:pPr lvl="0"/>
            <a:r>
              <a:rPr lang="en-US" sz="1600" dirty="0" smtClean="0"/>
              <a:t>The boat will remain still.</a:t>
            </a:r>
            <a:endParaRPr lang="en-NZ" sz="1600" dirty="0"/>
          </a:p>
        </p:txBody>
      </p:sp>
      <p:sp>
        <p:nvSpPr>
          <p:cNvPr id="51" name="Rectangle 50"/>
          <p:cNvSpPr/>
          <p:nvPr/>
        </p:nvSpPr>
        <p:spPr>
          <a:xfrm>
            <a:off x="0" y="795637"/>
            <a:ext cx="47068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NZ" sz="1600" dirty="0" smtClean="0"/>
              <a:t>The waves will diffract through the gaps. Each will produce semi-circular wave patterns which will overlap and interfere.</a:t>
            </a:r>
            <a:endParaRPr lang="en-NZ" sz="1600" dirty="0"/>
          </a:p>
        </p:txBody>
      </p:sp>
      <p:sp>
        <p:nvSpPr>
          <p:cNvPr id="52" name="Rectangle 51"/>
          <p:cNvSpPr/>
          <p:nvPr/>
        </p:nvSpPr>
        <p:spPr>
          <a:xfrm>
            <a:off x="5706209" y="3575254"/>
            <a:ext cx="3209192" cy="156966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b="1" i="1" dirty="0" smtClean="0">
                <a:solidFill>
                  <a:srgbClr val="FF0000"/>
                </a:solidFill>
              </a:rPr>
              <a:t>“ACHIEVE” for :</a:t>
            </a:r>
          </a:p>
          <a:p>
            <a:r>
              <a:rPr lang="en-NZ" sz="1600" dirty="0"/>
              <a:t>Words </a:t>
            </a:r>
            <a:r>
              <a:rPr lang="en-NZ" sz="1600" b="1" dirty="0"/>
              <a:t>OR</a:t>
            </a:r>
            <a:r>
              <a:rPr lang="en-NZ" sz="1600" dirty="0"/>
              <a:t> diagram</a:t>
            </a:r>
            <a:r>
              <a:rPr lang="en-NZ" sz="1600" dirty="0" smtClean="0"/>
              <a:t>.</a:t>
            </a:r>
            <a:r>
              <a:rPr lang="en-NZ" sz="1600" dirty="0"/>
              <a:t> </a:t>
            </a:r>
          </a:p>
          <a:p>
            <a:r>
              <a:rPr lang="en-NZ" sz="1600" dirty="0"/>
              <a:t>Circular wavefronts are produced as the waves go through each gap.</a:t>
            </a:r>
          </a:p>
          <a:p>
            <a:r>
              <a:rPr lang="en-NZ" sz="1600" b="1" i="1" dirty="0" smtClean="0"/>
              <a:t>OR   </a:t>
            </a:r>
            <a:r>
              <a:rPr lang="en-NZ" sz="1600" dirty="0" smtClean="0"/>
              <a:t>Boat </a:t>
            </a:r>
            <a:r>
              <a:rPr lang="en-NZ" sz="1600" dirty="0"/>
              <a:t>will remain calm due to destructive interference.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63770" y="4999833"/>
            <a:ext cx="2927838" cy="830997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b="1" i="1" dirty="0" smtClean="0">
                <a:solidFill>
                  <a:srgbClr val="7030A0"/>
                </a:solidFill>
              </a:rPr>
              <a:t>“MERIT” for :</a:t>
            </a:r>
          </a:p>
          <a:p>
            <a:r>
              <a:rPr lang="en-NZ" sz="1600" dirty="0"/>
              <a:t>Answer linked to Path difference.</a:t>
            </a:r>
          </a:p>
          <a:p>
            <a:r>
              <a:rPr lang="en-NZ" sz="1600" b="1" i="1" dirty="0" smtClean="0"/>
              <a:t>OR  </a:t>
            </a:r>
            <a:r>
              <a:rPr lang="en-NZ" sz="1600" dirty="0" smtClean="0"/>
              <a:t>Phase </a:t>
            </a:r>
            <a:r>
              <a:rPr lang="en-NZ" sz="1600" dirty="0"/>
              <a:t>difference.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46889" y="5212953"/>
            <a:ext cx="4070534" cy="1569660"/>
          </a:xfrm>
          <a:prstGeom prst="rect">
            <a:avLst/>
          </a:prstGeom>
          <a:ln w="28575">
            <a:solidFill>
              <a:srgbClr val="009644"/>
            </a:solidFill>
          </a:ln>
        </p:spPr>
        <p:txBody>
          <a:bodyPr wrap="square">
            <a:spAutoFit/>
          </a:bodyPr>
          <a:lstStyle/>
          <a:p>
            <a:r>
              <a:rPr lang="en-GB" sz="1600" b="1" i="1" dirty="0" smtClean="0">
                <a:solidFill>
                  <a:srgbClr val="009644"/>
                </a:solidFill>
              </a:rPr>
              <a:t>“EXCELLENCE”   for </a:t>
            </a:r>
            <a:r>
              <a:rPr lang="en-NZ" sz="1600" dirty="0" smtClean="0"/>
              <a:t>Waves </a:t>
            </a:r>
            <a:r>
              <a:rPr lang="en-NZ" sz="1600" dirty="0"/>
              <a:t>from gap B will have to travel an extra 2.0 m to reach the boat.</a:t>
            </a:r>
          </a:p>
          <a:p>
            <a:r>
              <a:rPr lang="en-NZ" sz="1600" b="1" dirty="0" smtClean="0"/>
              <a:t>AND  </a:t>
            </a:r>
            <a:r>
              <a:rPr lang="en-NZ" sz="1600" dirty="0" smtClean="0"/>
              <a:t>This </a:t>
            </a:r>
            <a:r>
              <a:rPr lang="en-NZ" sz="1600" dirty="0"/>
              <a:t>means the path difference is half a wavelength. So the waves will interfere destructively.</a:t>
            </a:r>
          </a:p>
          <a:p>
            <a:r>
              <a:rPr lang="en-NZ" sz="1600" b="1" dirty="0" smtClean="0"/>
              <a:t>AND</a:t>
            </a:r>
            <a:r>
              <a:rPr lang="en-NZ" sz="1600" dirty="0" smtClean="0"/>
              <a:t>  Hence </a:t>
            </a:r>
            <a:r>
              <a:rPr lang="en-NZ" sz="1600" dirty="0"/>
              <a:t>the boat will remain calm.</a:t>
            </a:r>
            <a:endParaRPr lang="en-NZ" sz="1600" b="1" i="1" dirty="0"/>
          </a:p>
        </p:txBody>
      </p:sp>
    </p:spTree>
    <p:extLst>
      <p:ext uri="{BB962C8B-B14F-4D97-AF65-F5344CB8AC3E}">
        <p14:creationId xmlns:p14="http://schemas.microsoft.com/office/powerpoint/2010/main" val="94738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 animBg="1"/>
      <p:bldP spid="53" grpId="0" animBg="1"/>
      <p:bldP spid="5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547919"/>
              </p:ext>
            </p:extLst>
          </p:nvPr>
        </p:nvGraphicFramePr>
        <p:xfrm>
          <a:off x="246185" y="949613"/>
          <a:ext cx="8722559" cy="33209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1060"/>
                <a:gridCol w="951415"/>
                <a:gridCol w="995423"/>
                <a:gridCol w="1076445"/>
                <a:gridCol w="1088020"/>
                <a:gridCol w="1203767"/>
                <a:gridCol w="1215270"/>
                <a:gridCol w="1331159"/>
              </a:tblGrid>
              <a:tr h="497138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Achieved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23431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0175" indent="-89535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Merit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07950" indent="-10795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07950" algn="l"/>
                          <a:tab pos="234315" algn="l"/>
                          <a:tab pos="107950" algn="l"/>
                        </a:tabLs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Achievement with Excellence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2301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N1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N2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A3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A4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M5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NZ" sz="1800" b="1" dirty="0">
                          <a:solidFill>
                            <a:schemeClr val="tx1"/>
                          </a:solidFill>
                          <a:effectLst/>
                        </a:rPr>
                        <a:t>M6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E7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800" b="1" dirty="0">
                          <a:solidFill>
                            <a:schemeClr val="tx1"/>
                          </a:solidFill>
                          <a:effectLst/>
                        </a:rPr>
                        <a:t>E8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6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ONE correct Achieve point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 correct Achieve 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2a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THREE correct Achieve 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3a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 1a + 2m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FOUR correct Achieve points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4a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2m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</a:t>
                      </a:r>
                      <a:endParaRPr lang="en-NZ" sz="16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Merit point and ONE Achieve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2m + 1a</a:t>
                      </a: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Merit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points </a:t>
                      </a: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TWO Achieve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2m + 2a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ONE Excellence point plus TWO Merit point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1e + 2m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2e</a:t>
                      </a:r>
                      <a:endParaRPr lang="en-NZ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TWO Excellence point</a:t>
                      </a: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plus ONE Merit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NZ" sz="16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2e + 1 m</a:t>
                      </a:r>
                      <a:endParaRPr lang="en-NZ" sz="16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045" y="402710"/>
            <a:ext cx="732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NZQA  JUDGEMENT STATEMENT FOR QUESTION THREE: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9306" y="4691299"/>
            <a:ext cx="282892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You can get “ACHIEVE” in all parts of the question for 6 or 7 ideas. </a:t>
            </a:r>
            <a:endParaRPr lang="en-NZ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5568" y="5201073"/>
            <a:ext cx="2649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>
                <a:solidFill>
                  <a:srgbClr val="CC0066"/>
                </a:solidFill>
                <a:latin typeface="Calibri" panose="020F0502020204030204" pitchFamily="34" charset="0"/>
              </a:rPr>
              <a:t>You can get “MERIT” for 5 or 6 ideas</a:t>
            </a:r>
            <a:endParaRPr lang="en-NZ" sz="1600" b="1" dirty="0">
              <a:solidFill>
                <a:srgbClr val="CC00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7628" y="5250524"/>
            <a:ext cx="3057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b="1" dirty="0" smtClean="0">
                <a:solidFill>
                  <a:srgbClr val="008A3E"/>
                </a:solidFill>
                <a:latin typeface="Calibri" panose="020F0502020204030204" pitchFamily="34" charset="0"/>
              </a:rPr>
              <a:t>“EXCELLENCE” can only be gained from detailed and correct answers in (c) &amp; (d)</a:t>
            </a:r>
            <a:endParaRPr lang="en-NZ" sz="1600" i="1" dirty="0">
              <a:solidFill>
                <a:srgbClr val="008A3E"/>
              </a:solidFill>
              <a:latin typeface="Calibri" panose="020F050202020403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845605" y="3997606"/>
            <a:ext cx="567160" cy="64818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202723" y="4044463"/>
            <a:ext cx="272562" cy="1099037"/>
          </a:xfrm>
          <a:prstGeom prst="straightConnector1">
            <a:avLst/>
          </a:prstGeom>
          <a:ln w="38100">
            <a:solidFill>
              <a:srgbClr val="CC0099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139354" y="3903785"/>
            <a:ext cx="254977" cy="1327639"/>
          </a:xfrm>
          <a:prstGeom prst="straightConnector1">
            <a:avLst/>
          </a:prstGeom>
          <a:ln w="381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78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25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2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6709" y="6473064"/>
            <a:ext cx="7277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400" i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Compiled from NZQA resources by Jon Jaffrey May 2014. Not for commercial use.</a:t>
            </a:r>
            <a:endParaRPr lang="en-NZ" sz="1400" i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487" y="229866"/>
            <a:ext cx="73718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+mj-lt"/>
              </a:rPr>
              <a:t>OVERALL JUDGEMENT STATEMENT: </a:t>
            </a:r>
            <a:r>
              <a:rPr lang="en-US" sz="1600" dirty="0" smtClean="0">
                <a:latin typeface="+mj-lt"/>
              </a:rPr>
              <a:t>Your final grade comes from adding  up your 			               marks from all four questions</a:t>
            </a:r>
            <a:endParaRPr lang="en-NZ" sz="1600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667532"/>
              </p:ext>
            </p:extLst>
          </p:nvPr>
        </p:nvGraphicFramePr>
        <p:xfrm>
          <a:off x="521943" y="1157464"/>
          <a:ext cx="8229601" cy="1431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193"/>
                <a:gridCol w="1778102"/>
                <a:gridCol w="1778102"/>
                <a:gridCol w="1778102"/>
                <a:gridCol w="1778102"/>
              </a:tblGrid>
              <a:tr h="8628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NZ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chemeClr val="tx1"/>
                          </a:solidFill>
                          <a:effectLst/>
                        </a:rPr>
                        <a:t>Not Achieved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Gothic"/>
                        <a:cs typeface="Times New Roman"/>
                      </a:endParaRPr>
                    </a:p>
                  </a:txBody>
                  <a:tcPr marL="58046" marR="58046" marT="60733" marB="60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chemeClr val="tx1"/>
                          </a:solidFill>
                          <a:effectLst/>
                        </a:rPr>
                        <a:t>Achievement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Gothic"/>
                        <a:cs typeface="Times New Roman"/>
                      </a:endParaRPr>
                    </a:p>
                  </a:txBody>
                  <a:tcPr marL="58046" marR="58046" marT="60733" marB="60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chemeClr val="tx1"/>
                          </a:solidFill>
                          <a:effectLst/>
                        </a:rPr>
                        <a:t>Achievement with Merit</a:t>
                      </a:r>
                      <a:endParaRPr lang="en-NZ" sz="18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Gothic"/>
                        <a:cs typeface="Times New Roman"/>
                      </a:endParaRPr>
                    </a:p>
                  </a:txBody>
                  <a:tcPr marL="58046" marR="58046" marT="60733" marB="60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chemeClr val="tx1"/>
                          </a:solidFill>
                          <a:effectLst/>
                        </a:rPr>
                        <a:t>Achievement with Excellence</a:t>
                      </a:r>
                      <a:endParaRPr lang="en-NZ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Gothic"/>
                        <a:cs typeface="Times New Roman"/>
                      </a:endParaRPr>
                    </a:p>
                  </a:txBody>
                  <a:tcPr marL="58046" marR="58046" marT="60733" marB="60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690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chemeClr val="tx1"/>
                          </a:solidFill>
                          <a:effectLst/>
                        </a:rPr>
                        <a:t>Score range</a:t>
                      </a:r>
                      <a:endParaRPr lang="en-NZ" sz="18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MS Gothic"/>
                        <a:cs typeface="Times New Roman"/>
                      </a:endParaRPr>
                    </a:p>
                  </a:txBody>
                  <a:tcPr marL="58046" marR="58046" marT="60733" marB="60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</a:rPr>
                        <a:t>0 – </a:t>
                      </a:r>
                      <a:r>
                        <a:rPr lang="en-NZ" sz="2400" b="1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NZ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400" b="1" dirty="0" smtClean="0">
                          <a:solidFill>
                            <a:schemeClr val="tx1"/>
                          </a:solidFill>
                          <a:effectLst/>
                        </a:rPr>
                        <a:t>7 </a:t>
                      </a: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r>
                        <a:rPr lang="en-NZ" sz="2400" b="1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NZ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400" b="1" dirty="0" smtClean="0">
                          <a:solidFill>
                            <a:schemeClr val="tx1"/>
                          </a:solidFill>
                          <a:effectLst/>
                        </a:rPr>
                        <a:t>15 </a:t>
                      </a: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r>
                        <a:rPr lang="en-NZ" sz="2400" b="1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NZ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400" b="1" dirty="0" smtClean="0">
                          <a:solidFill>
                            <a:schemeClr val="tx1"/>
                          </a:solidFill>
                          <a:effectLst/>
                        </a:rPr>
                        <a:t>20 </a:t>
                      </a:r>
                      <a:r>
                        <a:rPr lang="en-NZ" sz="2400" b="1" dirty="0"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r>
                        <a:rPr lang="en-NZ" sz="2400" b="1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NZ" sz="2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046" marR="58046" marT="60733" marB="60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2320" y="2857271"/>
            <a:ext cx="2726267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600" dirty="0" smtClean="0">
                <a:solidFill>
                  <a:srgbClr val="FF0000"/>
                </a:solidFill>
              </a:rPr>
              <a:t>One A3 plus two N2 would </a:t>
            </a:r>
            <a:r>
              <a:rPr lang="en-NZ" sz="1600" b="1" dirty="0" smtClean="0">
                <a:solidFill>
                  <a:srgbClr val="FF0000"/>
                </a:solidFill>
              </a:rPr>
              <a:t>just</a:t>
            </a:r>
            <a:r>
              <a:rPr lang="en-NZ" sz="1600" dirty="0" smtClean="0">
                <a:solidFill>
                  <a:srgbClr val="FF0000"/>
                </a:solidFill>
              </a:rPr>
              <a:t> get </a:t>
            </a:r>
            <a:r>
              <a:rPr lang="en-NZ" sz="1600" b="1" i="1" dirty="0" smtClean="0">
                <a:solidFill>
                  <a:srgbClr val="FF0000"/>
                </a:solidFill>
              </a:rPr>
              <a:t>“ACHIEVE”    </a:t>
            </a:r>
            <a:r>
              <a:rPr lang="en-NZ" sz="1600" b="1" dirty="0" smtClean="0">
                <a:solidFill>
                  <a:srgbClr val="FF0000"/>
                </a:solidFill>
              </a:rPr>
              <a:t>( = 7 )</a:t>
            </a:r>
            <a:endParaRPr lang="en-NZ" sz="16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986269" y="2430685"/>
            <a:ext cx="798653" cy="439837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33509" y="3610564"/>
            <a:ext cx="2523381" cy="830997"/>
          </a:xfrm>
          <a:prstGeom prst="rect">
            <a:avLst/>
          </a:prstGeom>
          <a:noFill/>
          <a:ln w="28575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600" dirty="0" smtClean="0">
                <a:solidFill>
                  <a:srgbClr val="CC0099"/>
                </a:solidFill>
              </a:rPr>
              <a:t>One M6  </a:t>
            </a:r>
            <a:r>
              <a:rPr lang="en-NZ" sz="1600" b="1" dirty="0" smtClean="0">
                <a:solidFill>
                  <a:srgbClr val="CC0099"/>
                </a:solidFill>
              </a:rPr>
              <a:t>+</a:t>
            </a:r>
            <a:r>
              <a:rPr lang="en-NZ" sz="1600" dirty="0" smtClean="0">
                <a:solidFill>
                  <a:srgbClr val="CC0099"/>
                </a:solidFill>
              </a:rPr>
              <a:t> one M5 + one A4 would </a:t>
            </a:r>
            <a:r>
              <a:rPr lang="en-NZ" sz="1600" b="1" dirty="0" smtClean="0">
                <a:solidFill>
                  <a:srgbClr val="CC0099"/>
                </a:solidFill>
              </a:rPr>
              <a:t>just </a:t>
            </a:r>
            <a:r>
              <a:rPr lang="en-NZ" sz="1600" dirty="0" smtClean="0">
                <a:solidFill>
                  <a:srgbClr val="CC0099"/>
                </a:solidFill>
              </a:rPr>
              <a:t>get </a:t>
            </a:r>
            <a:r>
              <a:rPr lang="en-NZ" sz="1600" b="1" i="1" dirty="0" smtClean="0">
                <a:solidFill>
                  <a:srgbClr val="CC0099"/>
                </a:solidFill>
              </a:rPr>
              <a:t>“MERIT”</a:t>
            </a:r>
          </a:p>
          <a:p>
            <a:pPr algn="ctr"/>
            <a:r>
              <a:rPr lang="en-NZ" sz="1600" b="1" i="1" dirty="0" smtClean="0">
                <a:solidFill>
                  <a:srgbClr val="CC0099"/>
                </a:solidFill>
              </a:rPr>
              <a:t> </a:t>
            </a:r>
            <a:r>
              <a:rPr lang="en-NZ" sz="1600" b="1" dirty="0" smtClean="0">
                <a:solidFill>
                  <a:srgbClr val="CC0099"/>
                </a:solidFill>
              </a:rPr>
              <a:t>( = 15 )</a:t>
            </a:r>
            <a:endParaRPr lang="en-NZ" sz="1600" dirty="0">
              <a:solidFill>
                <a:srgbClr val="CC0099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19241" y="2511707"/>
            <a:ext cx="706055" cy="1088020"/>
          </a:xfrm>
          <a:prstGeom prst="straightConnector1">
            <a:avLst/>
          </a:prstGeom>
          <a:ln w="28575">
            <a:solidFill>
              <a:srgbClr val="CC0099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23433" y="4236604"/>
            <a:ext cx="2174180" cy="830997"/>
          </a:xfrm>
          <a:prstGeom prst="rect">
            <a:avLst/>
          </a:prstGeom>
          <a:noFill/>
          <a:ln w="28575">
            <a:solidFill>
              <a:srgbClr val="00964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1600" dirty="0" smtClean="0">
                <a:solidFill>
                  <a:srgbClr val="009644"/>
                </a:solidFill>
              </a:rPr>
              <a:t>Two E7 </a:t>
            </a:r>
            <a:r>
              <a:rPr lang="en-NZ" sz="1600" b="1" dirty="0" smtClean="0">
                <a:solidFill>
                  <a:srgbClr val="009644"/>
                </a:solidFill>
              </a:rPr>
              <a:t>+</a:t>
            </a:r>
            <a:r>
              <a:rPr lang="en-NZ" sz="1600" dirty="0" smtClean="0">
                <a:solidFill>
                  <a:srgbClr val="009644"/>
                </a:solidFill>
              </a:rPr>
              <a:t> one M6 would </a:t>
            </a:r>
            <a:r>
              <a:rPr lang="en-NZ" sz="1600" b="1" dirty="0" smtClean="0">
                <a:solidFill>
                  <a:srgbClr val="009644"/>
                </a:solidFill>
              </a:rPr>
              <a:t>just</a:t>
            </a:r>
            <a:r>
              <a:rPr lang="en-NZ" sz="1600" dirty="0" smtClean="0">
                <a:solidFill>
                  <a:srgbClr val="009644"/>
                </a:solidFill>
              </a:rPr>
              <a:t> get </a:t>
            </a:r>
            <a:r>
              <a:rPr lang="en-NZ" sz="1600" b="1" i="1" dirty="0" smtClean="0">
                <a:solidFill>
                  <a:srgbClr val="009644"/>
                </a:solidFill>
              </a:rPr>
              <a:t>“EXCELLENCE”  </a:t>
            </a:r>
          </a:p>
          <a:p>
            <a:pPr algn="ctr"/>
            <a:r>
              <a:rPr lang="en-NZ" sz="1600" b="1" dirty="0" smtClean="0">
                <a:solidFill>
                  <a:srgbClr val="009644"/>
                </a:solidFill>
              </a:rPr>
              <a:t>( =20 )</a:t>
            </a:r>
            <a:endParaRPr lang="en-NZ" sz="1600" dirty="0">
              <a:solidFill>
                <a:srgbClr val="009644"/>
              </a:solidFill>
            </a:endParaRPr>
          </a:p>
        </p:txBody>
      </p:sp>
      <p:cxnSp>
        <p:nvCxnSpPr>
          <p:cNvPr id="10" name="Straight Arrow Connector 9"/>
          <p:cNvCxnSpPr>
            <a:stCxn id="9" idx="0"/>
          </p:cNvCxnSpPr>
          <p:nvPr/>
        </p:nvCxnSpPr>
        <p:spPr>
          <a:xfrm flipV="1">
            <a:off x="7410523" y="2573273"/>
            <a:ext cx="150939" cy="1663331"/>
          </a:xfrm>
          <a:prstGeom prst="straightConnector1">
            <a:avLst/>
          </a:prstGeom>
          <a:ln w="28575">
            <a:solidFill>
              <a:srgbClr val="009644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57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4360" y="5477877"/>
            <a:ext cx="5144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You are advised to spend 60 minutes answering the questions in this booklet.</a:t>
            </a:r>
            <a:endParaRPr lang="en-NZ" dirty="0"/>
          </a:p>
        </p:txBody>
      </p:sp>
      <p:sp>
        <p:nvSpPr>
          <p:cNvPr id="11" name="Rectangle 10"/>
          <p:cNvSpPr/>
          <p:nvPr/>
        </p:nvSpPr>
        <p:spPr>
          <a:xfrm>
            <a:off x="560768" y="177043"/>
            <a:ext cx="4202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You may find the following formulae useful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32703" y="4201610"/>
                <a:ext cx="862352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𝑣</m:t>
                      </m:r>
                      <m:r>
                        <a:rPr lang="en-N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N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NZ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703" y="4201610"/>
                <a:ext cx="862352" cy="6182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90710" y="4352081"/>
                <a:ext cx="9098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NZ" b="0" i="1" smtClean="0">
                        <a:latin typeface="Cambria Math"/>
                      </a:rPr>
                      <m:t>𝑣</m:t>
                    </m:r>
                    <m:r>
                      <a:rPr lang="en-NZ" b="0" i="1" smtClean="0">
                        <a:latin typeface="Cambria Math"/>
                      </a:rPr>
                      <m:t>=</m:t>
                    </m:r>
                    <m:r>
                      <a:rPr lang="en-NZ" b="0" i="1" smtClean="0">
                        <a:latin typeface="Cambria Math"/>
                      </a:rPr>
                      <m:t>𝑓</m:t>
                    </m:r>
                    <m:r>
                      <a:rPr lang="en-N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l-GR" dirty="0" smtClean="0"/>
                  <a:t>λ</a:t>
                </a:r>
                <a:endParaRPr lang="en-NZ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710" y="4352081"/>
                <a:ext cx="909864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4698" b="-2459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14037" y="4191964"/>
                <a:ext cx="81522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𝑓</m:t>
                      </m:r>
                      <m:r>
                        <a:rPr lang="en-N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NZ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037" y="4191964"/>
                <a:ext cx="815223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55853" y="902824"/>
                <a:ext cx="1447383" cy="6613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NZ" b="0" i="1" smtClean="0">
                              <a:latin typeface="Cambria Math"/>
                            </a:rPr>
                            <m:t>𝑓</m:t>
                          </m:r>
                        </m:den>
                      </m:f>
                      <m:r>
                        <a:rPr lang="en-N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NZ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NZ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N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853" y="902824"/>
                <a:ext cx="1447383" cy="66133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185459" y="972273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Z" sz="20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NZ" sz="20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Z" sz="20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N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f </a:t>
            </a:r>
            <a:r>
              <a:rPr lang="en-NZ" sz="20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N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94122" y="3231265"/>
            <a:ext cx="18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n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N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NZ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N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N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75498" y="2010801"/>
                <a:ext cx="1459759" cy="665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𝑚</m:t>
                      </m:r>
                      <m:r>
                        <a:rPr lang="en-N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b="0" i="1" smtClean="0">
                              <a:latin typeface="Cambria Math"/>
                            </a:rPr>
                            <m:t>𝑓</m:t>
                          </m:r>
                        </m:num>
                        <m:den>
                          <m:sSub>
                            <m:sSub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en-N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NZ" b="0" i="1" smtClean="0">
                              <a:latin typeface="Cambria Math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498" y="2010801"/>
                <a:ext cx="1459759" cy="66569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86405" y="2071867"/>
                <a:ext cx="1577227" cy="665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𝑚</m:t>
                      </m:r>
                      <m:r>
                        <a:rPr lang="en-N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en-N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405" y="2071867"/>
                <a:ext cx="1577227" cy="6650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30199" y="3083556"/>
                <a:ext cx="1588062" cy="663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NZ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N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N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NZ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N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199" y="3083556"/>
                <a:ext cx="1588062" cy="6636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865945" y="1030147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OR</a:t>
            </a:r>
            <a:endParaRPr lang="en-NZ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33150" y="2201121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OR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17082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677" y="163342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/>
              <a:t>QUESTION ONE: CURVED MIRRORS AND LENSES</a:t>
            </a:r>
            <a:endParaRPr lang="en-NZ" sz="1600" b="1" dirty="0"/>
          </a:p>
        </p:txBody>
      </p:sp>
      <p:sp>
        <p:nvSpPr>
          <p:cNvPr id="3" name="Rectangle 2"/>
          <p:cNvSpPr/>
          <p:nvPr/>
        </p:nvSpPr>
        <p:spPr>
          <a:xfrm>
            <a:off x="140677" y="470321"/>
            <a:ext cx="5568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Sarah observed that it is possible to get a virtual image of an object using either a concave or a convex mirror.</a:t>
            </a:r>
            <a:endParaRPr lang="en-NZ" sz="1600" dirty="0"/>
          </a:p>
        </p:txBody>
      </p:sp>
      <p:sp>
        <p:nvSpPr>
          <p:cNvPr id="4" name="Rectangle 3"/>
          <p:cNvSpPr/>
          <p:nvPr/>
        </p:nvSpPr>
        <p:spPr>
          <a:xfrm>
            <a:off x="140678" y="1031632"/>
            <a:ext cx="88157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US" sz="1600" dirty="0" smtClean="0"/>
              <a:t>On </a:t>
            </a:r>
            <a:r>
              <a:rPr lang="en-US" sz="1600" dirty="0"/>
              <a:t>each of the diagrams below, use a ruler to draw the path of two rays of light from an object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(</a:t>
            </a:r>
            <a:r>
              <a:rPr lang="en-US" sz="1600" dirty="0"/>
              <a:t>draw this as an arrow) to produce a </a:t>
            </a:r>
            <a:r>
              <a:rPr lang="en-US" sz="1600" b="1" dirty="0"/>
              <a:t>virtual image </a:t>
            </a:r>
            <a:r>
              <a:rPr lang="en-US" sz="1600" dirty="0"/>
              <a:t>for both a concave as well as a convex mirror.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The </a:t>
            </a:r>
            <a:r>
              <a:rPr lang="en-US" sz="1600" dirty="0"/>
              <a:t>vertical line represents the curved mirror.</a:t>
            </a:r>
            <a:endParaRPr lang="en-NZ" sz="1600" dirty="0"/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458310" y="1828799"/>
            <a:ext cx="4396154" cy="2236788"/>
            <a:chOff x="0" y="0"/>
            <a:chExt cx="6083" cy="2562"/>
          </a:xfrm>
        </p:grpSpPr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5" y="1281"/>
              <a:ext cx="6073" cy="2"/>
              <a:chOff x="5" y="1281"/>
              <a:chExt cx="6073" cy="2"/>
            </a:xfrm>
          </p:grpSpPr>
          <p:sp>
            <p:nvSpPr>
              <p:cNvPr id="15" name="Freeform 22"/>
              <p:cNvSpPr>
                <a:spLocks/>
              </p:cNvSpPr>
              <p:nvPr/>
            </p:nvSpPr>
            <p:spPr bwMode="auto">
              <a:xfrm>
                <a:off x="5" y="1281"/>
                <a:ext cx="6073" cy="2"/>
              </a:xfrm>
              <a:custGeom>
                <a:avLst/>
                <a:gdLst>
                  <a:gd name="T0" fmla="+- 0 6078 5"/>
                  <a:gd name="T1" fmla="*/ T0 w 6073"/>
                  <a:gd name="T2" fmla="+- 0 5 5"/>
                  <a:gd name="T3" fmla="*/ T2 w 6073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6073">
                    <a:moveTo>
                      <a:pt x="6073" y="0"/>
                    </a:move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3041" y="5"/>
              <a:ext cx="2" cy="2552"/>
              <a:chOff x="3041" y="5"/>
              <a:chExt cx="2" cy="2552"/>
            </a:xfrm>
          </p:grpSpPr>
          <p:sp>
            <p:nvSpPr>
              <p:cNvPr id="14" name="Freeform 20"/>
              <p:cNvSpPr>
                <a:spLocks/>
              </p:cNvSpPr>
              <p:nvPr/>
            </p:nvSpPr>
            <p:spPr bwMode="auto">
              <a:xfrm>
                <a:off x="3041" y="5"/>
                <a:ext cx="2" cy="2552"/>
              </a:xfrm>
              <a:custGeom>
                <a:avLst/>
                <a:gdLst>
                  <a:gd name="T0" fmla="+- 0 5 5"/>
                  <a:gd name="T1" fmla="*/ 5 h 2552"/>
                  <a:gd name="T2" fmla="+- 0 2556 5"/>
                  <a:gd name="T3" fmla="*/ 2556 h 255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552">
                    <a:moveTo>
                      <a:pt x="0" y="0"/>
                    </a:moveTo>
                    <a:lnTo>
                      <a:pt x="0" y="2551"/>
                    </a:lnTo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5536" y="1281"/>
              <a:ext cx="2" cy="142"/>
              <a:chOff x="5536" y="1281"/>
              <a:chExt cx="2" cy="142"/>
            </a:xfrm>
          </p:grpSpPr>
          <p:sp>
            <p:nvSpPr>
              <p:cNvPr id="13" name="Freeform 18"/>
              <p:cNvSpPr>
                <a:spLocks/>
              </p:cNvSpPr>
              <p:nvPr/>
            </p:nvSpPr>
            <p:spPr bwMode="auto">
              <a:xfrm>
                <a:off x="5536" y="1281"/>
                <a:ext cx="2" cy="142"/>
              </a:xfrm>
              <a:custGeom>
                <a:avLst/>
                <a:gdLst>
                  <a:gd name="T0" fmla="+- 0 1281 1281"/>
                  <a:gd name="T1" fmla="*/ 1281 h 142"/>
                  <a:gd name="T2" fmla="+- 0 1422 1281"/>
                  <a:gd name="T3" fmla="*/ 1422 h 14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2">
                    <a:moveTo>
                      <a:pt x="0" y="0"/>
                    </a:moveTo>
                    <a:lnTo>
                      <a:pt x="0" y="141"/>
                    </a:lnTo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4289" y="1281"/>
              <a:ext cx="2" cy="142"/>
              <a:chOff x="4289" y="1281"/>
              <a:chExt cx="2" cy="142"/>
            </a:xfrm>
          </p:grpSpPr>
          <p:sp>
            <p:nvSpPr>
              <p:cNvPr id="10" name="Freeform 16"/>
              <p:cNvSpPr>
                <a:spLocks/>
              </p:cNvSpPr>
              <p:nvPr/>
            </p:nvSpPr>
            <p:spPr bwMode="auto">
              <a:xfrm>
                <a:off x="4289" y="1281"/>
                <a:ext cx="2" cy="142"/>
              </a:xfrm>
              <a:custGeom>
                <a:avLst/>
                <a:gdLst>
                  <a:gd name="T0" fmla="+- 0 1281 1281"/>
                  <a:gd name="T1" fmla="*/ 1281 h 142"/>
                  <a:gd name="T2" fmla="+- 0 1422 1281"/>
                  <a:gd name="T3" fmla="*/ 1422 h 14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2">
                    <a:moveTo>
                      <a:pt x="0" y="0"/>
                    </a:moveTo>
                    <a:lnTo>
                      <a:pt x="0" y="141"/>
                    </a:lnTo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11" name="Text Box 15"/>
              <p:cNvSpPr txBox="1">
                <a:spLocks noChangeArrowheads="1"/>
              </p:cNvSpPr>
              <p:nvPr/>
            </p:nvSpPr>
            <p:spPr bwMode="auto">
              <a:xfrm>
                <a:off x="4233" y="1405"/>
                <a:ext cx="112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231F20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F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 Box 14"/>
              <p:cNvSpPr txBox="1">
                <a:spLocks noChangeArrowheads="1"/>
              </p:cNvSpPr>
              <p:nvPr/>
            </p:nvSpPr>
            <p:spPr bwMode="auto">
              <a:xfrm>
                <a:off x="5469" y="1405"/>
                <a:ext cx="134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231F20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C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6" name="Group 1"/>
          <p:cNvGrpSpPr>
            <a:grpSpLocks/>
          </p:cNvGrpSpPr>
          <p:nvPr/>
        </p:nvGrpSpPr>
        <p:grpSpPr bwMode="auto">
          <a:xfrm>
            <a:off x="3516921" y="4253154"/>
            <a:ext cx="4319588" cy="2112474"/>
            <a:chOff x="0" y="0"/>
            <a:chExt cx="6083" cy="2562"/>
          </a:xfrm>
        </p:grpSpPr>
        <p:grpSp>
          <p:nvGrpSpPr>
            <p:cNvPr id="17" name="Group 10"/>
            <p:cNvGrpSpPr>
              <a:grpSpLocks/>
            </p:cNvGrpSpPr>
            <p:nvPr/>
          </p:nvGrpSpPr>
          <p:grpSpPr bwMode="auto">
            <a:xfrm>
              <a:off x="5" y="1281"/>
              <a:ext cx="6073" cy="2"/>
              <a:chOff x="5" y="1281"/>
              <a:chExt cx="6073" cy="2"/>
            </a:xfrm>
          </p:grpSpPr>
          <p:sp>
            <p:nvSpPr>
              <p:cNvPr id="26" name="Freeform 11"/>
              <p:cNvSpPr>
                <a:spLocks/>
              </p:cNvSpPr>
              <p:nvPr/>
            </p:nvSpPr>
            <p:spPr bwMode="auto">
              <a:xfrm>
                <a:off x="5" y="1281"/>
                <a:ext cx="6073" cy="2"/>
              </a:xfrm>
              <a:custGeom>
                <a:avLst/>
                <a:gdLst>
                  <a:gd name="T0" fmla="+- 0 5 5"/>
                  <a:gd name="T1" fmla="*/ T0 w 6073"/>
                  <a:gd name="T2" fmla="+- 0 6078 5"/>
                  <a:gd name="T3" fmla="*/ T2 w 6073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6073">
                    <a:moveTo>
                      <a:pt x="0" y="0"/>
                    </a:moveTo>
                    <a:lnTo>
                      <a:pt x="6073" y="0"/>
                    </a:lnTo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8" name="Group 8"/>
            <p:cNvGrpSpPr>
              <a:grpSpLocks/>
            </p:cNvGrpSpPr>
            <p:nvPr/>
          </p:nvGrpSpPr>
          <p:grpSpPr bwMode="auto">
            <a:xfrm>
              <a:off x="3041" y="5"/>
              <a:ext cx="2" cy="2552"/>
              <a:chOff x="3041" y="5"/>
              <a:chExt cx="2" cy="2552"/>
            </a:xfrm>
          </p:grpSpPr>
          <p:sp>
            <p:nvSpPr>
              <p:cNvPr id="25" name="Freeform 9"/>
              <p:cNvSpPr>
                <a:spLocks/>
              </p:cNvSpPr>
              <p:nvPr/>
            </p:nvSpPr>
            <p:spPr bwMode="auto">
              <a:xfrm>
                <a:off x="3041" y="5"/>
                <a:ext cx="2" cy="2552"/>
              </a:xfrm>
              <a:custGeom>
                <a:avLst/>
                <a:gdLst>
                  <a:gd name="T0" fmla="+- 0 5 5"/>
                  <a:gd name="T1" fmla="*/ 5 h 2552"/>
                  <a:gd name="T2" fmla="+- 0 2556 5"/>
                  <a:gd name="T3" fmla="*/ 2556 h 255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552">
                    <a:moveTo>
                      <a:pt x="0" y="0"/>
                    </a:moveTo>
                    <a:lnTo>
                      <a:pt x="0" y="2551"/>
                    </a:lnTo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9" name="Group 6"/>
            <p:cNvGrpSpPr>
              <a:grpSpLocks/>
            </p:cNvGrpSpPr>
            <p:nvPr/>
          </p:nvGrpSpPr>
          <p:grpSpPr bwMode="auto">
            <a:xfrm>
              <a:off x="547" y="1281"/>
              <a:ext cx="2" cy="142"/>
              <a:chOff x="547" y="1281"/>
              <a:chExt cx="2" cy="142"/>
            </a:xfrm>
          </p:grpSpPr>
          <p:sp>
            <p:nvSpPr>
              <p:cNvPr id="24" name="Freeform 7"/>
              <p:cNvSpPr>
                <a:spLocks/>
              </p:cNvSpPr>
              <p:nvPr/>
            </p:nvSpPr>
            <p:spPr bwMode="auto">
              <a:xfrm>
                <a:off x="547" y="1281"/>
                <a:ext cx="2" cy="142"/>
              </a:xfrm>
              <a:custGeom>
                <a:avLst/>
                <a:gdLst>
                  <a:gd name="T0" fmla="+- 0 1281 1281"/>
                  <a:gd name="T1" fmla="*/ 1281 h 142"/>
                  <a:gd name="T2" fmla="+- 0 1422 1281"/>
                  <a:gd name="T3" fmla="*/ 1422 h 14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2">
                    <a:moveTo>
                      <a:pt x="0" y="0"/>
                    </a:moveTo>
                    <a:lnTo>
                      <a:pt x="0" y="141"/>
                    </a:lnTo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20" name="Group 2"/>
            <p:cNvGrpSpPr>
              <a:grpSpLocks/>
            </p:cNvGrpSpPr>
            <p:nvPr/>
          </p:nvGrpSpPr>
          <p:grpSpPr bwMode="auto">
            <a:xfrm>
              <a:off x="1794" y="1281"/>
              <a:ext cx="2" cy="142"/>
              <a:chOff x="1794" y="1281"/>
              <a:chExt cx="2" cy="142"/>
            </a:xfrm>
          </p:grpSpPr>
          <p:sp>
            <p:nvSpPr>
              <p:cNvPr id="21" name="Freeform 5"/>
              <p:cNvSpPr>
                <a:spLocks/>
              </p:cNvSpPr>
              <p:nvPr/>
            </p:nvSpPr>
            <p:spPr bwMode="auto">
              <a:xfrm>
                <a:off x="1794" y="1281"/>
                <a:ext cx="2" cy="142"/>
              </a:xfrm>
              <a:custGeom>
                <a:avLst/>
                <a:gdLst>
                  <a:gd name="T0" fmla="+- 0 1281 1281"/>
                  <a:gd name="T1" fmla="*/ 1281 h 142"/>
                  <a:gd name="T2" fmla="+- 0 1422 1281"/>
                  <a:gd name="T3" fmla="*/ 1422 h 142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2">
                    <a:moveTo>
                      <a:pt x="0" y="0"/>
                    </a:moveTo>
                    <a:lnTo>
                      <a:pt x="0" y="141"/>
                    </a:lnTo>
                  </a:path>
                </a:pathLst>
              </a:custGeom>
              <a:noFill/>
              <a:ln w="635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22" name="Text Box 4"/>
              <p:cNvSpPr txBox="1">
                <a:spLocks noChangeArrowheads="1"/>
              </p:cNvSpPr>
              <p:nvPr/>
            </p:nvSpPr>
            <p:spPr bwMode="auto">
              <a:xfrm>
                <a:off x="480" y="1405"/>
                <a:ext cx="134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231F20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C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 Box 3"/>
              <p:cNvSpPr txBox="1">
                <a:spLocks noChangeArrowheads="1"/>
              </p:cNvSpPr>
              <p:nvPr/>
            </p:nvSpPr>
            <p:spPr bwMode="auto">
              <a:xfrm>
                <a:off x="1739" y="1405"/>
                <a:ext cx="112" cy="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231F20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F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1113691" y="2480121"/>
            <a:ext cx="21875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231F20"/>
              </a:buClr>
              <a:buSzPct val="100000"/>
              <a:tabLst>
                <a:tab pos="790575" algn="l"/>
              </a:tabLst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)  Concave mirror</a:t>
            </a:r>
            <a:endParaRPr kumimoji="0" lang="en-NZ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</a:tabLst>
            </a:pPr>
            <a:endParaRPr kumimoji="0" lang="en-NZ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184031" y="4641868"/>
            <a:ext cx="34348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231F20"/>
              </a:buClr>
              <a:buSzPct val="100000"/>
              <a:tabLst>
                <a:tab pos="790575" algn="l"/>
              </a:tabLst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(ii)  Convex mirror</a:t>
            </a:r>
            <a:endParaRPr kumimoji="0" lang="en-NZ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</a:tabLst>
            </a:pPr>
            <a:endParaRPr kumimoji="0" lang="en-NZ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399" y="5989712"/>
            <a:ext cx="5357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/>
              <a:t>(b)  Describe </a:t>
            </a:r>
            <a:r>
              <a:rPr lang="en-US" sz="1600" dirty="0"/>
              <a:t>two characteristics of virtual images in mirrors.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135735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677" y="162508"/>
            <a:ext cx="86985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3"/>
            </a:pPr>
            <a:r>
              <a:rPr lang="en-US" sz="1600" dirty="0" smtClean="0"/>
              <a:t>Sarah </a:t>
            </a:r>
            <a:r>
              <a:rPr lang="en-US" sz="1600" dirty="0"/>
              <a:t>places a candle at a distance of </a:t>
            </a:r>
            <a:r>
              <a:rPr lang="en-US" sz="1600" b="1" dirty="0"/>
              <a:t>4.5 cm</a:t>
            </a:r>
            <a:r>
              <a:rPr lang="en-US" sz="1600" dirty="0"/>
              <a:t> in front of the </a:t>
            </a:r>
            <a:r>
              <a:rPr lang="en-US" sz="1600" b="1" dirty="0"/>
              <a:t>convex </a:t>
            </a:r>
            <a:r>
              <a:rPr lang="en-US" sz="1600" dirty="0"/>
              <a:t>mirror. She uses a candle that is </a:t>
            </a:r>
            <a:endParaRPr lang="en-US" sz="1600" dirty="0" smtClean="0"/>
          </a:p>
          <a:p>
            <a:pPr lvl="0"/>
            <a:r>
              <a:rPr lang="en-US" sz="1600" b="1" dirty="0"/>
              <a:t> </a:t>
            </a:r>
            <a:r>
              <a:rPr lang="en-US" sz="1600" b="1" dirty="0" smtClean="0"/>
              <a:t>       2.0 </a:t>
            </a:r>
            <a:r>
              <a:rPr lang="en-US" sz="1600" b="1" dirty="0"/>
              <a:t>cm </a:t>
            </a:r>
            <a:r>
              <a:rPr lang="en-US" sz="1600" dirty="0"/>
              <a:t>high as the object. The focal length of the </a:t>
            </a:r>
            <a:r>
              <a:rPr lang="en-US" sz="1600" b="1" dirty="0"/>
              <a:t>convex mirror </a:t>
            </a:r>
            <a:r>
              <a:rPr lang="en-US" sz="1600" dirty="0"/>
              <a:t>is </a:t>
            </a:r>
            <a:r>
              <a:rPr lang="en-US" sz="1600" b="1" dirty="0"/>
              <a:t>6.0 cm</a:t>
            </a:r>
            <a:r>
              <a:rPr lang="en-US" sz="1600" dirty="0"/>
              <a:t>.</a:t>
            </a:r>
            <a:endParaRPr lang="en-NZ" sz="1600" dirty="0"/>
          </a:p>
          <a:p>
            <a:r>
              <a:rPr lang="en-US" sz="1600" dirty="0"/>
              <a:t> </a:t>
            </a:r>
            <a:endParaRPr lang="en-NZ" sz="1600" dirty="0"/>
          </a:p>
          <a:p>
            <a:r>
              <a:rPr lang="en-US" sz="1600" dirty="0" smtClean="0"/>
              <a:t>          Calculate </a:t>
            </a:r>
            <a:r>
              <a:rPr lang="en-US" sz="1600" dirty="0"/>
              <a:t>the height of the image formed by the convex mirror.</a:t>
            </a:r>
            <a:endParaRPr lang="en-NZ" sz="1600" dirty="0"/>
          </a:p>
        </p:txBody>
      </p:sp>
      <p:sp>
        <p:nvSpPr>
          <p:cNvPr id="3" name="Rectangle 2"/>
          <p:cNvSpPr/>
          <p:nvPr/>
        </p:nvSpPr>
        <p:spPr>
          <a:xfrm>
            <a:off x="152402" y="1318738"/>
            <a:ext cx="86516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4"/>
            </a:pPr>
            <a:r>
              <a:rPr lang="en-US" sz="1600" dirty="0" smtClean="0"/>
              <a:t>Jack </a:t>
            </a:r>
            <a:r>
              <a:rPr lang="en-US" sz="1600" dirty="0"/>
              <a:t>is given two convex lenses. The lenses are identical in shape, but have different refractive </a:t>
            </a:r>
            <a:endParaRPr lang="en-US" sz="1600" dirty="0" smtClean="0"/>
          </a:p>
          <a:p>
            <a:pPr lvl="0"/>
            <a:r>
              <a:rPr lang="en-US" sz="1600" dirty="0"/>
              <a:t> </a:t>
            </a:r>
            <a:r>
              <a:rPr lang="en-US" sz="1600" dirty="0" smtClean="0"/>
              <a:t>       indices</a:t>
            </a:r>
            <a:r>
              <a:rPr lang="en-US" sz="1600" dirty="0"/>
              <a:t>. Jack places the two lenses the same distance from a candle and sees a virtual image of the </a:t>
            </a:r>
            <a:endParaRPr lang="en-US" sz="1600" dirty="0" smtClean="0"/>
          </a:p>
          <a:p>
            <a:pPr lvl="0"/>
            <a:r>
              <a:rPr lang="en-US" sz="1600" dirty="0"/>
              <a:t> </a:t>
            </a:r>
            <a:r>
              <a:rPr lang="en-US" sz="1600" dirty="0" smtClean="0"/>
              <a:t>       candle </a:t>
            </a:r>
            <a:r>
              <a:rPr lang="en-US" sz="1600" dirty="0"/>
              <a:t>in each lens.</a:t>
            </a:r>
            <a:endParaRPr lang="en-NZ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89" y="2215664"/>
            <a:ext cx="2541634" cy="1710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381" y="2192217"/>
            <a:ext cx="2249531" cy="176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429" y="2163309"/>
            <a:ext cx="2241063" cy="175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6185" y="4048035"/>
            <a:ext cx="6342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Explain why the images formed by the two lenses are </a:t>
            </a:r>
            <a:r>
              <a:rPr lang="en-US" sz="1600" b="1" dirty="0"/>
              <a:t>different in size.</a:t>
            </a:r>
            <a:endParaRPr lang="en-NZ" sz="1600" dirty="0"/>
          </a:p>
          <a:p>
            <a:r>
              <a:rPr lang="en-US" sz="1600" dirty="0"/>
              <a:t>Draw diagrams to help your explanation. The arrow represents the candle.</a:t>
            </a:r>
            <a:endParaRPr lang="en-NZ" sz="1600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46185" y="5134706"/>
            <a:ext cx="4161692" cy="1210897"/>
            <a:chOff x="0" y="0"/>
            <a:chExt cx="7666" cy="2110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4035" y="6"/>
              <a:ext cx="2" cy="2098"/>
              <a:chOff x="4035" y="6"/>
              <a:chExt cx="2" cy="2098"/>
            </a:xfrm>
          </p:grpSpPr>
          <p:sp>
            <p:nvSpPr>
              <p:cNvPr id="21" name="Freeform 21"/>
              <p:cNvSpPr>
                <a:spLocks/>
              </p:cNvSpPr>
              <p:nvPr/>
            </p:nvSpPr>
            <p:spPr bwMode="auto">
              <a:xfrm>
                <a:off x="4035" y="6"/>
                <a:ext cx="2" cy="2098"/>
              </a:xfrm>
              <a:custGeom>
                <a:avLst/>
                <a:gdLst>
                  <a:gd name="T0" fmla="+- 0 6 6"/>
                  <a:gd name="T1" fmla="*/ 6 h 2098"/>
                  <a:gd name="T2" fmla="+- 0 2104 6"/>
                  <a:gd name="T3" fmla="*/ 2104 h 209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098">
                    <a:moveTo>
                      <a:pt x="0" y="0"/>
                    </a:moveTo>
                    <a:lnTo>
                      <a:pt x="0" y="2098"/>
                    </a:lnTo>
                  </a:path>
                </a:pathLst>
              </a:custGeom>
              <a:noFill/>
              <a:ln w="762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6" y="1055"/>
              <a:ext cx="7654" cy="2"/>
              <a:chOff x="6" y="1055"/>
              <a:chExt cx="7654" cy="2"/>
            </a:xfrm>
          </p:grpSpPr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6" y="1055"/>
                <a:ext cx="7654" cy="2"/>
              </a:xfrm>
              <a:custGeom>
                <a:avLst/>
                <a:gdLst>
                  <a:gd name="T0" fmla="+- 0 6 6"/>
                  <a:gd name="T1" fmla="*/ T0 w 7654"/>
                  <a:gd name="T2" fmla="+- 0 7660 6"/>
                  <a:gd name="T3" fmla="*/ T2 w 7654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7654">
                    <a:moveTo>
                      <a:pt x="0" y="0"/>
                    </a:moveTo>
                    <a:lnTo>
                      <a:pt x="7654" y="0"/>
                    </a:lnTo>
                  </a:path>
                </a:pathLst>
              </a:custGeom>
              <a:noFill/>
              <a:ln w="762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4035" y="913"/>
              <a:ext cx="2" cy="284"/>
              <a:chOff x="4035" y="913"/>
              <a:chExt cx="2" cy="284"/>
            </a:xfrm>
          </p:grpSpPr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4035" y="913"/>
                <a:ext cx="2" cy="284"/>
              </a:xfrm>
              <a:custGeom>
                <a:avLst/>
                <a:gdLst>
                  <a:gd name="T0" fmla="+- 0 913 913"/>
                  <a:gd name="T1" fmla="*/ 913 h 284"/>
                  <a:gd name="T2" fmla="+- 0 1197 913"/>
                  <a:gd name="T3" fmla="*/ 1197 h 28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84">
                    <a:moveTo>
                      <a:pt x="0" y="0"/>
                    </a:moveTo>
                    <a:lnTo>
                      <a:pt x="0" y="284"/>
                    </a:lnTo>
                  </a:path>
                </a:pathLst>
              </a:custGeom>
              <a:noFill/>
              <a:ln w="45339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3039" y="512"/>
              <a:ext cx="2" cy="543"/>
              <a:chOff x="3039" y="512"/>
              <a:chExt cx="2" cy="543"/>
            </a:xfrm>
          </p:grpSpPr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3039" y="512"/>
                <a:ext cx="2" cy="543"/>
              </a:xfrm>
              <a:custGeom>
                <a:avLst/>
                <a:gdLst>
                  <a:gd name="T0" fmla="+- 0 512 512"/>
                  <a:gd name="T1" fmla="*/ 512 h 543"/>
                  <a:gd name="T2" fmla="+- 0 1055 512"/>
                  <a:gd name="T3" fmla="*/ 1055 h 54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3">
                    <a:moveTo>
                      <a:pt x="0" y="0"/>
                    </a:moveTo>
                    <a:lnTo>
                      <a:pt x="0" y="543"/>
                    </a:lnTo>
                  </a:path>
                </a:pathLst>
              </a:custGeom>
              <a:noFill/>
              <a:ln w="1397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938" y="488"/>
              <a:ext cx="203" cy="164"/>
              <a:chOff x="2938" y="488"/>
              <a:chExt cx="203" cy="164"/>
            </a:xfrm>
          </p:grpSpPr>
          <p:sp>
            <p:nvSpPr>
              <p:cNvPr id="16" name="Freeform 13"/>
              <p:cNvSpPr>
                <a:spLocks/>
              </p:cNvSpPr>
              <p:nvPr/>
            </p:nvSpPr>
            <p:spPr bwMode="auto">
              <a:xfrm>
                <a:off x="2938" y="488"/>
                <a:ext cx="203" cy="164"/>
              </a:xfrm>
              <a:custGeom>
                <a:avLst/>
                <a:gdLst>
                  <a:gd name="T0" fmla="+- 0 3042 2938"/>
                  <a:gd name="T1" fmla="*/ T0 w 203"/>
                  <a:gd name="T2" fmla="+- 0 488 488"/>
                  <a:gd name="T3" fmla="*/ 488 h 164"/>
                  <a:gd name="T4" fmla="+- 0 3036 2938"/>
                  <a:gd name="T5" fmla="*/ T4 w 203"/>
                  <a:gd name="T6" fmla="+- 0 488 488"/>
                  <a:gd name="T7" fmla="*/ 488 h 164"/>
                  <a:gd name="T8" fmla="+- 0 3032 2938"/>
                  <a:gd name="T9" fmla="*/ T8 w 203"/>
                  <a:gd name="T10" fmla="+- 0 490 488"/>
                  <a:gd name="T11" fmla="*/ 490 h 164"/>
                  <a:gd name="T12" fmla="+- 0 2939 2938"/>
                  <a:gd name="T13" fmla="*/ T12 w 203"/>
                  <a:gd name="T14" fmla="+- 0 636 488"/>
                  <a:gd name="T15" fmla="*/ 636 h 164"/>
                  <a:gd name="T16" fmla="+- 0 2938 2938"/>
                  <a:gd name="T17" fmla="*/ T16 w 203"/>
                  <a:gd name="T18" fmla="+- 0 638 488"/>
                  <a:gd name="T19" fmla="*/ 638 h 164"/>
                  <a:gd name="T20" fmla="+- 0 2938 2938"/>
                  <a:gd name="T21" fmla="*/ T20 w 203"/>
                  <a:gd name="T22" fmla="+- 0 643 488"/>
                  <a:gd name="T23" fmla="*/ 643 h 164"/>
                  <a:gd name="T24" fmla="+- 0 2940 2938"/>
                  <a:gd name="T25" fmla="*/ T24 w 203"/>
                  <a:gd name="T26" fmla="+- 0 647 488"/>
                  <a:gd name="T27" fmla="*/ 647 h 164"/>
                  <a:gd name="T28" fmla="+- 0 2948 2938"/>
                  <a:gd name="T29" fmla="*/ T28 w 203"/>
                  <a:gd name="T30" fmla="+- 0 652 488"/>
                  <a:gd name="T31" fmla="*/ 652 h 164"/>
                  <a:gd name="T32" fmla="+- 0 2954 2938"/>
                  <a:gd name="T33" fmla="*/ T32 w 203"/>
                  <a:gd name="T34" fmla="+- 0 650 488"/>
                  <a:gd name="T35" fmla="*/ 650 h 164"/>
                  <a:gd name="T36" fmla="+- 0 3039 2938"/>
                  <a:gd name="T37" fmla="*/ T36 w 203"/>
                  <a:gd name="T38" fmla="+- 0 517 488"/>
                  <a:gd name="T39" fmla="*/ 517 h 164"/>
                  <a:gd name="T40" fmla="+- 0 3063 2938"/>
                  <a:gd name="T41" fmla="*/ T40 w 203"/>
                  <a:gd name="T42" fmla="+- 0 517 488"/>
                  <a:gd name="T43" fmla="*/ 517 h 164"/>
                  <a:gd name="T44" fmla="+- 0 3046 2938"/>
                  <a:gd name="T45" fmla="*/ T44 w 203"/>
                  <a:gd name="T46" fmla="+- 0 490 488"/>
                  <a:gd name="T47" fmla="*/ 490 h 164"/>
                  <a:gd name="T48" fmla="+- 0 3042 2938"/>
                  <a:gd name="T49" fmla="*/ T48 w 203"/>
                  <a:gd name="T50" fmla="+- 0 488 488"/>
                  <a:gd name="T51" fmla="*/ 488 h 16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03" h="164">
                    <a:moveTo>
                      <a:pt x="104" y="0"/>
                    </a:moveTo>
                    <a:lnTo>
                      <a:pt x="98" y="0"/>
                    </a:lnTo>
                    <a:lnTo>
                      <a:pt x="94" y="2"/>
                    </a:lnTo>
                    <a:lnTo>
                      <a:pt x="1" y="148"/>
                    </a:lnTo>
                    <a:lnTo>
                      <a:pt x="0" y="150"/>
                    </a:lnTo>
                    <a:lnTo>
                      <a:pt x="0" y="155"/>
                    </a:lnTo>
                    <a:lnTo>
                      <a:pt x="2" y="159"/>
                    </a:lnTo>
                    <a:lnTo>
                      <a:pt x="10" y="164"/>
                    </a:lnTo>
                    <a:lnTo>
                      <a:pt x="16" y="162"/>
                    </a:lnTo>
                    <a:lnTo>
                      <a:pt x="101" y="29"/>
                    </a:lnTo>
                    <a:lnTo>
                      <a:pt x="125" y="29"/>
                    </a:lnTo>
                    <a:lnTo>
                      <a:pt x="108" y="2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17" name="Freeform 12"/>
              <p:cNvSpPr>
                <a:spLocks/>
              </p:cNvSpPr>
              <p:nvPr/>
            </p:nvSpPr>
            <p:spPr bwMode="auto">
              <a:xfrm>
                <a:off x="2938" y="488"/>
                <a:ext cx="203" cy="164"/>
              </a:xfrm>
              <a:custGeom>
                <a:avLst/>
                <a:gdLst>
                  <a:gd name="T0" fmla="+- 0 3063 2938"/>
                  <a:gd name="T1" fmla="*/ T0 w 203"/>
                  <a:gd name="T2" fmla="+- 0 517 488"/>
                  <a:gd name="T3" fmla="*/ 517 h 164"/>
                  <a:gd name="T4" fmla="+- 0 3039 2938"/>
                  <a:gd name="T5" fmla="*/ T4 w 203"/>
                  <a:gd name="T6" fmla="+- 0 517 488"/>
                  <a:gd name="T7" fmla="*/ 517 h 164"/>
                  <a:gd name="T8" fmla="+- 0 3124 2938"/>
                  <a:gd name="T9" fmla="*/ T8 w 203"/>
                  <a:gd name="T10" fmla="+- 0 650 488"/>
                  <a:gd name="T11" fmla="*/ 650 h 164"/>
                  <a:gd name="T12" fmla="+- 0 3130 2938"/>
                  <a:gd name="T13" fmla="*/ T12 w 203"/>
                  <a:gd name="T14" fmla="+- 0 652 488"/>
                  <a:gd name="T15" fmla="*/ 652 h 164"/>
                  <a:gd name="T16" fmla="+- 0 3140 2938"/>
                  <a:gd name="T17" fmla="*/ T16 w 203"/>
                  <a:gd name="T18" fmla="+- 0 646 488"/>
                  <a:gd name="T19" fmla="*/ 646 h 164"/>
                  <a:gd name="T20" fmla="+- 0 3141 2938"/>
                  <a:gd name="T21" fmla="*/ T20 w 203"/>
                  <a:gd name="T22" fmla="+- 0 639 488"/>
                  <a:gd name="T23" fmla="*/ 639 h 164"/>
                  <a:gd name="T24" fmla="+- 0 3063 2938"/>
                  <a:gd name="T25" fmla="*/ T24 w 203"/>
                  <a:gd name="T26" fmla="+- 0 517 488"/>
                  <a:gd name="T27" fmla="*/ 517 h 16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203" h="164">
                    <a:moveTo>
                      <a:pt x="125" y="29"/>
                    </a:moveTo>
                    <a:lnTo>
                      <a:pt x="101" y="29"/>
                    </a:lnTo>
                    <a:lnTo>
                      <a:pt x="186" y="162"/>
                    </a:lnTo>
                    <a:lnTo>
                      <a:pt x="192" y="164"/>
                    </a:lnTo>
                    <a:lnTo>
                      <a:pt x="202" y="158"/>
                    </a:lnTo>
                    <a:lnTo>
                      <a:pt x="203" y="151"/>
                    </a:lnTo>
                    <a:lnTo>
                      <a:pt x="125" y="29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3083" name="Picture 1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00" y="913"/>
                <a:ext cx="69" cy="2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" name="Group 6"/>
            <p:cNvGrpSpPr>
              <a:grpSpLocks/>
            </p:cNvGrpSpPr>
            <p:nvPr/>
          </p:nvGrpSpPr>
          <p:grpSpPr bwMode="auto">
            <a:xfrm>
              <a:off x="3995" y="908"/>
              <a:ext cx="80" cy="294"/>
              <a:chOff x="3995" y="908"/>
              <a:chExt cx="80" cy="294"/>
            </a:xfrm>
          </p:grpSpPr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3995" y="908"/>
                <a:ext cx="80" cy="294"/>
              </a:xfrm>
              <a:custGeom>
                <a:avLst/>
                <a:gdLst>
                  <a:gd name="T0" fmla="+- 0 4038 3995"/>
                  <a:gd name="T1" fmla="*/ T0 w 80"/>
                  <a:gd name="T2" fmla="+- 0 908 908"/>
                  <a:gd name="T3" fmla="*/ 908 h 294"/>
                  <a:gd name="T4" fmla="+- 0 4031 3995"/>
                  <a:gd name="T5" fmla="*/ T4 w 80"/>
                  <a:gd name="T6" fmla="+- 0 908 908"/>
                  <a:gd name="T7" fmla="*/ 908 h 294"/>
                  <a:gd name="T8" fmla="+- 0 4027 3995"/>
                  <a:gd name="T9" fmla="*/ T8 w 80"/>
                  <a:gd name="T10" fmla="+- 0 910 908"/>
                  <a:gd name="T11" fmla="*/ 910 h 294"/>
                  <a:gd name="T12" fmla="+- 0 4003 3995"/>
                  <a:gd name="T13" fmla="*/ T12 w 80"/>
                  <a:gd name="T14" fmla="+- 0 967 908"/>
                  <a:gd name="T15" fmla="*/ 967 h 294"/>
                  <a:gd name="T16" fmla="+- 0 3995 3995"/>
                  <a:gd name="T17" fmla="*/ T16 w 80"/>
                  <a:gd name="T18" fmla="+- 0 1044 908"/>
                  <a:gd name="T19" fmla="*/ 1044 h 294"/>
                  <a:gd name="T20" fmla="+- 0 3995 3995"/>
                  <a:gd name="T21" fmla="*/ T20 w 80"/>
                  <a:gd name="T22" fmla="+- 0 1070 908"/>
                  <a:gd name="T23" fmla="*/ 1070 h 294"/>
                  <a:gd name="T24" fmla="+- 0 4000 3995"/>
                  <a:gd name="T25" fmla="*/ T24 w 80"/>
                  <a:gd name="T26" fmla="+- 0 1131 908"/>
                  <a:gd name="T27" fmla="*/ 1131 h 294"/>
                  <a:gd name="T28" fmla="+- 0 4019 3995"/>
                  <a:gd name="T29" fmla="*/ T28 w 80"/>
                  <a:gd name="T30" fmla="+- 0 1192 908"/>
                  <a:gd name="T31" fmla="*/ 1192 h 294"/>
                  <a:gd name="T32" fmla="+- 0 4031 3995"/>
                  <a:gd name="T33" fmla="*/ T32 w 80"/>
                  <a:gd name="T34" fmla="+- 0 1202 908"/>
                  <a:gd name="T35" fmla="*/ 1202 h 294"/>
                  <a:gd name="T36" fmla="+- 0 4038 3995"/>
                  <a:gd name="T37" fmla="*/ T36 w 80"/>
                  <a:gd name="T38" fmla="+- 0 1202 908"/>
                  <a:gd name="T39" fmla="*/ 1202 h 294"/>
                  <a:gd name="T40" fmla="+- 0 4042 3995"/>
                  <a:gd name="T41" fmla="*/ T40 w 80"/>
                  <a:gd name="T42" fmla="+- 0 1200 908"/>
                  <a:gd name="T43" fmla="*/ 1200 h 294"/>
                  <a:gd name="T44" fmla="+- 0 4045 3995"/>
                  <a:gd name="T45" fmla="*/ T44 w 80"/>
                  <a:gd name="T46" fmla="+- 0 1198 908"/>
                  <a:gd name="T47" fmla="*/ 1198 h 294"/>
                  <a:gd name="T48" fmla="+- 0 4049 3995"/>
                  <a:gd name="T49" fmla="*/ T48 w 80"/>
                  <a:gd name="T50" fmla="+- 0 1192 908"/>
                  <a:gd name="T51" fmla="*/ 1192 h 294"/>
                  <a:gd name="T52" fmla="+- 0 4035 3995"/>
                  <a:gd name="T53" fmla="*/ T52 w 80"/>
                  <a:gd name="T54" fmla="+- 0 1192 908"/>
                  <a:gd name="T55" fmla="*/ 1192 h 294"/>
                  <a:gd name="T56" fmla="+- 0 4031 3995"/>
                  <a:gd name="T57" fmla="*/ T56 w 80"/>
                  <a:gd name="T58" fmla="+- 0 1190 908"/>
                  <a:gd name="T59" fmla="*/ 1190 h 294"/>
                  <a:gd name="T60" fmla="+- 0 4009 3995"/>
                  <a:gd name="T61" fmla="*/ T60 w 80"/>
                  <a:gd name="T62" fmla="+- 0 1116 908"/>
                  <a:gd name="T63" fmla="*/ 1116 h 294"/>
                  <a:gd name="T64" fmla="+- 0 4005 3995"/>
                  <a:gd name="T65" fmla="*/ T64 w 80"/>
                  <a:gd name="T66" fmla="+- 0 1065 908"/>
                  <a:gd name="T67" fmla="*/ 1065 h 294"/>
                  <a:gd name="T68" fmla="+- 0 4005 3995"/>
                  <a:gd name="T69" fmla="*/ T68 w 80"/>
                  <a:gd name="T70" fmla="+- 0 1044 908"/>
                  <a:gd name="T71" fmla="*/ 1044 h 294"/>
                  <a:gd name="T72" fmla="+- 0 4011 3995"/>
                  <a:gd name="T73" fmla="*/ T72 w 80"/>
                  <a:gd name="T74" fmla="+- 0 973 908"/>
                  <a:gd name="T75" fmla="*/ 973 h 294"/>
                  <a:gd name="T76" fmla="+- 0 4035 3995"/>
                  <a:gd name="T77" fmla="*/ T76 w 80"/>
                  <a:gd name="T78" fmla="+- 0 918 908"/>
                  <a:gd name="T79" fmla="*/ 918 h 294"/>
                  <a:gd name="T80" fmla="+- 0 4050 3995"/>
                  <a:gd name="T81" fmla="*/ T80 w 80"/>
                  <a:gd name="T82" fmla="+- 0 918 908"/>
                  <a:gd name="T83" fmla="*/ 918 h 294"/>
                  <a:gd name="T84" fmla="+- 0 4050 3995"/>
                  <a:gd name="T85" fmla="*/ T84 w 80"/>
                  <a:gd name="T86" fmla="+- 0 918 908"/>
                  <a:gd name="T87" fmla="*/ 918 h 294"/>
                  <a:gd name="T88" fmla="+- 0 4048 3995"/>
                  <a:gd name="T89" fmla="*/ T88 w 80"/>
                  <a:gd name="T90" fmla="+- 0 915 908"/>
                  <a:gd name="T91" fmla="*/ 915 h 294"/>
                  <a:gd name="T92" fmla="+- 0 4042 3995"/>
                  <a:gd name="T93" fmla="*/ T92 w 80"/>
                  <a:gd name="T94" fmla="+- 0 910 908"/>
                  <a:gd name="T95" fmla="*/ 910 h 294"/>
                  <a:gd name="T96" fmla="+- 0 4038 3995"/>
                  <a:gd name="T97" fmla="*/ T96 w 80"/>
                  <a:gd name="T98" fmla="+- 0 908 908"/>
                  <a:gd name="T99" fmla="*/ 908 h 29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80" h="294">
                    <a:moveTo>
                      <a:pt x="43" y="0"/>
                    </a:moveTo>
                    <a:lnTo>
                      <a:pt x="36" y="0"/>
                    </a:lnTo>
                    <a:lnTo>
                      <a:pt x="32" y="2"/>
                    </a:lnTo>
                    <a:lnTo>
                      <a:pt x="8" y="59"/>
                    </a:lnTo>
                    <a:lnTo>
                      <a:pt x="0" y="136"/>
                    </a:lnTo>
                    <a:lnTo>
                      <a:pt x="0" y="162"/>
                    </a:lnTo>
                    <a:lnTo>
                      <a:pt x="5" y="223"/>
                    </a:lnTo>
                    <a:lnTo>
                      <a:pt x="24" y="284"/>
                    </a:lnTo>
                    <a:lnTo>
                      <a:pt x="36" y="294"/>
                    </a:lnTo>
                    <a:lnTo>
                      <a:pt x="43" y="294"/>
                    </a:lnTo>
                    <a:lnTo>
                      <a:pt x="47" y="292"/>
                    </a:lnTo>
                    <a:lnTo>
                      <a:pt x="50" y="290"/>
                    </a:lnTo>
                    <a:lnTo>
                      <a:pt x="54" y="284"/>
                    </a:lnTo>
                    <a:lnTo>
                      <a:pt x="40" y="284"/>
                    </a:lnTo>
                    <a:lnTo>
                      <a:pt x="36" y="282"/>
                    </a:lnTo>
                    <a:lnTo>
                      <a:pt x="14" y="208"/>
                    </a:lnTo>
                    <a:lnTo>
                      <a:pt x="10" y="157"/>
                    </a:lnTo>
                    <a:lnTo>
                      <a:pt x="10" y="136"/>
                    </a:lnTo>
                    <a:lnTo>
                      <a:pt x="16" y="65"/>
                    </a:lnTo>
                    <a:lnTo>
                      <a:pt x="40" y="10"/>
                    </a:lnTo>
                    <a:lnTo>
                      <a:pt x="55" y="10"/>
                    </a:lnTo>
                    <a:lnTo>
                      <a:pt x="53" y="7"/>
                    </a:lnTo>
                    <a:lnTo>
                      <a:pt x="47" y="2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14" name="Freeform 8"/>
              <p:cNvSpPr>
                <a:spLocks/>
              </p:cNvSpPr>
              <p:nvPr/>
            </p:nvSpPr>
            <p:spPr bwMode="auto">
              <a:xfrm>
                <a:off x="3995" y="908"/>
                <a:ext cx="80" cy="294"/>
              </a:xfrm>
              <a:custGeom>
                <a:avLst/>
                <a:gdLst>
                  <a:gd name="T0" fmla="+- 0 4069 3995"/>
                  <a:gd name="T1" fmla="*/ T0 w 80"/>
                  <a:gd name="T2" fmla="+- 0 1055 908"/>
                  <a:gd name="T3" fmla="*/ 1055 h 294"/>
                  <a:gd name="T4" fmla="+- 0 4064 3995"/>
                  <a:gd name="T5" fmla="*/ T4 w 80"/>
                  <a:gd name="T6" fmla="+- 0 1055 908"/>
                  <a:gd name="T7" fmla="*/ 1055 h 294"/>
                  <a:gd name="T8" fmla="+- 0 4064 3995"/>
                  <a:gd name="T9" fmla="*/ T8 w 80"/>
                  <a:gd name="T10" fmla="+- 0 1078 908"/>
                  <a:gd name="T11" fmla="*/ 1078 h 294"/>
                  <a:gd name="T12" fmla="+- 0 4062 3995"/>
                  <a:gd name="T13" fmla="*/ T12 w 80"/>
                  <a:gd name="T14" fmla="+- 0 1099 908"/>
                  <a:gd name="T15" fmla="*/ 1099 h 294"/>
                  <a:gd name="T16" fmla="+- 0 4051 3995"/>
                  <a:gd name="T17" fmla="*/ T16 w 80"/>
                  <a:gd name="T18" fmla="+- 0 1165 908"/>
                  <a:gd name="T19" fmla="*/ 1165 h 294"/>
                  <a:gd name="T20" fmla="+- 0 4035 3995"/>
                  <a:gd name="T21" fmla="*/ T20 w 80"/>
                  <a:gd name="T22" fmla="+- 0 1192 908"/>
                  <a:gd name="T23" fmla="*/ 1192 h 294"/>
                  <a:gd name="T24" fmla="+- 0 4049 3995"/>
                  <a:gd name="T25" fmla="*/ T24 w 80"/>
                  <a:gd name="T26" fmla="+- 0 1192 908"/>
                  <a:gd name="T27" fmla="*/ 1192 h 294"/>
                  <a:gd name="T28" fmla="+- 0 4070 3995"/>
                  <a:gd name="T29" fmla="*/ T28 w 80"/>
                  <a:gd name="T30" fmla="+- 0 1122 908"/>
                  <a:gd name="T31" fmla="*/ 1122 h 294"/>
                  <a:gd name="T32" fmla="+- 0 4074 3995"/>
                  <a:gd name="T33" fmla="*/ T32 w 80"/>
                  <a:gd name="T34" fmla="+- 0 1065 908"/>
                  <a:gd name="T35" fmla="*/ 1065 h 294"/>
                  <a:gd name="T36" fmla="+- 0 4069 3995"/>
                  <a:gd name="T37" fmla="*/ T36 w 80"/>
                  <a:gd name="T38" fmla="+- 0 1055 908"/>
                  <a:gd name="T39" fmla="*/ 1055 h 29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</a:cxnLst>
                <a:rect l="0" t="0" r="r" b="b"/>
                <a:pathLst>
                  <a:path w="80" h="294">
                    <a:moveTo>
                      <a:pt x="74" y="147"/>
                    </a:moveTo>
                    <a:lnTo>
                      <a:pt x="69" y="147"/>
                    </a:lnTo>
                    <a:lnTo>
                      <a:pt x="69" y="170"/>
                    </a:lnTo>
                    <a:lnTo>
                      <a:pt x="67" y="191"/>
                    </a:lnTo>
                    <a:lnTo>
                      <a:pt x="56" y="257"/>
                    </a:lnTo>
                    <a:lnTo>
                      <a:pt x="40" y="284"/>
                    </a:lnTo>
                    <a:lnTo>
                      <a:pt x="54" y="284"/>
                    </a:lnTo>
                    <a:lnTo>
                      <a:pt x="75" y="214"/>
                    </a:lnTo>
                    <a:lnTo>
                      <a:pt x="79" y="157"/>
                    </a:lnTo>
                    <a:lnTo>
                      <a:pt x="74" y="147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3995" y="908"/>
                <a:ext cx="80" cy="294"/>
              </a:xfrm>
              <a:custGeom>
                <a:avLst/>
                <a:gdLst>
                  <a:gd name="T0" fmla="+- 0 4050 3995"/>
                  <a:gd name="T1" fmla="*/ T0 w 80"/>
                  <a:gd name="T2" fmla="+- 0 918 908"/>
                  <a:gd name="T3" fmla="*/ 918 h 294"/>
                  <a:gd name="T4" fmla="+- 0 4035 3995"/>
                  <a:gd name="T5" fmla="*/ T4 w 80"/>
                  <a:gd name="T6" fmla="+- 0 918 908"/>
                  <a:gd name="T7" fmla="*/ 918 h 294"/>
                  <a:gd name="T8" fmla="+- 0 4038 3995"/>
                  <a:gd name="T9" fmla="*/ T8 w 80"/>
                  <a:gd name="T10" fmla="+- 0 920 908"/>
                  <a:gd name="T11" fmla="*/ 920 h 294"/>
                  <a:gd name="T12" fmla="+- 0 4046 3995"/>
                  <a:gd name="T13" fmla="*/ T12 w 80"/>
                  <a:gd name="T14" fmla="+- 0 931 908"/>
                  <a:gd name="T15" fmla="*/ 931 h 294"/>
                  <a:gd name="T16" fmla="+- 0 4060 3995"/>
                  <a:gd name="T17" fmla="*/ T16 w 80"/>
                  <a:gd name="T18" fmla="+- 0 994 908"/>
                  <a:gd name="T19" fmla="*/ 994 h 294"/>
                  <a:gd name="T20" fmla="+- 0 4064 3995"/>
                  <a:gd name="T21" fmla="*/ T20 w 80"/>
                  <a:gd name="T22" fmla="+- 0 1052 908"/>
                  <a:gd name="T23" fmla="*/ 1052 h 294"/>
                  <a:gd name="T24" fmla="+- 0 4069 3995"/>
                  <a:gd name="T25" fmla="*/ T24 w 80"/>
                  <a:gd name="T26" fmla="+- 0 1055 908"/>
                  <a:gd name="T27" fmla="*/ 1055 h 294"/>
                  <a:gd name="T28" fmla="+- 0 4074 3995"/>
                  <a:gd name="T29" fmla="*/ T28 w 80"/>
                  <a:gd name="T30" fmla="+- 0 1055 908"/>
                  <a:gd name="T31" fmla="*/ 1055 h 294"/>
                  <a:gd name="T32" fmla="+- 0 4074 3995"/>
                  <a:gd name="T33" fmla="*/ T32 w 80"/>
                  <a:gd name="T34" fmla="+- 0 1032 908"/>
                  <a:gd name="T35" fmla="*/ 1032 h 294"/>
                  <a:gd name="T36" fmla="+- 0 4068 3995"/>
                  <a:gd name="T37" fmla="*/ T36 w 80"/>
                  <a:gd name="T38" fmla="+- 0 972 908"/>
                  <a:gd name="T39" fmla="*/ 972 h 294"/>
                  <a:gd name="T40" fmla="+- 0 4057 3995"/>
                  <a:gd name="T41" fmla="*/ T40 w 80"/>
                  <a:gd name="T42" fmla="+- 0 930 908"/>
                  <a:gd name="T43" fmla="*/ 930 h 294"/>
                  <a:gd name="T44" fmla="+- 0 4050 3995"/>
                  <a:gd name="T45" fmla="*/ T44 w 80"/>
                  <a:gd name="T46" fmla="+- 0 918 908"/>
                  <a:gd name="T47" fmla="*/ 918 h 29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</a:cxnLst>
                <a:rect l="0" t="0" r="r" b="b"/>
                <a:pathLst>
                  <a:path w="80" h="294">
                    <a:moveTo>
                      <a:pt x="55" y="10"/>
                    </a:moveTo>
                    <a:lnTo>
                      <a:pt x="40" y="10"/>
                    </a:lnTo>
                    <a:lnTo>
                      <a:pt x="43" y="12"/>
                    </a:lnTo>
                    <a:lnTo>
                      <a:pt x="51" y="23"/>
                    </a:lnTo>
                    <a:lnTo>
                      <a:pt x="65" y="86"/>
                    </a:lnTo>
                    <a:lnTo>
                      <a:pt x="69" y="144"/>
                    </a:lnTo>
                    <a:lnTo>
                      <a:pt x="74" y="147"/>
                    </a:lnTo>
                    <a:lnTo>
                      <a:pt x="79" y="147"/>
                    </a:lnTo>
                    <a:lnTo>
                      <a:pt x="79" y="124"/>
                    </a:lnTo>
                    <a:lnTo>
                      <a:pt x="73" y="64"/>
                    </a:lnTo>
                    <a:lnTo>
                      <a:pt x="62" y="22"/>
                    </a:lnTo>
                    <a:lnTo>
                      <a:pt x="55" y="1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</p:grp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876300" y="179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78619" y="4791780"/>
            <a:ext cx="25074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31F20"/>
                </a:solidFill>
                <a:ea typeface="Times New Roman" pitchFamily="18" charset="0"/>
                <a:cs typeface="Times New Roman" pitchFamily="18" charset="0"/>
              </a:rPr>
              <a:t>Lens with lower refractive index</a:t>
            </a:r>
            <a:endParaRPr lang="en-US" altLang="en-US" sz="1400" dirty="0">
              <a:cs typeface="Arial" pitchFamily="34" charset="0"/>
            </a:endParaRP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4607169" y="5111260"/>
            <a:ext cx="4314093" cy="1266093"/>
            <a:chOff x="0" y="0"/>
            <a:chExt cx="7666" cy="2110"/>
          </a:xfrm>
        </p:grpSpPr>
        <p:grpSp>
          <p:nvGrpSpPr>
            <p:cNvPr id="29" name="Group 20"/>
            <p:cNvGrpSpPr>
              <a:grpSpLocks/>
            </p:cNvGrpSpPr>
            <p:nvPr/>
          </p:nvGrpSpPr>
          <p:grpSpPr bwMode="auto">
            <a:xfrm>
              <a:off x="4035" y="6"/>
              <a:ext cx="2" cy="2098"/>
              <a:chOff x="4035" y="6"/>
              <a:chExt cx="2" cy="2098"/>
            </a:xfrm>
          </p:grpSpPr>
          <p:sp>
            <p:nvSpPr>
              <p:cNvPr id="44" name="Freeform 21"/>
              <p:cNvSpPr>
                <a:spLocks/>
              </p:cNvSpPr>
              <p:nvPr/>
            </p:nvSpPr>
            <p:spPr bwMode="auto">
              <a:xfrm>
                <a:off x="4035" y="6"/>
                <a:ext cx="2" cy="2098"/>
              </a:xfrm>
              <a:custGeom>
                <a:avLst/>
                <a:gdLst>
                  <a:gd name="T0" fmla="+- 0 6 6"/>
                  <a:gd name="T1" fmla="*/ 6 h 2098"/>
                  <a:gd name="T2" fmla="+- 0 2104 6"/>
                  <a:gd name="T3" fmla="*/ 2104 h 2098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098">
                    <a:moveTo>
                      <a:pt x="0" y="0"/>
                    </a:moveTo>
                    <a:lnTo>
                      <a:pt x="0" y="2098"/>
                    </a:lnTo>
                  </a:path>
                </a:pathLst>
              </a:custGeom>
              <a:noFill/>
              <a:ln w="762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30" name="Group 18"/>
            <p:cNvGrpSpPr>
              <a:grpSpLocks/>
            </p:cNvGrpSpPr>
            <p:nvPr/>
          </p:nvGrpSpPr>
          <p:grpSpPr bwMode="auto">
            <a:xfrm>
              <a:off x="6" y="1055"/>
              <a:ext cx="7654" cy="2"/>
              <a:chOff x="6" y="1055"/>
              <a:chExt cx="7654" cy="2"/>
            </a:xfrm>
          </p:grpSpPr>
          <p:sp>
            <p:nvSpPr>
              <p:cNvPr id="43" name="Freeform 42"/>
              <p:cNvSpPr>
                <a:spLocks/>
              </p:cNvSpPr>
              <p:nvPr/>
            </p:nvSpPr>
            <p:spPr bwMode="auto">
              <a:xfrm>
                <a:off x="6" y="1055"/>
                <a:ext cx="7654" cy="2"/>
              </a:xfrm>
              <a:custGeom>
                <a:avLst/>
                <a:gdLst>
                  <a:gd name="T0" fmla="+- 0 6 6"/>
                  <a:gd name="T1" fmla="*/ T0 w 7654"/>
                  <a:gd name="T2" fmla="+- 0 7660 6"/>
                  <a:gd name="T3" fmla="*/ T2 w 7654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7654">
                    <a:moveTo>
                      <a:pt x="0" y="0"/>
                    </a:moveTo>
                    <a:lnTo>
                      <a:pt x="7654" y="0"/>
                    </a:lnTo>
                  </a:path>
                </a:pathLst>
              </a:custGeom>
              <a:noFill/>
              <a:ln w="762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31" name="Group 16"/>
            <p:cNvGrpSpPr>
              <a:grpSpLocks/>
            </p:cNvGrpSpPr>
            <p:nvPr/>
          </p:nvGrpSpPr>
          <p:grpSpPr bwMode="auto">
            <a:xfrm>
              <a:off x="4035" y="913"/>
              <a:ext cx="2" cy="284"/>
              <a:chOff x="4035" y="913"/>
              <a:chExt cx="2" cy="284"/>
            </a:xfrm>
          </p:grpSpPr>
          <p:sp>
            <p:nvSpPr>
              <p:cNvPr id="42" name="Freeform 17"/>
              <p:cNvSpPr>
                <a:spLocks/>
              </p:cNvSpPr>
              <p:nvPr/>
            </p:nvSpPr>
            <p:spPr bwMode="auto">
              <a:xfrm>
                <a:off x="4035" y="913"/>
                <a:ext cx="2" cy="284"/>
              </a:xfrm>
              <a:custGeom>
                <a:avLst/>
                <a:gdLst>
                  <a:gd name="T0" fmla="+- 0 913 913"/>
                  <a:gd name="T1" fmla="*/ 913 h 284"/>
                  <a:gd name="T2" fmla="+- 0 1197 913"/>
                  <a:gd name="T3" fmla="*/ 1197 h 284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84">
                    <a:moveTo>
                      <a:pt x="0" y="0"/>
                    </a:moveTo>
                    <a:lnTo>
                      <a:pt x="0" y="284"/>
                    </a:lnTo>
                  </a:path>
                </a:pathLst>
              </a:custGeom>
              <a:noFill/>
              <a:ln w="45339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32" name="Group 14"/>
            <p:cNvGrpSpPr>
              <a:grpSpLocks/>
            </p:cNvGrpSpPr>
            <p:nvPr/>
          </p:nvGrpSpPr>
          <p:grpSpPr bwMode="auto">
            <a:xfrm>
              <a:off x="3039" y="512"/>
              <a:ext cx="2" cy="543"/>
              <a:chOff x="3039" y="512"/>
              <a:chExt cx="2" cy="543"/>
            </a:xfrm>
          </p:grpSpPr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039" y="512"/>
                <a:ext cx="2" cy="543"/>
              </a:xfrm>
              <a:custGeom>
                <a:avLst/>
                <a:gdLst>
                  <a:gd name="T0" fmla="+- 0 512 512"/>
                  <a:gd name="T1" fmla="*/ 512 h 543"/>
                  <a:gd name="T2" fmla="+- 0 1055 512"/>
                  <a:gd name="T3" fmla="*/ 1055 h 54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543">
                    <a:moveTo>
                      <a:pt x="0" y="0"/>
                    </a:moveTo>
                    <a:lnTo>
                      <a:pt x="0" y="543"/>
                    </a:lnTo>
                  </a:path>
                </a:pathLst>
              </a:custGeom>
              <a:noFill/>
              <a:ln w="1397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  <p:grpSp>
          <p:nvGrpSpPr>
            <p:cNvPr id="33" name="Group 32"/>
            <p:cNvGrpSpPr>
              <a:grpSpLocks/>
            </p:cNvGrpSpPr>
            <p:nvPr/>
          </p:nvGrpSpPr>
          <p:grpSpPr bwMode="auto">
            <a:xfrm>
              <a:off x="2938" y="488"/>
              <a:ext cx="203" cy="164"/>
              <a:chOff x="2938" y="488"/>
              <a:chExt cx="203" cy="164"/>
            </a:xfrm>
          </p:grpSpPr>
          <p:sp>
            <p:nvSpPr>
              <p:cNvPr id="38" name="Freeform 13"/>
              <p:cNvSpPr>
                <a:spLocks/>
              </p:cNvSpPr>
              <p:nvPr/>
            </p:nvSpPr>
            <p:spPr bwMode="auto">
              <a:xfrm>
                <a:off x="2938" y="488"/>
                <a:ext cx="203" cy="164"/>
              </a:xfrm>
              <a:custGeom>
                <a:avLst/>
                <a:gdLst>
                  <a:gd name="T0" fmla="+- 0 3042 2938"/>
                  <a:gd name="T1" fmla="*/ T0 w 203"/>
                  <a:gd name="T2" fmla="+- 0 488 488"/>
                  <a:gd name="T3" fmla="*/ 488 h 164"/>
                  <a:gd name="T4" fmla="+- 0 3036 2938"/>
                  <a:gd name="T5" fmla="*/ T4 w 203"/>
                  <a:gd name="T6" fmla="+- 0 488 488"/>
                  <a:gd name="T7" fmla="*/ 488 h 164"/>
                  <a:gd name="T8" fmla="+- 0 3032 2938"/>
                  <a:gd name="T9" fmla="*/ T8 w 203"/>
                  <a:gd name="T10" fmla="+- 0 490 488"/>
                  <a:gd name="T11" fmla="*/ 490 h 164"/>
                  <a:gd name="T12" fmla="+- 0 2939 2938"/>
                  <a:gd name="T13" fmla="*/ T12 w 203"/>
                  <a:gd name="T14" fmla="+- 0 636 488"/>
                  <a:gd name="T15" fmla="*/ 636 h 164"/>
                  <a:gd name="T16" fmla="+- 0 2938 2938"/>
                  <a:gd name="T17" fmla="*/ T16 w 203"/>
                  <a:gd name="T18" fmla="+- 0 638 488"/>
                  <a:gd name="T19" fmla="*/ 638 h 164"/>
                  <a:gd name="T20" fmla="+- 0 2938 2938"/>
                  <a:gd name="T21" fmla="*/ T20 w 203"/>
                  <a:gd name="T22" fmla="+- 0 643 488"/>
                  <a:gd name="T23" fmla="*/ 643 h 164"/>
                  <a:gd name="T24" fmla="+- 0 2940 2938"/>
                  <a:gd name="T25" fmla="*/ T24 w 203"/>
                  <a:gd name="T26" fmla="+- 0 647 488"/>
                  <a:gd name="T27" fmla="*/ 647 h 164"/>
                  <a:gd name="T28" fmla="+- 0 2948 2938"/>
                  <a:gd name="T29" fmla="*/ T28 w 203"/>
                  <a:gd name="T30" fmla="+- 0 652 488"/>
                  <a:gd name="T31" fmla="*/ 652 h 164"/>
                  <a:gd name="T32" fmla="+- 0 2954 2938"/>
                  <a:gd name="T33" fmla="*/ T32 w 203"/>
                  <a:gd name="T34" fmla="+- 0 650 488"/>
                  <a:gd name="T35" fmla="*/ 650 h 164"/>
                  <a:gd name="T36" fmla="+- 0 3039 2938"/>
                  <a:gd name="T37" fmla="*/ T36 w 203"/>
                  <a:gd name="T38" fmla="+- 0 517 488"/>
                  <a:gd name="T39" fmla="*/ 517 h 164"/>
                  <a:gd name="T40" fmla="+- 0 3063 2938"/>
                  <a:gd name="T41" fmla="*/ T40 w 203"/>
                  <a:gd name="T42" fmla="+- 0 517 488"/>
                  <a:gd name="T43" fmla="*/ 517 h 164"/>
                  <a:gd name="T44" fmla="+- 0 3046 2938"/>
                  <a:gd name="T45" fmla="*/ T44 w 203"/>
                  <a:gd name="T46" fmla="+- 0 490 488"/>
                  <a:gd name="T47" fmla="*/ 490 h 164"/>
                  <a:gd name="T48" fmla="+- 0 3042 2938"/>
                  <a:gd name="T49" fmla="*/ T48 w 203"/>
                  <a:gd name="T50" fmla="+- 0 488 488"/>
                  <a:gd name="T51" fmla="*/ 488 h 16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</a:cxnLst>
                <a:rect l="0" t="0" r="r" b="b"/>
                <a:pathLst>
                  <a:path w="203" h="164">
                    <a:moveTo>
                      <a:pt x="104" y="0"/>
                    </a:moveTo>
                    <a:lnTo>
                      <a:pt x="98" y="0"/>
                    </a:lnTo>
                    <a:lnTo>
                      <a:pt x="94" y="2"/>
                    </a:lnTo>
                    <a:lnTo>
                      <a:pt x="1" y="148"/>
                    </a:lnTo>
                    <a:lnTo>
                      <a:pt x="0" y="150"/>
                    </a:lnTo>
                    <a:lnTo>
                      <a:pt x="0" y="155"/>
                    </a:lnTo>
                    <a:lnTo>
                      <a:pt x="2" y="159"/>
                    </a:lnTo>
                    <a:lnTo>
                      <a:pt x="10" y="164"/>
                    </a:lnTo>
                    <a:lnTo>
                      <a:pt x="16" y="162"/>
                    </a:lnTo>
                    <a:lnTo>
                      <a:pt x="101" y="29"/>
                    </a:lnTo>
                    <a:lnTo>
                      <a:pt x="125" y="29"/>
                    </a:lnTo>
                    <a:lnTo>
                      <a:pt x="108" y="2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39" name="Freeform 12"/>
              <p:cNvSpPr>
                <a:spLocks/>
              </p:cNvSpPr>
              <p:nvPr/>
            </p:nvSpPr>
            <p:spPr bwMode="auto">
              <a:xfrm>
                <a:off x="2938" y="488"/>
                <a:ext cx="203" cy="164"/>
              </a:xfrm>
              <a:custGeom>
                <a:avLst/>
                <a:gdLst>
                  <a:gd name="T0" fmla="+- 0 3063 2938"/>
                  <a:gd name="T1" fmla="*/ T0 w 203"/>
                  <a:gd name="T2" fmla="+- 0 517 488"/>
                  <a:gd name="T3" fmla="*/ 517 h 164"/>
                  <a:gd name="T4" fmla="+- 0 3039 2938"/>
                  <a:gd name="T5" fmla="*/ T4 w 203"/>
                  <a:gd name="T6" fmla="+- 0 517 488"/>
                  <a:gd name="T7" fmla="*/ 517 h 164"/>
                  <a:gd name="T8" fmla="+- 0 3124 2938"/>
                  <a:gd name="T9" fmla="*/ T8 w 203"/>
                  <a:gd name="T10" fmla="+- 0 650 488"/>
                  <a:gd name="T11" fmla="*/ 650 h 164"/>
                  <a:gd name="T12" fmla="+- 0 3130 2938"/>
                  <a:gd name="T13" fmla="*/ T12 w 203"/>
                  <a:gd name="T14" fmla="+- 0 652 488"/>
                  <a:gd name="T15" fmla="*/ 652 h 164"/>
                  <a:gd name="T16" fmla="+- 0 3140 2938"/>
                  <a:gd name="T17" fmla="*/ T16 w 203"/>
                  <a:gd name="T18" fmla="+- 0 646 488"/>
                  <a:gd name="T19" fmla="*/ 646 h 164"/>
                  <a:gd name="T20" fmla="+- 0 3141 2938"/>
                  <a:gd name="T21" fmla="*/ T20 w 203"/>
                  <a:gd name="T22" fmla="+- 0 639 488"/>
                  <a:gd name="T23" fmla="*/ 639 h 164"/>
                  <a:gd name="T24" fmla="+- 0 3063 2938"/>
                  <a:gd name="T25" fmla="*/ T24 w 203"/>
                  <a:gd name="T26" fmla="+- 0 517 488"/>
                  <a:gd name="T27" fmla="*/ 517 h 16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203" h="164">
                    <a:moveTo>
                      <a:pt x="125" y="29"/>
                    </a:moveTo>
                    <a:lnTo>
                      <a:pt x="101" y="29"/>
                    </a:lnTo>
                    <a:lnTo>
                      <a:pt x="186" y="162"/>
                    </a:lnTo>
                    <a:lnTo>
                      <a:pt x="192" y="164"/>
                    </a:lnTo>
                    <a:lnTo>
                      <a:pt x="202" y="158"/>
                    </a:lnTo>
                    <a:lnTo>
                      <a:pt x="203" y="151"/>
                    </a:lnTo>
                    <a:lnTo>
                      <a:pt x="125" y="29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pic>
            <p:nvPicPr>
              <p:cNvPr id="40" name="Picture 1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00" y="913"/>
                <a:ext cx="69" cy="2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4" name="Group 6"/>
            <p:cNvGrpSpPr>
              <a:grpSpLocks/>
            </p:cNvGrpSpPr>
            <p:nvPr/>
          </p:nvGrpSpPr>
          <p:grpSpPr bwMode="auto">
            <a:xfrm>
              <a:off x="3995" y="908"/>
              <a:ext cx="80" cy="294"/>
              <a:chOff x="3995" y="908"/>
              <a:chExt cx="80" cy="294"/>
            </a:xfrm>
          </p:grpSpPr>
          <p:sp>
            <p:nvSpPr>
              <p:cNvPr id="35" name="Freeform 9"/>
              <p:cNvSpPr>
                <a:spLocks/>
              </p:cNvSpPr>
              <p:nvPr/>
            </p:nvSpPr>
            <p:spPr bwMode="auto">
              <a:xfrm>
                <a:off x="3995" y="908"/>
                <a:ext cx="80" cy="294"/>
              </a:xfrm>
              <a:custGeom>
                <a:avLst/>
                <a:gdLst>
                  <a:gd name="T0" fmla="+- 0 4038 3995"/>
                  <a:gd name="T1" fmla="*/ T0 w 80"/>
                  <a:gd name="T2" fmla="+- 0 908 908"/>
                  <a:gd name="T3" fmla="*/ 908 h 294"/>
                  <a:gd name="T4" fmla="+- 0 4031 3995"/>
                  <a:gd name="T5" fmla="*/ T4 w 80"/>
                  <a:gd name="T6" fmla="+- 0 908 908"/>
                  <a:gd name="T7" fmla="*/ 908 h 294"/>
                  <a:gd name="T8" fmla="+- 0 4027 3995"/>
                  <a:gd name="T9" fmla="*/ T8 w 80"/>
                  <a:gd name="T10" fmla="+- 0 910 908"/>
                  <a:gd name="T11" fmla="*/ 910 h 294"/>
                  <a:gd name="T12" fmla="+- 0 4003 3995"/>
                  <a:gd name="T13" fmla="*/ T12 w 80"/>
                  <a:gd name="T14" fmla="+- 0 967 908"/>
                  <a:gd name="T15" fmla="*/ 967 h 294"/>
                  <a:gd name="T16" fmla="+- 0 3995 3995"/>
                  <a:gd name="T17" fmla="*/ T16 w 80"/>
                  <a:gd name="T18" fmla="+- 0 1044 908"/>
                  <a:gd name="T19" fmla="*/ 1044 h 294"/>
                  <a:gd name="T20" fmla="+- 0 3995 3995"/>
                  <a:gd name="T21" fmla="*/ T20 w 80"/>
                  <a:gd name="T22" fmla="+- 0 1070 908"/>
                  <a:gd name="T23" fmla="*/ 1070 h 294"/>
                  <a:gd name="T24" fmla="+- 0 4000 3995"/>
                  <a:gd name="T25" fmla="*/ T24 w 80"/>
                  <a:gd name="T26" fmla="+- 0 1131 908"/>
                  <a:gd name="T27" fmla="*/ 1131 h 294"/>
                  <a:gd name="T28" fmla="+- 0 4019 3995"/>
                  <a:gd name="T29" fmla="*/ T28 w 80"/>
                  <a:gd name="T30" fmla="+- 0 1192 908"/>
                  <a:gd name="T31" fmla="*/ 1192 h 294"/>
                  <a:gd name="T32" fmla="+- 0 4031 3995"/>
                  <a:gd name="T33" fmla="*/ T32 w 80"/>
                  <a:gd name="T34" fmla="+- 0 1202 908"/>
                  <a:gd name="T35" fmla="*/ 1202 h 294"/>
                  <a:gd name="T36" fmla="+- 0 4038 3995"/>
                  <a:gd name="T37" fmla="*/ T36 w 80"/>
                  <a:gd name="T38" fmla="+- 0 1202 908"/>
                  <a:gd name="T39" fmla="*/ 1202 h 294"/>
                  <a:gd name="T40" fmla="+- 0 4042 3995"/>
                  <a:gd name="T41" fmla="*/ T40 w 80"/>
                  <a:gd name="T42" fmla="+- 0 1200 908"/>
                  <a:gd name="T43" fmla="*/ 1200 h 294"/>
                  <a:gd name="T44" fmla="+- 0 4045 3995"/>
                  <a:gd name="T45" fmla="*/ T44 w 80"/>
                  <a:gd name="T46" fmla="+- 0 1198 908"/>
                  <a:gd name="T47" fmla="*/ 1198 h 294"/>
                  <a:gd name="T48" fmla="+- 0 4049 3995"/>
                  <a:gd name="T49" fmla="*/ T48 w 80"/>
                  <a:gd name="T50" fmla="+- 0 1192 908"/>
                  <a:gd name="T51" fmla="*/ 1192 h 294"/>
                  <a:gd name="T52" fmla="+- 0 4035 3995"/>
                  <a:gd name="T53" fmla="*/ T52 w 80"/>
                  <a:gd name="T54" fmla="+- 0 1192 908"/>
                  <a:gd name="T55" fmla="*/ 1192 h 294"/>
                  <a:gd name="T56" fmla="+- 0 4031 3995"/>
                  <a:gd name="T57" fmla="*/ T56 w 80"/>
                  <a:gd name="T58" fmla="+- 0 1190 908"/>
                  <a:gd name="T59" fmla="*/ 1190 h 294"/>
                  <a:gd name="T60" fmla="+- 0 4009 3995"/>
                  <a:gd name="T61" fmla="*/ T60 w 80"/>
                  <a:gd name="T62" fmla="+- 0 1116 908"/>
                  <a:gd name="T63" fmla="*/ 1116 h 294"/>
                  <a:gd name="T64" fmla="+- 0 4005 3995"/>
                  <a:gd name="T65" fmla="*/ T64 w 80"/>
                  <a:gd name="T66" fmla="+- 0 1065 908"/>
                  <a:gd name="T67" fmla="*/ 1065 h 294"/>
                  <a:gd name="T68" fmla="+- 0 4005 3995"/>
                  <a:gd name="T69" fmla="*/ T68 w 80"/>
                  <a:gd name="T70" fmla="+- 0 1044 908"/>
                  <a:gd name="T71" fmla="*/ 1044 h 294"/>
                  <a:gd name="T72" fmla="+- 0 4011 3995"/>
                  <a:gd name="T73" fmla="*/ T72 w 80"/>
                  <a:gd name="T74" fmla="+- 0 973 908"/>
                  <a:gd name="T75" fmla="*/ 973 h 294"/>
                  <a:gd name="T76" fmla="+- 0 4035 3995"/>
                  <a:gd name="T77" fmla="*/ T76 w 80"/>
                  <a:gd name="T78" fmla="+- 0 918 908"/>
                  <a:gd name="T79" fmla="*/ 918 h 294"/>
                  <a:gd name="T80" fmla="+- 0 4050 3995"/>
                  <a:gd name="T81" fmla="*/ T80 w 80"/>
                  <a:gd name="T82" fmla="+- 0 918 908"/>
                  <a:gd name="T83" fmla="*/ 918 h 294"/>
                  <a:gd name="T84" fmla="+- 0 4050 3995"/>
                  <a:gd name="T85" fmla="*/ T84 w 80"/>
                  <a:gd name="T86" fmla="+- 0 918 908"/>
                  <a:gd name="T87" fmla="*/ 918 h 294"/>
                  <a:gd name="T88" fmla="+- 0 4048 3995"/>
                  <a:gd name="T89" fmla="*/ T88 w 80"/>
                  <a:gd name="T90" fmla="+- 0 915 908"/>
                  <a:gd name="T91" fmla="*/ 915 h 294"/>
                  <a:gd name="T92" fmla="+- 0 4042 3995"/>
                  <a:gd name="T93" fmla="*/ T92 w 80"/>
                  <a:gd name="T94" fmla="+- 0 910 908"/>
                  <a:gd name="T95" fmla="*/ 910 h 294"/>
                  <a:gd name="T96" fmla="+- 0 4038 3995"/>
                  <a:gd name="T97" fmla="*/ T96 w 80"/>
                  <a:gd name="T98" fmla="+- 0 908 908"/>
                  <a:gd name="T99" fmla="*/ 908 h 29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80" h="294">
                    <a:moveTo>
                      <a:pt x="43" y="0"/>
                    </a:moveTo>
                    <a:lnTo>
                      <a:pt x="36" y="0"/>
                    </a:lnTo>
                    <a:lnTo>
                      <a:pt x="32" y="2"/>
                    </a:lnTo>
                    <a:lnTo>
                      <a:pt x="8" y="59"/>
                    </a:lnTo>
                    <a:lnTo>
                      <a:pt x="0" y="136"/>
                    </a:lnTo>
                    <a:lnTo>
                      <a:pt x="0" y="162"/>
                    </a:lnTo>
                    <a:lnTo>
                      <a:pt x="5" y="223"/>
                    </a:lnTo>
                    <a:lnTo>
                      <a:pt x="24" y="284"/>
                    </a:lnTo>
                    <a:lnTo>
                      <a:pt x="36" y="294"/>
                    </a:lnTo>
                    <a:lnTo>
                      <a:pt x="43" y="294"/>
                    </a:lnTo>
                    <a:lnTo>
                      <a:pt x="47" y="292"/>
                    </a:lnTo>
                    <a:lnTo>
                      <a:pt x="50" y="290"/>
                    </a:lnTo>
                    <a:lnTo>
                      <a:pt x="54" y="284"/>
                    </a:lnTo>
                    <a:lnTo>
                      <a:pt x="40" y="284"/>
                    </a:lnTo>
                    <a:lnTo>
                      <a:pt x="36" y="282"/>
                    </a:lnTo>
                    <a:lnTo>
                      <a:pt x="14" y="208"/>
                    </a:lnTo>
                    <a:lnTo>
                      <a:pt x="10" y="157"/>
                    </a:lnTo>
                    <a:lnTo>
                      <a:pt x="10" y="136"/>
                    </a:lnTo>
                    <a:lnTo>
                      <a:pt x="16" y="65"/>
                    </a:lnTo>
                    <a:lnTo>
                      <a:pt x="40" y="10"/>
                    </a:lnTo>
                    <a:lnTo>
                      <a:pt x="55" y="10"/>
                    </a:lnTo>
                    <a:lnTo>
                      <a:pt x="53" y="7"/>
                    </a:lnTo>
                    <a:lnTo>
                      <a:pt x="47" y="2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36" name="Freeform 8"/>
              <p:cNvSpPr>
                <a:spLocks/>
              </p:cNvSpPr>
              <p:nvPr/>
            </p:nvSpPr>
            <p:spPr bwMode="auto">
              <a:xfrm>
                <a:off x="3995" y="908"/>
                <a:ext cx="80" cy="294"/>
              </a:xfrm>
              <a:custGeom>
                <a:avLst/>
                <a:gdLst>
                  <a:gd name="T0" fmla="+- 0 4069 3995"/>
                  <a:gd name="T1" fmla="*/ T0 w 80"/>
                  <a:gd name="T2" fmla="+- 0 1055 908"/>
                  <a:gd name="T3" fmla="*/ 1055 h 294"/>
                  <a:gd name="T4" fmla="+- 0 4064 3995"/>
                  <a:gd name="T5" fmla="*/ T4 w 80"/>
                  <a:gd name="T6" fmla="+- 0 1055 908"/>
                  <a:gd name="T7" fmla="*/ 1055 h 294"/>
                  <a:gd name="T8" fmla="+- 0 4064 3995"/>
                  <a:gd name="T9" fmla="*/ T8 w 80"/>
                  <a:gd name="T10" fmla="+- 0 1078 908"/>
                  <a:gd name="T11" fmla="*/ 1078 h 294"/>
                  <a:gd name="T12" fmla="+- 0 4062 3995"/>
                  <a:gd name="T13" fmla="*/ T12 w 80"/>
                  <a:gd name="T14" fmla="+- 0 1099 908"/>
                  <a:gd name="T15" fmla="*/ 1099 h 294"/>
                  <a:gd name="T16" fmla="+- 0 4051 3995"/>
                  <a:gd name="T17" fmla="*/ T16 w 80"/>
                  <a:gd name="T18" fmla="+- 0 1165 908"/>
                  <a:gd name="T19" fmla="*/ 1165 h 294"/>
                  <a:gd name="T20" fmla="+- 0 4035 3995"/>
                  <a:gd name="T21" fmla="*/ T20 w 80"/>
                  <a:gd name="T22" fmla="+- 0 1192 908"/>
                  <a:gd name="T23" fmla="*/ 1192 h 294"/>
                  <a:gd name="T24" fmla="+- 0 4049 3995"/>
                  <a:gd name="T25" fmla="*/ T24 w 80"/>
                  <a:gd name="T26" fmla="+- 0 1192 908"/>
                  <a:gd name="T27" fmla="*/ 1192 h 294"/>
                  <a:gd name="T28" fmla="+- 0 4070 3995"/>
                  <a:gd name="T29" fmla="*/ T28 w 80"/>
                  <a:gd name="T30" fmla="+- 0 1122 908"/>
                  <a:gd name="T31" fmla="*/ 1122 h 294"/>
                  <a:gd name="T32" fmla="+- 0 4074 3995"/>
                  <a:gd name="T33" fmla="*/ T32 w 80"/>
                  <a:gd name="T34" fmla="+- 0 1065 908"/>
                  <a:gd name="T35" fmla="*/ 1065 h 294"/>
                  <a:gd name="T36" fmla="+- 0 4069 3995"/>
                  <a:gd name="T37" fmla="*/ T36 w 80"/>
                  <a:gd name="T38" fmla="+- 0 1055 908"/>
                  <a:gd name="T39" fmla="*/ 1055 h 29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</a:cxnLst>
                <a:rect l="0" t="0" r="r" b="b"/>
                <a:pathLst>
                  <a:path w="80" h="294">
                    <a:moveTo>
                      <a:pt x="74" y="147"/>
                    </a:moveTo>
                    <a:lnTo>
                      <a:pt x="69" y="147"/>
                    </a:lnTo>
                    <a:lnTo>
                      <a:pt x="69" y="170"/>
                    </a:lnTo>
                    <a:lnTo>
                      <a:pt x="67" y="191"/>
                    </a:lnTo>
                    <a:lnTo>
                      <a:pt x="56" y="257"/>
                    </a:lnTo>
                    <a:lnTo>
                      <a:pt x="40" y="284"/>
                    </a:lnTo>
                    <a:lnTo>
                      <a:pt x="54" y="284"/>
                    </a:lnTo>
                    <a:lnTo>
                      <a:pt x="75" y="214"/>
                    </a:lnTo>
                    <a:lnTo>
                      <a:pt x="79" y="157"/>
                    </a:lnTo>
                    <a:lnTo>
                      <a:pt x="74" y="147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  <p:sp>
            <p:nvSpPr>
              <p:cNvPr id="37" name="Freeform 7"/>
              <p:cNvSpPr>
                <a:spLocks/>
              </p:cNvSpPr>
              <p:nvPr/>
            </p:nvSpPr>
            <p:spPr bwMode="auto">
              <a:xfrm>
                <a:off x="3995" y="908"/>
                <a:ext cx="80" cy="294"/>
              </a:xfrm>
              <a:custGeom>
                <a:avLst/>
                <a:gdLst>
                  <a:gd name="T0" fmla="+- 0 4050 3995"/>
                  <a:gd name="T1" fmla="*/ T0 w 80"/>
                  <a:gd name="T2" fmla="+- 0 918 908"/>
                  <a:gd name="T3" fmla="*/ 918 h 294"/>
                  <a:gd name="T4" fmla="+- 0 4035 3995"/>
                  <a:gd name="T5" fmla="*/ T4 w 80"/>
                  <a:gd name="T6" fmla="+- 0 918 908"/>
                  <a:gd name="T7" fmla="*/ 918 h 294"/>
                  <a:gd name="T8" fmla="+- 0 4038 3995"/>
                  <a:gd name="T9" fmla="*/ T8 w 80"/>
                  <a:gd name="T10" fmla="+- 0 920 908"/>
                  <a:gd name="T11" fmla="*/ 920 h 294"/>
                  <a:gd name="T12" fmla="+- 0 4046 3995"/>
                  <a:gd name="T13" fmla="*/ T12 w 80"/>
                  <a:gd name="T14" fmla="+- 0 931 908"/>
                  <a:gd name="T15" fmla="*/ 931 h 294"/>
                  <a:gd name="T16" fmla="+- 0 4060 3995"/>
                  <a:gd name="T17" fmla="*/ T16 w 80"/>
                  <a:gd name="T18" fmla="+- 0 994 908"/>
                  <a:gd name="T19" fmla="*/ 994 h 294"/>
                  <a:gd name="T20" fmla="+- 0 4064 3995"/>
                  <a:gd name="T21" fmla="*/ T20 w 80"/>
                  <a:gd name="T22" fmla="+- 0 1052 908"/>
                  <a:gd name="T23" fmla="*/ 1052 h 294"/>
                  <a:gd name="T24" fmla="+- 0 4069 3995"/>
                  <a:gd name="T25" fmla="*/ T24 w 80"/>
                  <a:gd name="T26" fmla="+- 0 1055 908"/>
                  <a:gd name="T27" fmla="*/ 1055 h 294"/>
                  <a:gd name="T28" fmla="+- 0 4074 3995"/>
                  <a:gd name="T29" fmla="*/ T28 w 80"/>
                  <a:gd name="T30" fmla="+- 0 1055 908"/>
                  <a:gd name="T31" fmla="*/ 1055 h 294"/>
                  <a:gd name="T32" fmla="+- 0 4074 3995"/>
                  <a:gd name="T33" fmla="*/ T32 w 80"/>
                  <a:gd name="T34" fmla="+- 0 1032 908"/>
                  <a:gd name="T35" fmla="*/ 1032 h 294"/>
                  <a:gd name="T36" fmla="+- 0 4068 3995"/>
                  <a:gd name="T37" fmla="*/ T36 w 80"/>
                  <a:gd name="T38" fmla="+- 0 972 908"/>
                  <a:gd name="T39" fmla="*/ 972 h 294"/>
                  <a:gd name="T40" fmla="+- 0 4057 3995"/>
                  <a:gd name="T41" fmla="*/ T40 w 80"/>
                  <a:gd name="T42" fmla="+- 0 930 908"/>
                  <a:gd name="T43" fmla="*/ 930 h 294"/>
                  <a:gd name="T44" fmla="+- 0 4050 3995"/>
                  <a:gd name="T45" fmla="*/ T44 w 80"/>
                  <a:gd name="T46" fmla="+- 0 918 908"/>
                  <a:gd name="T47" fmla="*/ 918 h 29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</a:cxnLst>
                <a:rect l="0" t="0" r="r" b="b"/>
                <a:pathLst>
                  <a:path w="80" h="294">
                    <a:moveTo>
                      <a:pt x="55" y="10"/>
                    </a:moveTo>
                    <a:lnTo>
                      <a:pt x="40" y="10"/>
                    </a:lnTo>
                    <a:lnTo>
                      <a:pt x="43" y="12"/>
                    </a:lnTo>
                    <a:lnTo>
                      <a:pt x="51" y="23"/>
                    </a:lnTo>
                    <a:lnTo>
                      <a:pt x="65" y="86"/>
                    </a:lnTo>
                    <a:lnTo>
                      <a:pt x="69" y="144"/>
                    </a:lnTo>
                    <a:lnTo>
                      <a:pt x="74" y="147"/>
                    </a:lnTo>
                    <a:lnTo>
                      <a:pt x="79" y="147"/>
                    </a:lnTo>
                    <a:lnTo>
                      <a:pt x="79" y="124"/>
                    </a:lnTo>
                    <a:lnTo>
                      <a:pt x="73" y="64"/>
                    </a:lnTo>
                    <a:lnTo>
                      <a:pt x="62" y="22"/>
                    </a:lnTo>
                    <a:lnTo>
                      <a:pt x="55" y="1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NZ"/>
              </a:p>
            </p:txBody>
          </p:sp>
        </p:grpSp>
      </p:grpSp>
      <p:sp>
        <p:nvSpPr>
          <p:cNvPr id="45" name="Rectangle 44"/>
          <p:cNvSpPr/>
          <p:nvPr/>
        </p:nvSpPr>
        <p:spPr>
          <a:xfrm>
            <a:off x="5639604" y="4744888"/>
            <a:ext cx="25610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31F20"/>
                </a:solidFill>
                <a:ea typeface="Times New Roman" pitchFamily="18" charset="0"/>
                <a:cs typeface="Times New Roman" pitchFamily="18" charset="0"/>
              </a:rPr>
              <a:t>Lens with </a:t>
            </a:r>
            <a:r>
              <a:rPr lang="en-US" altLang="en-US" sz="1400" dirty="0" smtClean="0">
                <a:solidFill>
                  <a:srgbClr val="231F20"/>
                </a:solidFill>
                <a:ea typeface="Times New Roman" pitchFamily="18" charset="0"/>
                <a:cs typeface="Times New Roman" pitchFamily="18" charset="0"/>
              </a:rPr>
              <a:t>higher </a:t>
            </a:r>
            <a:r>
              <a:rPr lang="en-US" altLang="en-US" sz="1400" dirty="0">
                <a:solidFill>
                  <a:srgbClr val="231F20"/>
                </a:solidFill>
                <a:ea typeface="Times New Roman" pitchFamily="18" charset="0"/>
                <a:cs typeface="Times New Roman" pitchFamily="18" charset="0"/>
              </a:rPr>
              <a:t>refractive index</a:t>
            </a:r>
            <a:endParaRPr lang="en-US" altLang="en-US" sz="1400" dirty="0"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5044" y="6487510"/>
            <a:ext cx="49798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i="1" dirty="0" smtClean="0">
                <a:solidFill>
                  <a:srgbClr val="FF0000"/>
                </a:solidFill>
              </a:rPr>
              <a:t>Solutions to QUESTION ONE are on the next slide …………..</a:t>
            </a:r>
            <a:endParaRPr lang="en-NZ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3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572" y="144126"/>
            <a:ext cx="88157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US" sz="1600" dirty="0" smtClean="0"/>
              <a:t>On </a:t>
            </a:r>
            <a:r>
              <a:rPr lang="en-US" sz="1600" dirty="0"/>
              <a:t>each of the diagrams below, use a ruler to draw the path of two rays of light from an object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(</a:t>
            </a:r>
            <a:r>
              <a:rPr lang="en-US" sz="1600" dirty="0"/>
              <a:t>draw this as an arrow) to produce a </a:t>
            </a:r>
            <a:r>
              <a:rPr lang="en-US" sz="1600" b="1" dirty="0"/>
              <a:t>virtual image </a:t>
            </a:r>
            <a:r>
              <a:rPr lang="en-US" sz="1600" dirty="0"/>
              <a:t>for both a concave as well as a convex mirror.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The </a:t>
            </a:r>
            <a:r>
              <a:rPr lang="en-US" sz="1600" dirty="0"/>
              <a:t>vertical line represents the curved mirror.</a:t>
            </a:r>
            <a:endParaRPr lang="en-NZ" sz="1600" dirty="0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-314963" y="942045"/>
            <a:ext cx="21875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231F20"/>
              </a:buClr>
              <a:buSzPct val="100000"/>
              <a:tabLst>
                <a:tab pos="790575" algn="l"/>
              </a:tabLst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)  Concave mirror</a:t>
            </a:r>
            <a:endParaRPr kumimoji="0" lang="en-NZ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</a:tabLst>
            </a:pPr>
            <a:endParaRPr kumimoji="0" lang="en-NZ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4266190" y="944848"/>
            <a:ext cx="34348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231F20"/>
              </a:buClr>
              <a:buSzPct val="100000"/>
              <a:tabLst>
                <a:tab pos="790575" algn="l"/>
              </a:tabLst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(ii)  Convex mirror</a:t>
            </a:r>
            <a:endParaRPr kumimoji="0" lang="en-NZ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</a:tabLst>
            </a:pPr>
            <a:endParaRPr kumimoji="0" lang="en-NZ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4517" y="4302800"/>
            <a:ext cx="5357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/>
              <a:t>(b)  Describe </a:t>
            </a:r>
            <a:r>
              <a:rPr lang="en-US" sz="1600" dirty="0"/>
              <a:t>two characteristics of virtual images in mirrors.</a:t>
            </a:r>
            <a:endParaRPr lang="en-NZ" sz="1600" dirty="0"/>
          </a:p>
        </p:txBody>
      </p:sp>
      <p:sp>
        <p:nvSpPr>
          <p:cNvPr id="89" name="Rectangle 88"/>
          <p:cNvSpPr/>
          <p:nvPr/>
        </p:nvSpPr>
        <p:spPr>
          <a:xfrm>
            <a:off x="2809175" y="3163554"/>
            <a:ext cx="2212143" cy="1015663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b="1" i="1" dirty="0" smtClean="0">
                <a:solidFill>
                  <a:srgbClr val="7030A0"/>
                </a:solidFill>
              </a:rPr>
              <a:t>“MERIT” for :</a:t>
            </a:r>
          </a:p>
          <a:p>
            <a:pPr lvl="0" algn="ctr"/>
            <a:r>
              <a:rPr lang="en-GB" sz="1600" b="1" i="1" dirty="0" smtClean="0">
                <a:solidFill>
                  <a:srgbClr val="7030A0"/>
                </a:solidFill>
              </a:rPr>
              <a:t> </a:t>
            </a:r>
            <a:r>
              <a:rPr lang="en-NZ" sz="1400" dirty="0"/>
              <a:t>Rays drawn correctly to obtain enlarged virtual image for concave mirror.</a:t>
            </a:r>
            <a:endParaRPr lang="en-GB" sz="1400" b="1" dirty="0" smtClean="0">
              <a:solidFill>
                <a:srgbClr val="7030A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51794" y="4724197"/>
            <a:ext cx="51632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NZ" sz="1600" dirty="0" smtClean="0"/>
              <a:t>The rays </a:t>
            </a:r>
            <a:r>
              <a:rPr lang="en-NZ" sz="1600" dirty="0"/>
              <a:t>only appear to intersect to form </a:t>
            </a:r>
            <a:r>
              <a:rPr lang="en-NZ" sz="1600" dirty="0" smtClean="0"/>
              <a:t>the image</a:t>
            </a:r>
            <a:r>
              <a:rPr lang="en-NZ" sz="1600" dirty="0"/>
              <a:t>.</a:t>
            </a:r>
          </a:p>
          <a:p>
            <a:r>
              <a:rPr lang="en-NZ" sz="1600" b="1" i="1" dirty="0"/>
              <a:t>OR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NZ" sz="1600" dirty="0"/>
              <a:t>Image is always upright.</a:t>
            </a:r>
          </a:p>
          <a:p>
            <a:r>
              <a:rPr lang="en-NZ" sz="1600" b="1" i="1" dirty="0"/>
              <a:t>OR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NZ" sz="1600" dirty="0"/>
              <a:t>Image cannot be formed on a screen.</a:t>
            </a:r>
          </a:p>
          <a:p>
            <a:r>
              <a:rPr lang="en-NZ" sz="1600" b="1" i="1" dirty="0"/>
              <a:t>OR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NZ" sz="1600" dirty="0"/>
              <a:t>Image is always behind the mirror.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88693" y="1261236"/>
            <a:ext cx="4620204" cy="2395756"/>
            <a:chOff x="88693" y="1261236"/>
            <a:chExt cx="4620204" cy="2395756"/>
          </a:xfrm>
        </p:grpSpPr>
        <p:grpSp>
          <p:nvGrpSpPr>
            <p:cNvPr id="93" name="Group 92"/>
            <p:cNvGrpSpPr/>
            <p:nvPr/>
          </p:nvGrpSpPr>
          <p:grpSpPr>
            <a:xfrm>
              <a:off x="88693" y="1261236"/>
              <a:ext cx="4620204" cy="2395756"/>
              <a:chOff x="88693" y="1261236"/>
              <a:chExt cx="4620204" cy="2395756"/>
            </a:xfrm>
          </p:grpSpPr>
          <p:grpSp>
            <p:nvGrpSpPr>
              <p:cNvPr id="85" name="Group 84"/>
              <p:cNvGrpSpPr/>
              <p:nvPr/>
            </p:nvGrpSpPr>
            <p:grpSpPr>
              <a:xfrm>
                <a:off x="88693" y="1261236"/>
                <a:ext cx="4620204" cy="2395756"/>
                <a:chOff x="218496" y="1315107"/>
                <a:chExt cx="4620204" cy="2395756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419350" y="1802130"/>
                  <a:ext cx="2419350" cy="1062990"/>
                </a:xfrm>
                <a:prstGeom prst="line">
                  <a:avLst/>
                </a:prstGeom>
                <a:ln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" name="Group 12"/>
                <p:cNvGrpSpPr>
                  <a:grpSpLocks/>
                </p:cNvGrpSpPr>
                <p:nvPr/>
              </p:nvGrpSpPr>
              <p:grpSpPr bwMode="auto">
                <a:xfrm>
                  <a:off x="218496" y="1474075"/>
                  <a:ext cx="4396154" cy="2236788"/>
                  <a:chOff x="0" y="0"/>
                  <a:chExt cx="6083" cy="2562"/>
                </a:xfrm>
              </p:grpSpPr>
              <p:grpSp>
                <p:nvGrpSpPr>
                  <p:cNvPr id="4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5" y="1281"/>
                    <a:ext cx="6073" cy="2"/>
                    <a:chOff x="5" y="1281"/>
                    <a:chExt cx="6073" cy="2"/>
                  </a:xfrm>
                </p:grpSpPr>
                <p:sp>
                  <p:nvSpPr>
                    <p:cNvPr id="13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5" y="1281"/>
                      <a:ext cx="6073" cy="2"/>
                    </a:xfrm>
                    <a:custGeom>
                      <a:avLst/>
                      <a:gdLst>
                        <a:gd name="T0" fmla="+- 0 6078 5"/>
                        <a:gd name="T1" fmla="*/ T0 w 6073"/>
                        <a:gd name="T2" fmla="+- 0 5 5"/>
                        <a:gd name="T3" fmla="*/ T2 w 6073"/>
                      </a:gdLst>
                      <a:ahLst/>
                      <a:cxnLst>
                        <a:cxn ang="0">
                          <a:pos x="T1" y="0"/>
                        </a:cxn>
                        <a:cxn ang="0">
                          <a:pos x="T3" y="0"/>
                        </a:cxn>
                      </a:cxnLst>
                      <a:rect l="0" t="0" r="r" b="b"/>
                      <a:pathLst>
                        <a:path w="6073">
                          <a:moveTo>
                            <a:pt x="6073" y="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5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3041" y="5"/>
                    <a:ext cx="2" cy="2552"/>
                    <a:chOff x="3041" y="5"/>
                    <a:chExt cx="2" cy="2552"/>
                  </a:xfrm>
                </p:grpSpPr>
                <p:sp>
                  <p:nvSpPr>
                    <p:cNvPr id="12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3041" y="5"/>
                      <a:ext cx="2" cy="2552"/>
                    </a:xfrm>
                    <a:custGeom>
                      <a:avLst/>
                      <a:gdLst>
                        <a:gd name="T0" fmla="+- 0 5 5"/>
                        <a:gd name="T1" fmla="*/ 5 h 2552"/>
                        <a:gd name="T2" fmla="+- 0 2556 5"/>
                        <a:gd name="T3" fmla="*/ 2556 h 2552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2552">
                          <a:moveTo>
                            <a:pt x="0" y="0"/>
                          </a:moveTo>
                          <a:lnTo>
                            <a:pt x="0" y="2551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6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5536" y="1281"/>
                    <a:ext cx="2" cy="142"/>
                    <a:chOff x="5536" y="1281"/>
                    <a:chExt cx="2" cy="142"/>
                  </a:xfrm>
                </p:grpSpPr>
                <p:sp>
                  <p:nvSpPr>
                    <p:cNvPr id="11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5536" y="1281"/>
                      <a:ext cx="2" cy="142"/>
                    </a:xfrm>
                    <a:custGeom>
                      <a:avLst/>
                      <a:gdLst>
                        <a:gd name="T0" fmla="+- 0 1281 1281"/>
                        <a:gd name="T1" fmla="*/ 1281 h 142"/>
                        <a:gd name="T2" fmla="+- 0 1422 1281"/>
                        <a:gd name="T3" fmla="*/ 1422 h 142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142">
                          <a:moveTo>
                            <a:pt x="0" y="0"/>
                          </a:moveTo>
                          <a:lnTo>
                            <a:pt x="0" y="141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7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4289" y="1281"/>
                    <a:ext cx="2" cy="142"/>
                    <a:chOff x="4289" y="1281"/>
                    <a:chExt cx="2" cy="142"/>
                  </a:xfrm>
                </p:grpSpPr>
                <p:sp>
                  <p:nvSpPr>
                    <p:cNvPr id="8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4289" y="1281"/>
                      <a:ext cx="2" cy="142"/>
                    </a:xfrm>
                    <a:custGeom>
                      <a:avLst/>
                      <a:gdLst>
                        <a:gd name="T0" fmla="+- 0 1281 1281"/>
                        <a:gd name="T1" fmla="*/ 1281 h 142"/>
                        <a:gd name="T2" fmla="+- 0 1422 1281"/>
                        <a:gd name="T3" fmla="*/ 1422 h 142"/>
                      </a:gdLst>
                      <a:ahLst/>
                      <a:cxnLst>
                        <a:cxn ang="0">
                          <a:pos x="0" y="T1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142">
                          <a:moveTo>
                            <a:pt x="0" y="0"/>
                          </a:moveTo>
                          <a:lnTo>
                            <a:pt x="0" y="141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231F2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NZ"/>
                    </a:p>
                  </p:txBody>
                </p:sp>
                <p:sp>
                  <p:nvSpPr>
                    <p:cNvPr id="9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33" y="1405"/>
                      <a:ext cx="112" cy="2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69" y="1405"/>
                      <a:ext cx="134" cy="2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cxnSp>
              <p:nvCxnSpPr>
                <p:cNvPr id="29" name="Straight Arrow Connector 28"/>
                <p:cNvCxnSpPr/>
                <p:nvPr/>
              </p:nvCxnSpPr>
              <p:spPr>
                <a:xfrm flipV="1">
                  <a:off x="2761068" y="1970690"/>
                  <a:ext cx="0" cy="614855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2414051" y="1967887"/>
                  <a:ext cx="340360" cy="508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 flipV="1">
                  <a:off x="2428021" y="1974237"/>
                  <a:ext cx="1428750" cy="98425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345981" y="1337967"/>
                  <a:ext cx="1690589" cy="734673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/>
                <p:nvPr/>
              </p:nvCxnSpPr>
              <p:spPr>
                <a:xfrm flipH="1" flipV="1">
                  <a:off x="1814611" y="1532277"/>
                  <a:ext cx="11430" cy="105918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H="1" flipV="1">
                  <a:off x="1502191" y="1315107"/>
                  <a:ext cx="914400" cy="65659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6" name="TextBox 85"/>
              <p:cNvSpPr txBox="1"/>
              <p:nvPr/>
            </p:nvSpPr>
            <p:spPr>
              <a:xfrm>
                <a:off x="1347952" y="2490949"/>
                <a:ext cx="10168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600" i="1" dirty="0" smtClean="0">
                    <a:solidFill>
                      <a:srgbClr val="0000CC"/>
                    </a:solidFill>
                  </a:rPr>
                  <a:t>Virtual image</a:t>
                </a:r>
                <a:endParaRPr lang="en-NZ" sz="1600" i="1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97" name="Freeform 96"/>
            <p:cNvSpPr/>
            <p:nvPr/>
          </p:nvSpPr>
          <p:spPr>
            <a:xfrm rot="186813">
              <a:off x="2297753" y="2296703"/>
              <a:ext cx="78164" cy="461748"/>
            </a:xfrm>
            <a:custGeom>
              <a:avLst/>
              <a:gdLst>
                <a:gd name="connsiteX0" fmla="*/ 59114 w 80510"/>
                <a:gd name="connsiteY0" fmla="*/ 0 h 393391"/>
                <a:gd name="connsiteX1" fmla="*/ 59 w 80510"/>
                <a:gd name="connsiteY1" fmla="*/ 165735 h 393391"/>
                <a:gd name="connsiteX2" fmla="*/ 68639 w 80510"/>
                <a:gd name="connsiteY2" fmla="*/ 373380 h 393391"/>
                <a:gd name="connsiteX3" fmla="*/ 80069 w 80510"/>
                <a:gd name="connsiteY3" fmla="*/ 386715 h 393391"/>
                <a:gd name="connsiteX4" fmla="*/ 78164 w 80510"/>
                <a:gd name="connsiteY4" fmla="*/ 386715 h 393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10" h="393391">
                  <a:moveTo>
                    <a:pt x="59114" y="0"/>
                  </a:moveTo>
                  <a:cubicBezTo>
                    <a:pt x="28793" y="51752"/>
                    <a:pt x="-1528" y="103505"/>
                    <a:pt x="59" y="165735"/>
                  </a:cubicBezTo>
                  <a:cubicBezTo>
                    <a:pt x="1646" y="227965"/>
                    <a:pt x="55304" y="336550"/>
                    <a:pt x="68639" y="373380"/>
                  </a:cubicBezTo>
                  <a:cubicBezTo>
                    <a:pt x="81974" y="410210"/>
                    <a:pt x="78482" y="384493"/>
                    <a:pt x="80069" y="386715"/>
                  </a:cubicBezTo>
                  <a:cubicBezTo>
                    <a:pt x="81656" y="388937"/>
                    <a:pt x="78481" y="386715"/>
                    <a:pt x="78164" y="38671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789831" y="1172161"/>
            <a:ext cx="4354169" cy="2410848"/>
            <a:chOff x="4789831" y="1172161"/>
            <a:chExt cx="4354169" cy="2410848"/>
          </a:xfrm>
        </p:grpSpPr>
        <p:grpSp>
          <p:nvGrpSpPr>
            <p:cNvPr id="94" name="Group 93"/>
            <p:cNvGrpSpPr/>
            <p:nvPr/>
          </p:nvGrpSpPr>
          <p:grpSpPr>
            <a:xfrm>
              <a:off x="4789831" y="1172161"/>
              <a:ext cx="4354169" cy="2410848"/>
              <a:chOff x="4789831" y="1353470"/>
              <a:chExt cx="4354169" cy="2410848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4789831" y="1353470"/>
                <a:ext cx="4354169" cy="2410848"/>
                <a:chOff x="3402330" y="3497580"/>
                <a:chExt cx="4354169" cy="2410848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3402330" y="4156710"/>
                  <a:ext cx="2926080" cy="81534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8" name="Group 77"/>
                <p:cNvGrpSpPr/>
                <p:nvPr/>
              </p:nvGrpSpPr>
              <p:grpSpPr>
                <a:xfrm>
                  <a:off x="3436911" y="3497580"/>
                  <a:ext cx="4319588" cy="2410848"/>
                  <a:chOff x="3436911" y="3497580"/>
                  <a:chExt cx="4319588" cy="2410848"/>
                </a:xfrm>
              </p:grpSpPr>
              <p:grpSp>
                <p:nvGrpSpPr>
                  <p:cNvPr id="14" name="Group 1"/>
                  <p:cNvGrpSpPr>
                    <a:grpSpLocks/>
                  </p:cNvGrpSpPr>
                  <p:nvPr/>
                </p:nvGrpSpPr>
                <p:grpSpPr bwMode="auto">
                  <a:xfrm>
                    <a:off x="3436911" y="3795954"/>
                    <a:ext cx="4319588" cy="2112474"/>
                    <a:chOff x="0" y="0"/>
                    <a:chExt cx="6083" cy="2562"/>
                  </a:xfrm>
                </p:grpSpPr>
                <p:grpSp>
                  <p:nvGrpSpPr>
                    <p:cNvPr id="15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" y="1281"/>
                      <a:ext cx="6073" cy="2"/>
                      <a:chOff x="5" y="1281"/>
                      <a:chExt cx="6073" cy="2"/>
                    </a:xfrm>
                  </p:grpSpPr>
                  <p:sp>
                    <p:nvSpPr>
                      <p:cNvPr id="24" name="Freeform 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" y="1281"/>
                        <a:ext cx="6073" cy="2"/>
                      </a:xfrm>
                      <a:custGeom>
                        <a:avLst/>
                        <a:gdLst>
                          <a:gd name="T0" fmla="+- 0 5 5"/>
                          <a:gd name="T1" fmla="*/ T0 w 6073"/>
                          <a:gd name="T2" fmla="+- 0 6078 5"/>
                          <a:gd name="T3" fmla="*/ T2 w 6073"/>
                        </a:gdLst>
                        <a:ahLst/>
                        <a:cxnLst>
                          <a:cxn ang="0">
                            <a:pos x="T1" y="0"/>
                          </a:cxn>
                          <a:cxn ang="0">
                            <a:pos x="T3" y="0"/>
                          </a:cxn>
                        </a:cxnLst>
                        <a:rect l="0" t="0" r="r" b="b"/>
                        <a:pathLst>
                          <a:path w="6073">
                            <a:moveTo>
                              <a:pt x="0" y="0"/>
                            </a:moveTo>
                            <a:lnTo>
                              <a:pt x="6073" y="0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231F2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NZ"/>
                      </a:p>
                    </p:txBody>
                  </p:sp>
                </p:grpSp>
                <p:grpSp>
                  <p:nvGrpSpPr>
                    <p:cNvPr id="16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41" y="5"/>
                      <a:ext cx="2" cy="2552"/>
                      <a:chOff x="3041" y="5"/>
                      <a:chExt cx="2" cy="2552"/>
                    </a:xfrm>
                  </p:grpSpPr>
                  <p:sp>
                    <p:nvSpPr>
                      <p:cNvPr id="23" name="Freeform 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41" y="5"/>
                        <a:ext cx="2" cy="2552"/>
                      </a:xfrm>
                      <a:custGeom>
                        <a:avLst/>
                        <a:gdLst>
                          <a:gd name="T0" fmla="+- 0 5 5"/>
                          <a:gd name="T1" fmla="*/ 5 h 2552"/>
                          <a:gd name="T2" fmla="+- 0 2556 5"/>
                          <a:gd name="T3" fmla="*/ 2556 h 2552"/>
                        </a:gdLst>
                        <a:ahLst/>
                        <a:cxnLst>
                          <a:cxn ang="0">
                            <a:pos x="0" y="T1"/>
                          </a:cxn>
                          <a:cxn ang="0">
                            <a:pos x="0" y="T3"/>
                          </a:cxn>
                        </a:cxnLst>
                        <a:rect l="0" t="0" r="r" b="b"/>
                        <a:pathLst>
                          <a:path h="2552">
                            <a:moveTo>
                              <a:pt x="0" y="0"/>
                            </a:moveTo>
                            <a:lnTo>
                              <a:pt x="0" y="2551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231F2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NZ"/>
                      </a:p>
                    </p:txBody>
                  </p:sp>
                </p:grpSp>
                <p:grpSp>
                  <p:nvGrpSpPr>
                    <p:cNvPr id="17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7" y="1281"/>
                      <a:ext cx="2" cy="142"/>
                      <a:chOff x="547" y="1281"/>
                      <a:chExt cx="2" cy="142"/>
                    </a:xfrm>
                  </p:grpSpPr>
                  <p:sp>
                    <p:nvSpPr>
                      <p:cNvPr id="22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7" y="1281"/>
                        <a:ext cx="2" cy="142"/>
                      </a:xfrm>
                      <a:custGeom>
                        <a:avLst/>
                        <a:gdLst>
                          <a:gd name="T0" fmla="+- 0 1281 1281"/>
                          <a:gd name="T1" fmla="*/ 1281 h 142"/>
                          <a:gd name="T2" fmla="+- 0 1422 1281"/>
                          <a:gd name="T3" fmla="*/ 1422 h 142"/>
                        </a:gdLst>
                        <a:ahLst/>
                        <a:cxnLst>
                          <a:cxn ang="0">
                            <a:pos x="0" y="T1"/>
                          </a:cxn>
                          <a:cxn ang="0">
                            <a:pos x="0" y="T3"/>
                          </a:cxn>
                        </a:cxnLst>
                        <a:rect l="0" t="0" r="r" b="b"/>
                        <a:pathLst>
                          <a:path h="142">
                            <a:moveTo>
                              <a:pt x="0" y="0"/>
                            </a:moveTo>
                            <a:lnTo>
                              <a:pt x="0" y="141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231F2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NZ"/>
                      </a:p>
                    </p:txBody>
                  </p:sp>
                </p:grpSp>
                <p:grpSp>
                  <p:nvGrpSpPr>
                    <p:cNvPr id="18" name="Group 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94" y="1281"/>
                      <a:ext cx="2" cy="142"/>
                      <a:chOff x="1794" y="1281"/>
                      <a:chExt cx="2" cy="142"/>
                    </a:xfrm>
                  </p:grpSpPr>
                  <p:sp>
                    <p:nvSpPr>
                      <p:cNvPr id="19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794" y="1281"/>
                        <a:ext cx="2" cy="142"/>
                      </a:xfrm>
                      <a:custGeom>
                        <a:avLst/>
                        <a:gdLst>
                          <a:gd name="T0" fmla="+- 0 1281 1281"/>
                          <a:gd name="T1" fmla="*/ 1281 h 142"/>
                          <a:gd name="T2" fmla="+- 0 1422 1281"/>
                          <a:gd name="T3" fmla="*/ 1422 h 142"/>
                        </a:gdLst>
                        <a:ahLst/>
                        <a:cxnLst>
                          <a:cxn ang="0">
                            <a:pos x="0" y="T1"/>
                          </a:cxn>
                          <a:cxn ang="0">
                            <a:pos x="0" y="T3"/>
                          </a:cxn>
                        </a:cxnLst>
                        <a:rect l="0" t="0" r="r" b="b"/>
                        <a:pathLst>
                          <a:path h="142">
                            <a:moveTo>
                              <a:pt x="0" y="0"/>
                            </a:moveTo>
                            <a:lnTo>
                              <a:pt x="0" y="141"/>
                            </a:lnTo>
                          </a:path>
                        </a:pathLst>
                      </a:custGeom>
                      <a:noFill/>
                      <a:ln w="6350">
                        <a:solidFill>
                          <a:srgbClr val="231F2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NZ"/>
                      </a:p>
                    </p:txBody>
                  </p:sp>
                  <p:sp>
                    <p:nvSpPr>
                      <p:cNvPr id="20" name="Text Box 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80" y="1405"/>
                        <a:ext cx="134" cy="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0" tIns="0" rIns="0" bIns="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231F20"/>
                            </a:solidFill>
                            <a:effectLst/>
                            <a:latin typeface="Calibri" pitchFamily="34" charset="0"/>
                            <a:ea typeface="Calibri" pitchFamily="34" charset="0"/>
                            <a:cs typeface="Times New Roman" pitchFamily="18" charset="0"/>
                          </a:rPr>
                          <a:t>C</a:t>
                        </a:r>
                        <a:endPara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" name="Text Box 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739" y="1405"/>
                        <a:ext cx="112" cy="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0" tIns="0" rIns="0" bIns="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altLang="en-US" sz="16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231F20"/>
                            </a:solidFill>
                            <a:effectLst/>
                            <a:latin typeface="Calibri" pitchFamily="34" charset="0"/>
                            <a:ea typeface="Calibri" pitchFamily="34" charset="0"/>
                            <a:cs typeface="Times New Roman" pitchFamily="18" charset="0"/>
                          </a:rPr>
                          <a:t>F</a:t>
                        </a:r>
                        <a:endPara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cxnSp>
                <p:nvCxnSpPr>
                  <p:cNvPr id="56" name="Straight Arrow Connector 55"/>
                  <p:cNvCxnSpPr/>
                  <p:nvPr/>
                </p:nvCxnSpPr>
                <p:spPr>
                  <a:xfrm flipH="1" flipV="1">
                    <a:off x="6324600" y="4156710"/>
                    <a:ext cx="1577" cy="698939"/>
                  </a:xfrm>
                  <a:prstGeom prst="straightConnector1">
                    <a:avLst/>
                  </a:prstGeom>
                  <a:ln w="1905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flipH="1" flipV="1">
                    <a:off x="5598160" y="4146550"/>
                    <a:ext cx="734060" cy="254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H="1">
                    <a:off x="5600700" y="3497580"/>
                    <a:ext cx="822960" cy="64389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Arrow Connector 59"/>
                  <p:cNvCxnSpPr/>
                  <p:nvPr/>
                </p:nvCxnSpPr>
                <p:spPr>
                  <a:xfrm flipV="1">
                    <a:off x="5166360" y="4491990"/>
                    <a:ext cx="3810" cy="354330"/>
                  </a:xfrm>
                  <a:prstGeom prst="straightConnector1">
                    <a:avLst/>
                  </a:prstGeom>
                  <a:ln w="19050">
                    <a:solidFill>
                      <a:srgbClr val="0000CC"/>
                    </a:solidFill>
                    <a:prstDash val="dash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flipV="1">
                    <a:off x="5593080" y="3935730"/>
                    <a:ext cx="1524000" cy="422910"/>
                  </a:xfrm>
                  <a:prstGeom prst="line">
                    <a:avLst/>
                  </a:prstGeom>
                  <a:ln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flipH="1">
                    <a:off x="4358640" y="3760470"/>
                    <a:ext cx="1725930" cy="136779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  <a:prstDash val="dash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7" name="TextBox 86"/>
              <p:cNvSpPr txBox="1"/>
              <p:nvPr/>
            </p:nvSpPr>
            <p:spPr>
              <a:xfrm>
                <a:off x="6230007" y="2753710"/>
                <a:ext cx="10168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600" i="1" dirty="0" smtClean="0">
                    <a:solidFill>
                      <a:srgbClr val="0000CC"/>
                    </a:solidFill>
                  </a:rPr>
                  <a:t>Virtual image</a:t>
                </a:r>
                <a:endParaRPr lang="en-NZ" sz="1600" i="1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99" name="Freeform 98"/>
            <p:cNvSpPr/>
            <p:nvPr/>
          </p:nvSpPr>
          <p:spPr>
            <a:xfrm>
              <a:off x="6903720" y="2314576"/>
              <a:ext cx="74422" cy="387934"/>
            </a:xfrm>
            <a:custGeom>
              <a:avLst/>
              <a:gdLst>
                <a:gd name="connsiteX0" fmla="*/ 0 w 43942"/>
                <a:gd name="connsiteY0" fmla="*/ 0 h 344119"/>
                <a:gd name="connsiteX1" fmla="*/ 43815 w 43942"/>
                <a:gd name="connsiteY1" fmla="*/ 169545 h 344119"/>
                <a:gd name="connsiteX2" fmla="*/ 13335 w 43942"/>
                <a:gd name="connsiteY2" fmla="*/ 331470 h 344119"/>
                <a:gd name="connsiteX3" fmla="*/ 13335 w 43942"/>
                <a:gd name="connsiteY3" fmla="*/ 333375 h 344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942" h="344119">
                  <a:moveTo>
                    <a:pt x="0" y="0"/>
                  </a:moveTo>
                  <a:cubicBezTo>
                    <a:pt x="20796" y="57150"/>
                    <a:pt x="41593" y="114300"/>
                    <a:pt x="43815" y="169545"/>
                  </a:cubicBezTo>
                  <a:cubicBezTo>
                    <a:pt x="46038" y="224790"/>
                    <a:pt x="18415" y="304165"/>
                    <a:pt x="13335" y="331470"/>
                  </a:cubicBezTo>
                  <a:cubicBezTo>
                    <a:pt x="8255" y="358775"/>
                    <a:pt x="13335" y="333375"/>
                    <a:pt x="13335" y="33337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4487916" y="5105117"/>
            <a:ext cx="1573925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b="1" i="1" dirty="0" smtClean="0">
                <a:solidFill>
                  <a:srgbClr val="FF0000"/>
                </a:solidFill>
              </a:rPr>
              <a:t>“ACHIEVE” for :</a:t>
            </a:r>
          </a:p>
          <a:p>
            <a:pPr algn="ctr"/>
            <a:r>
              <a:rPr lang="en-NZ" sz="1600" dirty="0"/>
              <a:t>Any ONE </a:t>
            </a:r>
            <a:r>
              <a:rPr lang="en-NZ" sz="1600" dirty="0" smtClean="0"/>
              <a:t>of these points</a:t>
            </a:r>
            <a:endParaRPr lang="en-NZ" sz="1600" dirty="0"/>
          </a:p>
        </p:txBody>
      </p:sp>
      <p:sp>
        <p:nvSpPr>
          <p:cNvPr id="102" name="Rectangle 101"/>
          <p:cNvSpPr/>
          <p:nvPr/>
        </p:nvSpPr>
        <p:spPr>
          <a:xfrm>
            <a:off x="6721652" y="5105340"/>
            <a:ext cx="1531598" cy="830997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b="1" i="1" dirty="0" smtClean="0">
                <a:solidFill>
                  <a:srgbClr val="7030A0"/>
                </a:solidFill>
              </a:rPr>
              <a:t>“MERIT” for :</a:t>
            </a:r>
          </a:p>
          <a:p>
            <a:pPr algn="ctr"/>
            <a:r>
              <a:rPr lang="en-NZ" sz="1600" dirty="0"/>
              <a:t>Any </a:t>
            </a:r>
            <a:r>
              <a:rPr lang="en-NZ" sz="1600" dirty="0" smtClean="0"/>
              <a:t>TWO of </a:t>
            </a:r>
            <a:r>
              <a:rPr lang="en-NZ" sz="1600" dirty="0"/>
              <a:t>these points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458713" y="6311997"/>
            <a:ext cx="4474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i="1" dirty="0" smtClean="0">
                <a:solidFill>
                  <a:srgbClr val="0000CC"/>
                </a:solidFill>
              </a:rPr>
              <a:t>I think “laterally inverted” should be accepted too! </a:t>
            </a:r>
            <a:endParaRPr lang="en-NZ" sz="1600" i="1" dirty="0">
              <a:solidFill>
                <a:srgbClr val="0000CC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25668" y="3084504"/>
            <a:ext cx="1949669" cy="107721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b="1" i="1" dirty="0" smtClean="0">
                <a:solidFill>
                  <a:srgbClr val="FF0000"/>
                </a:solidFill>
              </a:rPr>
              <a:t>“ACHIEVE” for :</a:t>
            </a:r>
          </a:p>
          <a:p>
            <a:r>
              <a:rPr lang="en-NZ" sz="1600" dirty="0"/>
              <a:t>Object positioned between mirror and F for concave mirror.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836978" y="3134429"/>
            <a:ext cx="2102070" cy="107721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b="1" i="1" dirty="0" smtClean="0">
                <a:solidFill>
                  <a:srgbClr val="FF0000"/>
                </a:solidFill>
              </a:rPr>
              <a:t>“ACHIEVE” for :</a:t>
            </a:r>
          </a:p>
          <a:p>
            <a:r>
              <a:rPr lang="en-NZ" sz="1600" dirty="0"/>
              <a:t>Rays drawn correctly to obtain diminished upright virtual image.</a:t>
            </a:r>
          </a:p>
        </p:txBody>
      </p:sp>
    </p:spTree>
    <p:extLst>
      <p:ext uri="{BB962C8B-B14F-4D97-AF65-F5344CB8AC3E}">
        <p14:creationId xmlns:p14="http://schemas.microsoft.com/office/powerpoint/2010/main" val="158144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89" grpId="0" animBg="1"/>
      <p:bldP spid="91" grpId="0"/>
      <p:bldP spid="101" grpId="0" animBg="1"/>
      <p:bldP spid="102" grpId="0" animBg="1"/>
      <p:bldP spid="103" grpId="0"/>
      <p:bldP spid="88" grpId="0" animBg="1"/>
      <p:bldP spid="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677" y="162508"/>
            <a:ext cx="86985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3"/>
            </a:pPr>
            <a:r>
              <a:rPr lang="en-US" sz="1600" dirty="0" smtClean="0"/>
              <a:t>Sarah </a:t>
            </a:r>
            <a:r>
              <a:rPr lang="en-US" sz="1600" dirty="0"/>
              <a:t>places a candle at a distance of </a:t>
            </a:r>
            <a:r>
              <a:rPr lang="en-US" sz="1600" b="1" dirty="0"/>
              <a:t>4.5 cm</a:t>
            </a:r>
            <a:r>
              <a:rPr lang="en-US" sz="1600" dirty="0"/>
              <a:t> in front of the </a:t>
            </a:r>
            <a:r>
              <a:rPr lang="en-US" sz="1600" b="1" dirty="0"/>
              <a:t>convex </a:t>
            </a:r>
            <a:r>
              <a:rPr lang="en-US" sz="1600" dirty="0"/>
              <a:t>mirror. She uses a candle that is </a:t>
            </a:r>
            <a:endParaRPr lang="en-US" sz="1600" dirty="0" smtClean="0"/>
          </a:p>
          <a:p>
            <a:pPr lvl="0"/>
            <a:r>
              <a:rPr lang="en-US" sz="1600" b="1" dirty="0"/>
              <a:t> </a:t>
            </a:r>
            <a:r>
              <a:rPr lang="en-US" sz="1600" b="1" dirty="0" smtClean="0"/>
              <a:t>       2.0 </a:t>
            </a:r>
            <a:r>
              <a:rPr lang="en-US" sz="1600" b="1" dirty="0"/>
              <a:t>cm </a:t>
            </a:r>
            <a:r>
              <a:rPr lang="en-US" sz="1600" dirty="0"/>
              <a:t>high as the object. The focal length of the </a:t>
            </a:r>
            <a:r>
              <a:rPr lang="en-US" sz="1600" b="1" dirty="0"/>
              <a:t>convex mirror </a:t>
            </a:r>
            <a:r>
              <a:rPr lang="en-US" sz="1600" dirty="0"/>
              <a:t>is </a:t>
            </a:r>
            <a:r>
              <a:rPr lang="en-US" sz="1600" b="1" dirty="0"/>
              <a:t>6.0 cm</a:t>
            </a:r>
            <a:r>
              <a:rPr lang="en-US" sz="1600" dirty="0" smtClean="0"/>
              <a:t>.</a:t>
            </a:r>
            <a:r>
              <a:rPr lang="en-US" sz="1600" dirty="0"/>
              <a:t> </a:t>
            </a:r>
            <a:endParaRPr lang="en-NZ" sz="1600" dirty="0"/>
          </a:p>
          <a:p>
            <a:r>
              <a:rPr lang="en-US" sz="1600" dirty="0" smtClean="0"/>
              <a:t>        Calculate </a:t>
            </a:r>
            <a:r>
              <a:rPr lang="en-US" sz="1600" dirty="0"/>
              <a:t>the height of the image formed by the convex mirror.</a:t>
            </a:r>
            <a:endParaRPr lang="en-NZ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7832" y="1817224"/>
                <a:ext cx="1306127" cy="598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NZ" sz="1600" b="0" i="1" smtClean="0">
                              <a:latin typeface="Cambria Math"/>
                            </a:rPr>
                            <m:t>𝑓</m:t>
                          </m:r>
                        </m:den>
                      </m:f>
                      <m:r>
                        <a:rPr lang="en-N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sz="1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NZ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NZ" sz="16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N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NZ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32" y="1817224"/>
                <a:ext cx="1306127" cy="5981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7902" y="948541"/>
            <a:ext cx="930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 smtClean="0"/>
              <a:t>Answer :</a:t>
            </a:r>
            <a:endParaRPr lang="en-NZ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3092" y="1310054"/>
            <a:ext cx="70119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 smtClean="0"/>
              <a:t>This is an excellence question but you can get Achieve or Merit for a good attempt.</a:t>
            </a:r>
            <a:endParaRPr lang="en-NZ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8546" y="2585086"/>
                <a:ext cx="1511183" cy="596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NZ" sz="1600" b="0" i="1" smtClean="0">
                              <a:latin typeface="Cambria Math"/>
                            </a:rPr>
                            <m:t>−6</m:t>
                          </m:r>
                        </m:den>
                      </m:f>
                      <m:r>
                        <a:rPr lang="en-N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sz="1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NZ" sz="1600" i="1" smtClean="0">
                              <a:latin typeface="Cambria Math"/>
                            </a:rPr>
                            <m:t>4</m:t>
                          </m:r>
                          <m:r>
                            <a:rPr lang="en-NZ" sz="1600" b="0" i="1" smtClean="0">
                              <a:latin typeface="Cambria Math"/>
                            </a:rPr>
                            <m:t>.5</m:t>
                          </m:r>
                        </m:den>
                      </m:f>
                      <m:r>
                        <a:rPr lang="en-NZ" sz="16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N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NZ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46" y="2585086"/>
                <a:ext cx="1511183" cy="5965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8538" y="3218132"/>
                <a:ext cx="2147960" cy="596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16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N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NZ" sz="1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1600" b="0" i="1" smtClean="0">
                              <a:latin typeface="Cambria Math"/>
                            </a:rPr>
                            <m:t>−21</m:t>
                          </m:r>
                        </m:num>
                        <m:den>
                          <m:r>
                            <a:rPr lang="en-NZ" sz="1600" b="0" i="1" smtClean="0">
                              <a:latin typeface="Cambria Math"/>
                            </a:rPr>
                            <m:t>54</m:t>
                          </m:r>
                        </m:den>
                      </m:f>
                      <m:r>
                        <a:rPr lang="en-NZ" sz="1600" b="0" i="1" smtClean="0">
                          <a:latin typeface="Cambria Math"/>
                        </a:rPr>
                        <m:t>=0.38888</m:t>
                      </m:r>
                    </m:oMath>
                  </m:oMathPara>
                </a14:m>
                <a:endParaRPr lang="en-NZ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38" y="3218132"/>
                <a:ext cx="2147960" cy="5965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19808" y="3886201"/>
            <a:ext cx="1284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NZ" sz="16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N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-2.57 cm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1331" y="4964536"/>
                <a:ext cx="1216423" cy="559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1600" b="0" i="1" smtClean="0">
                              <a:latin typeface="Cambria Math"/>
                            </a:rPr>
                            <m:t>−2.57</m:t>
                          </m:r>
                        </m:num>
                        <m:den>
                          <m:r>
                            <a:rPr lang="en-NZ" sz="1600" b="0" i="1" smtClean="0">
                              <a:latin typeface="Cambria Math"/>
                            </a:rPr>
                            <m:t>4.5</m:t>
                          </m:r>
                        </m:den>
                      </m:f>
                      <m:r>
                        <a:rPr lang="en-N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NZ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NZ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31" y="4964536"/>
                <a:ext cx="1216423" cy="5599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4085" y="4252359"/>
                <a:ext cx="1374351" cy="6013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1600" b="0" i="1" smtClean="0">
                          <a:latin typeface="Cambria Math"/>
                        </a:rPr>
                        <m:t>𝑚</m:t>
                      </m:r>
                      <m:r>
                        <a:rPr lang="en-N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N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en-N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N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NZ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85" y="4252359"/>
                <a:ext cx="1374351" cy="6013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40323" y="5744308"/>
            <a:ext cx="1284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NZ" sz="16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N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-1.14 cm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38306" y="1808577"/>
                <a:ext cx="1283620" cy="60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1600" b="0" i="1" smtClean="0">
                          <a:latin typeface="Cambria Math"/>
                        </a:rPr>
                        <m:t>𝑚</m:t>
                      </m:r>
                      <m:r>
                        <a:rPr lang="en-N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1600" b="0" i="1" smtClean="0">
                              <a:latin typeface="Cambria Math"/>
                            </a:rPr>
                            <m:t>𝑓</m:t>
                          </m:r>
                        </m:num>
                        <m:den>
                          <m:sSub>
                            <m:sSubPr>
                              <m:ctrlPr>
                                <a:rPr lang="en-N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en-N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NZ" sz="1600" b="0" i="1" smtClean="0">
                              <a:latin typeface="Cambria Math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n-NZ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306" y="1808577"/>
                <a:ext cx="1283620" cy="60362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379691" y="2514893"/>
                <a:ext cx="1935851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1600" b="0" i="1" smtClean="0">
                          <a:latin typeface="Cambria Math"/>
                        </a:rPr>
                        <m:t>𝑚</m:t>
                      </m:r>
                      <m:r>
                        <a:rPr lang="en-N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sz="16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NZ" sz="1600" b="0" i="1" smtClean="0">
                              <a:latin typeface="Cambria Math"/>
                            </a:rPr>
                            <m:t>10.5</m:t>
                          </m:r>
                        </m:den>
                      </m:f>
                      <m:r>
                        <a:rPr lang="en-NZ" sz="1600" b="0" i="1" smtClean="0">
                          <a:latin typeface="Cambria Math"/>
                        </a:rPr>
                        <m:t>=0.5714</m:t>
                      </m:r>
                    </m:oMath>
                  </m:oMathPara>
                </a14:m>
                <a:endParaRPr lang="en-NZ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691" y="2514893"/>
                <a:ext cx="1935851" cy="5549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38350" y="3235383"/>
                <a:ext cx="887871" cy="6013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1600" b="0" i="1" smtClean="0">
                          <a:latin typeface="Cambria Math"/>
                        </a:rPr>
                        <m:t>𝑚</m:t>
                      </m:r>
                      <m:r>
                        <a:rPr lang="en-N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N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NZ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350" y="3235383"/>
                <a:ext cx="887871" cy="60138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379731" y="3871359"/>
                <a:ext cx="1298945" cy="5582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1600" b="0" i="1" smtClean="0">
                          <a:latin typeface="Cambria Math"/>
                        </a:rPr>
                        <m:t>0.5714=</m:t>
                      </m:r>
                      <m:f>
                        <m:fPr>
                          <m:ctrlPr>
                            <a:rPr lang="en-NZ" sz="1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NZ" sz="16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NZ" sz="1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NZ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NZ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731" y="3871359"/>
                <a:ext cx="1298945" cy="55823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468208" y="4507523"/>
            <a:ext cx="12843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NZ" sz="16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N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-1.14 cm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77308" y="1843170"/>
            <a:ext cx="2839915" cy="156966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b="1" i="1" dirty="0" smtClean="0">
                <a:solidFill>
                  <a:srgbClr val="FF0000"/>
                </a:solidFill>
              </a:rPr>
              <a:t>“ACHIEVE” for :</a:t>
            </a:r>
          </a:p>
          <a:p>
            <a:r>
              <a:rPr lang="en-NZ" sz="1600" dirty="0" smtClean="0"/>
              <a:t>Correct substitution in equation</a:t>
            </a:r>
          </a:p>
          <a:p>
            <a:r>
              <a:rPr lang="en-NZ" sz="1600" b="1" i="1" dirty="0" smtClean="0"/>
              <a:t>OR</a:t>
            </a:r>
            <a:r>
              <a:rPr lang="en-NZ" sz="1600" dirty="0" smtClean="0"/>
              <a:t> </a:t>
            </a:r>
          </a:p>
          <a:p>
            <a:r>
              <a:rPr lang="en-NZ" sz="1600" dirty="0" smtClean="0"/>
              <a:t>uses      </a:t>
            </a:r>
            <a:r>
              <a:rPr lang="en-N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Z" sz="16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N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10.5 cm</a:t>
            </a:r>
          </a:p>
          <a:p>
            <a:r>
              <a:rPr lang="en-NZ" sz="1600" b="1" i="1" dirty="0"/>
              <a:t>OR</a:t>
            </a:r>
          </a:p>
          <a:p>
            <a:r>
              <a:rPr lang="en-NZ" sz="1600" dirty="0"/>
              <a:t>Using </a:t>
            </a:r>
            <a:r>
              <a:rPr lang="en-N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N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+6 </a:t>
            </a:r>
            <a:r>
              <a:rPr lang="en-NZ" sz="1600" dirty="0"/>
              <a:t>giving </a:t>
            </a:r>
            <a:r>
              <a:rPr lang="en-N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NZ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N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 </a:t>
            </a:r>
            <a:r>
              <a:rPr lang="en-N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13537" y="3645817"/>
            <a:ext cx="3200401" cy="1077218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b="1" i="1" dirty="0" smtClean="0">
                <a:solidFill>
                  <a:srgbClr val="7030A0"/>
                </a:solidFill>
              </a:rPr>
              <a:t>“MERIT” for :</a:t>
            </a:r>
          </a:p>
          <a:p>
            <a:r>
              <a:rPr lang="en-N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</a:t>
            </a:r>
            <a:r>
              <a:rPr lang="en-NZ" sz="1600" b="1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NZ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-2.57 cm</a:t>
            </a:r>
          </a:p>
          <a:p>
            <a:r>
              <a:rPr lang="en-NZ" sz="1600" b="1" i="1" dirty="0" smtClean="0"/>
              <a:t>OR  </a:t>
            </a:r>
            <a:r>
              <a:rPr lang="en-NZ" sz="1600" dirty="0" smtClean="0"/>
              <a:t>Correct </a:t>
            </a:r>
            <a:r>
              <a:rPr lang="en-NZ" sz="1600" dirty="0"/>
              <a:t>substitution in Newton’s formula, but incorrect answer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086404" y="5142614"/>
            <a:ext cx="2633747" cy="584775"/>
          </a:xfrm>
          <a:prstGeom prst="rect">
            <a:avLst/>
          </a:prstGeom>
          <a:ln w="28575">
            <a:solidFill>
              <a:srgbClr val="00964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i="1" dirty="0" smtClean="0">
                <a:solidFill>
                  <a:srgbClr val="009644"/>
                </a:solidFill>
              </a:rPr>
              <a:t>“EXCELLENCE”   for correct working and answer</a:t>
            </a:r>
            <a:endParaRPr lang="en-NZ" sz="16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1723291" y="2681649"/>
            <a:ext cx="1274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 smtClean="0">
                <a:solidFill>
                  <a:srgbClr val="0000CC"/>
                </a:solidFill>
              </a:rPr>
              <a:t>Virtual focus so negative f</a:t>
            </a:r>
            <a:endParaRPr lang="en-NZ" sz="1400" i="1" dirty="0">
              <a:solidFill>
                <a:srgbClr val="0000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41583" y="5876188"/>
            <a:ext cx="1274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 smtClean="0">
                <a:solidFill>
                  <a:srgbClr val="0000CC"/>
                </a:solidFill>
              </a:rPr>
              <a:t>Virtual image so negative h</a:t>
            </a:r>
            <a:endParaRPr lang="en-NZ" sz="1400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9" dur="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0" dur="3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1" dur="37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375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3" dur="375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3" grpId="1" animBg="1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553" y="5064974"/>
            <a:ext cx="1612741" cy="1261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15" y="5140770"/>
            <a:ext cx="1556089" cy="121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6185" y="838843"/>
            <a:ext cx="6342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Explain why the images formed by the two lenses are </a:t>
            </a:r>
            <a:r>
              <a:rPr lang="en-US" sz="1600" b="1" dirty="0"/>
              <a:t>different in size.</a:t>
            </a:r>
            <a:endParaRPr lang="en-NZ" sz="1600" dirty="0"/>
          </a:p>
          <a:p>
            <a:r>
              <a:rPr lang="en-US" sz="1600" dirty="0"/>
              <a:t>Draw diagrams to help your explanation. The arrow represents the candle.</a:t>
            </a:r>
            <a:endParaRPr lang="en-NZ" sz="1600" dirty="0"/>
          </a:p>
        </p:txBody>
      </p:sp>
      <p:sp>
        <p:nvSpPr>
          <p:cNvPr id="23" name="Rectangle 22"/>
          <p:cNvSpPr/>
          <p:nvPr/>
        </p:nvSpPr>
        <p:spPr>
          <a:xfrm>
            <a:off x="189040" y="2266232"/>
            <a:ext cx="64876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1400" dirty="0" smtClean="0">
                <a:solidFill>
                  <a:srgbClr val="231F20"/>
                </a:solidFill>
                <a:ea typeface="Times New Roman" pitchFamily="18" charset="0"/>
                <a:cs typeface="Times New Roman" pitchFamily="18" charset="0"/>
              </a:rPr>
              <a:t>The glass </a:t>
            </a:r>
            <a:r>
              <a:rPr lang="en-US" altLang="en-US" sz="1400" dirty="0">
                <a:solidFill>
                  <a:srgbClr val="231F20"/>
                </a:solidFill>
                <a:ea typeface="Times New Roman" pitchFamily="18" charset="0"/>
                <a:cs typeface="Times New Roman" pitchFamily="18" charset="0"/>
              </a:rPr>
              <a:t>with lower refractive </a:t>
            </a:r>
            <a:r>
              <a:rPr lang="en-US" altLang="en-US" sz="1400" dirty="0" smtClean="0">
                <a:solidFill>
                  <a:srgbClr val="231F20"/>
                </a:solidFill>
                <a:ea typeface="Times New Roman" pitchFamily="18" charset="0"/>
                <a:cs typeface="Times New Roman" pitchFamily="18" charset="0"/>
              </a:rPr>
              <a:t>index will not refract the light rays as much so the lens will have a longer focal length.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1400" dirty="0" smtClean="0">
                <a:solidFill>
                  <a:srgbClr val="231F20"/>
                </a:solidFill>
                <a:ea typeface="Times New Roman" pitchFamily="18" charset="0"/>
                <a:cs typeface="Times New Roman" pitchFamily="18" charset="0"/>
              </a:rPr>
              <a:t>This will give less magnification.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1400" dirty="0" smtClean="0">
                <a:solidFill>
                  <a:srgbClr val="231F20"/>
                </a:solidFill>
                <a:ea typeface="Times New Roman" pitchFamily="18" charset="0"/>
                <a:cs typeface="Times New Roman" pitchFamily="18" charset="0"/>
              </a:rPr>
              <a:t>The closer the lens is to being flat glass, the closer the image will be to being identical in size to the object.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101089" y="3507477"/>
            <a:ext cx="25610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Lens with </a:t>
            </a:r>
            <a:r>
              <a:rPr lang="en-US" altLang="en-US" sz="14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higher </a:t>
            </a:r>
            <a:r>
              <a:rPr lang="en-US" altLang="en-US" sz="1400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refractive index</a:t>
            </a:r>
            <a:endParaRPr lang="en-US" altLang="en-US" sz="1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271" y="105400"/>
            <a:ext cx="86516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arenBoth" startAt="4"/>
            </a:pPr>
            <a:r>
              <a:rPr lang="en-US" sz="1600" dirty="0" smtClean="0"/>
              <a:t>Jack </a:t>
            </a:r>
            <a:r>
              <a:rPr lang="en-US" sz="1600" dirty="0"/>
              <a:t>is given two convex lenses. The lenses are identical in shape, but have different refractive </a:t>
            </a:r>
            <a:endParaRPr lang="en-US" sz="1600" dirty="0" smtClean="0"/>
          </a:p>
          <a:p>
            <a:pPr lvl="0"/>
            <a:r>
              <a:rPr lang="en-US" sz="1600" dirty="0"/>
              <a:t> </a:t>
            </a:r>
            <a:r>
              <a:rPr lang="en-US" sz="1600" dirty="0" smtClean="0"/>
              <a:t>       indices</a:t>
            </a:r>
            <a:r>
              <a:rPr lang="en-US" sz="1600" dirty="0"/>
              <a:t>. Jack places the two lenses the same distance from a candle and sees a virtual image of the </a:t>
            </a:r>
            <a:endParaRPr lang="en-US" sz="1600" dirty="0" smtClean="0"/>
          </a:p>
          <a:p>
            <a:pPr lvl="0"/>
            <a:r>
              <a:rPr lang="en-US" sz="1600" dirty="0"/>
              <a:t> </a:t>
            </a:r>
            <a:r>
              <a:rPr lang="en-US" sz="1600" dirty="0" smtClean="0"/>
              <a:t>       candle </a:t>
            </a:r>
            <a:r>
              <a:rPr lang="en-US" sz="1600" dirty="0"/>
              <a:t>in each lens.</a:t>
            </a:r>
            <a:endParaRPr lang="en-NZ" sz="1600" dirty="0"/>
          </a:p>
        </p:txBody>
      </p:sp>
      <p:grpSp>
        <p:nvGrpSpPr>
          <p:cNvPr id="80" name="Group 79"/>
          <p:cNvGrpSpPr/>
          <p:nvPr/>
        </p:nvGrpSpPr>
        <p:grpSpPr>
          <a:xfrm>
            <a:off x="4674778" y="3587047"/>
            <a:ext cx="4314093" cy="1828408"/>
            <a:chOff x="307730" y="3616960"/>
            <a:chExt cx="4314093" cy="1828408"/>
          </a:xfrm>
        </p:grpSpPr>
        <p:cxnSp>
          <p:nvCxnSpPr>
            <p:cNvPr id="60" name="Straight Arrow Connector 59"/>
            <p:cNvCxnSpPr/>
            <p:nvPr/>
          </p:nvCxnSpPr>
          <p:spPr>
            <a:xfrm>
              <a:off x="2571750" y="4484370"/>
              <a:ext cx="1581150" cy="601980"/>
            </a:xfrm>
            <a:prstGeom prst="straightConnector1">
              <a:avLst/>
            </a:prstGeom>
            <a:ln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7"/>
            <p:cNvGrpSpPr/>
            <p:nvPr/>
          </p:nvGrpSpPr>
          <p:grpSpPr>
            <a:xfrm>
              <a:off x="307730" y="3616960"/>
              <a:ext cx="4314093" cy="1828408"/>
              <a:chOff x="307730" y="3616960"/>
              <a:chExt cx="4314093" cy="1828408"/>
            </a:xfrm>
          </p:grpSpPr>
          <p:grpSp>
            <p:nvGrpSpPr>
              <p:cNvPr id="24" name="Group 23"/>
              <p:cNvGrpSpPr>
                <a:grpSpLocks/>
              </p:cNvGrpSpPr>
              <p:nvPr/>
            </p:nvGrpSpPr>
            <p:grpSpPr bwMode="auto">
              <a:xfrm>
                <a:off x="307730" y="4179275"/>
                <a:ext cx="4314093" cy="1266093"/>
                <a:chOff x="0" y="0"/>
                <a:chExt cx="7666" cy="2110"/>
              </a:xfrm>
            </p:grpSpPr>
            <p:grpSp>
              <p:nvGrpSpPr>
                <p:cNvPr id="25" name="Group 20"/>
                <p:cNvGrpSpPr>
                  <a:grpSpLocks/>
                </p:cNvGrpSpPr>
                <p:nvPr/>
              </p:nvGrpSpPr>
              <p:grpSpPr bwMode="auto">
                <a:xfrm>
                  <a:off x="4035" y="6"/>
                  <a:ext cx="2" cy="2098"/>
                  <a:chOff x="4035" y="6"/>
                  <a:chExt cx="2" cy="2098"/>
                </a:xfrm>
              </p:grpSpPr>
              <p:sp>
                <p:nvSpPr>
                  <p:cNvPr id="40" name="Freeform 21"/>
                  <p:cNvSpPr>
                    <a:spLocks/>
                  </p:cNvSpPr>
                  <p:nvPr/>
                </p:nvSpPr>
                <p:spPr bwMode="auto">
                  <a:xfrm>
                    <a:off x="4035" y="6"/>
                    <a:ext cx="2" cy="2098"/>
                  </a:xfrm>
                  <a:custGeom>
                    <a:avLst/>
                    <a:gdLst>
                      <a:gd name="T0" fmla="+- 0 6 6"/>
                      <a:gd name="T1" fmla="*/ 6 h 2098"/>
                      <a:gd name="T2" fmla="+- 0 2104 6"/>
                      <a:gd name="T3" fmla="*/ 2104 h 2098"/>
                    </a:gdLst>
                    <a:ahLst/>
                    <a:cxnLst>
                      <a:cxn ang="0">
                        <a:pos x="0" y="T1"/>
                      </a:cxn>
                      <a:cxn ang="0">
                        <a:pos x="0" y="T3"/>
                      </a:cxn>
                    </a:cxnLst>
                    <a:rect l="0" t="0" r="r" b="b"/>
                    <a:pathLst>
                      <a:path h="2098">
                        <a:moveTo>
                          <a:pt x="0" y="0"/>
                        </a:moveTo>
                        <a:lnTo>
                          <a:pt x="0" y="2098"/>
                        </a:lnTo>
                      </a:path>
                    </a:pathLst>
                  </a:custGeom>
                  <a:noFill/>
                  <a:ln w="762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6" name="Group 18"/>
                <p:cNvGrpSpPr>
                  <a:grpSpLocks/>
                </p:cNvGrpSpPr>
                <p:nvPr/>
              </p:nvGrpSpPr>
              <p:grpSpPr bwMode="auto">
                <a:xfrm>
                  <a:off x="6" y="1055"/>
                  <a:ext cx="7654" cy="2"/>
                  <a:chOff x="6" y="1055"/>
                  <a:chExt cx="7654" cy="2"/>
                </a:xfrm>
              </p:grpSpPr>
              <p:sp>
                <p:nvSpPr>
                  <p:cNvPr id="39" name="Freeform 38"/>
                  <p:cNvSpPr>
                    <a:spLocks/>
                  </p:cNvSpPr>
                  <p:nvPr/>
                </p:nvSpPr>
                <p:spPr bwMode="auto">
                  <a:xfrm>
                    <a:off x="6" y="1055"/>
                    <a:ext cx="7654" cy="2"/>
                  </a:xfrm>
                  <a:custGeom>
                    <a:avLst/>
                    <a:gdLst>
                      <a:gd name="T0" fmla="+- 0 6 6"/>
                      <a:gd name="T1" fmla="*/ T0 w 7654"/>
                      <a:gd name="T2" fmla="+- 0 7660 6"/>
                      <a:gd name="T3" fmla="*/ T2 w 7654"/>
                    </a:gdLst>
                    <a:ahLst/>
                    <a:cxnLst>
                      <a:cxn ang="0">
                        <a:pos x="T1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7654">
                        <a:moveTo>
                          <a:pt x="0" y="0"/>
                        </a:moveTo>
                        <a:lnTo>
                          <a:pt x="7654" y="0"/>
                        </a:lnTo>
                      </a:path>
                    </a:pathLst>
                  </a:custGeom>
                  <a:noFill/>
                  <a:ln w="762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7" name="Group 16"/>
                <p:cNvGrpSpPr>
                  <a:grpSpLocks/>
                </p:cNvGrpSpPr>
                <p:nvPr/>
              </p:nvGrpSpPr>
              <p:grpSpPr bwMode="auto">
                <a:xfrm>
                  <a:off x="4035" y="913"/>
                  <a:ext cx="2" cy="284"/>
                  <a:chOff x="4035" y="913"/>
                  <a:chExt cx="2" cy="284"/>
                </a:xfrm>
              </p:grpSpPr>
              <p:sp>
                <p:nvSpPr>
                  <p:cNvPr id="38" name="Freeform 17"/>
                  <p:cNvSpPr>
                    <a:spLocks/>
                  </p:cNvSpPr>
                  <p:nvPr/>
                </p:nvSpPr>
                <p:spPr bwMode="auto">
                  <a:xfrm>
                    <a:off x="4035" y="913"/>
                    <a:ext cx="2" cy="284"/>
                  </a:xfrm>
                  <a:custGeom>
                    <a:avLst/>
                    <a:gdLst>
                      <a:gd name="T0" fmla="+- 0 913 913"/>
                      <a:gd name="T1" fmla="*/ 913 h 284"/>
                      <a:gd name="T2" fmla="+- 0 1197 913"/>
                      <a:gd name="T3" fmla="*/ 1197 h 284"/>
                    </a:gdLst>
                    <a:ahLst/>
                    <a:cxnLst>
                      <a:cxn ang="0">
                        <a:pos x="0" y="T1"/>
                      </a:cxn>
                      <a:cxn ang="0">
                        <a:pos x="0" y="T3"/>
                      </a:cxn>
                    </a:cxnLst>
                    <a:rect l="0" t="0" r="r" b="b"/>
                    <a:pathLst>
                      <a:path h="284">
                        <a:moveTo>
                          <a:pt x="0" y="0"/>
                        </a:moveTo>
                        <a:lnTo>
                          <a:pt x="0" y="284"/>
                        </a:lnTo>
                      </a:path>
                    </a:pathLst>
                  </a:custGeom>
                  <a:noFill/>
                  <a:ln w="45339">
                    <a:solidFill>
                      <a:srgbClr val="FFFF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8" name="Group 14"/>
                <p:cNvGrpSpPr>
                  <a:grpSpLocks/>
                </p:cNvGrpSpPr>
                <p:nvPr/>
              </p:nvGrpSpPr>
              <p:grpSpPr bwMode="auto">
                <a:xfrm>
                  <a:off x="3039" y="512"/>
                  <a:ext cx="2" cy="543"/>
                  <a:chOff x="3039" y="512"/>
                  <a:chExt cx="2" cy="543"/>
                </a:xfrm>
              </p:grpSpPr>
              <p:sp>
                <p:nvSpPr>
                  <p:cNvPr id="37" name="Freeform 15"/>
                  <p:cNvSpPr>
                    <a:spLocks/>
                  </p:cNvSpPr>
                  <p:nvPr/>
                </p:nvSpPr>
                <p:spPr bwMode="auto">
                  <a:xfrm>
                    <a:off x="3039" y="512"/>
                    <a:ext cx="2" cy="543"/>
                  </a:xfrm>
                  <a:custGeom>
                    <a:avLst/>
                    <a:gdLst>
                      <a:gd name="T0" fmla="+- 0 512 512"/>
                      <a:gd name="T1" fmla="*/ 512 h 543"/>
                      <a:gd name="T2" fmla="+- 0 1055 512"/>
                      <a:gd name="T3" fmla="*/ 1055 h 543"/>
                    </a:gdLst>
                    <a:ahLst/>
                    <a:cxnLst>
                      <a:cxn ang="0">
                        <a:pos x="0" y="T1"/>
                      </a:cxn>
                      <a:cxn ang="0">
                        <a:pos x="0" y="T3"/>
                      </a:cxn>
                    </a:cxnLst>
                    <a:rect l="0" t="0" r="r" b="b"/>
                    <a:pathLst>
                      <a:path h="543">
                        <a:moveTo>
                          <a:pt x="0" y="0"/>
                        </a:moveTo>
                        <a:lnTo>
                          <a:pt x="0" y="543"/>
                        </a:lnTo>
                      </a:path>
                    </a:pathLst>
                  </a:custGeom>
                  <a:noFill/>
                  <a:ln w="13970">
                    <a:solidFill>
                      <a:srgbClr val="231F2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29" name="Group 28"/>
                <p:cNvGrpSpPr>
                  <a:grpSpLocks/>
                </p:cNvGrpSpPr>
                <p:nvPr/>
              </p:nvGrpSpPr>
              <p:grpSpPr bwMode="auto">
                <a:xfrm>
                  <a:off x="2938" y="488"/>
                  <a:ext cx="203" cy="164"/>
                  <a:chOff x="2938" y="488"/>
                  <a:chExt cx="203" cy="164"/>
                </a:xfrm>
              </p:grpSpPr>
              <p:sp>
                <p:nvSpPr>
                  <p:cNvPr id="34" name="Freeform 13"/>
                  <p:cNvSpPr>
                    <a:spLocks/>
                  </p:cNvSpPr>
                  <p:nvPr/>
                </p:nvSpPr>
                <p:spPr bwMode="auto">
                  <a:xfrm>
                    <a:off x="2938" y="488"/>
                    <a:ext cx="203" cy="164"/>
                  </a:xfrm>
                  <a:custGeom>
                    <a:avLst/>
                    <a:gdLst>
                      <a:gd name="T0" fmla="+- 0 3042 2938"/>
                      <a:gd name="T1" fmla="*/ T0 w 203"/>
                      <a:gd name="T2" fmla="+- 0 488 488"/>
                      <a:gd name="T3" fmla="*/ 488 h 164"/>
                      <a:gd name="T4" fmla="+- 0 3036 2938"/>
                      <a:gd name="T5" fmla="*/ T4 w 203"/>
                      <a:gd name="T6" fmla="+- 0 488 488"/>
                      <a:gd name="T7" fmla="*/ 488 h 164"/>
                      <a:gd name="T8" fmla="+- 0 3032 2938"/>
                      <a:gd name="T9" fmla="*/ T8 w 203"/>
                      <a:gd name="T10" fmla="+- 0 490 488"/>
                      <a:gd name="T11" fmla="*/ 490 h 164"/>
                      <a:gd name="T12" fmla="+- 0 2939 2938"/>
                      <a:gd name="T13" fmla="*/ T12 w 203"/>
                      <a:gd name="T14" fmla="+- 0 636 488"/>
                      <a:gd name="T15" fmla="*/ 636 h 164"/>
                      <a:gd name="T16" fmla="+- 0 2938 2938"/>
                      <a:gd name="T17" fmla="*/ T16 w 203"/>
                      <a:gd name="T18" fmla="+- 0 638 488"/>
                      <a:gd name="T19" fmla="*/ 638 h 164"/>
                      <a:gd name="T20" fmla="+- 0 2938 2938"/>
                      <a:gd name="T21" fmla="*/ T20 w 203"/>
                      <a:gd name="T22" fmla="+- 0 643 488"/>
                      <a:gd name="T23" fmla="*/ 643 h 164"/>
                      <a:gd name="T24" fmla="+- 0 2940 2938"/>
                      <a:gd name="T25" fmla="*/ T24 w 203"/>
                      <a:gd name="T26" fmla="+- 0 647 488"/>
                      <a:gd name="T27" fmla="*/ 647 h 164"/>
                      <a:gd name="T28" fmla="+- 0 2948 2938"/>
                      <a:gd name="T29" fmla="*/ T28 w 203"/>
                      <a:gd name="T30" fmla="+- 0 652 488"/>
                      <a:gd name="T31" fmla="*/ 652 h 164"/>
                      <a:gd name="T32" fmla="+- 0 2954 2938"/>
                      <a:gd name="T33" fmla="*/ T32 w 203"/>
                      <a:gd name="T34" fmla="+- 0 650 488"/>
                      <a:gd name="T35" fmla="*/ 650 h 164"/>
                      <a:gd name="T36" fmla="+- 0 3039 2938"/>
                      <a:gd name="T37" fmla="*/ T36 w 203"/>
                      <a:gd name="T38" fmla="+- 0 517 488"/>
                      <a:gd name="T39" fmla="*/ 517 h 164"/>
                      <a:gd name="T40" fmla="+- 0 3063 2938"/>
                      <a:gd name="T41" fmla="*/ T40 w 203"/>
                      <a:gd name="T42" fmla="+- 0 517 488"/>
                      <a:gd name="T43" fmla="*/ 517 h 164"/>
                      <a:gd name="T44" fmla="+- 0 3046 2938"/>
                      <a:gd name="T45" fmla="*/ T44 w 203"/>
                      <a:gd name="T46" fmla="+- 0 490 488"/>
                      <a:gd name="T47" fmla="*/ 490 h 164"/>
                      <a:gd name="T48" fmla="+- 0 3042 2938"/>
                      <a:gd name="T49" fmla="*/ T48 w 203"/>
                      <a:gd name="T50" fmla="+- 0 488 488"/>
                      <a:gd name="T51" fmla="*/ 488 h 164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</a:cxnLst>
                    <a:rect l="0" t="0" r="r" b="b"/>
                    <a:pathLst>
                      <a:path w="203" h="164">
                        <a:moveTo>
                          <a:pt x="104" y="0"/>
                        </a:moveTo>
                        <a:lnTo>
                          <a:pt x="98" y="0"/>
                        </a:lnTo>
                        <a:lnTo>
                          <a:pt x="94" y="2"/>
                        </a:lnTo>
                        <a:lnTo>
                          <a:pt x="1" y="148"/>
                        </a:lnTo>
                        <a:lnTo>
                          <a:pt x="0" y="150"/>
                        </a:lnTo>
                        <a:lnTo>
                          <a:pt x="0" y="155"/>
                        </a:lnTo>
                        <a:lnTo>
                          <a:pt x="2" y="159"/>
                        </a:lnTo>
                        <a:lnTo>
                          <a:pt x="10" y="164"/>
                        </a:lnTo>
                        <a:lnTo>
                          <a:pt x="16" y="162"/>
                        </a:lnTo>
                        <a:lnTo>
                          <a:pt x="101" y="29"/>
                        </a:lnTo>
                        <a:lnTo>
                          <a:pt x="125" y="29"/>
                        </a:lnTo>
                        <a:lnTo>
                          <a:pt x="108" y="2"/>
                        </a:lnTo>
                        <a:lnTo>
                          <a:pt x="104" y="0"/>
                        </a:lnTo>
                        <a:close/>
                      </a:path>
                    </a:pathLst>
                  </a:custGeom>
                  <a:solidFill>
                    <a:srgbClr val="231F2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5" name="Freeform 12"/>
                  <p:cNvSpPr>
                    <a:spLocks/>
                  </p:cNvSpPr>
                  <p:nvPr/>
                </p:nvSpPr>
                <p:spPr bwMode="auto">
                  <a:xfrm>
                    <a:off x="2938" y="488"/>
                    <a:ext cx="203" cy="164"/>
                  </a:xfrm>
                  <a:custGeom>
                    <a:avLst/>
                    <a:gdLst>
                      <a:gd name="T0" fmla="+- 0 3063 2938"/>
                      <a:gd name="T1" fmla="*/ T0 w 203"/>
                      <a:gd name="T2" fmla="+- 0 517 488"/>
                      <a:gd name="T3" fmla="*/ 517 h 164"/>
                      <a:gd name="T4" fmla="+- 0 3039 2938"/>
                      <a:gd name="T5" fmla="*/ T4 w 203"/>
                      <a:gd name="T6" fmla="+- 0 517 488"/>
                      <a:gd name="T7" fmla="*/ 517 h 164"/>
                      <a:gd name="T8" fmla="+- 0 3124 2938"/>
                      <a:gd name="T9" fmla="*/ T8 w 203"/>
                      <a:gd name="T10" fmla="+- 0 650 488"/>
                      <a:gd name="T11" fmla="*/ 650 h 164"/>
                      <a:gd name="T12" fmla="+- 0 3130 2938"/>
                      <a:gd name="T13" fmla="*/ T12 w 203"/>
                      <a:gd name="T14" fmla="+- 0 652 488"/>
                      <a:gd name="T15" fmla="*/ 652 h 164"/>
                      <a:gd name="T16" fmla="+- 0 3140 2938"/>
                      <a:gd name="T17" fmla="*/ T16 w 203"/>
                      <a:gd name="T18" fmla="+- 0 646 488"/>
                      <a:gd name="T19" fmla="*/ 646 h 164"/>
                      <a:gd name="T20" fmla="+- 0 3141 2938"/>
                      <a:gd name="T21" fmla="*/ T20 w 203"/>
                      <a:gd name="T22" fmla="+- 0 639 488"/>
                      <a:gd name="T23" fmla="*/ 639 h 164"/>
                      <a:gd name="T24" fmla="+- 0 3063 2938"/>
                      <a:gd name="T25" fmla="*/ T24 w 203"/>
                      <a:gd name="T26" fmla="+- 0 517 488"/>
                      <a:gd name="T27" fmla="*/ 517 h 164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</a:cxnLst>
                    <a:rect l="0" t="0" r="r" b="b"/>
                    <a:pathLst>
                      <a:path w="203" h="164">
                        <a:moveTo>
                          <a:pt x="125" y="29"/>
                        </a:moveTo>
                        <a:lnTo>
                          <a:pt x="101" y="29"/>
                        </a:lnTo>
                        <a:lnTo>
                          <a:pt x="186" y="162"/>
                        </a:lnTo>
                        <a:lnTo>
                          <a:pt x="192" y="164"/>
                        </a:lnTo>
                        <a:lnTo>
                          <a:pt x="202" y="158"/>
                        </a:lnTo>
                        <a:lnTo>
                          <a:pt x="203" y="151"/>
                        </a:lnTo>
                        <a:lnTo>
                          <a:pt x="125" y="29"/>
                        </a:lnTo>
                        <a:close/>
                      </a:path>
                    </a:pathLst>
                  </a:custGeom>
                  <a:solidFill>
                    <a:srgbClr val="231F2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  <p:pic>
                <p:nvPicPr>
                  <p:cNvPr id="36" name="Picture 11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00" y="913"/>
                    <a:ext cx="69" cy="28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30" name="Group 6"/>
                <p:cNvGrpSpPr>
                  <a:grpSpLocks/>
                </p:cNvGrpSpPr>
                <p:nvPr/>
              </p:nvGrpSpPr>
              <p:grpSpPr bwMode="auto">
                <a:xfrm>
                  <a:off x="3995" y="908"/>
                  <a:ext cx="80" cy="294"/>
                  <a:chOff x="3995" y="908"/>
                  <a:chExt cx="80" cy="294"/>
                </a:xfrm>
              </p:grpSpPr>
              <p:sp>
                <p:nvSpPr>
                  <p:cNvPr id="31" name="Freeform 9"/>
                  <p:cNvSpPr>
                    <a:spLocks/>
                  </p:cNvSpPr>
                  <p:nvPr/>
                </p:nvSpPr>
                <p:spPr bwMode="auto">
                  <a:xfrm>
                    <a:off x="3995" y="908"/>
                    <a:ext cx="80" cy="294"/>
                  </a:xfrm>
                  <a:custGeom>
                    <a:avLst/>
                    <a:gdLst>
                      <a:gd name="T0" fmla="+- 0 4038 3995"/>
                      <a:gd name="T1" fmla="*/ T0 w 80"/>
                      <a:gd name="T2" fmla="+- 0 908 908"/>
                      <a:gd name="T3" fmla="*/ 908 h 294"/>
                      <a:gd name="T4" fmla="+- 0 4031 3995"/>
                      <a:gd name="T5" fmla="*/ T4 w 80"/>
                      <a:gd name="T6" fmla="+- 0 908 908"/>
                      <a:gd name="T7" fmla="*/ 908 h 294"/>
                      <a:gd name="T8" fmla="+- 0 4027 3995"/>
                      <a:gd name="T9" fmla="*/ T8 w 80"/>
                      <a:gd name="T10" fmla="+- 0 910 908"/>
                      <a:gd name="T11" fmla="*/ 910 h 294"/>
                      <a:gd name="T12" fmla="+- 0 4003 3995"/>
                      <a:gd name="T13" fmla="*/ T12 w 80"/>
                      <a:gd name="T14" fmla="+- 0 967 908"/>
                      <a:gd name="T15" fmla="*/ 967 h 294"/>
                      <a:gd name="T16" fmla="+- 0 3995 3995"/>
                      <a:gd name="T17" fmla="*/ T16 w 80"/>
                      <a:gd name="T18" fmla="+- 0 1044 908"/>
                      <a:gd name="T19" fmla="*/ 1044 h 294"/>
                      <a:gd name="T20" fmla="+- 0 3995 3995"/>
                      <a:gd name="T21" fmla="*/ T20 w 80"/>
                      <a:gd name="T22" fmla="+- 0 1070 908"/>
                      <a:gd name="T23" fmla="*/ 1070 h 294"/>
                      <a:gd name="T24" fmla="+- 0 4000 3995"/>
                      <a:gd name="T25" fmla="*/ T24 w 80"/>
                      <a:gd name="T26" fmla="+- 0 1131 908"/>
                      <a:gd name="T27" fmla="*/ 1131 h 294"/>
                      <a:gd name="T28" fmla="+- 0 4019 3995"/>
                      <a:gd name="T29" fmla="*/ T28 w 80"/>
                      <a:gd name="T30" fmla="+- 0 1192 908"/>
                      <a:gd name="T31" fmla="*/ 1192 h 294"/>
                      <a:gd name="T32" fmla="+- 0 4031 3995"/>
                      <a:gd name="T33" fmla="*/ T32 w 80"/>
                      <a:gd name="T34" fmla="+- 0 1202 908"/>
                      <a:gd name="T35" fmla="*/ 1202 h 294"/>
                      <a:gd name="T36" fmla="+- 0 4038 3995"/>
                      <a:gd name="T37" fmla="*/ T36 w 80"/>
                      <a:gd name="T38" fmla="+- 0 1202 908"/>
                      <a:gd name="T39" fmla="*/ 1202 h 294"/>
                      <a:gd name="T40" fmla="+- 0 4042 3995"/>
                      <a:gd name="T41" fmla="*/ T40 w 80"/>
                      <a:gd name="T42" fmla="+- 0 1200 908"/>
                      <a:gd name="T43" fmla="*/ 1200 h 294"/>
                      <a:gd name="T44" fmla="+- 0 4045 3995"/>
                      <a:gd name="T45" fmla="*/ T44 w 80"/>
                      <a:gd name="T46" fmla="+- 0 1198 908"/>
                      <a:gd name="T47" fmla="*/ 1198 h 294"/>
                      <a:gd name="T48" fmla="+- 0 4049 3995"/>
                      <a:gd name="T49" fmla="*/ T48 w 80"/>
                      <a:gd name="T50" fmla="+- 0 1192 908"/>
                      <a:gd name="T51" fmla="*/ 1192 h 294"/>
                      <a:gd name="T52" fmla="+- 0 4035 3995"/>
                      <a:gd name="T53" fmla="*/ T52 w 80"/>
                      <a:gd name="T54" fmla="+- 0 1192 908"/>
                      <a:gd name="T55" fmla="*/ 1192 h 294"/>
                      <a:gd name="T56" fmla="+- 0 4031 3995"/>
                      <a:gd name="T57" fmla="*/ T56 w 80"/>
                      <a:gd name="T58" fmla="+- 0 1190 908"/>
                      <a:gd name="T59" fmla="*/ 1190 h 294"/>
                      <a:gd name="T60" fmla="+- 0 4009 3995"/>
                      <a:gd name="T61" fmla="*/ T60 w 80"/>
                      <a:gd name="T62" fmla="+- 0 1116 908"/>
                      <a:gd name="T63" fmla="*/ 1116 h 294"/>
                      <a:gd name="T64" fmla="+- 0 4005 3995"/>
                      <a:gd name="T65" fmla="*/ T64 w 80"/>
                      <a:gd name="T66" fmla="+- 0 1065 908"/>
                      <a:gd name="T67" fmla="*/ 1065 h 294"/>
                      <a:gd name="T68" fmla="+- 0 4005 3995"/>
                      <a:gd name="T69" fmla="*/ T68 w 80"/>
                      <a:gd name="T70" fmla="+- 0 1044 908"/>
                      <a:gd name="T71" fmla="*/ 1044 h 294"/>
                      <a:gd name="T72" fmla="+- 0 4011 3995"/>
                      <a:gd name="T73" fmla="*/ T72 w 80"/>
                      <a:gd name="T74" fmla="+- 0 973 908"/>
                      <a:gd name="T75" fmla="*/ 973 h 294"/>
                      <a:gd name="T76" fmla="+- 0 4035 3995"/>
                      <a:gd name="T77" fmla="*/ T76 w 80"/>
                      <a:gd name="T78" fmla="+- 0 918 908"/>
                      <a:gd name="T79" fmla="*/ 918 h 294"/>
                      <a:gd name="T80" fmla="+- 0 4050 3995"/>
                      <a:gd name="T81" fmla="*/ T80 w 80"/>
                      <a:gd name="T82" fmla="+- 0 918 908"/>
                      <a:gd name="T83" fmla="*/ 918 h 294"/>
                      <a:gd name="T84" fmla="+- 0 4050 3995"/>
                      <a:gd name="T85" fmla="*/ T84 w 80"/>
                      <a:gd name="T86" fmla="+- 0 918 908"/>
                      <a:gd name="T87" fmla="*/ 918 h 294"/>
                      <a:gd name="T88" fmla="+- 0 4048 3995"/>
                      <a:gd name="T89" fmla="*/ T88 w 80"/>
                      <a:gd name="T90" fmla="+- 0 915 908"/>
                      <a:gd name="T91" fmla="*/ 915 h 294"/>
                      <a:gd name="T92" fmla="+- 0 4042 3995"/>
                      <a:gd name="T93" fmla="*/ T92 w 80"/>
                      <a:gd name="T94" fmla="+- 0 910 908"/>
                      <a:gd name="T95" fmla="*/ 910 h 294"/>
                      <a:gd name="T96" fmla="+- 0 4038 3995"/>
                      <a:gd name="T97" fmla="*/ T96 w 80"/>
                      <a:gd name="T98" fmla="+- 0 908 908"/>
                      <a:gd name="T99" fmla="*/ 908 h 294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  <a:cxn ang="0">
                        <a:pos x="T49" y="T51"/>
                      </a:cxn>
                      <a:cxn ang="0">
                        <a:pos x="T53" y="T55"/>
                      </a:cxn>
                      <a:cxn ang="0">
                        <a:pos x="T57" y="T59"/>
                      </a:cxn>
                      <a:cxn ang="0">
                        <a:pos x="T61" y="T63"/>
                      </a:cxn>
                      <a:cxn ang="0">
                        <a:pos x="T65" y="T67"/>
                      </a:cxn>
                      <a:cxn ang="0">
                        <a:pos x="T69" y="T71"/>
                      </a:cxn>
                      <a:cxn ang="0">
                        <a:pos x="T73" y="T75"/>
                      </a:cxn>
                      <a:cxn ang="0">
                        <a:pos x="T77" y="T79"/>
                      </a:cxn>
                      <a:cxn ang="0">
                        <a:pos x="T81" y="T83"/>
                      </a:cxn>
                      <a:cxn ang="0">
                        <a:pos x="T85" y="T87"/>
                      </a:cxn>
                      <a:cxn ang="0">
                        <a:pos x="T89" y="T91"/>
                      </a:cxn>
                      <a:cxn ang="0">
                        <a:pos x="T93" y="T95"/>
                      </a:cxn>
                      <a:cxn ang="0">
                        <a:pos x="T97" y="T99"/>
                      </a:cxn>
                    </a:cxnLst>
                    <a:rect l="0" t="0" r="r" b="b"/>
                    <a:pathLst>
                      <a:path w="80" h="294">
                        <a:moveTo>
                          <a:pt x="43" y="0"/>
                        </a:moveTo>
                        <a:lnTo>
                          <a:pt x="36" y="0"/>
                        </a:lnTo>
                        <a:lnTo>
                          <a:pt x="32" y="2"/>
                        </a:lnTo>
                        <a:lnTo>
                          <a:pt x="8" y="59"/>
                        </a:lnTo>
                        <a:lnTo>
                          <a:pt x="0" y="136"/>
                        </a:lnTo>
                        <a:lnTo>
                          <a:pt x="0" y="162"/>
                        </a:lnTo>
                        <a:lnTo>
                          <a:pt x="5" y="223"/>
                        </a:lnTo>
                        <a:lnTo>
                          <a:pt x="24" y="284"/>
                        </a:lnTo>
                        <a:lnTo>
                          <a:pt x="36" y="294"/>
                        </a:lnTo>
                        <a:lnTo>
                          <a:pt x="43" y="294"/>
                        </a:lnTo>
                        <a:lnTo>
                          <a:pt x="47" y="292"/>
                        </a:lnTo>
                        <a:lnTo>
                          <a:pt x="50" y="290"/>
                        </a:lnTo>
                        <a:lnTo>
                          <a:pt x="54" y="284"/>
                        </a:lnTo>
                        <a:lnTo>
                          <a:pt x="40" y="284"/>
                        </a:lnTo>
                        <a:lnTo>
                          <a:pt x="36" y="282"/>
                        </a:lnTo>
                        <a:lnTo>
                          <a:pt x="14" y="208"/>
                        </a:lnTo>
                        <a:lnTo>
                          <a:pt x="10" y="157"/>
                        </a:lnTo>
                        <a:lnTo>
                          <a:pt x="10" y="136"/>
                        </a:lnTo>
                        <a:lnTo>
                          <a:pt x="16" y="65"/>
                        </a:lnTo>
                        <a:lnTo>
                          <a:pt x="40" y="10"/>
                        </a:lnTo>
                        <a:lnTo>
                          <a:pt x="55" y="10"/>
                        </a:lnTo>
                        <a:lnTo>
                          <a:pt x="53" y="7"/>
                        </a:lnTo>
                        <a:lnTo>
                          <a:pt x="47" y="2"/>
                        </a:lnTo>
                        <a:lnTo>
                          <a:pt x="43" y="0"/>
                        </a:lnTo>
                        <a:close/>
                      </a:path>
                    </a:pathLst>
                  </a:custGeom>
                  <a:solidFill>
                    <a:srgbClr val="231F2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2" name="Freeform 8"/>
                  <p:cNvSpPr>
                    <a:spLocks/>
                  </p:cNvSpPr>
                  <p:nvPr/>
                </p:nvSpPr>
                <p:spPr bwMode="auto">
                  <a:xfrm>
                    <a:off x="3995" y="908"/>
                    <a:ext cx="80" cy="294"/>
                  </a:xfrm>
                  <a:custGeom>
                    <a:avLst/>
                    <a:gdLst>
                      <a:gd name="T0" fmla="+- 0 4069 3995"/>
                      <a:gd name="T1" fmla="*/ T0 w 80"/>
                      <a:gd name="T2" fmla="+- 0 1055 908"/>
                      <a:gd name="T3" fmla="*/ 1055 h 294"/>
                      <a:gd name="T4" fmla="+- 0 4064 3995"/>
                      <a:gd name="T5" fmla="*/ T4 w 80"/>
                      <a:gd name="T6" fmla="+- 0 1055 908"/>
                      <a:gd name="T7" fmla="*/ 1055 h 294"/>
                      <a:gd name="T8" fmla="+- 0 4064 3995"/>
                      <a:gd name="T9" fmla="*/ T8 w 80"/>
                      <a:gd name="T10" fmla="+- 0 1078 908"/>
                      <a:gd name="T11" fmla="*/ 1078 h 294"/>
                      <a:gd name="T12" fmla="+- 0 4062 3995"/>
                      <a:gd name="T13" fmla="*/ T12 w 80"/>
                      <a:gd name="T14" fmla="+- 0 1099 908"/>
                      <a:gd name="T15" fmla="*/ 1099 h 294"/>
                      <a:gd name="T16" fmla="+- 0 4051 3995"/>
                      <a:gd name="T17" fmla="*/ T16 w 80"/>
                      <a:gd name="T18" fmla="+- 0 1165 908"/>
                      <a:gd name="T19" fmla="*/ 1165 h 294"/>
                      <a:gd name="T20" fmla="+- 0 4035 3995"/>
                      <a:gd name="T21" fmla="*/ T20 w 80"/>
                      <a:gd name="T22" fmla="+- 0 1192 908"/>
                      <a:gd name="T23" fmla="*/ 1192 h 294"/>
                      <a:gd name="T24" fmla="+- 0 4049 3995"/>
                      <a:gd name="T25" fmla="*/ T24 w 80"/>
                      <a:gd name="T26" fmla="+- 0 1192 908"/>
                      <a:gd name="T27" fmla="*/ 1192 h 294"/>
                      <a:gd name="T28" fmla="+- 0 4070 3995"/>
                      <a:gd name="T29" fmla="*/ T28 w 80"/>
                      <a:gd name="T30" fmla="+- 0 1122 908"/>
                      <a:gd name="T31" fmla="*/ 1122 h 294"/>
                      <a:gd name="T32" fmla="+- 0 4074 3995"/>
                      <a:gd name="T33" fmla="*/ T32 w 80"/>
                      <a:gd name="T34" fmla="+- 0 1065 908"/>
                      <a:gd name="T35" fmla="*/ 1065 h 294"/>
                      <a:gd name="T36" fmla="+- 0 4069 3995"/>
                      <a:gd name="T37" fmla="*/ T36 w 80"/>
                      <a:gd name="T38" fmla="+- 0 1055 908"/>
                      <a:gd name="T39" fmla="*/ 1055 h 294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</a:cxnLst>
                    <a:rect l="0" t="0" r="r" b="b"/>
                    <a:pathLst>
                      <a:path w="80" h="294">
                        <a:moveTo>
                          <a:pt x="74" y="147"/>
                        </a:moveTo>
                        <a:lnTo>
                          <a:pt x="69" y="147"/>
                        </a:lnTo>
                        <a:lnTo>
                          <a:pt x="69" y="170"/>
                        </a:lnTo>
                        <a:lnTo>
                          <a:pt x="67" y="191"/>
                        </a:lnTo>
                        <a:lnTo>
                          <a:pt x="56" y="257"/>
                        </a:lnTo>
                        <a:lnTo>
                          <a:pt x="40" y="284"/>
                        </a:lnTo>
                        <a:lnTo>
                          <a:pt x="54" y="284"/>
                        </a:lnTo>
                        <a:lnTo>
                          <a:pt x="75" y="214"/>
                        </a:lnTo>
                        <a:lnTo>
                          <a:pt x="79" y="157"/>
                        </a:lnTo>
                        <a:lnTo>
                          <a:pt x="74" y="147"/>
                        </a:lnTo>
                        <a:close/>
                      </a:path>
                    </a:pathLst>
                  </a:custGeom>
                  <a:solidFill>
                    <a:srgbClr val="231F2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  <p:sp>
                <p:nvSpPr>
                  <p:cNvPr id="33" name="Freeform 7"/>
                  <p:cNvSpPr>
                    <a:spLocks/>
                  </p:cNvSpPr>
                  <p:nvPr/>
                </p:nvSpPr>
                <p:spPr bwMode="auto">
                  <a:xfrm>
                    <a:off x="3995" y="908"/>
                    <a:ext cx="80" cy="294"/>
                  </a:xfrm>
                  <a:custGeom>
                    <a:avLst/>
                    <a:gdLst>
                      <a:gd name="T0" fmla="+- 0 4050 3995"/>
                      <a:gd name="T1" fmla="*/ T0 w 80"/>
                      <a:gd name="T2" fmla="+- 0 918 908"/>
                      <a:gd name="T3" fmla="*/ 918 h 294"/>
                      <a:gd name="T4" fmla="+- 0 4035 3995"/>
                      <a:gd name="T5" fmla="*/ T4 w 80"/>
                      <a:gd name="T6" fmla="+- 0 918 908"/>
                      <a:gd name="T7" fmla="*/ 918 h 294"/>
                      <a:gd name="T8" fmla="+- 0 4038 3995"/>
                      <a:gd name="T9" fmla="*/ T8 w 80"/>
                      <a:gd name="T10" fmla="+- 0 920 908"/>
                      <a:gd name="T11" fmla="*/ 920 h 294"/>
                      <a:gd name="T12" fmla="+- 0 4046 3995"/>
                      <a:gd name="T13" fmla="*/ T12 w 80"/>
                      <a:gd name="T14" fmla="+- 0 931 908"/>
                      <a:gd name="T15" fmla="*/ 931 h 294"/>
                      <a:gd name="T16" fmla="+- 0 4060 3995"/>
                      <a:gd name="T17" fmla="*/ T16 w 80"/>
                      <a:gd name="T18" fmla="+- 0 994 908"/>
                      <a:gd name="T19" fmla="*/ 994 h 294"/>
                      <a:gd name="T20" fmla="+- 0 4064 3995"/>
                      <a:gd name="T21" fmla="*/ T20 w 80"/>
                      <a:gd name="T22" fmla="+- 0 1052 908"/>
                      <a:gd name="T23" fmla="*/ 1052 h 294"/>
                      <a:gd name="T24" fmla="+- 0 4069 3995"/>
                      <a:gd name="T25" fmla="*/ T24 w 80"/>
                      <a:gd name="T26" fmla="+- 0 1055 908"/>
                      <a:gd name="T27" fmla="*/ 1055 h 294"/>
                      <a:gd name="T28" fmla="+- 0 4074 3995"/>
                      <a:gd name="T29" fmla="*/ T28 w 80"/>
                      <a:gd name="T30" fmla="+- 0 1055 908"/>
                      <a:gd name="T31" fmla="*/ 1055 h 294"/>
                      <a:gd name="T32" fmla="+- 0 4074 3995"/>
                      <a:gd name="T33" fmla="*/ T32 w 80"/>
                      <a:gd name="T34" fmla="+- 0 1032 908"/>
                      <a:gd name="T35" fmla="*/ 1032 h 294"/>
                      <a:gd name="T36" fmla="+- 0 4068 3995"/>
                      <a:gd name="T37" fmla="*/ T36 w 80"/>
                      <a:gd name="T38" fmla="+- 0 972 908"/>
                      <a:gd name="T39" fmla="*/ 972 h 294"/>
                      <a:gd name="T40" fmla="+- 0 4057 3995"/>
                      <a:gd name="T41" fmla="*/ T40 w 80"/>
                      <a:gd name="T42" fmla="+- 0 930 908"/>
                      <a:gd name="T43" fmla="*/ 930 h 294"/>
                      <a:gd name="T44" fmla="+- 0 4050 3995"/>
                      <a:gd name="T45" fmla="*/ T44 w 80"/>
                      <a:gd name="T46" fmla="+- 0 918 908"/>
                      <a:gd name="T47" fmla="*/ 918 h 294"/>
                    </a:gdLst>
                    <a:ahLst/>
                    <a:cxnLst>
                      <a:cxn ang="0">
                        <a:pos x="T1" y="T3"/>
                      </a:cxn>
                      <a:cxn ang="0">
                        <a:pos x="T5" y="T7"/>
                      </a:cxn>
                      <a:cxn ang="0">
                        <a:pos x="T9" y="T11"/>
                      </a:cxn>
                      <a:cxn ang="0">
                        <a:pos x="T13" y="T15"/>
                      </a:cxn>
                      <a:cxn ang="0">
                        <a:pos x="T17" y="T19"/>
                      </a:cxn>
                      <a:cxn ang="0">
                        <a:pos x="T21" y="T23"/>
                      </a:cxn>
                      <a:cxn ang="0">
                        <a:pos x="T25" y="T27"/>
                      </a:cxn>
                      <a:cxn ang="0">
                        <a:pos x="T29" y="T31"/>
                      </a:cxn>
                      <a:cxn ang="0">
                        <a:pos x="T33" y="T35"/>
                      </a:cxn>
                      <a:cxn ang="0">
                        <a:pos x="T37" y="T39"/>
                      </a:cxn>
                      <a:cxn ang="0">
                        <a:pos x="T41" y="T43"/>
                      </a:cxn>
                      <a:cxn ang="0">
                        <a:pos x="T45" y="T47"/>
                      </a:cxn>
                    </a:cxnLst>
                    <a:rect l="0" t="0" r="r" b="b"/>
                    <a:pathLst>
                      <a:path w="80" h="294">
                        <a:moveTo>
                          <a:pt x="55" y="10"/>
                        </a:moveTo>
                        <a:lnTo>
                          <a:pt x="40" y="10"/>
                        </a:lnTo>
                        <a:lnTo>
                          <a:pt x="43" y="12"/>
                        </a:lnTo>
                        <a:lnTo>
                          <a:pt x="51" y="23"/>
                        </a:lnTo>
                        <a:lnTo>
                          <a:pt x="65" y="86"/>
                        </a:lnTo>
                        <a:lnTo>
                          <a:pt x="69" y="144"/>
                        </a:lnTo>
                        <a:lnTo>
                          <a:pt x="74" y="147"/>
                        </a:lnTo>
                        <a:lnTo>
                          <a:pt x="79" y="147"/>
                        </a:lnTo>
                        <a:lnTo>
                          <a:pt x="79" y="124"/>
                        </a:lnTo>
                        <a:lnTo>
                          <a:pt x="73" y="64"/>
                        </a:lnTo>
                        <a:lnTo>
                          <a:pt x="62" y="22"/>
                        </a:lnTo>
                        <a:lnTo>
                          <a:pt x="55" y="10"/>
                        </a:lnTo>
                        <a:close/>
                      </a:path>
                    </a:pathLst>
                  </a:custGeom>
                  <a:solidFill>
                    <a:srgbClr val="231F2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NZ"/>
                  </a:p>
                </p:txBody>
              </p:sp>
            </p:grpSp>
          </p:grpSp>
          <p:grpSp>
            <p:nvGrpSpPr>
              <p:cNvPr id="75" name="Group 74"/>
              <p:cNvGrpSpPr/>
              <p:nvPr/>
            </p:nvGrpSpPr>
            <p:grpSpPr>
              <a:xfrm>
                <a:off x="355600" y="3616960"/>
                <a:ext cx="3126740" cy="1728470"/>
                <a:chOff x="355600" y="3616960"/>
                <a:chExt cx="3126740" cy="1728470"/>
              </a:xfrm>
            </p:grpSpPr>
            <p:cxnSp>
              <p:nvCxnSpPr>
                <p:cNvPr id="56" name="Straight Arrow Connector 55"/>
                <p:cNvCxnSpPr/>
                <p:nvPr/>
              </p:nvCxnSpPr>
              <p:spPr>
                <a:xfrm>
                  <a:off x="566420" y="3616960"/>
                  <a:ext cx="1910080" cy="1132840"/>
                </a:xfrm>
                <a:prstGeom prst="straightConnector1">
                  <a:avLst/>
                </a:prstGeom>
                <a:ln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56"/>
                <p:cNvCxnSpPr/>
                <p:nvPr/>
              </p:nvCxnSpPr>
              <p:spPr>
                <a:xfrm>
                  <a:off x="355600" y="3627120"/>
                  <a:ext cx="2589530" cy="1000760"/>
                </a:xfrm>
                <a:prstGeom prst="straightConnector1">
                  <a:avLst/>
                </a:prstGeom>
                <a:ln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/>
                <p:cNvCxnSpPr/>
                <p:nvPr/>
              </p:nvCxnSpPr>
              <p:spPr>
                <a:xfrm>
                  <a:off x="2019300" y="4476750"/>
                  <a:ext cx="1463040" cy="868680"/>
                </a:xfrm>
                <a:prstGeom prst="straightConnector1">
                  <a:avLst/>
                </a:prstGeom>
                <a:ln>
                  <a:prstDash val="solid"/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Arrow Connector 60"/>
                <p:cNvCxnSpPr/>
                <p:nvPr/>
              </p:nvCxnSpPr>
              <p:spPr>
                <a:xfrm>
                  <a:off x="2019300" y="4472940"/>
                  <a:ext cx="552450" cy="11430"/>
                </a:xfrm>
                <a:prstGeom prst="straightConnector1">
                  <a:avLst/>
                </a:prstGeom>
                <a:ln>
                  <a:prstDash val="solid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/>
                <p:nvPr/>
              </p:nvCxnSpPr>
              <p:spPr>
                <a:xfrm flipV="1">
                  <a:off x="972820" y="3868420"/>
                  <a:ext cx="2540" cy="939800"/>
                </a:xfrm>
                <a:prstGeom prst="straightConnector1">
                  <a:avLst/>
                </a:prstGeom>
                <a:ln w="19050">
                  <a:solidFill>
                    <a:srgbClr val="0000CC"/>
                  </a:solidFill>
                  <a:prstDash val="dash"/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7" name="Group 76"/>
          <p:cNvGrpSpPr/>
          <p:nvPr/>
        </p:nvGrpSpPr>
        <p:grpSpPr>
          <a:xfrm>
            <a:off x="73372" y="3903146"/>
            <a:ext cx="4422823" cy="1783080"/>
            <a:chOff x="404447" y="1680210"/>
            <a:chExt cx="4422823" cy="1783080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404447" y="1960683"/>
              <a:ext cx="4161692" cy="1210897"/>
              <a:chOff x="0" y="0"/>
              <a:chExt cx="7666" cy="2110"/>
            </a:xfrm>
          </p:grpSpPr>
          <p:grpSp>
            <p:nvGrpSpPr>
              <p:cNvPr id="7" name="Group 20"/>
              <p:cNvGrpSpPr>
                <a:grpSpLocks/>
              </p:cNvGrpSpPr>
              <p:nvPr/>
            </p:nvGrpSpPr>
            <p:grpSpPr bwMode="auto">
              <a:xfrm>
                <a:off x="4035" y="6"/>
                <a:ext cx="2" cy="2098"/>
                <a:chOff x="4035" y="6"/>
                <a:chExt cx="2" cy="2098"/>
              </a:xfrm>
            </p:grpSpPr>
            <p:sp>
              <p:nvSpPr>
                <p:cNvPr id="22" name="Freeform 21"/>
                <p:cNvSpPr>
                  <a:spLocks/>
                </p:cNvSpPr>
                <p:nvPr/>
              </p:nvSpPr>
              <p:spPr bwMode="auto">
                <a:xfrm>
                  <a:off x="4035" y="6"/>
                  <a:ext cx="2" cy="2098"/>
                </a:xfrm>
                <a:custGeom>
                  <a:avLst/>
                  <a:gdLst>
                    <a:gd name="T0" fmla="+- 0 6 6"/>
                    <a:gd name="T1" fmla="*/ 6 h 2098"/>
                    <a:gd name="T2" fmla="+- 0 2104 6"/>
                    <a:gd name="T3" fmla="*/ 2104 h 2098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098">
                      <a:moveTo>
                        <a:pt x="0" y="0"/>
                      </a:moveTo>
                      <a:lnTo>
                        <a:pt x="0" y="2098"/>
                      </a:lnTo>
                    </a:path>
                  </a:pathLst>
                </a:custGeom>
                <a:noFill/>
                <a:ln w="762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6" y="1055"/>
                <a:ext cx="7654" cy="2"/>
                <a:chOff x="6" y="1055"/>
                <a:chExt cx="7654" cy="2"/>
              </a:xfrm>
            </p:grpSpPr>
            <p:sp>
              <p:nvSpPr>
                <p:cNvPr id="21" name="Freeform 20"/>
                <p:cNvSpPr>
                  <a:spLocks/>
                </p:cNvSpPr>
                <p:nvPr/>
              </p:nvSpPr>
              <p:spPr bwMode="auto">
                <a:xfrm>
                  <a:off x="6" y="1055"/>
                  <a:ext cx="7654" cy="2"/>
                </a:xfrm>
                <a:custGeom>
                  <a:avLst/>
                  <a:gdLst>
                    <a:gd name="T0" fmla="+- 0 6 6"/>
                    <a:gd name="T1" fmla="*/ T0 w 7654"/>
                    <a:gd name="T2" fmla="+- 0 7660 6"/>
                    <a:gd name="T3" fmla="*/ T2 w 7654"/>
                  </a:gdLst>
                  <a:ahLst/>
                  <a:cxnLst>
                    <a:cxn ang="0">
                      <a:pos x="T1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7654">
                      <a:moveTo>
                        <a:pt x="0" y="0"/>
                      </a:moveTo>
                      <a:lnTo>
                        <a:pt x="7654" y="0"/>
                      </a:lnTo>
                    </a:path>
                  </a:pathLst>
                </a:custGeom>
                <a:noFill/>
                <a:ln w="762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9" name="Group 16"/>
              <p:cNvGrpSpPr>
                <a:grpSpLocks/>
              </p:cNvGrpSpPr>
              <p:nvPr/>
            </p:nvGrpSpPr>
            <p:grpSpPr bwMode="auto">
              <a:xfrm>
                <a:off x="4035" y="913"/>
                <a:ext cx="2" cy="284"/>
                <a:chOff x="4035" y="913"/>
                <a:chExt cx="2" cy="284"/>
              </a:xfrm>
            </p:grpSpPr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4035" y="913"/>
                  <a:ext cx="2" cy="284"/>
                </a:xfrm>
                <a:custGeom>
                  <a:avLst/>
                  <a:gdLst>
                    <a:gd name="T0" fmla="+- 0 913 913"/>
                    <a:gd name="T1" fmla="*/ 913 h 284"/>
                    <a:gd name="T2" fmla="+- 0 1197 913"/>
                    <a:gd name="T3" fmla="*/ 1197 h 284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84">
                      <a:moveTo>
                        <a:pt x="0" y="0"/>
                      </a:moveTo>
                      <a:lnTo>
                        <a:pt x="0" y="284"/>
                      </a:lnTo>
                    </a:path>
                  </a:pathLst>
                </a:custGeom>
                <a:noFill/>
                <a:ln w="45339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0" name="Group 14"/>
              <p:cNvGrpSpPr>
                <a:grpSpLocks/>
              </p:cNvGrpSpPr>
              <p:nvPr/>
            </p:nvGrpSpPr>
            <p:grpSpPr bwMode="auto">
              <a:xfrm>
                <a:off x="3039" y="512"/>
                <a:ext cx="2" cy="543"/>
                <a:chOff x="3039" y="512"/>
                <a:chExt cx="2" cy="543"/>
              </a:xfrm>
            </p:grpSpPr>
            <p:sp>
              <p:nvSpPr>
                <p:cNvPr id="19" name="Freeform 15"/>
                <p:cNvSpPr>
                  <a:spLocks/>
                </p:cNvSpPr>
                <p:nvPr/>
              </p:nvSpPr>
              <p:spPr bwMode="auto">
                <a:xfrm>
                  <a:off x="3039" y="512"/>
                  <a:ext cx="2" cy="543"/>
                </a:xfrm>
                <a:custGeom>
                  <a:avLst/>
                  <a:gdLst>
                    <a:gd name="T0" fmla="+- 0 512 512"/>
                    <a:gd name="T1" fmla="*/ 512 h 543"/>
                    <a:gd name="T2" fmla="+- 0 1055 512"/>
                    <a:gd name="T3" fmla="*/ 1055 h 543"/>
                  </a:gdLst>
                  <a:ahLst/>
                  <a:cxnLst>
                    <a:cxn ang="0">
                      <a:pos x="0" y="T1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543">
                      <a:moveTo>
                        <a:pt x="0" y="0"/>
                      </a:moveTo>
                      <a:lnTo>
                        <a:pt x="0" y="543"/>
                      </a:lnTo>
                    </a:path>
                  </a:pathLst>
                </a:custGeom>
                <a:noFill/>
                <a:ln w="13970">
                  <a:solidFill>
                    <a:srgbClr val="231F2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2938" y="488"/>
                <a:ext cx="203" cy="164"/>
                <a:chOff x="2938" y="488"/>
                <a:chExt cx="203" cy="164"/>
              </a:xfrm>
            </p:grpSpPr>
            <p:sp>
              <p:nvSpPr>
                <p:cNvPr id="16" name="Freeform 13"/>
                <p:cNvSpPr>
                  <a:spLocks/>
                </p:cNvSpPr>
                <p:nvPr/>
              </p:nvSpPr>
              <p:spPr bwMode="auto">
                <a:xfrm>
                  <a:off x="2938" y="488"/>
                  <a:ext cx="203" cy="164"/>
                </a:xfrm>
                <a:custGeom>
                  <a:avLst/>
                  <a:gdLst>
                    <a:gd name="T0" fmla="+- 0 3042 2938"/>
                    <a:gd name="T1" fmla="*/ T0 w 203"/>
                    <a:gd name="T2" fmla="+- 0 488 488"/>
                    <a:gd name="T3" fmla="*/ 488 h 164"/>
                    <a:gd name="T4" fmla="+- 0 3036 2938"/>
                    <a:gd name="T5" fmla="*/ T4 w 203"/>
                    <a:gd name="T6" fmla="+- 0 488 488"/>
                    <a:gd name="T7" fmla="*/ 488 h 164"/>
                    <a:gd name="T8" fmla="+- 0 3032 2938"/>
                    <a:gd name="T9" fmla="*/ T8 w 203"/>
                    <a:gd name="T10" fmla="+- 0 490 488"/>
                    <a:gd name="T11" fmla="*/ 490 h 164"/>
                    <a:gd name="T12" fmla="+- 0 2939 2938"/>
                    <a:gd name="T13" fmla="*/ T12 w 203"/>
                    <a:gd name="T14" fmla="+- 0 636 488"/>
                    <a:gd name="T15" fmla="*/ 636 h 164"/>
                    <a:gd name="T16" fmla="+- 0 2938 2938"/>
                    <a:gd name="T17" fmla="*/ T16 w 203"/>
                    <a:gd name="T18" fmla="+- 0 638 488"/>
                    <a:gd name="T19" fmla="*/ 638 h 164"/>
                    <a:gd name="T20" fmla="+- 0 2938 2938"/>
                    <a:gd name="T21" fmla="*/ T20 w 203"/>
                    <a:gd name="T22" fmla="+- 0 643 488"/>
                    <a:gd name="T23" fmla="*/ 643 h 164"/>
                    <a:gd name="T24" fmla="+- 0 2940 2938"/>
                    <a:gd name="T25" fmla="*/ T24 w 203"/>
                    <a:gd name="T26" fmla="+- 0 647 488"/>
                    <a:gd name="T27" fmla="*/ 647 h 164"/>
                    <a:gd name="T28" fmla="+- 0 2948 2938"/>
                    <a:gd name="T29" fmla="*/ T28 w 203"/>
                    <a:gd name="T30" fmla="+- 0 652 488"/>
                    <a:gd name="T31" fmla="*/ 652 h 164"/>
                    <a:gd name="T32" fmla="+- 0 2954 2938"/>
                    <a:gd name="T33" fmla="*/ T32 w 203"/>
                    <a:gd name="T34" fmla="+- 0 650 488"/>
                    <a:gd name="T35" fmla="*/ 650 h 164"/>
                    <a:gd name="T36" fmla="+- 0 3039 2938"/>
                    <a:gd name="T37" fmla="*/ T36 w 203"/>
                    <a:gd name="T38" fmla="+- 0 517 488"/>
                    <a:gd name="T39" fmla="*/ 517 h 164"/>
                    <a:gd name="T40" fmla="+- 0 3063 2938"/>
                    <a:gd name="T41" fmla="*/ T40 w 203"/>
                    <a:gd name="T42" fmla="+- 0 517 488"/>
                    <a:gd name="T43" fmla="*/ 517 h 164"/>
                    <a:gd name="T44" fmla="+- 0 3046 2938"/>
                    <a:gd name="T45" fmla="*/ T44 w 203"/>
                    <a:gd name="T46" fmla="+- 0 490 488"/>
                    <a:gd name="T47" fmla="*/ 490 h 164"/>
                    <a:gd name="T48" fmla="+- 0 3042 2938"/>
                    <a:gd name="T49" fmla="*/ T48 w 203"/>
                    <a:gd name="T50" fmla="+- 0 488 488"/>
                    <a:gd name="T51" fmla="*/ 488 h 1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</a:cxnLst>
                  <a:rect l="0" t="0" r="r" b="b"/>
                  <a:pathLst>
                    <a:path w="203" h="164">
                      <a:moveTo>
                        <a:pt x="104" y="0"/>
                      </a:moveTo>
                      <a:lnTo>
                        <a:pt x="98" y="0"/>
                      </a:lnTo>
                      <a:lnTo>
                        <a:pt x="94" y="2"/>
                      </a:lnTo>
                      <a:lnTo>
                        <a:pt x="1" y="148"/>
                      </a:lnTo>
                      <a:lnTo>
                        <a:pt x="0" y="150"/>
                      </a:lnTo>
                      <a:lnTo>
                        <a:pt x="0" y="155"/>
                      </a:lnTo>
                      <a:lnTo>
                        <a:pt x="2" y="159"/>
                      </a:lnTo>
                      <a:lnTo>
                        <a:pt x="10" y="164"/>
                      </a:lnTo>
                      <a:lnTo>
                        <a:pt x="16" y="162"/>
                      </a:lnTo>
                      <a:lnTo>
                        <a:pt x="101" y="29"/>
                      </a:lnTo>
                      <a:lnTo>
                        <a:pt x="125" y="29"/>
                      </a:lnTo>
                      <a:lnTo>
                        <a:pt x="108" y="2"/>
                      </a:lnTo>
                      <a:lnTo>
                        <a:pt x="104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17" name="Freeform 12"/>
                <p:cNvSpPr>
                  <a:spLocks/>
                </p:cNvSpPr>
                <p:nvPr/>
              </p:nvSpPr>
              <p:spPr bwMode="auto">
                <a:xfrm>
                  <a:off x="2938" y="488"/>
                  <a:ext cx="203" cy="164"/>
                </a:xfrm>
                <a:custGeom>
                  <a:avLst/>
                  <a:gdLst>
                    <a:gd name="T0" fmla="+- 0 3063 2938"/>
                    <a:gd name="T1" fmla="*/ T0 w 203"/>
                    <a:gd name="T2" fmla="+- 0 517 488"/>
                    <a:gd name="T3" fmla="*/ 517 h 164"/>
                    <a:gd name="T4" fmla="+- 0 3039 2938"/>
                    <a:gd name="T5" fmla="*/ T4 w 203"/>
                    <a:gd name="T6" fmla="+- 0 517 488"/>
                    <a:gd name="T7" fmla="*/ 517 h 164"/>
                    <a:gd name="T8" fmla="+- 0 3124 2938"/>
                    <a:gd name="T9" fmla="*/ T8 w 203"/>
                    <a:gd name="T10" fmla="+- 0 650 488"/>
                    <a:gd name="T11" fmla="*/ 650 h 164"/>
                    <a:gd name="T12" fmla="+- 0 3130 2938"/>
                    <a:gd name="T13" fmla="*/ T12 w 203"/>
                    <a:gd name="T14" fmla="+- 0 652 488"/>
                    <a:gd name="T15" fmla="*/ 652 h 164"/>
                    <a:gd name="T16" fmla="+- 0 3140 2938"/>
                    <a:gd name="T17" fmla="*/ T16 w 203"/>
                    <a:gd name="T18" fmla="+- 0 646 488"/>
                    <a:gd name="T19" fmla="*/ 646 h 164"/>
                    <a:gd name="T20" fmla="+- 0 3141 2938"/>
                    <a:gd name="T21" fmla="*/ T20 w 203"/>
                    <a:gd name="T22" fmla="+- 0 639 488"/>
                    <a:gd name="T23" fmla="*/ 639 h 164"/>
                    <a:gd name="T24" fmla="+- 0 3063 2938"/>
                    <a:gd name="T25" fmla="*/ T24 w 203"/>
                    <a:gd name="T26" fmla="+- 0 517 488"/>
                    <a:gd name="T27" fmla="*/ 517 h 1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</a:cxnLst>
                  <a:rect l="0" t="0" r="r" b="b"/>
                  <a:pathLst>
                    <a:path w="203" h="164">
                      <a:moveTo>
                        <a:pt x="125" y="29"/>
                      </a:moveTo>
                      <a:lnTo>
                        <a:pt x="101" y="29"/>
                      </a:lnTo>
                      <a:lnTo>
                        <a:pt x="186" y="162"/>
                      </a:lnTo>
                      <a:lnTo>
                        <a:pt x="192" y="164"/>
                      </a:lnTo>
                      <a:lnTo>
                        <a:pt x="202" y="158"/>
                      </a:lnTo>
                      <a:lnTo>
                        <a:pt x="203" y="151"/>
                      </a:lnTo>
                      <a:lnTo>
                        <a:pt x="125" y="29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pic>
              <p:nvPicPr>
                <p:cNvPr id="18" name="Picture 11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0" y="913"/>
                  <a:ext cx="69" cy="28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2" name="Group 6"/>
              <p:cNvGrpSpPr>
                <a:grpSpLocks/>
              </p:cNvGrpSpPr>
              <p:nvPr/>
            </p:nvGrpSpPr>
            <p:grpSpPr bwMode="auto">
              <a:xfrm>
                <a:off x="3995" y="908"/>
                <a:ext cx="80" cy="294"/>
                <a:chOff x="3995" y="908"/>
                <a:chExt cx="80" cy="294"/>
              </a:xfrm>
            </p:grpSpPr>
            <p:sp>
              <p:nvSpPr>
                <p:cNvPr id="13" name="Freeform 9"/>
                <p:cNvSpPr>
                  <a:spLocks/>
                </p:cNvSpPr>
                <p:nvPr/>
              </p:nvSpPr>
              <p:spPr bwMode="auto">
                <a:xfrm>
                  <a:off x="3995" y="908"/>
                  <a:ext cx="80" cy="294"/>
                </a:xfrm>
                <a:custGeom>
                  <a:avLst/>
                  <a:gdLst>
                    <a:gd name="T0" fmla="+- 0 4038 3995"/>
                    <a:gd name="T1" fmla="*/ T0 w 80"/>
                    <a:gd name="T2" fmla="+- 0 908 908"/>
                    <a:gd name="T3" fmla="*/ 908 h 294"/>
                    <a:gd name="T4" fmla="+- 0 4031 3995"/>
                    <a:gd name="T5" fmla="*/ T4 w 80"/>
                    <a:gd name="T6" fmla="+- 0 908 908"/>
                    <a:gd name="T7" fmla="*/ 908 h 294"/>
                    <a:gd name="T8" fmla="+- 0 4027 3995"/>
                    <a:gd name="T9" fmla="*/ T8 w 80"/>
                    <a:gd name="T10" fmla="+- 0 910 908"/>
                    <a:gd name="T11" fmla="*/ 910 h 294"/>
                    <a:gd name="T12" fmla="+- 0 4003 3995"/>
                    <a:gd name="T13" fmla="*/ T12 w 80"/>
                    <a:gd name="T14" fmla="+- 0 967 908"/>
                    <a:gd name="T15" fmla="*/ 967 h 294"/>
                    <a:gd name="T16" fmla="+- 0 3995 3995"/>
                    <a:gd name="T17" fmla="*/ T16 w 80"/>
                    <a:gd name="T18" fmla="+- 0 1044 908"/>
                    <a:gd name="T19" fmla="*/ 1044 h 294"/>
                    <a:gd name="T20" fmla="+- 0 3995 3995"/>
                    <a:gd name="T21" fmla="*/ T20 w 80"/>
                    <a:gd name="T22" fmla="+- 0 1070 908"/>
                    <a:gd name="T23" fmla="*/ 1070 h 294"/>
                    <a:gd name="T24" fmla="+- 0 4000 3995"/>
                    <a:gd name="T25" fmla="*/ T24 w 80"/>
                    <a:gd name="T26" fmla="+- 0 1131 908"/>
                    <a:gd name="T27" fmla="*/ 1131 h 294"/>
                    <a:gd name="T28" fmla="+- 0 4019 3995"/>
                    <a:gd name="T29" fmla="*/ T28 w 80"/>
                    <a:gd name="T30" fmla="+- 0 1192 908"/>
                    <a:gd name="T31" fmla="*/ 1192 h 294"/>
                    <a:gd name="T32" fmla="+- 0 4031 3995"/>
                    <a:gd name="T33" fmla="*/ T32 w 80"/>
                    <a:gd name="T34" fmla="+- 0 1202 908"/>
                    <a:gd name="T35" fmla="*/ 1202 h 294"/>
                    <a:gd name="T36" fmla="+- 0 4038 3995"/>
                    <a:gd name="T37" fmla="*/ T36 w 80"/>
                    <a:gd name="T38" fmla="+- 0 1202 908"/>
                    <a:gd name="T39" fmla="*/ 1202 h 294"/>
                    <a:gd name="T40" fmla="+- 0 4042 3995"/>
                    <a:gd name="T41" fmla="*/ T40 w 80"/>
                    <a:gd name="T42" fmla="+- 0 1200 908"/>
                    <a:gd name="T43" fmla="*/ 1200 h 294"/>
                    <a:gd name="T44" fmla="+- 0 4045 3995"/>
                    <a:gd name="T45" fmla="*/ T44 w 80"/>
                    <a:gd name="T46" fmla="+- 0 1198 908"/>
                    <a:gd name="T47" fmla="*/ 1198 h 294"/>
                    <a:gd name="T48" fmla="+- 0 4049 3995"/>
                    <a:gd name="T49" fmla="*/ T48 w 80"/>
                    <a:gd name="T50" fmla="+- 0 1192 908"/>
                    <a:gd name="T51" fmla="*/ 1192 h 294"/>
                    <a:gd name="T52" fmla="+- 0 4035 3995"/>
                    <a:gd name="T53" fmla="*/ T52 w 80"/>
                    <a:gd name="T54" fmla="+- 0 1192 908"/>
                    <a:gd name="T55" fmla="*/ 1192 h 294"/>
                    <a:gd name="T56" fmla="+- 0 4031 3995"/>
                    <a:gd name="T57" fmla="*/ T56 w 80"/>
                    <a:gd name="T58" fmla="+- 0 1190 908"/>
                    <a:gd name="T59" fmla="*/ 1190 h 294"/>
                    <a:gd name="T60" fmla="+- 0 4009 3995"/>
                    <a:gd name="T61" fmla="*/ T60 w 80"/>
                    <a:gd name="T62" fmla="+- 0 1116 908"/>
                    <a:gd name="T63" fmla="*/ 1116 h 294"/>
                    <a:gd name="T64" fmla="+- 0 4005 3995"/>
                    <a:gd name="T65" fmla="*/ T64 w 80"/>
                    <a:gd name="T66" fmla="+- 0 1065 908"/>
                    <a:gd name="T67" fmla="*/ 1065 h 294"/>
                    <a:gd name="T68" fmla="+- 0 4005 3995"/>
                    <a:gd name="T69" fmla="*/ T68 w 80"/>
                    <a:gd name="T70" fmla="+- 0 1044 908"/>
                    <a:gd name="T71" fmla="*/ 1044 h 294"/>
                    <a:gd name="T72" fmla="+- 0 4011 3995"/>
                    <a:gd name="T73" fmla="*/ T72 w 80"/>
                    <a:gd name="T74" fmla="+- 0 973 908"/>
                    <a:gd name="T75" fmla="*/ 973 h 294"/>
                    <a:gd name="T76" fmla="+- 0 4035 3995"/>
                    <a:gd name="T77" fmla="*/ T76 w 80"/>
                    <a:gd name="T78" fmla="+- 0 918 908"/>
                    <a:gd name="T79" fmla="*/ 918 h 294"/>
                    <a:gd name="T80" fmla="+- 0 4050 3995"/>
                    <a:gd name="T81" fmla="*/ T80 w 80"/>
                    <a:gd name="T82" fmla="+- 0 918 908"/>
                    <a:gd name="T83" fmla="*/ 918 h 294"/>
                    <a:gd name="T84" fmla="+- 0 4050 3995"/>
                    <a:gd name="T85" fmla="*/ T84 w 80"/>
                    <a:gd name="T86" fmla="+- 0 918 908"/>
                    <a:gd name="T87" fmla="*/ 918 h 294"/>
                    <a:gd name="T88" fmla="+- 0 4048 3995"/>
                    <a:gd name="T89" fmla="*/ T88 w 80"/>
                    <a:gd name="T90" fmla="+- 0 915 908"/>
                    <a:gd name="T91" fmla="*/ 915 h 294"/>
                    <a:gd name="T92" fmla="+- 0 4042 3995"/>
                    <a:gd name="T93" fmla="*/ T92 w 80"/>
                    <a:gd name="T94" fmla="+- 0 910 908"/>
                    <a:gd name="T95" fmla="*/ 910 h 294"/>
                    <a:gd name="T96" fmla="+- 0 4038 3995"/>
                    <a:gd name="T97" fmla="*/ T96 w 80"/>
                    <a:gd name="T98" fmla="+- 0 908 908"/>
                    <a:gd name="T99" fmla="*/ 908 h 29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</a:cxnLst>
                  <a:rect l="0" t="0" r="r" b="b"/>
                  <a:pathLst>
                    <a:path w="80" h="294">
                      <a:moveTo>
                        <a:pt x="43" y="0"/>
                      </a:moveTo>
                      <a:lnTo>
                        <a:pt x="36" y="0"/>
                      </a:lnTo>
                      <a:lnTo>
                        <a:pt x="32" y="2"/>
                      </a:lnTo>
                      <a:lnTo>
                        <a:pt x="8" y="59"/>
                      </a:lnTo>
                      <a:lnTo>
                        <a:pt x="0" y="136"/>
                      </a:lnTo>
                      <a:lnTo>
                        <a:pt x="0" y="162"/>
                      </a:lnTo>
                      <a:lnTo>
                        <a:pt x="5" y="223"/>
                      </a:lnTo>
                      <a:lnTo>
                        <a:pt x="24" y="284"/>
                      </a:lnTo>
                      <a:lnTo>
                        <a:pt x="36" y="294"/>
                      </a:lnTo>
                      <a:lnTo>
                        <a:pt x="43" y="294"/>
                      </a:lnTo>
                      <a:lnTo>
                        <a:pt x="47" y="292"/>
                      </a:lnTo>
                      <a:lnTo>
                        <a:pt x="50" y="290"/>
                      </a:lnTo>
                      <a:lnTo>
                        <a:pt x="54" y="284"/>
                      </a:lnTo>
                      <a:lnTo>
                        <a:pt x="40" y="284"/>
                      </a:lnTo>
                      <a:lnTo>
                        <a:pt x="36" y="282"/>
                      </a:lnTo>
                      <a:lnTo>
                        <a:pt x="14" y="208"/>
                      </a:lnTo>
                      <a:lnTo>
                        <a:pt x="10" y="157"/>
                      </a:lnTo>
                      <a:lnTo>
                        <a:pt x="10" y="136"/>
                      </a:lnTo>
                      <a:lnTo>
                        <a:pt x="16" y="65"/>
                      </a:lnTo>
                      <a:lnTo>
                        <a:pt x="40" y="10"/>
                      </a:lnTo>
                      <a:lnTo>
                        <a:pt x="55" y="10"/>
                      </a:lnTo>
                      <a:lnTo>
                        <a:pt x="53" y="7"/>
                      </a:lnTo>
                      <a:lnTo>
                        <a:pt x="47" y="2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14" name="Freeform 8"/>
                <p:cNvSpPr>
                  <a:spLocks/>
                </p:cNvSpPr>
                <p:nvPr/>
              </p:nvSpPr>
              <p:spPr bwMode="auto">
                <a:xfrm>
                  <a:off x="3995" y="908"/>
                  <a:ext cx="80" cy="294"/>
                </a:xfrm>
                <a:custGeom>
                  <a:avLst/>
                  <a:gdLst>
                    <a:gd name="T0" fmla="+- 0 4069 3995"/>
                    <a:gd name="T1" fmla="*/ T0 w 80"/>
                    <a:gd name="T2" fmla="+- 0 1055 908"/>
                    <a:gd name="T3" fmla="*/ 1055 h 294"/>
                    <a:gd name="T4" fmla="+- 0 4064 3995"/>
                    <a:gd name="T5" fmla="*/ T4 w 80"/>
                    <a:gd name="T6" fmla="+- 0 1055 908"/>
                    <a:gd name="T7" fmla="*/ 1055 h 294"/>
                    <a:gd name="T8" fmla="+- 0 4064 3995"/>
                    <a:gd name="T9" fmla="*/ T8 w 80"/>
                    <a:gd name="T10" fmla="+- 0 1078 908"/>
                    <a:gd name="T11" fmla="*/ 1078 h 294"/>
                    <a:gd name="T12" fmla="+- 0 4062 3995"/>
                    <a:gd name="T13" fmla="*/ T12 w 80"/>
                    <a:gd name="T14" fmla="+- 0 1099 908"/>
                    <a:gd name="T15" fmla="*/ 1099 h 294"/>
                    <a:gd name="T16" fmla="+- 0 4051 3995"/>
                    <a:gd name="T17" fmla="*/ T16 w 80"/>
                    <a:gd name="T18" fmla="+- 0 1165 908"/>
                    <a:gd name="T19" fmla="*/ 1165 h 294"/>
                    <a:gd name="T20" fmla="+- 0 4035 3995"/>
                    <a:gd name="T21" fmla="*/ T20 w 80"/>
                    <a:gd name="T22" fmla="+- 0 1192 908"/>
                    <a:gd name="T23" fmla="*/ 1192 h 294"/>
                    <a:gd name="T24" fmla="+- 0 4049 3995"/>
                    <a:gd name="T25" fmla="*/ T24 w 80"/>
                    <a:gd name="T26" fmla="+- 0 1192 908"/>
                    <a:gd name="T27" fmla="*/ 1192 h 294"/>
                    <a:gd name="T28" fmla="+- 0 4070 3995"/>
                    <a:gd name="T29" fmla="*/ T28 w 80"/>
                    <a:gd name="T30" fmla="+- 0 1122 908"/>
                    <a:gd name="T31" fmla="*/ 1122 h 294"/>
                    <a:gd name="T32" fmla="+- 0 4074 3995"/>
                    <a:gd name="T33" fmla="*/ T32 w 80"/>
                    <a:gd name="T34" fmla="+- 0 1065 908"/>
                    <a:gd name="T35" fmla="*/ 1065 h 294"/>
                    <a:gd name="T36" fmla="+- 0 4069 3995"/>
                    <a:gd name="T37" fmla="*/ T36 w 80"/>
                    <a:gd name="T38" fmla="+- 0 1055 908"/>
                    <a:gd name="T39" fmla="*/ 1055 h 29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</a:cxnLst>
                  <a:rect l="0" t="0" r="r" b="b"/>
                  <a:pathLst>
                    <a:path w="80" h="294">
                      <a:moveTo>
                        <a:pt x="74" y="147"/>
                      </a:moveTo>
                      <a:lnTo>
                        <a:pt x="69" y="147"/>
                      </a:lnTo>
                      <a:lnTo>
                        <a:pt x="69" y="170"/>
                      </a:lnTo>
                      <a:lnTo>
                        <a:pt x="67" y="191"/>
                      </a:lnTo>
                      <a:lnTo>
                        <a:pt x="56" y="257"/>
                      </a:lnTo>
                      <a:lnTo>
                        <a:pt x="40" y="284"/>
                      </a:lnTo>
                      <a:lnTo>
                        <a:pt x="54" y="284"/>
                      </a:lnTo>
                      <a:lnTo>
                        <a:pt x="75" y="214"/>
                      </a:lnTo>
                      <a:lnTo>
                        <a:pt x="79" y="157"/>
                      </a:lnTo>
                      <a:lnTo>
                        <a:pt x="74" y="147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  <p:sp>
              <p:nvSpPr>
                <p:cNvPr id="15" name="Freeform 7"/>
                <p:cNvSpPr>
                  <a:spLocks/>
                </p:cNvSpPr>
                <p:nvPr/>
              </p:nvSpPr>
              <p:spPr bwMode="auto">
                <a:xfrm>
                  <a:off x="3995" y="908"/>
                  <a:ext cx="80" cy="294"/>
                </a:xfrm>
                <a:custGeom>
                  <a:avLst/>
                  <a:gdLst>
                    <a:gd name="T0" fmla="+- 0 4050 3995"/>
                    <a:gd name="T1" fmla="*/ T0 w 80"/>
                    <a:gd name="T2" fmla="+- 0 918 908"/>
                    <a:gd name="T3" fmla="*/ 918 h 294"/>
                    <a:gd name="T4" fmla="+- 0 4035 3995"/>
                    <a:gd name="T5" fmla="*/ T4 w 80"/>
                    <a:gd name="T6" fmla="+- 0 918 908"/>
                    <a:gd name="T7" fmla="*/ 918 h 294"/>
                    <a:gd name="T8" fmla="+- 0 4038 3995"/>
                    <a:gd name="T9" fmla="*/ T8 w 80"/>
                    <a:gd name="T10" fmla="+- 0 920 908"/>
                    <a:gd name="T11" fmla="*/ 920 h 294"/>
                    <a:gd name="T12" fmla="+- 0 4046 3995"/>
                    <a:gd name="T13" fmla="*/ T12 w 80"/>
                    <a:gd name="T14" fmla="+- 0 931 908"/>
                    <a:gd name="T15" fmla="*/ 931 h 294"/>
                    <a:gd name="T16" fmla="+- 0 4060 3995"/>
                    <a:gd name="T17" fmla="*/ T16 w 80"/>
                    <a:gd name="T18" fmla="+- 0 994 908"/>
                    <a:gd name="T19" fmla="*/ 994 h 294"/>
                    <a:gd name="T20" fmla="+- 0 4064 3995"/>
                    <a:gd name="T21" fmla="*/ T20 w 80"/>
                    <a:gd name="T22" fmla="+- 0 1052 908"/>
                    <a:gd name="T23" fmla="*/ 1052 h 294"/>
                    <a:gd name="T24" fmla="+- 0 4069 3995"/>
                    <a:gd name="T25" fmla="*/ T24 w 80"/>
                    <a:gd name="T26" fmla="+- 0 1055 908"/>
                    <a:gd name="T27" fmla="*/ 1055 h 294"/>
                    <a:gd name="T28" fmla="+- 0 4074 3995"/>
                    <a:gd name="T29" fmla="*/ T28 w 80"/>
                    <a:gd name="T30" fmla="+- 0 1055 908"/>
                    <a:gd name="T31" fmla="*/ 1055 h 294"/>
                    <a:gd name="T32" fmla="+- 0 4074 3995"/>
                    <a:gd name="T33" fmla="*/ T32 w 80"/>
                    <a:gd name="T34" fmla="+- 0 1032 908"/>
                    <a:gd name="T35" fmla="*/ 1032 h 294"/>
                    <a:gd name="T36" fmla="+- 0 4068 3995"/>
                    <a:gd name="T37" fmla="*/ T36 w 80"/>
                    <a:gd name="T38" fmla="+- 0 972 908"/>
                    <a:gd name="T39" fmla="*/ 972 h 294"/>
                    <a:gd name="T40" fmla="+- 0 4057 3995"/>
                    <a:gd name="T41" fmla="*/ T40 w 80"/>
                    <a:gd name="T42" fmla="+- 0 930 908"/>
                    <a:gd name="T43" fmla="*/ 930 h 294"/>
                    <a:gd name="T44" fmla="+- 0 4050 3995"/>
                    <a:gd name="T45" fmla="*/ T44 w 80"/>
                    <a:gd name="T46" fmla="+- 0 918 908"/>
                    <a:gd name="T47" fmla="*/ 918 h 29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</a:cxnLst>
                  <a:rect l="0" t="0" r="r" b="b"/>
                  <a:pathLst>
                    <a:path w="80" h="294">
                      <a:moveTo>
                        <a:pt x="55" y="10"/>
                      </a:moveTo>
                      <a:lnTo>
                        <a:pt x="40" y="10"/>
                      </a:lnTo>
                      <a:lnTo>
                        <a:pt x="43" y="12"/>
                      </a:lnTo>
                      <a:lnTo>
                        <a:pt x="51" y="23"/>
                      </a:lnTo>
                      <a:lnTo>
                        <a:pt x="65" y="86"/>
                      </a:lnTo>
                      <a:lnTo>
                        <a:pt x="69" y="144"/>
                      </a:lnTo>
                      <a:lnTo>
                        <a:pt x="74" y="147"/>
                      </a:lnTo>
                      <a:lnTo>
                        <a:pt x="79" y="147"/>
                      </a:lnTo>
                      <a:lnTo>
                        <a:pt x="79" y="124"/>
                      </a:lnTo>
                      <a:lnTo>
                        <a:pt x="73" y="64"/>
                      </a:lnTo>
                      <a:lnTo>
                        <a:pt x="62" y="22"/>
                      </a:lnTo>
                      <a:lnTo>
                        <a:pt x="55" y="10"/>
                      </a:lnTo>
                      <a:close/>
                    </a:path>
                  </a:pathLst>
                </a:custGeom>
                <a:solidFill>
                  <a:srgbClr val="231F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NZ"/>
                </a:p>
              </p:txBody>
            </p:sp>
          </p:grpSp>
        </p:grpSp>
        <p:grpSp>
          <p:nvGrpSpPr>
            <p:cNvPr id="55" name="Group 54"/>
            <p:cNvGrpSpPr/>
            <p:nvPr/>
          </p:nvGrpSpPr>
          <p:grpSpPr>
            <a:xfrm>
              <a:off x="1040130" y="1680210"/>
              <a:ext cx="3787140" cy="1783080"/>
              <a:chOff x="1040130" y="1680210"/>
              <a:chExt cx="3787140" cy="1783080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>
                <a:off x="2057400" y="2240280"/>
                <a:ext cx="541020" cy="381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2598420" y="2247900"/>
                <a:ext cx="2228850" cy="57912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2061210" y="2247900"/>
                <a:ext cx="2099310" cy="121539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1120140" y="1859280"/>
                <a:ext cx="2084070" cy="544830"/>
              </a:xfrm>
              <a:prstGeom prst="straightConnector1">
                <a:avLst/>
              </a:prstGeom>
              <a:ln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1040130" y="1680210"/>
                <a:ext cx="1508760" cy="845820"/>
              </a:xfrm>
              <a:prstGeom prst="straightConnector1">
                <a:avLst/>
              </a:prstGeom>
              <a:ln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Arrow Connector 73"/>
            <p:cNvCxnSpPr/>
            <p:nvPr/>
          </p:nvCxnSpPr>
          <p:spPr>
            <a:xfrm flipV="1">
              <a:off x="1569720" y="1981200"/>
              <a:ext cx="5080" cy="584200"/>
            </a:xfrm>
            <a:prstGeom prst="straightConnector1">
              <a:avLst/>
            </a:prstGeom>
            <a:ln w="19050">
              <a:solidFill>
                <a:srgbClr val="0000CC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80"/>
          <p:cNvSpPr/>
          <p:nvPr/>
        </p:nvSpPr>
        <p:spPr>
          <a:xfrm>
            <a:off x="357205" y="3537997"/>
            <a:ext cx="25074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Lens with lower refractive index</a:t>
            </a:r>
            <a:endParaRPr lang="en-US" altLang="en-US" sz="1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91664" y="1630370"/>
            <a:ext cx="64876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1400" dirty="0" smtClean="0">
                <a:solidFill>
                  <a:srgbClr val="231F20"/>
                </a:solidFill>
                <a:ea typeface="Times New Roman" pitchFamily="18" charset="0"/>
                <a:cs typeface="Times New Roman" pitchFamily="18" charset="0"/>
              </a:rPr>
              <a:t>To form a virtual image the object must be between the lens and the focal plane.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1400" dirty="0" smtClean="0">
                <a:solidFill>
                  <a:srgbClr val="231F20"/>
                </a:solidFill>
                <a:cs typeface="Times New Roman" pitchFamily="18" charset="0"/>
              </a:rPr>
              <a:t>The </a:t>
            </a:r>
            <a:r>
              <a:rPr lang="en-US" altLang="en-US" sz="1400" dirty="0" err="1">
                <a:solidFill>
                  <a:srgbClr val="231F20"/>
                </a:solidFill>
                <a:cs typeface="Times New Roman" pitchFamily="18" charset="0"/>
              </a:rPr>
              <a:t>undeviated</a:t>
            </a:r>
            <a:r>
              <a:rPr lang="en-US" altLang="en-US" sz="1400" dirty="0">
                <a:solidFill>
                  <a:srgbClr val="231F20"/>
                </a:solidFill>
                <a:cs typeface="Times New Roman" pitchFamily="18" charset="0"/>
              </a:rPr>
              <a:t> ray </a:t>
            </a:r>
            <a:r>
              <a:rPr lang="en-US" altLang="en-US" sz="1400" dirty="0" smtClean="0">
                <a:solidFill>
                  <a:srgbClr val="231F20"/>
                </a:solidFill>
                <a:cs typeface="Times New Roman" pitchFamily="18" charset="0"/>
              </a:rPr>
              <a:t>through the pole is </a:t>
            </a:r>
            <a:r>
              <a:rPr lang="en-US" altLang="en-US" sz="1400" dirty="0">
                <a:solidFill>
                  <a:srgbClr val="231F20"/>
                </a:solidFill>
                <a:cs typeface="Times New Roman" pitchFamily="18" charset="0"/>
              </a:rPr>
              <a:t>the same for both lenses.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1400" dirty="0">
                <a:solidFill>
                  <a:srgbClr val="231F20"/>
                </a:solidFill>
                <a:cs typeface="Times New Roman" pitchFamily="18" charset="0"/>
              </a:rPr>
              <a:t>The longer the focal length of the lens the closer to the object the image will form</a:t>
            </a:r>
            <a:r>
              <a:rPr lang="en-US" altLang="en-US" sz="1400" dirty="0" smtClean="0">
                <a:solidFill>
                  <a:srgbClr val="231F20"/>
                </a:solidFill>
                <a:cs typeface="Times New Roman" pitchFamily="18" charset="0"/>
              </a:rPr>
              <a:t>.</a:t>
            </a:r>
            <a:endParaRPr lang="en-US" altLang="en-US" sz="1400" dirty="0"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9432" y="1334795"/>
            <a:ext cx="930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 smtClean="0"/>
              <a:t>Answer :</a:t>
            </a:r>
            <a:endParaRPr lang="en-NZ" sz="1600" b="1" dirty="0"/>
          </a:p>
        </p:txBody>
      </p:sp>
      <p:sp>
        <p:nvSpPr>
          <p:cNvPr id="84" name="Rectangle 83"/>
          <p:cNvSpPr/>
          <p:nvPr/>
        </p:nvSpPr>
        <p:spPr>
          <a:xfrm>
            <a:off x="6127365" y="6481904"/>
            <a:ext cx="29445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Marking details on the next slide ……..</a:t>
            </a:r>
            <a:endParaRPr lang="en-US" altLang="en-US" sz="1400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57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1" grpId="0"/>
      <p:bldP spid="81" grpId="0"/>
      <p:bldP spid="82" grpId="0"/>
      <p:bldP spid="83" grpId="0"/>
      <p:bldP spid="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8847" y="357274"/>
            <a:ext cx="6567854" cy="156966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b="1" i="1" dirty="0" smtClean="0">
                <a:solidFill>
                  <a:srgbClr val="FF0000"/>
                </a:solidFill>
              </a:rPr>
              <a:t>“ACHIEVE” for :</a:t>
            </a:r>
          </a:p>
          <a:p>
            <a:r>
              <a:rPr lang="en-NZ" sz="1600" dirty="0"/>
              <a:t>Diagram for lens with higher refractive index shows a shorter focal length.</a:t>
            </a:r>
          </a:p>
          <a:p>
            <a:r>
              <a:rPr lang="en-NZ" sz="1600" dirty="0"/>
              <a:t> </a:t>
            </a:r>
            <a:r>
              <a:rPr lang="en-NZ" sz="1600" b="1" i="1" dirty="0" smtClean="0"/>
              <a:t>OR </a:t>
            </a:r>
            <a:r>
              <a:rPr lang="en-NZ" sz="1600" b="1" i="1" dirty="0"/>
              <a:t>WRITTEN</a:t>
            </a:r>
          </a:p>
          <a:p>
            <a:r>
              <a:rPr lang="en-NZ" sz="1600" dirty="0"/>
              <a:t>A greater refractive index means rays will bend more.</a:t>
            </a:r>
          </a:p>
          <a:p>
            <a:r>
              <a:rPr lang="en-NZ" sz="1600" b="1" i="1" dirty="0"/>
              <a:t>OR</a:t>
            </a:r>
          </a:p>
          <a:p>
            <a:r>
              <a:rPr lang="en-NZ" sz="1600" dirty="0"/>
              <a:t>A greater refractive index will mean a shorter focal length.</a:t>
            </a:r>
            <a:endParaRPr lang="en-N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9862" y="2370935"/>
            <a:ext cx="6049107" cy="1569660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600" b="1" i="1" dirty="0" smtClean="0">
                <a:solidFill>
                  <a:srgbClr val="7030A0"/>
                </a:solidFill>
              </a:rPr>
              <a:t>“MERIT” for :</a:t>
            </a:r>
          </a:p>
          <a:p>
            <a:r>
              <a:rPr lang="en-NZ" sz="1600" dirty="0"/>
              <a:t>Diagram for lens with higher refractive index shows a shorter focal length and hence the image is formed further away.</a:t>
            </a:r>
          </a:p>
          <a:p>
            <a:r>
              <a:rPr lang="en-NZ" sz="1600" b="1" i="1" dirty="0"/>
              <a:t>OR</a:t>
            </a:r>
          </a:p>
          <a:p>
            <a:r>
              <a:rPr lang="en-NZ" sz="1600" dirty="0"/>
              <a:t>A greater refractive index will mean a shorter focal length ,resulting in light rays crossing the principal axis closer to the lens.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12276" y="4219420"/>
            <a:ext cx="6110654" cy="2062103"/>
          </a:xfrm>
          <a:prstGeom prst="rect">
            <a:avLst/>
          </a:prstGeom>
          <a:ln w="28575">
            <a:solidFill>
              <a:srgbClr val="009644"/>
            </a:solidFill>
          </a:ln>
        </p:spPr>
        <p:txBody>
          <a:bodyPr wrap="square">
            <a:spAutoFit/>
          </a:bodyPr>
          <a:lstStyle/>
          <a:p>
            <a:r>
              <a:rPr lang="en-GB" sz="1600" b="1" i="1" dirty="0" smtClean="0">
                <a:solidFill>
                  <a:srgbClr val="009644"/>
                </a:solidFill>
              </a:rPr>
              <a:t>“EXCELLENCE”   for</a:t>
            </a:r>
          </a:p>
          <a:p>
            <a:r>
              <a:rPr lang="en-GB" sz="1600" b="1" i="1" dirty="0" smtClean="0">
                <a:solidFill>
                  <a:srgbClr val="009644"/>
                </a:solidFill>
              </a:rPr>
              <a:t> </a:t>
            </a:r>
            <a:r>
              <a:rPr lang="en-NZ" sz="1600" dirty="0"/>
              <a:t>Since rays through F bend more, they will appear to meet further away from the lens and hence a larger image will be formed.</a:t>
            </a:r>
          </a:p>
          <a:p>
            <a:r>
              <a:rPr lang="en-NZ" sz="1600" b="1" i="1" dirty="0"/>
              <a:t>OR </a:t>
            </a:r>
          </a:p>
          <a:p>
            <a:r>
              <a:rPr lang="en-NZ" sz="1600" dirty="0"/>
              <a:t>evidence from diagram</a:t>
            </a:r>
          </a:p>
          <a:p>
            <a:r>
              <a:rPr lang="en-NZ" sz="1600" b="1" i="1" dirty="0"/>
              <a:t>OR</a:t>
            </a:r>
          </a:p>
          <a:p>
            <a:r>
              <a:rPr lang="en-NZ" sz="1600" dirty="0"/>
              <a:t>Since magnification is the size of the image will be greater, when using a convex lens with a higher refractive index.</a:t>
            </a:r>
            <a:endParaRPr lang="en-NZ" sz="1600" b="1" i="1" dirty="0"/>
          </a:p>
        </p:txBody>
      </p:sp>
    </p:spTree>
    <p:extLst>
      <p:ext uri="{BB962C8B-B14F-4D97-AF65-F5344CB8AC3E}">
        <p14:creationId xmlns:p14="http://schemas.microsoft.com/office/powerpoint/2010/main" val="201101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9C04096AA6F49AC6D655479C7BA47" ma:contentTypeVersion="0" ma:contentTypeDescription="Create a new document." ma:contentTypeScope="" ma:versionID="86aafeb215902ed8ef9172ab4f2b49c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E706ED-7087-49B4-B48C-2185173AEE64}"/>
</file>

<file path=customXml/itemProps2.xml><?xml version="1.0" encoding="utf-8"?>
<ds:datastoreItem xmlns:ds="http://schemas.openxmlformats.org/officeDocument/2006/customXml" ds:itemID="{4892C1DE-F666-4A5F-85EC-E4FA3A1C1CC7}"/>
</file>

<file path=customXml/itemProps3.xml><?xml version="1.0" encoding="utf-8"?>
<ds:datastoreItem xmlns:ds="http://schemas.openxmlformats.org/officeDocument/2006/customXml" ds:itemID="{FBE71343-C40A-49AE-B818-06825C5E03BC}"/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3128</Words>
  <Application>Microsoft Office PowerPoint</Application>
  <PresentationFormat>On-screen Show (4:3)</PresentationFormat>
  <Paragraphs>533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&amp; Jon</dc:creator>
  <cp:lastModifiedBy>Jonathan</cp:lastModifiedBy>
  <cp:revision>246</cp:revision>
  <dcterms:created xsi:type="dcterms:W3CDTF">2006-08-16T00:00:00Z</dcterms:created>
  <dcterms:modified xsi:type="dcterms:W3CDTF">2014-05-11T04:04:30Z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0x0101007CC9C04096AA6F49AC6D655479C7BA47</vt:lpwstr>
  </property>
</Properties>
</file>