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8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5" r:id="rId2"/>
    <p:sldId id="306" r:id="rId3"/>
    <p:sldId id="304" r:id="rId4"/>
    <p:sldId id="287" r:id="rId5"/>
    <p:sldId id="292" r:id="rId6"/>
    <p:sldId id="274" r:id="rId7"/>
    <p:sldId id="271" r:id="rId8"/>
    <p:sldId id="295" r:id="rId9"/>
    <p:sldId id="277" r:id="rId10"/>
    <p:sldId id="293" r:id="rId11"/>
    <p:sldId id="279" r:id="rId12"/>
    <p:sldId id="296" r:id="rId13"/>
    <p:sldId id="297" r:id="rId1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64" autoAdjust="0"/>
  </p:normalViewPr>
  <p:slideViewPr>
    <p:cSldViewPr>
      <p:cViewPr>
        <p:scale>
          <a:sx n="76" d="100"/>
          <a:sy n="76" d="100"/>
        </p:scale>
        <p:origin x="-1440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6" Type="http://schemas.openxmlformats.org/officeDocument/2006/relationships/image" Target="../media/image16.emf"/><Relationship Id="rId7" Type="http://schemas.openxmlformats.org/officeDocument/2006/relationships/image" Target="../media/image17.emf"/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5" Type="http://schemas.openxmlformats.org/officeDocument/2006/relationships/image" Target="../media/image22.emf"/><Relationship Id="rId6" Type="http://schemas.openxmlformats.org/officeDocument/2006/relationships/image" Target="../media/image23.wmf"/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9127EC-1EB7-444E-88D3-F950BD5079F7}" type="datetimeFigureOut">
              <a:rPr lang="en-US"/>
              <a:pPr>
                <a:defRPr/>
              </a:pPr>
              <a:t>17/07/15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DD62D20-F014-4D10-941E-0341A201E5D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9075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02294C-77FA-47FF-A73E-44A5269BD1B7}" type="slidenum">
              <a:rPr lang="en-NZ" smtClean="0"/>
              <a:pPr eaLnBrk="1" hangingPunct="1"/>
              <a:t>4</a:t>
            </a:fld>
            <a:endParaRPr lang="en-N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E1B825-D09A-4C31-A35C-F08506FDD78F}" type="slidenum">
              <a:rPr lang="en-NZ" smtClean="0"/>
              <a:pPr eaLnBrk="1" hangingPunct="1"/>
              <a:t>5</a:t>
            </a:fld>
            <a:endParaRPr lang="en-N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C9CEFE-B014-4970-A001-396A706B31C1}" type="slidenum">
              <a:rPr lang="en-NZ" smtClean="0"/>
              <a:pPr eaLnBrk="1" hangingPunct="1"/>
              <a:t>6</a:t>
            </a:fld>
            <a:endParaRPr lang="en-N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EA8D67-233A-4B4B-943F-DBEC966E2ACB}" type="slidenum">
              <a:rPr lang="en-NZ" smtClean="0"/>
              <a:pPr eaLnBrk="1" hangingPunct="1"/>
              <a:t>8</a:t>
            </a:fld>
            <a:endParaRPr lang="en-N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NZ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76178E-56AD-4143-B868-2B498D965EDA}" type="slidenum">
              <a:rPr lang="en-NZ" smtClean="0"/>
              <a:pPr eaLnBrk="1" hangingPunct="1"/>
              <a:t>9</a:t>
            </a:fld>
            <a:endParaRPr lang="en-N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C376D8-7E3B-42BA-8074-E1F4D293B90B}" type="slidenum">
              <a:rPr lang="en-NZ" smtClean="0"/>
              <a:pPr eaLnBrk="1" hangingPunct="1"/>
              <a:t>10</a:t>
            </a:fld>
            <a:endParaRPr lang="en-N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AF432A-0DF7-4BD0-A970-B934D50E3EE9}" type="slidenum">
              <a:rPr lang="en-NZ" smtClean="0"/>
              <a:pPr eaLnBrk="1" hangingPunct="1"/>
              <a:t>11</a:t>
            </a:fld>
            <a:endParaRPr lang="en-N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2894C6-6E7D-4B4D-9C2D-EC6161250016}" type="slidenum">
              <a:rPr lang="en-NZ" smtClean="0"/>
              <a:pPr eaLnBrk="1" hangingPunct="1"/>
              <a:t>12</a:t>
            </a:fld>
            <a:endParaRPr lang="en-N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A8050A-68CD-4777-89B6-999379E1D08C}" type="slidenum">
              <a:rPr lang="en-NZ" smtClean="0"/>
              <a:pPr eaLnBrk="1" hangingPunct="1"/>
              <a:t>13</a:t>
            </a:fld>
            <a:endParaRPr lang="en-N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819AF-472D-4EA3-9B17-28405C21D4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644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5E6C-D1CE-48E6-8E8B-45BE8E714CA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51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80D81-6681-455B-B6FA-72C4250333C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479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AA745-D841-41FB-83D0-1E0D39CE245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610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D153B-4F2C-436E-AD2D-9B427D09756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873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C6FB0-28A4-49E1-A8F2-AA49B9561B6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20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783B3-B2D0-461B-8EE1-FE4D06510F7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384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9DD2C-7A49-4EF3-A14E-453227C3086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111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713A7-7AD0-43B5-94C9-8BC4CE17949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596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04AE5-E98B-4200-98D6-1AFE421C3F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99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4C5A8-9484-4288-9963-14A3EC146C6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861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278C31F-B499-4CFD-B2EC-B4F852C963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emf"/><Relationship Id="rId12" Type="http://schemas.openxmlformats.org/officeDocument/2006/relationships/oleObject" Target="../embeddings/oleObject8.bin"/><Relationship Id="rId13" Type="http://schemas.openxmlformats.org/officeDocument/2006/relationships/image" Target="../media/image15.emf"/><Relationship Id="rId14" Type="http://schemas.openxmlformats.org/officeDocument/2006/relationships/oleObject" Target="../embeddings/oleObject9.bin"/><Relationship Id="rId15" Type="http://schemas.openxmlformats.org/officeDocument/2006/relationships/image" Target="../media/image16.emf"/><Relationship Id="rId16" Type="http://schemas.openxmlformats.org/officeDocument/2006/relationships/oleObject" Target="../embeddings/oleObject10.bin"/><Relationship Id="rId17" Type="http://schemas.openxmlformats.org/officeDocument/2006/relationships/image" Target="../media/image1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1.e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12.e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13.emf"/><Relationship Id="rId10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emf"/><Relationship Id="rId12" Type="http://schemas.openxmlformats.org/officeDocument/2006/relationships/oleObject" Target="../embeddings/oleObject15.bin"/><Relationship Id="rId13" Type="http://schemas.openxmlformats.org/officeDocument/2006/relationships/image" Target="../media/image22.emf"/><Relationship Id="rId14" Type="http://schemas.openxmlformats.org/officeDocument/2006/relationships/oleObject" Target="../embeddings/oleObject16.bin"/><Relationship Id="rId15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8.e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9.emf"/><Relationship Id="rId8" Type="http://schemas.openxmlformats.org/officeDocument/2006/relationships/oleObject" Target="../embeddings/oleObject13.bin"/><Relationship Id="rId9" Type="http://schemas.openxmlformats.org/officeDocument/2006/relationships/image" Target="../media/image20.emf"/><Relationship Id="rId10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31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37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14313"/>
            <a:ext cx="7620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857250" y="5786438"/>
            <a:ext cx="6286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/>
              <a:t>See PhET resistance-in-a-wire applet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428625" y="285750"/>
            <a:ext cx="7924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000">
                <a:ea typeface="ＭＳ Ｐゴシック" pitchFamily="34" charset="-128"/>
              </a:rPr>
              <a:t>A hair dryer draws 7.5 A when plugged into a 120-V line.</a:t>
            </a:r>
          </a:p>
          <a:p>
            <a:pPr eaLnBrk="1" hangingPunct="1"/>
            <a:r>
              <a:rPr lang="en-US" altLang="ja-JP" sz="2000">
                <a:ea typeface="ＭＳ Ｐゴシック" pitchFamily="34" charset="-128"/>
              </a:rPr>
              <a:t> (a) What is its resistance? </a:t>
            </a:r>
          </a:p>
          <a:p>
            <a:pPr eaLnBrk="1" hangingPunct="1"/>
            <a:endParaRPr lang="ja-JP" altLang="en-US" sz="2000">
              <a:ea typeface="ＭＳ Ｐゴシック" pitchFamily="34" charset="-128"/>
            </a:endParaRPr>
          </a:p>
        </p:txBody>
      </p:sp>
      <p:graphicFrame>
        <p:nvGraphicFramePr>
          <p:cNvPr id="31754" name="Object 2"/>
          <p:cNvGraphicFramePr>
            <a:graphicFrameLocks noChangeAspect="1"/>
          </p:cNvGraphicFramePr>
          <p:nvPr/>
        </p:nvGraphicFramePr>
        <p:xfrm>
          <a:off x="2105025" y="1276350"/>
          <a:ext cx="8382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Equation" r:id="rId4" imgW="828718" imgH="714244" progId="Equation.3">
                  <p:embed/>
                </p:oleObj>
              </mc:Choice>
              <mc:Fallback>
                <p:oleObj name="Equation" r:id="rId4" imgW="828718" imgH="71424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1276350"/>
                        <a:ext cx="8382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3"/>
          <p:cNvGraphicFramePr>
            <a:graphicFrameLocks noChangeAspect="1"/>
          </p:cNvGraphicFramePr>
          <p:nvPr/>
        </p:nvGraphicFramePr>
        <p:xfrm>
          <a:off x="3095625" y="1276350"/>
          <a:ext cx="10287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" name="Equation" r:id="rId6" imgW="1019297" imgH="714244" progId="Equation.3">
                  <p:embed/>
                </p:oleObj>
              </mc:Choice>
              <mc:Fallback>
                <p:oleObj name="Equation" r:id="rId6" imgW="1019297" imgH="71424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1276350"/>
                        <a:ext cx="10287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4"/>
          <p:cNvGraphicFramePr>
            <a:graphicFrameLocks noChangeAspect="1"/>
          </p:cNvGraphicFramePr>
          <p:nvPr/>
        </p:nvGraphicFramePr>
        <p:xfrm>
          <a:off x="4467225" y="1504950"/>
          <a:ext cx="8620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Equation" r:id="rId8" imgW="857332" imgH="266694" progId="Equation.3">
                  <p:embed/>
                </p:oleObj>
              </mc:Choice>
              <mc:Fallback>
                <p:oleObj name="Equation" r:id="rId8" imgW="857332" imgH="26669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225" y="1504950"/>
                        <a:ext cx="8620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28625" y="2286000"/>
            <a:ext cx="8358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000">
                <a:ea typeface="ＭＳ Ｐゴシック" pitchFamily="34" charset="-128"/>
              </a:rPr>
              <a:t>(b) How much charge passes through it in 15 min? (Assume direct current.)</a:t>
            </a:r>
          </a:p>
        </p:txBody>
      </p:sp>
      <p:graphicFrame>
        <p:nvGraphicFramePr>
          <p:cNvPr id="31758" name="Object 5"/>
          <p:cNvGraphicFramePr>
            <a:graphicFrameLocks noChangeAspect="1"/>
          </p:cNvGraphicFramePr>
          <p:nvPr/>
        </p:nvGraphicFramePr>
        <p:xfrm>
          <a:off x="1357313" y="3000375"/>
          <a:ext cx="9271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Equation" r:id="rId10" imgW="914290" imgH="714244" progId="Equation.3">
                  <p:embed/>
                </p:oleObj>
              </mc:Choice>
              <mc:Fallback>
                <p:oleObj name="Equation" r:id="rId10" imgW="914290" imgH="71424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000375"/>
                        <a:ext cx="9271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9" name="Object 6"/>
          <p:cNvGraphicFramePr>
            <a:graphicFrameLocks noChangeAspect="1"/>
          </p:cNvGraphicFramePr>
          <p:nvPr/>
        </p:nvGraphicFramePr>
        <p:xfrm>
          <a:off x="1114425" y="3910013"/>
          <a:ext cx="11938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Equation" r:id="rId12" imgW="1180991" imgH="304755" progId="Equation.3">
                  <p:embed/>
                </p:oleObj>
              </mc:Choice>
              <mc:Fallback>
                <p:oleObj name="Equation" r:id="rId12" imgW="1180991" imgH="30475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3910013"/>
                        <a:ext cx="119380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7"/>
          <p:cNvGraphicFramePr>
            <a:graphicFrameLocks noChangeAspect="1"/>
          </p:cNvGraphicFramePr>
          <p:nvPr/>
        </p:nvGraphicFramePr>
        <p:xfrm>
          <a:off x="2425700" y="3641725"/>
          <a:ext cx="30099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Equation" r:id="rId14" imgW="3000393" imgH="780918" progId="Equation.3">
                  <p:embed/>
                </p:oleObj>
              </mc:Choice>
              <mc:Fallback>
                <p:oleObj name="Equation" r:id="rId14" imgW="3000393" imgH="780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3641725"/>
                        <a:ext cx="30099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1" name="Object 8"/>
          <p:cNvGraphicFramePr>
            <a:graphicFrameLocks noChangeAspect="1"/>
          </p:cNvGraphicFramePr>
          <p:nvPr/>
        </p:nvGraphicFramePr>
        <p:xfrm>
          <a:off x="5900738" y="3830638"/>
          <a:ext cx="1155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Equation" r:id="rId16" imgW="1142930" imgH="266694" progId="Equation.3">
                  <p:embed/>
                </p:oleObj>
              </mc:Choice>
              <mc:Fallback>
                <p:oleObj name="Equation" r:id="rId16" imgW="1142930" imgH="26669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0738" y="3830638"/>
                        <a:ext cx="1155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4238625" y="1276350"/>
            <a:ext cx="1447800" cy="6858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 sz="2000"/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5686425" y="3605213"/>
            <a:ext cx="1524000" cy="6858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 autoUpdateAnimBg="0"/>
      <p:bldP spid="31762" grpId="0" animBg="1"/>
      <p:bldP spid="317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42" name="Object 2"/>
          <p:cNvGraphicFramePr>
            <a:graphicFrameLocks noChangeAspect="1"/>
          </p:cNvGraphicFramePr>
          <p:nvPr/>
        </p:nvGraphicFramePr>
        <p:xfrm>
          <a:off x="4572000" y="2500313"/>
          <a:ext cx="15462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4" imgW="876228" imgH="266694" progId="Equation.3">
                  <p:embed/>
                </p:oleObj>
              </mc:Choice>
              <mc:Fallback>
                <p:oleObj name="Equation" r:id="rId4" imgW="876228" imgH="26669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500313"/>
                        <a:ext cx="15462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3"/>
          <p:cNvGraphicFramePr>
            <a:graphicFrameLocks noChangeAspect="1"/>
          </p:cNvGraphicFramePr>
          <p:nvPr/>
        </p:nvGraphicFramePr>
        <p:xfrm>
          <a:off x="4637088" y="3657600"/>
          <a:ext cx="17208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name="Equation" r:id="rId6" imgW="1047641" imgH="333368" progId="Equation.3">
                  <p:embed/>
                </p:oleObj>
              </mc:Choice>
              <mc:Fallback>
                <p:oleObj name="Equation" r:id="rId6" imgW="1047641" imgH="33336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3657600"/>
                        <a:ext cx="172085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4"/>
          <p:cNvGraphicFramePr>
            <a:graphicFrameLocks noChangeAspect="1"/>
          </p:cNvGraphicFramePr>
          <p:nvPr/>
        </p:nvGraphicFramePr>
        <p:xfrm>
          <a:off x="4803775" y="4572000"/>
          <a:ext cx="13398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Equation" r:id="rId8" imgW="952621" imgH="762022" progId="Equation.3">
                  <p:embed/>
                </p:oleObj>
              </mc:Choice>
              <mc:Fallback>
                <p:oleObj name="Equation" r:id="rId8" imgW="952621" imgH="76202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4572000"/>
                        <a:ext cx="13398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4495800" y="2133600"/>
            <a:ext cx="1981200" cy="38100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>
              <a:cs typeface="Arial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7553525" y="3562350"/>
            <a:ext cx="1128713" cy="476250"/>
            <a:chOff x="4560" y="1440"/>
            <a:chExt cx="711" cy="300"/>
          </a:xfrm>
        </p:grpSpPr>
        <p:graphicFrame>
          <p:nvGraphicFramePr>
            <p:cNvPr id="18445" name="Object 6"/>
            <p:cNvGraphicFramePr>
              <a:graphicFrameLocks noChangeAspect="1"/>
            </p:cNvGraphicFramePr>
            <p:nvPr/>
          </p:nvGraphicFramePr>
          <p:xfrm>
            <a:off x="4608" y="1488"/>
            <a:ext cx="58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5" name="Equation" r:id="rId10" imgW="914290" imgH="266694" progId="Equation.3">
                    <p:embed/>
                  </p:oleObj>
                </mc:Choice>
                <mc:Fallback>
                  <p:oleObj name="Equation" r:id="rId10" imgW="914290" imgH="266694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8" y="1488"/>
                          <a:ext cx="584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6" name="AutoShape 22"/>
            <p:cNvSpPr>
              <a:spLocks noChangeArrowheads="1"/>
            </p:cNvSpPr>
            <p:nvPr/>
          </p:nvSpPr>
          <p:spPr bwMode="auto">
            <a:xfrm>
              <a:off x="4560" y="1440"/>
              <a:ext cx="711" cy="300"/>
            </a:xfrm>
            <a:prstGeom prst="wedgeRoundRectCallout">
              <a:avLst>
                <a:gd name="adj1" fmla="val -151264"/>
                <a:gd name="adj2" fmla="val 29667"/>
                <a:gd name="adj3" fmla="val 16667"/>
              </a:avLst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ja-JP" altLang="en-US">
                <a:ea typeface="ＭＳ Ｐゴシック" pitchFamily="34" charset="-128"/>
                <a:cs typeface="Arial" charset="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524328" y="4437112"/>
            <a:ext cx="952500" cy="723900"/>
            <a:chOff x="4656" y="1968"/>
            <a:chExt cx="600" cy="456"/>
          </a:xfrm>
        </p:grpSpPr>
        <p:graphicFrame>
          <p:nvGraphicFramePr>
            <p:cNvPr id="18443" name="Object 5"/>
            <p:cNvGraphicFramePr>
              <a:graphicFrameLocks noChangeAspect="1"/>
            </p:cNvGraphicFramePr>
            <p:nvPr/>
          </p:nvGraphicFramePr>
          <p:xfrm>
            <a:off x="4704" y="1968"/>
            <a:ext cx="455" cy="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6" name="Equation" r:id="rId12" imgW="714264" imgH="714244" progId="Equation.3">
                    <p:embed/>
                  </p:oleObj>
                </mc:Choice>
                <mc:Fallback>
                  <p:oleObj name="Equation" r:id="rId12" imgW="714264" imgH="714244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1968"/>
                          <a:ext cx="455" cy="4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4" name="AutoShape 23"/>
            <p:cNvSpPr>
              <a:spLocks noChangeArrowheads="1"/>
            </p:cNvSpPr>
            <p:nvPr/>
          </p:nvSpPr>
          <p:spPr bwMode="auto">
            <a:xfrm>
              <a:off x="4656" y="1968"/>
              <a:ext cx="600" cy="456"/>
            </a:xfrm>
            <a:prstGeom prst="wedgeRoundRectCallout">
              <a:avLst>
                <a:gd name="adj1" fmla="val -169000"/>
                <a:gd name="adj2" fmla="val 44296"/>
                <a:gd name="adj3" fmla="val 16667"/>
              </a:avLst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ja-JP" altLang="en-US">
                <a:ea typeface="ＭＳ Ｐゴシック" pitchFamily="34" charset="-128"/>
                <a:cs typeface="Arial" charset="0"/>
              </a:endParaRPr>
            </a:p>
          </p:txBody>
        </p:sp>
      </p:grpSp>
      <p:sp>
        <p:nvSpPr>
          <p:cNvPr id="18440" name="Text Box 18"/>
          <p:cNvSpPr txBox="1">
            <a:spLocks noChangeArrowheads="1"/>
          </p:cNvSpPr>
          <p:nvPr/>
        </p:nvSpPr>
        <p:spPr bwMode="auto">
          <a:xfrm>
            <a:off x="428625" y="928688"/>
            <a:ext cx="87153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 sz="2000">
                <a:cs typeface="Arial" charset="0"/>
              </a:rPr>
              <a:t>Electric circuits involves changes of energy ie chemical (battery) to electrical (moving e) to heat (resistor)</a:t>
            </a:r>
          </a:p>
          <a:p>
            <a:pPr eaLnBrk="1" hangingPunct="1"/>
            <a:r>
              <a:rPr lang="en-NZ" sz="2000">
                <a:cs typeface="Arial" charset="0"/>
              </a:rPr>
              <a:t>The </a:t>
            </a:r>
            <a:r>
              <a:rPr lang="en-NZ" sz="2000" b="1" i="1">
                <a:cs typeface="Arial" charset="0"/>
              </a:rPr>
              <a:t>rate</a:t>
            </a:r>
            <a:r>
              <a:rPr lang="en-NZ" sz="2000">
                <a:cs typeface="Arial" charset="0"/>
              </a:rPr>
              <a:t> at which energy is produced is the power, </a:t>
            </a:r>
            <a:r>
              <a:rPr lang="en-NZ" sz="2000" b="1" i="1">
                <a:cs typeface="Arial" charset="0"/>
              </a:rPr>
              <a:t>P   </a:t>
            </a:r>
            <a:r>
              <a:rPr lang="en-NZ" sz="2000">
                <a:cs typeface="Arial" charset="0"/>
              </a:rPr>
              <a:t>(1W = 1Js</a:t>
            </a:r>
            <a:r>
              <a:rPr lang="en-NZ" sz="2000" baseline="30000">
                <a:cs typeface="Arial" charset="0"/>
              </a:rPr>
              <a:t>-1</a:t>
            </a:r>
            <a:r>
              <a:rPr lang="en-NZ" sz="2000">
                <a:cs typeface="Arial" charset="0"/>
              </a:rPr>
              <a:t> )</a:t>
            </a:r>
            <a:endParaRPr lang="en-NZ" sz="2000" baseline="30000">
              <a:cs typeface="Arial" charset="0"/>
            </a:endParaRPr>
          </a:p>
          <a:p>
            <a:pPr eaLnBrk="1" hangingPunct="1"/>
            <a:endParaRPr lang="en-GB"/>
          </a:p>
        </p:txBody>
      </p:sp>
      <p:graphicFrame>
        <p:nvGraphicFramePr>
          <p:cNvPr id="1034" name="Object 7"/>
          <p:cNvGraphicFramePr>
            <a:graphicFrameLocks noChangeAspect="1"/>
          </p:cNvGraphicFramePr>
          <p:nvPr/>
        </p:nvGraphicFramePr>
        <p:xfrm>
          <a:off x="428625" y="2428875"/>
          <a:ext cx="3836988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Equation" r:id="rId14" imgW="1244600" imgH="393700" progId="Equation.3">
                  <p:embed/>
                </p:oleObj>
              </mc:Choice>
              <mc:Fallback>
                <p:oleObj name="Equation" r:id="rId14" imgW="12446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428875"/>
                        <a:ext cx="3836988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57158" y="0"/>
            <a:ext cx="20182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Power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ea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143000"/>
            <a:ext cx="23622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endParaRPr lang="en-US" sz="2400">
              <a:solidFill>
                <a:srgbClr val="006600"/>
              </a:solidFill>
              <a:latin typeface="Verdana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latin typeface="Verdana" pitchFamily="34" charset="0"/>
              </a:rPr>
              <a:t>Ex: Space Heater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96975" y="2971800"/>
            <a:ext cx="190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latin typeface="Verdana" pitchFamily="34" charset="0"/>
              </a:rPr>
              <a:t>1500 W Heater</a:t>
            </a:r>
          </a:p>
        </p:txBody>
      </p:sp>
      <p:sp>
        <p:nvSpPr>
          <p:cNvPr id="19462" name="Freeform 6"/>
          <p:cNvSpPr>
            <a:spLocks/>
          </p:cNvSpPr>
          <p:nvPr/>
        </p:nvSpPr>
        <p:spPr bwMode="auto">
          <a:xfrm>
            <a:off x="3657600" y="2895600"/>
            <a:ext cx="2286000" cy="914400"/>
          </a:xfrm>
          <a:custGeom>
            <a:avLst/>
            <a:gdLst>
              <a:gd name="T0" fmla="*/ 0 w 2352"/>
              <a:gd name="T1" fmla="*/ 0 h 848"/>
              <a:gd name="T2" fmla="*/ 2147483647 w 2352"/>
              <a:gd name="T3" fmla="*/ 2147483647 h 848"/>
              <a:gd name="T4" fmla="*/ 2147483647 w 2352"/>
              <a:gd name="T5" fmla="*/ 2147483647 h 848"/>
              <a:gd name="T6" fmla="*/ 2147483647 w 2352"/>
              <a:gd name="T7" fmla="*/ 2147483647 h 848"/>
              <a:gd name="T8" fmla="*/ 2147483647 w 2352"/>
              <a:gd name="T9" fmla="*/ 2147483647 h 8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2"/>
              <a:gd name="T16" fmla="*/ 0 h 848"/>
              <a:gd name="T17" fmla="*/ 2352 w 2352"/>
              <a:gd name="T18" fmla="*/ 848 h 8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2" h="848">
                <a:moveTo>
                  <a:pt x="0" y="0"/>
                </a:moveTo>
                <a:cubicBezTo>
                  <a:pt x="12" y="196"/>
                  <a:pt x="24" y="392"/>
                  <a:pt x="192" y="528"/>
                </a:cubicBezTo>
                <a:cubicBezTo>
                  <a:pt x="360" y="664"/>
                  <a:pt x="744" y="784"/>
                  <a:pt x="1008" y="816"/>
                </a:cubicBezTo>
                <a:cubicBezTo>
                  <a:pt x="1272" y="848"/>
                  <a:pt x="1552" y="792"/>
                  <a:pt x="1776" y="720"/>
                </a:cubicBezTo>
                <a:cubicBezTo>
                  <a:pt x="2000" y="648"/>
                  <a:pt x="2176" y="516"/>
                  <a:pt x="2352" y="384"/>
                </a:cubicBezTo>
              </a:path>
            </a:pathLst>
          </a:custGeom>
          <a:noFill/>
          <a:ln w="5397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324600" y="1447800"/>
            <a:ext cx="111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latin typeface="Verdana" pitchFamily="34" charset="0"/>
              </a:rPr>
              <a:t>120 V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1000" y="4495800"/>
            <a:ext cx="82296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latin typeface="Verdana" pitchFamily="34" charset="0"/>
              </a:rPr>
              <a:t>Find: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latin typeface="Verdana" pitchFamily="34" charset="0"/>
              </a:rPr>
              <a:t>	a) The resistance of the heater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latin typeface="Verdana" pitchFamily="34" charset="0"/>
              </a:rPr>
              <a:t>	b) The current through the heater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latin typeface="Verdana" pitchFamily="34" charset="0"/>
              </a:rPr>
              <a:t>	c) The amount of heat produced in 1 hour</a:t>
            </a:r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14954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928869" cy="445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785" y="4936629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Understanding the Theory…</a:t>
            </a:r>
            <a:endParaRPr lang="en-NZ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976748" y="4927185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RQC…</a:t>
            </a:r>
            <a:endParaRPr lang="en-NZ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71736" y="5822257"/>
            <a:ext cx="905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Do the Calculations / write the explanations…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55047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19458" name="Picture 2" descr="C:\3 Stephen Documents\Physics\Y13 Physics\3.6 Electrical Systems 91526\4 AC Circuits\L3phy AC\lives minus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3553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43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14313"/>
            <a:ext cx="6961187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956414"/>
              </p:ext>
            </p:extLst>
          </p:nvPr>
        </p:nvGraphicFramePr>
        <p:xfrm>
          <a:off x="1691680" y="1556792"/>
          <a:ext cx="5365124" cy="4350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1804416" imgH="1463040" progId="Word.Document.8">
                  <p:embed/>
                </p:oleObj>
              </mc:Choice>
              <mc:Fallback>
                <p:oleObj name="Document" r:id="rId4" imgW="1804416" imgH="14630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556792"/>
                        <a:ext cx="5365124" cy="43503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8313" y="450850"/>
            <a:ext cx="52943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 sz="2800"/>
              <a:t>In a few lessons time…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3000375"/>
            <a:ext cx="7786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NZ" sz="2000"/>
              <a:t>The movement of electric charges is called current. The size of electric current (I) is the rate at which charge flows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428875" y="3643313"/>
          <a:ext cx="282098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" imgW="1726451" imgH="393529" progId="Equation.3">
                  <p:embed/>
                </p:oleObj>
              </mc:Choice>
              <mc:Fallback>
                <p:oleObj name="Equation" r:id="rId4" imgW="1726451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3643313"/>
                        <a:ext cx="2820988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43063" y="4286250"/>
            <a:ext cx="571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 sz="2000"/>
              <a:t>Where Q is the number of coulombs of charge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4699000"/>
            <a:ext cx="7429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 sz="2000"/>
              <a:t>The symbol for Current is I and the unit  is the Amperes A,  </a:t>
            </a:r>
          </a:p>
          <a:p>
            <a:pPr eaLnBrk="1" hangingPunct="1"/>
            <a:r>
              <a:rPr lang="en-NZ" sz="2000"/>
              <a:t>   note  1A = 1Cs</a:t>
            </a:r>
            <a:r>
              <a:rPr lang="en-NZ" sz="2000" baseline="30000"/>
              <a:t>-1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596" y="0"/>
            <a:ext cx="7409401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Level 2 DC Circuits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7188" y="928688"/>
            <a:ext cx="85010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NZ" sz="2000"/>
              <a:t>Electrons are defined to have a negative charge. Charge is measured in coulombs, The symbol for Charge is Q and the unit is C.</a:t>
            </a:r>
          </a:p>
          <a:p>
            <a:pPr eaLnBrk="1" hangingPunct="1"/>
            <a:endParaRPr lang="en-NZ" sz="2000"/>
          </a:p>
          <a:p>
            <a:pPr eaLnBrk="1" hangingPunct="1"/>
            <a:r>
              <a:rPr lang="en-NZ" sz="2000"/>
              <a:t>  1C = 6x10</a:t>
            </a:r>
            <a:r>
              <a:rPr lang="en-NZ" sz="2000" baseline="30000"/>
              <a:t>18</a:t>
            </a:r>
            <a:r>
              <a:rPr lang="en-NZ" sz="2000"/>
              <a:t> e	  i.e. a coulomb is a large number of electrons</a:t>
            </a:r>
          </a:p>
          <a:p>
            <a:pPr eaLnBrk="1" hangingPunct="1"/>
            <a:endParaRPr lang="en-NZ" sz="2000"/>
          </a:p>
          <a:p>
            <a:pPr eaLnBrk="1" hangingPunct="1"/>
            <a:r>
              <a:rPr lang="en-NZ" sz="2000"/>
              <a:t>Example:     a pen holds 6x 10</a:t>
            </a:r>
            <a:r>
              <a:rPr lang="en-NZ" sz="2000" baseline="30000"/>
              <a:t>15</a:t>
            </a:r>
            <a:r>
              <a:rPr lang="en-NZ" sz="2000"/>
              <a:t> e     what is the charge on the pen?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625" y="5413375"/>
            <a:ext cx="8429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 sz="2000"/>
              <a:t>Example: A  total of 24 x 10</a:t>
            </a:r>
            <a:r>
              <a:rPr lang="en-NZ" sz="2000" baseline="30000"/>
              <a:t>18</a:t>
            </a:r>
            <a:r>
              <a:rPr lang="en-NZ" sz="2000"/>
              <a:t> e passes a point in 8s what is the current?</a:t>
            </a:r>
          </a:p>
        </p:txBody>
      </p:sp>
      <p:sp>
        <p:nvSpPr>
          <p:cNvPr id="10" name="Rectangle 9"/>
          <p:cNvSpPr/>
          <p:nvPr/>
        </p:nvSpPr>
        <p:spPr>
          <a:xfrm>
            <a:off x="8709025" y="0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endParaRPr lang="en-US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2"/>
          <p:cNvGrpSpPr>
            <a:grpSpLocks/>
          </p:cNvGrpSpPr>
          <p:nvPr/>
        </p:nvGrpSpPr>
        <p:grpSpPr bwMode="auto">
          <a:xfrm>
            <a:off x="5929313" y="1347788"/>
            <a:ext cx="3214687" cy="3357562"/>
            <a:chOff x="457200" y="2052647"/>
            <a:chExt cx="2362200" cy="2733675"/>
          </a:xfrm>
        </p:grpSpPr>
        <p:sp>
          <p:nvSpPr>
            <p:cNvPr id="5124" name="Line 2"/>
            <p:cNvSpPr>
              <a:spLocks noChangeShapeType="1"/>
            </p:cNvSpPr>
            <p:nvPr/>
          </p:nvSpPr>
          <p:spPr bwMode="auto">
            <a:xfrm flipH="1">
              <a:off x="1143000" y="4491047"/>
              <a:ext cx="1143000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5125" name="Group 3"/>
            <p:cNvGrpSpPr>
              <a:grpSpLocks/>
            </p:cNvGrpSpPr>
            <p:nvPr/>
          </p:nvGrpSpPr>
          <p:grpSpPr bwMode="auto">
            <a:xfrm>
              <a:off x="609600" y="2052647"/>
              <a:ext cx="1905000" cy="2667000"/>
              <a:chOff x="1008" y="624"/>
              <a:chExt cx="2880" cy="2160"/>
            </a:xfrm>
          </p:grpSpPr>
          <p:sp>
            <p:nvSpPr>
              <p:cNvPr id="5142" name="Line 4"/>
              <p:cNvSpPr>
                <a:spLocks noChangeShapeType="1"/>
              </p:cNvSpPr>
              <p:nvPr/>
            </p:nvSpPr>
            <p:spPr bwMode="auto">
              <a:xfrm>
                <a:off x="1008" y="1584"/>
                <a:ext cx="76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43" name="Line 5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33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44" name="Line 6"/>
              <p:cNvSpPr>
                <a:spLocks noChangeShapeType="1"/>
              </p:cNvSpPr>
              <p:nvPr/>
            </p:nvSpPr>
            <p:spPr bwMode="auto">
              <a:xfrm flipV="1">
                <a:off x="1392" y="624"/>
                <a:ext cx="0" cy="96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45" name="Line 7"/>
              <p:cNvSpPr>
                <a:spLocks noChangeShapeType="1"/>
              </p:cNvSpPr>
              <p:nvPr/>
            </p:nvSpPr>
            <p:spPr bwMode="auto">
              <a:xfrm>
                <a:off x="1392" y="624"/>
                <a:ext cx="24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46" name="Line 8"/>
              <p:cNvSpPr>
                <a:spLocks noChangeShapeType="1"/>
              </p:cNvSpPr>
              <p:nvPr/>
            </p:nvSpPr>
            <p:spPr bwMode="auto">
              <a:xfrm>
                <a:off x="1392" y="1824"/>
                <a:ext cx="0" cy="96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47" name="Line 9"/>
              <p:cNvSpPr>
                <a:spLocks noChangeShapeType="1"/>
              </p:cNvSpPr>
              <p:nvPr/>
            </p:nvSpPr>
            <p:spPr bwMode="auto">
              <a:xfrm>
                <a:off x="1392" y="2784"/>
                <a:ext cx="24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5148" name="Line 10"/>
              <p:cNvSpPr>
                <a:spLocks noChangeShapeType="1"/>
              </p:cNvSpPr>
              <p:nvPr/>
            </p:nvSpPr>
            <p:spPr bwMode="auto">
              <a:xfrm>
                <a:off x="3888" y="624"/>
                <a:ext cx="0" cy="216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5126" name="Text Box 11"/>
            <p:cNvSpPr txBox="1">
              <a:spLocks noChangeArrowheads="1"/>
            </p:cNvSpPr>
            <p:nvPr/>
          </p:nvSpPr>
          <p:spPr bwMode="auto">
            <a:xfrm>
              <a:off x="457200" y="2814647"/>
              <a:ext cx="381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800">
                  <a:cs typeface="Arial" charset="0"/>
                </a:rPr>
                <a:t>+</a:t>
              </a:r>
            </a:p>
          </p:txBody>
        </p:sp>
        <p:sp>
          <p:nvSpPr>
            <p:cNvPr id="5127" name="Text Box 12"/>
            <p:cNvSpPr txBox="1">
              <a:spLocks noChangeArrowheads="1"/>
            </p:cNvSpPr>
            <p:nvPr/>
          </p:nvSpPr>
          <p:spPr bwMode="auto">
            <a:xfrm>
              <a:off x="457200" y="3424247"/>
              <a:ext cx="381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800" b="1">
                  <a:cs typeface="Arial" charset="0"/>
                </a:rPr>
                <a:t>-</a:t>
              </a:r>
            </a:p>
          </p:txBody>
        </p:sp>
        <p:sp>
          <p:nvSpPr>
            <p:cNvPr id="5128" name="Line 13"/>
            <p:cNvSpPr>
              <a:spLocks noChangeShapeType="1"/>
            </p:cNvSpPr>
            <p:nvPr/>
          </p:nvSpPr>
          <p:spPr bwMode="auto">
            <a:xfrm rot="5400000" flipV="1">
              <a:off x="2020094" y="3766353"/>
              <a:ext cx="533400" cy="158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29" name="Line 14"/>
            <p:cNvSpPr>
              <a:spLocks noChangeShapeType="1"/>
            </p:cNvSpPr>
            <p:nvPr/>
          </p:nvSpPr>
          <p:spPr bwMode="auto">
            <a:xfrm flipH="1">
              <a:off x="1143000" y="4491047"/>
              <a:ext cx="5334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30" name="Line 15"/>
            <p:cNvSpPr>
              <a:spLocks noChangeShapeType="1"/>
            </p:cNvSpPr>
            <p:nvPr/>
          </p:nvSpPr>
          <p:spPr bwMode="auto">
            <a:xfrm flipV="1">
              <a:off x="1066800" y="2281247"/>
              <a:ext cx="0" cy="68580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31" name="Line 16"/>
            <p:cNvSpPr>
              <a:spLocks noChangeShapeType="1"/>
            </p:cNvSpPr>
            <p:nvPr/>
          </p:nvSpPr>
          <p:spPr bwMode="auto">
            <a:xfrm>
              <a:off x="1066800" y="2281247"/>
              <a:ext cx="1143000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32" name="Line 17"/>
            <p:cNvSpPr>
              <a:spLocks noChangeShapeType="1"/>
            </p:cNvSpPr>
            <p:nvPr/>
          </p:nvSpPr>
          <p:spPr bwMode="auto">
            <a:xfrm>
              <a:off x="2286000" y="2281247"/>
              <a:ext cx="0" cy="220980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33" name="Line 18"/>
            <p:cNvSpPr>
              <a:spLocks noChangeShapeType="1"/>
            </p:cNvSpPr>
            <p:nvPr/>
          </p:nvSpPr>
          <p:spPr bwMode="auto">
            <a:xfrm flipV="1">
              <a:off x="1066800" y="3652847"/>
              <a:ext cx="0" cy="83820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5134" name="Group 19"/>
            <p:cNvGrpSpPr>
              <a:grpSpLocks/>
            </p:cNvGrpSpPr>
            <p:nvPr/>
          </p:nvGrpSpPr>
          <p:grpSpPr bwMode="auto">
            <a:xfrm>
              <a:off x="1828800" y="3119447"/>
              <a:ext cx="990600" cy="523875"/>
              <a:chOff x="3648" y="2736"/>
              <a:chExt cx="624" cy="330"/>
            </a:xfrm>
          </p:grpSpPr>
          <p:sp>
            <p:nvSpPr>
              <p:cNvPr id="5140" name="Oval 20"/>
              <p:cNvSpPr>
                <a:spLocks noChangeArrowheads="1"/>
              </p:cNvSpPr>
              <p:nvPr/>
            </p:nvSpPr>
            <p:spPr bwMode="auto">
              <a:xfrm>
                <a:off x="3840" y="2784"/>
                <a:ext cx="192" cy="192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 sz="2000">
                  <a:cs typeface="Arial" charset="0"/>
                </a:endParaRPr>
              </a:p>
            </p:txBody>
          </p:sp>
          <p:sp>
            <p:nvSpPr>
              <p:cNvPr id="5141" name="Text Box 21"/>
              <p:cNvSpPr txBox="1">
                <a:spLocks noChangeArrowheads="1"/>
              </p:cNvSpPr>
              <p:nvPr/>
            </p:nvSpPr>
            <p:spPr bwMode="auto">
              <a:xfrm>
                <a:off x="3648" y="2736"/>
                <a:ext cx="62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800"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5135" name="Line 33"/>
            <p:cNvSpPr>
              <a:spLocks noChangeShapeType="1"/>
            </p:cNvSpPr>
            <p:nvPr/>
          </p:nvSpPr>
          <p:spPr bwMode="auto">
            <a:xfrm>
              <a:off x="1295400" y="2281247"/>
              <a:ext cx="762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136" name="Text Box 34"/>
            <p:cNvSpPr txBox="1">
              <a:spLocks noChangeArrowheads="1"/>
            </p:cNvSpPr>
            <p:nvPr/>
          </p:nvSpPr>
          <p:spPr bwMode="auto">
            <a:xfrm>
              <a:off x="1371600" y="2281247"/>
              <a:ext cx="457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800">
                  <a:cs typeface="Arial" charset="0"/>
                </a:rPr>
                <a:t>I</a:t>
              </a:r>
            </a:p>
          </p:txBody>
        </p:sp>
        <p:grpSp>
          <p:nvGrpSpPr>
            <p:cNvPr id="5137" name="Group 35"/>
            <p:cNvGrpSpPr>
              <a:grpSpLocks/>
            </p:cNvGrpSpPr>
            <p:nvPr/>
          </p:nvGrpSpPr>
          <p:grpSpPr bwMode="auto">
            <a:xfrm>
              <a:off x="1371600" y="4262447"/>
              <a:ext cx="990600" cy="523875"/>
              <a:chOff x="3648" y="2736"/>
              <a:chExt cx="624" cy="330"/>
            </a:xfrm>
          </p:grpSpPr>
          <p:sp>
            <p:nvSpPr>
              <p:cNvPr id="5138" name="Oval 36"/>
              <p:cNvSpPr>
                <a:spLocks noChangeArrowheads="1"/>
              </p:cNvSpPr>
              <p:nvPr/>
            </p:nvSpPr>
            <p:spPr bwMode="auto">
              <a:xfrm>
                <a:off x="3840" y="2784"/>
                <a:ext cx="192" cy="192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 sz="2000">
                  <a:cs typeface="Arial" charset="0"/>
                </a:endParaRPr>
              </a:p>
            </p:txBody>
          </p:sp>
          <p:sp>
            <p:nvSpPr>
              <p:cNvPr id="5139" name="Text Box 37"/>
              <p:cNvSpPr txBox="1">
                <a:spLocks noChangeArrowheads="1"/>
              </p:cNvSpPr>
              <p:nvPr/>
            </p:nvSpPr>
            <p:spPr bwMode="auto">
              <a:xfrm>
                <a:off x="3648" y="2736"/>
                <a:ext cx="62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800"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32" name="Rectangle 1175"/>
          <p:cNvSpPr>
            <a:spLocks noChangeArrowheads="1"/>
          </p:cNvSpPr>
          <p:nvPr/>
        </p:nvSpPr>
        <p:spPr bwMode="auto">
          <a:xfrm>
            <a:off x="214313" y="704850"/>
            <a:ext cx="63579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>
                <a:ea typeface="ＭＳ Ｐゴシック" pitchFamily="34" charset="-128"/>
              </a:rPr>
              <a:t>Current is not a vector but it does have a direction.</a:t>
            </a:r>
          </a:p>
          <a:p>
            <a:pPr>
              <a:buFont typeface="Arial" charset="0"/>
              <a:buChar char="•"/>
            </a:pPr>
            <a:r>
              <a:rPr lang="en-US" altLang="ja-JP" sz="2400">
                <a:ea typeface="ＭＳ Ｐゴシック" pitchFamily="34" charset="-128"/>
              </a:rPr>
              <a:t> </a:t>
            </a:r>
            <a:r>
              <a:rPr lang="en-NZ" sz="2400">
                <a:cs typeface="Arial" charset="0"/>
              </a:rPr>
              <a:t>“</a:t>
            </a:r>
            <a:r>
              <a:rPr lang="en-NZ" sz="2400" b="1">
                <a:cs typeface="Arial" charset="0"/>
              </a:rPr>
              <a:t>Conventional</a:t>
            </a:r>
            <a:r>
              <a:rPr lang="en-NZ" sz="2400">
                <a:cs typeface="Arial" charset="0"/>
              </a:rPr>
              <a:t>”  current direction is for a </a:t>
            </a:r>
            <a:r>
              <a:rPr lang="en-NZ" sz="2400" b="1">
                <a:cs typeface="Arial" charset="0"/>
              </a:rPr>
              <a:t>positive</a:t>
            </a:r>
            <a:r>
              <a:rPr lang="en-NZ" sz="2400">
                <a:cs typeface="Arial" charset="0"/>
              </a:rPr>
              <a:t> charge moving from the positive to the negative terminal.</a:t>
            </a:r>
          </a:p>
          <a:p>
            <a:pPr>
              <a:buFont typeface="Arial" charset="0"/>
              <a:buChar char="•"/>
            </a:pPr>
            <a:r>
              <a:rPr lang="en-US" sz="2400" b="1">
                <a:cs typeface="Arial" charset="0"/>
              </a:rPr>
              <a:t>DC (direct current)</a:t>
            </a:r>
            <a:r>
              <a:rPr lang="en-US" sz="2400">
                <a:cs typeface="Arial" charset="0"/>
              </a:rPr>
              <a:t>  charge moves the same  direction at all times.</a:t>
            </a:r>
          </a:p>
          <a:p>
            <a:pPr>
              <a:buFont typeface="Arial" charset="0"/>
              <a:buChar char="•"/>
            </a:pPr>
            <a:r>
              <a:rPr lang="en-NZ" sz="2400"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AC (alternating current) </a:t>
            </a:r>
            <a:r>
              <a:rPr lang="en-US" sz="2400">
                <a:cs typeface="Arial" charset="0"/>
              </a:rPr>
              <a:t>charge motion alternates back and forth.</a:t>
            </a:r>
          </a:p>
          <a:p>
            <a:pPr>
              <a:buFont typeface="Arial" charset="0"/>
              <a:buChar char="•"/>
            </a:pPr>
            <a:r>
              <a:rPr lang="en-US" sz="2400">
                <a:cs typeface="Arial" charset="0"/>
              </a:rPr>
              <a:t>Current is measured using an ammeter which is connected in series with other components.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26339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Voltage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57188" y="1143000"/>
            <a:ext cx="8286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/>
              <a:t>For electrons to move around a closed circuit a </a:t>
            </a:r>
            <a:r>
              <a:rPr lang="en-NZ" b="1"/>
              <a:t>potential difference (pd) </a:t>
            </a:r>
            <a:r>
              <a:rPr lang="en-NZ"/>
              <a:t>or </a:t>
            </a:r>
            <a:r>
              <a:rPr lang="en-NZ" b="1"/>
              <a:t>voltage</a:t>
            </a:r>
            <a:r>
              <a:rPr lang="en-NZ"/>
              <a:t> </a:t>
            </a:r>
            <a:r>
              <a:rPr lang="en-NZ" b="1"/>
              <a:t>(V) </a:t>
            </a:r>
            <a:r>
              <a:rPr lang="en-NZ"/>
              <a:t>must be applied. When a battery is connected to a closed circuit an </a:t>
            </a:r>
            <a:r>
              <a:rPr lang="en-NZ" b="1"/>
              <a:t>electric field </a:t>
            </a:r>
            <a:r>
              <a:rPr lang="en-NZ"/>
              <a:t>is formed which allows the electrons to drift and produce current.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00063" y="5572125"/>
            <a:ext cx="7643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NZ"/>
              <a:t>The symbol for Voltage is V and the unit is also V,  note  1V = 1JC</a:t>
            </a:r>
            <a:r>
              <a:rPr lang="en-NZ" baseline="30000"/>
              <a:t>-1</a:t>
            </a: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25"/>
            <a:ext cx="4999038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2357438"/>
            <a:ext cx="4071937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6"/>
          <p:cNvSpPr>
            <a:spLocks noChangeArrowheads="1"/>
          </p:cNvSpPr>
          <p:nvPr/>
        </p:nvSpPr>
        <p:spPr bwMode="auto">
          <a:xfrm>
            <a:off x="0" y="2143125"/>
            <a:ext cx="857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NZ" sz="2000"/>
              <a:t>  The symbol for Resistance is R and the unit is the ohm  </a:t>
            </a:r>
            <a:r>
              <a:rPr lang="el-GR" sz="2000"/>
              <a:t>Ω</a:t>
            </a:r>
            <a:r>
              <a:rPr lang="en-NZ" sz="2000"/>
              <a:t>,</a:t>
            </a:r>
          </a:p>
          <a:p>
            <a:r>
              <a:rPr lang="en-NZ" sz="2000"/>
              <a:t>  note 1</a:t>
            </a:r>
            <a:r>
              <a:rPr lang="el-GR" sz="2000"/>
              <a:t> Ω </a:t>
            </a:r>
            <a:r>
              <a:rPr lang="en-NZ" sz="2000"/>
              <a:t>= 1JsC</a:t>
            </a:r>
            <a:r>
              <a:rPr lang="en-NZ" sz="2000" baseline="30000"/>
              <a:t>-2</a:t>
            </a:r>
          </a:p>
        </p:txBody>
      </p:sp>
      <p:sp>
        <p:nvSpPr>
          <p:cNvPr id="3078" name="TextBox 17"/>
          <p:cNvSpPr txBox="1">
            <a:spLocks noChangeArrowheads="1"/>
          </p:cNvSpPr>
          <p:nvPr/>
        </p:nvSpPr>
        <p:spPr bwMode="auto">
          <a:xfrm>
            <a:off x="214313" y="796925"/>
            <a:ext cx="87153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>
                <a:ea typeface="MS Mincho" pitchFamily="49" charset="-128"/>
                <a:cs typeface="Arial" charset="0"/>
              </a:rPr>
              <a:t>An electron traveling through the wires and components of a circuit will encounter resistance. </a:t>
            </a:r>
            <a:r>
              <a:rPr lang="en-US" altLang="ja-JP" sz="2000">
                <a:solidFill>
                  <a:srgbClr val="FF0000"/>
                </a:solidFill>
                <a:ea typeface="MS Mincho" pitchFamily="49" charset="-128"/>
                <a:cs typeface="Arial" charset="0"/>
              </a:rPr>
              <a:t>Resistance</a:t>
            </a:r>
            <a:r>
              <a:rPr lang="en-US" altLang="ja-JP" sz="2000">
                <a:ea typeface="MS Mincho" pitchFamily="49" charset="-128"/>
                <a:cs typeface="Arial" charset="0"/>
              </a:rPr>
              <a:t> is the hindrance to the flow of charge.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ja-JP" sz="2000">
                <a:ea typeface="MS Mincho" pitchFamily="49" charset="-128"/>
                <a:cs typeface="Arial" charset="0"/>
              </a:rPr>
              <a:t> </a:t>
            </a:r>
            <a:r>
              <a:rPr lang="en-NZ" sz="2000">
                <a:ea typeface="MS Mincho" pitchFamily="49" charset="-128"/>
                <a:cs typeface="Arial" charset="0"/>
              </a:rPr>
              <a:t>As the voltage across the resistor is increased, the current increases proportionally, </a:t>
            </a:r>
            <a:r>
              <a:rPr lang="en-US" altLang="ja-JP" sz="2000">
                <a:ea typeface="MS Mincho" pitchFamily="49" charset="-128"/>
                <a:cs typeface="Arial" charset="0"/>
              </a:rPr>
              <a:t> </a:t>
            </a:r>
            <a:r>
              <a:rPr lang="en-US" altLang="ja-JP" sz="2000" b="1">
                <a:ea typeface="MS Mincho" pitchFamily="49" charset="-128"/>
                <a:cs typeface="Arial" charset="0"/>
              </a:rPr>
              <a:t>V</a:t>
            </a:r>
            <a:r>
              <a:rPr lang="el-GR" altLang="ja-JP" sz="2000" b="1">
                <a:ea typeface="MS Mincho" pitchFamily="49" charset="-128"/>
                <a:cs typeface="Arial" charset="0"/>
              </a:rPr>
              <a:t>α</a:t>
            </a:r>
            <a:r>
              <a:rPr lang="en-NZ" altLang="ja-JP" sz="2000" b="1">
                <a:ea typeface="MS Mincho" pitchFamily="49" charset="-128"/>
                <a:cs typeface="Arial" charset="0"/>
              </a:rPr>
              <a:t> I </a:t>
            </a:r>
            <a:r>
              <a:rPr lang="en-NZ" altLang="ja-JP" sz="2000">
                <a:ea typeface="MS Mincho" pitchFamily="49" charset="-128"/>
                <a:cs typeface="Arial" charset="0"/>
              </a:rPr>
              <a:t>to give </a:t>
            </a:r>
            <a:r>
              <a:rPr lang="en-NZ" sz="2000" b="1">
                <a:ea typeface="MS Mincho" pitchFamily="49" charset="-128"/>
                <a:cs typeface="Arial" charset="0"/>
              </a:rPr>
              <a:t>Ohms Law V= IR</a:t>
            </a:r>
            <a:endParaRPr lang="en-US" altLang="ja-JP" sz="2000" b="1"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NZ" sz="2000"/>
          </a:p>
        </p:txBody>
      </p:sp>
      <p:sp>
        <p:nvSpPr>
          <p:cNvPr id="3079" name="Text Box 3"/>
          <p:cNvSpPr txBox="1">
            <a:spLocks noChangeArrowheads="1"/>
          </p:cNvSpPr>
          <p:nvPr/>
        </p:nvSpPr>
        <p:spPr bwMode="auto">
          <a:xfrm>
            <a:off x="285750" y="5149850"/>
            <a:ext cx="857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ja-JP" sz="2000">
                <a:ea typeface="ＭＳ Ｐゴシック" pitchFamily="34" charset="-128"/>
              </a:rPr>
              <a:t>The resistance of a wire is directly proportional to its length and inversely proportional to its cross-sectional area.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28625" y="4292600"/>
            <a:ext cx="4071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000">
                <a:ea typeface="ＭＳ Ｐゴシック" pitchFamily="34" charset="-128"/>
              </a:rPr>
              <a:t>The constant (</a:t>
            </a:r>
            <a:r>
              <a:rPr lang="en-US" altLang="ja-JP" sz="2000">
                <a:latin typeface="Symbol" pitchFamily="18" charset="2"/>
                <a:ea typeface="ＭＳ Ｐゴシック" pitchFamily="34" charset="-128"/>
              </a:rPr>
              <a:t>r</a:t>
            </a:r>
            <a:r>
              <a:rPr lang="en-US" altLang="ja-JP" sz="2000">
                <a:ea typeface="ＭＳ Ｐゴシック" pitchFamily="34" charset="-128"/>
              </a:rPr>
              <a:t>)</a:t>
            </a:r>
            <a:r>
              <a:rPr lang="en-US" altLang="ja-JP" sz="2000">
                <a:ea typeface="ＭＳ Ｐゴシック" pitchFamily="34" charset="-128"/>
                <a:cs typeface="Arial" charset="0"/>
              </a:rPr>
              <a:t>, the resistivity, </a:t>
            </a:r>
          </a:p>
          <a:p>
            <a:pPr eaLnBrk="1" hangingPunct="1"/>
            <a:r>
              <a:rPr lang="en-US" altLang="ja-JP" sz="2000">
                <a:ea typeface="ＭＳ Ｐゴシック" pitchFamily="34" charset="-128"/>
                <a:cs typeface="Arial" charset="0"/>
              </a:rPr>
              <a:t>is characteristic of the material.</a:t>
            </a:r>
            <a:endParaRPr lang="el-GR" sz="2000">
              <a:cs typeface="Arial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857750" y="3006725"/>
            <a:ext cx="3786188" cy="2000250"/>
            <a:chOff x="2112" y="432"/>
            <a:chExt cx="1904" cy="876"/>
          </a:xfrm>
        </p:grpSpPr>
        <p:grpSp>
          <p:nvGrpSpPr>
            <p:cNvPr id="14345" name="Group 12"/>
            <p:cNvGrpSpPr>
              <a:grpSpLocks/>
            </p:cNvGrpSpPr>
            <p:nvPr/>
          </p:nvGrpSpPr>
          <p:grpSpPr bwMode="auto">
            <a:xfrm>
              <a:off x="2112" y="570"/>
              <a:ext cx="1298" cy="438"/>
              <a:chOff x="2065" y="1008"/>
              <a:chExt cx="1298" cy="438"/>
            </a:xfrm>
          </p:grpSpPr>
          <p:sp>
            <p:nvSpPr>
              <p:cNvPr id="14352" name="Line 7"/>
              <p:cNvSpPr>
                <a:spLocks noChangeShapeType="1"/>
              </p:cNvSpPr>
              <p:nvPr/>
            </p:nvSpPr>
            <p:spPr bwMode="auto">
              <a:xfrm>
                <a:off x="2112" y="1011"/>
                <a:ext cx="120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53" name="Line 8"/>
              <p:cNvSpPr>
                <a:spLocks noChangeShapeType="1"/>
              </p:cNvSpPr>
              <p:nvPr/>
            </p:nvSpPr>
            <p:spPr bwMode="auto">
              <a:xfrm>
                <a:off x="2112" y="1443"/>
                <a:ext cx="120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54" name="Arc 9"/>
              <p:cNvSpPr>
                <a:spLocks/>
              </p:cNvSpPr>
              <p:nvPr/>
            </p:nvSpPr>
            <p:spPr bwMode="auto">
              <a:xfrm flipH="1">
                <a:off x="3246" y="1011"/>
                <a:ext cx="117" cy="435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532"/>
                      <a:pt x="8365" y="1255"/>
                      <a:pt x="19374" y="115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532"/>
                      <a:pt x="8365" y="1255"/>
                      <a:pt x="19374" y="115"/>
                    </a:cubicBezTo>
                    <a:lnTo>
                      <a:pt x="21600" y="21600"/>
                    </a:lnTo>
                    <a:lnTo>
                      <a:pt x="21599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4355" name="Arc 11"/>
              <p:cNvSpPr>
                <a:spLocks/>
              </p:cNvSpPr>
              <p:nvPr/>
            </p:nvSpPr>
            <p:spPr bwMode="auto">
              <a:xfrm flipH="1">
                <a:off x="2065" y="1008"/>
                <a:ext cx="62" cy="435"/>
              </a:xfrm>
              <a:custGeom>
                <a:avLst/>
                <a:gdLst>
                  <a:gd name="T0" fmla="*/ 0 w 22867"/>
                  <a:gd name="T1" fmla="*/ 0 h 43200"/>
                  <a:gd name="T2" fmla="*/ 0 w 22867"/>
                  <a:gd name="T3" fmla="*/ 0 h 43200"/>
                  <a:gd name="T4" fmla="*/ 0 w 2286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2867"/>
                  <a:gd name="T10" fmla="*/ 0 h 43200"/>
                  <a:gd name="T11" fmla="*/ 22867 w 2286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67" h="43200" fill="none" extrusionOk="0">
                    <a:moveTo>
                      <a:pt x="1266" y="0"/>
                    </a:moveTo>
                    <a:cubicBezTo>
                      <a:pt x="13196" y="0"/>
                      <a:pt x="22867" y="9670"/>
                      <a:pt x="22867" y="21600"/>
                    </a:cubicBezTo>
                    <a:cubicBezTo>
                      <a:pt x="22867" y="33529"/>
                      <a:pt x="13196" y="43200"/>
                      <a:pt x="1267" y="43200"/>
                    </a:cubicBezTo>
                    <a:cubicBezTo>
                      <a:pt x="844" y="43200"/>
                      <a:pt x="421" y="43187"/>
                      <a:pt x="0" y="43162"/>
                    </a:cubicBezTo>
                  </a:path>
                  <a:path w="22867" h="43200" stroke="0" extrusionOk="0">
                    <a:moveTo>
                      <a:pt x="1266" y="0"/>
                    </a:moveTo>
                    <a:cubicBezTo>
                      <a:pt x="13196" y="0"/>
                      <a:pt x="22867" y="9670"/>
                      <a:pt x="22867" y="21600"/>
                    </a:cubicBezTo>
                    <a:cubicBezTo>
                      <a:pt x="22867" y="33529"/>
                      <a:pt x="13196" y="43200"/>
                      <a:pt x="1267" y="43200"/>
                    </a:cubicBezTo>
                    <a:cubicBezTo>
                      <a:pt x="844" y="43200"/>
                      <a:pt x="421" y="43187"/>
                      <a:pt x="0" y="43162"/>
                    </a:cubicBezTo>
                    <a:lnTo>
                      <a:pt x="1267" y="21600"/>
                    </a:lnTo>
                    <a:lnTo>
                      <a:pt x="1266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14346" name="Line 13"/>
            <p:cNvSpPr>
              <a:spLocks noChangeShapeType="1"/>
            </p:cNvSpPr>
            <p:nvPr/>
          </p:nvSpPr>
          <p:spPr bwMode="auto">
            <a:xfrm>
              <a:off x="2160" y="110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347" name="Line 14"/>
            <p:cNvSpPr>
              <a:spLocks noChangeShapeType="1"/>
            </p:cNvSpPr>
            <p:nvPr/>
          </p:nvSpPr>
          <p:spPr bwMode="auto">
            <a:xfrm>
              <a:off x="3360" y="110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348" name="Line 15"/>
            <p:cNvSpPr>
              <a:spLocks noChangeShapeType="1"/>
            </p:cNvSpPr>
            <p:nvPr/>
          </p:nvSpPr>
          <p:spPr bwMode="auto">
            <a:xfrm>
              <a:off x="2160" y="1200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349" name="Text Box 16"/>
            <p:cNvSpPr txBox="1">
              <a:spLocks noChangeArrowheads="1"/>
            </p:cNvSpPr>
            <p:nvPr/>
          </p:nvSpPr>
          <p:spPr bwMode="auto">
            <a:xfrm>
              <a:off x="2640" y="1056"/>
              <a:ext cx="206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2000">
                  <a:ea typeface="ＭＳ Ｐゴシック" pitchFamily="34" charset="-128"/>
                </a:rPr>
                <a:t>L</a:t>
              </a:r>
            </a:p>
          </p:txBody>
        </p:sp>
        <p:sp>
          <p:nvSpPr>
            <p:cNvPr id="14350" name="Text Box 17"/>
            <p:cNvSpPr txBox="1">
              <a:spLocks noChangeArrowheads="1"/>
            </p:cNvSpPr>
            <p:nvPr/>
          </p:nvSpPr>
          <p:spPr bwMode="auto">
            <a:xfrm>
              <a:off x="3792" y="432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2000">
                  <a:ea typeface="ＭＳ Ｐゴシック" pitchFamily="34" charset="-128"/>
                </a:rPr>
                <a:t>A</a:t>
              </a:r>
            </a:p>
          </p:txBody>
        </p:sp>
        <p:sp>
          <p:nvSpPr>
            <p:cNvPr id="14351" name="Freeform 18"/>
            <p:cNvSpPr>
              <a:spLocks/>
            </p:cNvSpPr>
            <p:nvPr/>
          </p:nvSpPr>
          <p:spPr bwMode="auto">
            <a:xfrm>
              <a:off x="3360" y="672"/>
              <a:ext cx="480" cy="160"/>
            </a:xfrm>
            <a:custGeom>
              <a:avLst/>
              <a:gdLst>
                <a:gd name="T0" fmla="*/ 480 w 480"/>
                <a:gd name="T1" fmla="*/ 0 h 160"/>
                <a:gd name="T2" fmla="*/ 240 w 480"/>
                <a:gd name="T3" fmla="*/ 48 h 160"/>
                <a:gd name="T4" fmla="*/ 288 w 480"/>
                <a:gd name="T5" fmla="*/ 144 h 160"/>
                <a:gd name="T6" fmla="*/ 0 w 480"/>
                <a:gd name="T7" fmla="*/ 144 h 1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160"/>
                <a:gd name="T14" fmla="*/ 480 w 480"/>
                <a:gd name="T15" fmla="*/ 160 h 1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160">
                  <a:moveTo>
                    <a:pt x="480" y="0"/>
                  </a:moveTo>
                  <a:cubicBezTo>
                    <a:pt x="376" y="12"/>
                    <a:pt x="272" y="24"/>
                    <a:pt x="240" y="48"/>
                  </a:cubicBezTo>
                  <a:cubicBezTo>
                    <a:pt x="208" y="72"/>
                    <a:pt x="328" y="128"/>
                    <a:pt x="288" y="144"/>
                  </a:cubicBezTo>
                  <a:cubicBezTo>
                    <a:pt x="248" y="160"/>
                    <a:pt x="124" y="152"/>
                    <a:pt x="0" y="14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aphicFrame>
        <p:nvGraphicFramePr>
          <p:cNvPr id="33" name="Object 6"/>
          <p:cNvGraphicFramePr>
            <a:graphicFrameLocks noChangeAspect="1"/>
          </p:cNvGraphicFramePr>
          <p:nvPr/>
        </p:nvGraphicFramePr>
        <p:xfrm>
          <a:off x="1285875" y="2857500"/>
          <a:ext cx="185737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4" imgW="1019297" imgH="714244" progId="Equation.3">
                  <p:embed/>
                </p:oleObj>
              </mc:Choice>
              <mc:Fallback>
                <p:oleObj name="Equation" r:id="rId4" imgW="1019297" imgH="71424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857500"/>
                        <a:ext cx="185737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0" y="0"/>
            <a:ext cx="38395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Resistance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  <p:bldP spid="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501</Words>
  <Application>Microsoft Macintosh PowerPoint</Application>
  <PresentationFormat>On-screen Show (4:3)</PresentationFormat>
  <Paragraphs>61</Paragraphs>
  <Slides>13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Document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Woodstock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</dc:title>
  <dc:creator>Stephen Anderson</dc:creator>
  <cp:lastModifiedBy>Stephen Anderson</cp:lastModifiedBy>
  <cp:revision>50</cp:revision>
  <dcterms:created xsi:type="dcterms:W3CDTF">2006-02-25T08:35:24Z</dcterms:created>
  <dcterms:modified xsi:type="dcterms:W3CDTF">2015-07-16T20:54:45Z</dcterms:modified>
</cp:coreProperties>
</file>