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embeddings/oleObject9.bin" ContentType="application/vnd.openxmlformats-officedocument.oleObject"/>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20"/>
  </p:notesMasterIdLst>
  <p:sldIdLst>
    <p:sldId id="297" r:id="rId2"/>
    <p:sldId id="298" r:id="rId3"/>
    <p:sldId id="291" r:id="rId4"/>
    <p:sldId id="289" r:id="rId5"/>
    <p:sldId id="301" r:id="rId6"/>
    <p:sldId id="299" r:id="rId7"/>
    <p:sldId id="300" r:id="rId8"/>
    <p:sldId id="290" r:id="rId9"/>
    <p:sldId id="269" r:id="rId10"/>
    <p:sldId id="266" r:id="rId11"/>
    <p:sldId id="268" r:id="rId12"/>
    <p:sldId id="295" r:id="rId13"/>
    <p:sldId id="280" r:id="rId14"/>
    <p:sldId id="285" r:id="rId15"/>
    <p:sldId id="302" r:id="rId16"/>
    <p:sldId id="286" r:id="rId17"/>
    <p:sldId id="265" r:id="rId18"/>
    <p:sldId id="296" r:id="rId19"/>
  </p:sldIdLst>
  <p:sldSz cx="9144000" cy="6858000" type="screen4x3"/>
  <p:notesSz cx="6791325" cy="9923463"/>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464" y="-7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 Id="rId2" Type="http://schemas.openxmlformats.org/officeDocument/2006/relationships/image" Target="../media/image12.wmf"/><Relationship Id="rId3"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2.emf"/><Relationship Id="rId4" Type="http://schemas.openxmlformats.org/officeDocument/2006/relationships/image" Target="../media/image23.emf"/><Relationship Id="rId5" Type="http://schemas.openxmlformats.org/officeDocument/2006/relationships/image" Target="../media/image24.emf"/><Relationship Id="rId1" Type="http://schemas.openxmlformats.org/officeDocument/2006/relationships/image" Target="../media/image20.emf"/><Relationship Id="rId2"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3225" cy="4968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46513" y="0"/>
            <a:ext cx="2943225" cy="496888"/>
          </a:xfrm>
          <a:prstGeom prst="rect">
            <a:avLst/>
          </a:prstGeom>
        </p:spPr>
        <p:txBody>
          <a:bodyPr vert="horz" lIns="91440" tIns="45720" rIns="91440" bIns="45720" rtlCol="0"/>
          <a:lstStyle>
            <a:lvl1pPr algn="r">
              <a:defRPr sz="1200"/>
            </a:lvl1pPr>
          </a:lstStyle>
          <a:p>
            <a:pPr>
              <a:defRPr/>
            </a:pPr>
            <a:fld id="{4EA0B704-82F6-4CEE-9620-6A965B646098}" type="datetimeFigureOut">
              <a:rPr lang="en-US"/>
              <a:pPr>
                <a:defRPr/>
              </a:pPr>
              <a:t>13/05/15</a:t>
            </a:fld>
            <a:endParaRPr lang="en-US"/>
          </a:p>
        </p:txBody>
      </p:sp>
      <p:sp>
        <p:nvSpPr>
          <p:cNvPr id="4" name="Slide Image Placeholder 3"/>
          <p:cNvSpPr>
            <a:spLocks noGrp="1" noRot="1" noChangeAspect="1"/>
          </p:cNvSpPr>
          <p:nvPr>
            <p:ph type="sldImg" idx="2"/>
          </p:nvPr>
        </p:nvSpPr>
        <p:spPr>
          <a:xfrm>
            <a:off x="915988" y="744538"/>
            <a:ext cx="4959350" cy="37211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79450" y="4713288"/>
            <a:ext cx="5432425" cy="4465637"/>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424988"/>
            <a:ext cx="2943225" cy="4968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46513" y="9424988"/>
            <a:ext cx="2943225" cy="496887"/>
          </a:xfrm>
          <a:prstGeom prst="rect">
            <a:avLst/>
          </a:prstGeom>
        </p:spPr>
        <p:txBody>
          <a:bodyPr vert="horz" lIns="91440" tIns="45720" rIns="91440" bIns="45720" rtlCol="0" anchor="b"/>
          <a:lstStyle>
            <a:lvl1pPr algn="r">
              <a:defRPr sz="1200"/>
            </a:lvl1pPr>
          </a:lstStyle>
          <a:p>
            <a:pPr>
              <a:defRPr/>
            </a:pPr>
            <a:fld id="{8C7CB5AB-09B2-4A37-9BAF-C01936E6BDDF}" type="slidenum">
              <a:rPr lang="en-US"/>
              <a:pPr>
                <a:defRPr/>
              </a:pPr>
              <a:t>‹#›</a:t>
            </a:fld>
            <a:endParaRPr lang="en-US"/>
          </a:p>
        </p:txBody>
      </p:sp>
    </p:spTree>
    <p:extLst>
      <p:ext uri="{BB962C8B-B14F-4D97-AF65-F5344CB8AC3E}">
        <p14:creationId xmlns:p14="http://schemas.microsoft.com/office/powerpoint/2010/main" val="42627308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C1D298B-E04A-453E-B53B-4705D03A43B2}" type="slidenum">
              <a:rPr lang="en-US" altLang="en-US" smtClean="0"/>
              <a:pPr/>
              <a:t>3</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111B3AA-CF6E-40B6-BA79-AAED81DED759}" type="slidenum">
              <a:rPr lang="en-US" altLang="en-US" smtClean="0"/>
              <a:pPr/>
              <a:t>16</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B646002-F5D2-439D-80E2-4EFC26B9D0F7}" type="slidenum">
              <a:rPr lang="en-US" altLang="en-US" smtClean="0"/>
              <a:pPr/>
              <a:t>17</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NZ" altLang="en-US" smtClean="0"/>
              <a:t>http://plus.maths.org/content/plus-magazine-4</a:t>
            </a:r>
          </a:p>
          <a:p>
            <a:endParaRPr lang="en-NZ" alt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8140F78-1FE0-4C17-A246-DE00A9917916}" type="slidenum">
              <a:rPr lang="en-US" altLang="en-US" smtClean="0"/>
              <a:pPr/>
              <a:t>18</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D3613A8-6BC6-4F4A-BF20-0FDB3074B7F6}" type="slidenum">
              <a:rPr lang="en-US" altLang="en-US" smtClean="0"/>
              <a:pPr/>
              <a:t>4</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A13AFC3-1977-4AFD-B38F-1CCC2ACB2602}" type="slidenum">
              <a:rPr lang="en-US" altLang="en-US" smtClean="0"/>
              <a:pPr/>
              <a:t>5</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40DAE0B-BA30-4803-8FAA-B921E3BD51E1}" type="slidenum">
              <a:rPr lang="en-US" altLang="en-US" smtClean="0"/>
              <a:pPr/>
              <a:t>8</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B3C454A-1325-4910-B0F5-29DC10BB15E9}" type="slidenum">
              <a:rPr lang="en-US" altLang="en-US" smtClean="0"/>
              <a:pPr/>
              <a:t>9</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3D4FEE0-F348-460F-9E95-CDD4C25B716E}" type="slidenum">
              <a:rPr lang="en-US" altLang="en-US" smtClean="0"/>
              <a:pPr/>
              <a:t>10</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5F2BDCE-3D8E-4472-96CC-93E206601B75}" type="slidenum">
              <a:rPr lang="en-US" altLang="en-US" smtClean="0"/>
              <a:pPr/>
              <a:t>11</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25134E2-8AC6-4142-B1F0-180E5DFFA1ED}" type="slidenum">
              <a:rPr lang="en-US" altLang="en-US" smtClean="0"/>
              <a:pPr/>
              <a:t>13</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NZ" dirty="0" smtClean="0"/>
              <a:t>http://ngsir.netfirms.com/englishhtm/Work.htm</a:t>
            </a:r>
          </a:p>
          <a:p>
            <a:pPr eaLnBrk="1" hangingPunct="1">
              <a:spcBef>
                <a:spcPct val="0"/>
              </a:spcBef>
            </a:pPr>
            <a:endParaRPr lang="en-US" altLang="en-US" dirty="0"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4EF5AA5-EF6D-4CBB-88D8-38EE37A7C7E6}" type="slidenum">
              <a:rPr lang="en-US" altLang="en-US" smtClean="0"/>
              <a:pPr/>
              <a:t>14</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NZ" altLang="en-US"/>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NZ" altLang="en-US"/>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NZ" altLang="en-US"/>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NZ" altLang="en-US"/>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NZ" altLang="en-US"/>
            </a:p>
          </p:txBody>
        </p:sp>
        <p:sp>
          <p:nvSpPr>
            <p:cNvPr id="8" name="Rectangle 10"/>
            <p:cNvSpPr>
              <a:spLocks noChangeArrowheads="1"/>
            </p:cNvSpPr>
            <p:nvPr/>
          </p:nvSpPr>
          <p:spPr bwMode="auto">
            <a:xfrm>
              <a:off x="400" y="1536"/>
              <a:ext cx="20" cy="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NZ" altLang="en-US"/>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NZ" altLang="en-US"/>
            </a:p>
          </p:txBody>
        </p:sp>
      </p:grpSp>
      <p:sp>
        <p:nvSpPr>
          <p:cNvPr id="67596" name="Rectangle 12"/>
          <p:cNvSpPr>
            <a:spLocks noGrp="1" noChangeArrowheads="1"/>
          </p:cNvSpPr>
          <p:nvPr>
            <p:ph type="ctrTitle"/>
          </p:nvPr>
        </p:nvSpPr>
        <p:spPr>
          <a:xfrm>
            <a:off x="990600" y="1676400"/>
            <a:ext cx="7772400" cy="1462088"/>
          </a:xfrm>
        </p:spPr>
        <p:txBody>
          <a:bodyPr/>
          <a:lstStyle>
            <a:lvl1pPr>
              <a:defRPr/>
            </a:lvl1pPr>
          </a:lstStyle>
          <a:p>
            <a:r>
              <a:rPr lang="en-US"/>
              <a:t>Click to edit Master title style</a:t>
            </a:r>
          </a:p>
        </p:txBody>
      </p:sp>
      <p:sp>
        <p:nvSpPr>
          <p:cNvPr id="67597"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B42981F8-8318-489A-A32C-585A2E5D7860}" type="slidenum">
              <a:rPr lang="en-US"/>
              <a:pPr>
                <a:defRPr/>
              </a:pPr>
              <a:t>‹#›</a:t>
            </a:fld>
            <a:endParaRPr lang="en-US"/>
          </a:p>
        </p:txBody>
      </p:sp>
    </p:spTree>
    <p:extLst>
      <p:ext uri="{BB962C8B-B14F-4D97-AF65-F5344CB8AC3E}">
        <p14:creationId xmlns:p14="http://schemas.microsoft.com/office/powerpoint/2010/main" val="1530131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11"/>
          <p:cNvSpPr>
            <a:spLocks noGrp="1" noChangeArrowheads="1"/>
          </p:cNvSpPr>
          <p:nvPr>
            <p:ph type="dt" sz="half" idx="10"/>
          </p:nvPr>
        </p:nvSpPr>
        <p:spPr/>
        <p:txBody>
          <a:bodyPr/>
          <a:lstStyle>
            <a:lvl1pPr>
              <a:defRPr/>
            </a:lvl1pPr>
          </a:lstStyle>
          <a:p>
            <a:pPr>
              <a:defRPr/>
            </a:pPr>
            <a:endParaRPr lang="en-US"/>
          </a:p>
        </p:txBody>
      </p:sp>
      <p:sp>
        <p:nvSpPr>
          <p:cNvPr id="5" name="Rectangle 12"/>
          <p:cNvSpPr>
            <a:spLocks noGrp="1" noChangeArrowheads="1"/>
          </p:cNvSpPr>
          <p:nvPr>
            <p:ph type="ftr" sz="quarter" idx="11"/>
          </p:nvPr>
        </p:nvSpPr>
        <p:spPr/>
        <p:txBody>
          <a:bodyPr/>
          <a:lstStyle>
            <a:lvl1pPr>
              <a:defRPr/>
            </a:lvl1pPr>
          </a:lstStyle>
          <a:p>
            <a:pPr>
              <a:defRPr/>
            </a:pPr>
            <a:endParaRPr lang="en-US"/>
          </a:p>
        </p:txBody>
      </p:sp>
      <p:sp>
        <p:nvSpPr>
          <p:cNvPr id="6" name="Rectangle 13"/>
          <p:cNvSpPr>
            <a:spLocks noGrp="1" noChangeArrowheads="1"/>
          </p:cNvSpPr>
          <p:nvPr>
            <p:ph type="sldNum" sz="quarter" idx="12"/>
          </p:nvPr>
        </p:nvSpPr>
        <p:spPr/>
        <p:txBody>
          <a:bodyPr/>
          <a:lstStyle>
            <a:lvl1pPr>
              <a:defRPr/>
            </a:lvl1pPr>
          </a:lstStyle>
          <a:p>
            <a:pPr>
              <a:defRPr/>
            </a:pPr>
            <a:fld id="{91C13E30-8D31-47F6-B178-58D4D8429B46}" type="slidenum">
              <a:rPr lang="en-US"/>
              <a:pPr>
                <a:defRPr/>
              </a:pPr>
              <a:t>‹#›</a:t>
            </a:fld>
            <a:endParaRPr lang="en-US"/>
          </a:p>
        </p:txBody>
      </p:sp>
    </p:spTree>
    <p:extLst>
      <p:ext uri="{BB962C8B-B14F-4D97-AF65-F5344CB8AC3E}">
        <p14:creationId xmlns:p14="http://schemas.microsoft.com/office/powerpoint/2010/main" val="1108519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11"/>
          <p:cNvSpPr>
            <a:spLocks noGrp="1" noChangeArrowheads="1"/>
          </p:cNvSpPr>
          <p:nvPr>
            <p:ph type="dt" sz="half" idx="10"/>
          </p:nvPr>
        </p:nvSpPr>
        <p:spPr/>
        <p:txBody>
          <a:bodyPr/>
          <a:lstStyle>
            <a:lvl1pPr>
              <a:defRPr/>
            </a:lvl1pPr>
          </a:lstStyle>
          <a:p>
            <a:pPr>
              <a:defRPr/>
            </a:pPr>
            <a:endParaRPr lang="en-US"/>
          </a:p>
        </p:txBody>
      </p:sp>
      <p:sp>
        <p:nvSpPr>
          <p:cNvPr id="5" name="Rectangle 12"/>
          <p:cNvSpPr>
            <a:spLocks noGrp="1" noChangeArrowheads="1"/>
          </p:cNvSpPr>
          <p:nvPr>
            <p:ph type="ftr" sz="quarter" idx="11"/>
          </p:nvPr>
        </p:nvSpPr>
        <p:spPr/>
        <p:txBody>
          <a:bodyPr/>
          <a:lstStyle>
            <a:lvl1pPr>
              <a:defRPr/>
            </a:lvl1pPr>
          </a:lstStyle>
          <a:p>
            <a:pPr>
              <a:defRPr/>
            </a:pPr>
            <a:endParaRPr lang="en-US"/>
          </a:p>
        </p:txBody>
      </p:sp>
      <p:sp>
        <p:nvSpPr>
          <p:cNvPr id="6" name="Rectangle 13"/>
          <p:cNvSpPr>
            <a:spLocks noGrp="1" noChangeArrowheads="1"/>
          </p:cNvSpPr>
          <p:nvPr>
            <p:ph type="sldNum" sz="quarter" idx="12"/>
          </p:nvPr>
        </p:nvSpPr>
        <p:spPr/>
        <p:txBody>
          <a:bodyPr/>
          <a:lstStyle>
            <a:lvl1pPr>
              <a:defRPr/>
            </a:lvl1pPr>
          </a:lstStyle>
          <a:p>
            <a:pPr>
              <a:defRPr/>
            </a:pPr>
            <a:fld id="{6F470B5E-071A-421D-9538-B91B4D65A665}" type="slidenum">
              <a:rPr lang="en-US"/>
              <a:pPr>
                <a:defRPr/>
              </a:pPr>
              <a:t>‹#›</a:t>
            </a:fld>
            <a:endParaRPr lang="en-US"/>
          </a:p>
        </p:txBody>
      </p:sp>
    </p:spTree>
    <p:extLst>
      <p:ext uri="{BB962C8B-B14F-4D97-AF65-F5344CB8AC3E}">
        <p14:creationId xmlns:p14="http://schemas.microsoft.com/office/powerpoint/2010/main" val="117081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NZ"/>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Media Placeholder 3"/>
          <p:cNvSpPr>
            <a:spLocks noGrp="1"/>
          </p:cNvSpPr>
          <p:nvPr>
            <p:ph type="media" sz="half" idx="2"/>
          </p:nvPr>
        </p:nvSpPr>
        <p:spPr>
          <a:xfrm>
            <a:off x="5145088" y="2017713"/>
            <a:ext cx="3810000" cy="4114800"/>
          </a:xfrm>
        </p:spPr>
        <p:txBody>
          <a:bodyPr/>
          <a:lstStyle/>
          <a:p>
            <a:pPr lvl="0"/>
            <a:endParaRPr lang="en-NZ" noProof="0" smtClean="0"/>
          </a:p>
        </p:txBody>
      </p:sp>
      <p:sp>
        <p:nvSpPr>
          <p:cNvPr id="5" name="Rectangle 11"/>
          <p:cNvSpPr>
            <a:spLocks noGrp="1" noChangeArrowheads="1"/>
          </p:cNvSpPr>
          <p:nvPr>
            <p:ph type="dt" sz="half" idx="10"/>
          </p:nvPr>
        </p:nvSpPr>
        <p:spPr/>
        <p:txBody>
          <a:bodyPr/>
          <a:lstStyle>
            <a:lvl1pPr>
              <a:defRPr/>
            </a:lvl1pPr>
          </a:lstStyle>
          <a:p>
            <a:pPr>
              <a:defRPr/>
            </a:pPr>
            <a:endParaRPr lang="en-US"/>
          </a:p>
        </p:txBody>
      </p:sp>
      <p:sp>
        <p:nvSpPr>
          <p:cNvPr id="6" name="Rectangle 12"/>
          <p:cNvSpPr>
            <a:spLocks noGrp="1" noChangeArrowheads="1"/>
          </p:cNvSpPr>
          <p:nvPr>
            <p:ph type="ftr" sz="quarter" idx="11"/>
          </p:nvPr>
        </p:nvSpPr>
        <p:spPr/>
        <p:txBody>
          <a:bodyPr/>
          <a:lstStyle>
            <a:lvl1pPr>
              <a:defRPr/>
            </a:lvl1pPr>
          </a:lstStyle>
          <a:p>
            <a:pPr>
              <a:defRPr/>
            </a:pPr>
            <a:endParaRPr lang="en-US"/>
          </a:p>
        </p:txBody>
      </p:sp>
      <p:sp>
        <p:nvSpPr>
          <p:cNvPr id="7" name="Rectangle 13"/>
          <p:cNvSpPr>
            <a:spLocks noGrp="1" noChangeArrowheads="1"/>
          </p:cNvSpPr>
          <p:nvPr>
            <p:ph type="sldNum" sz="quarter" idx="12"/>
          </p:nvPr>
        </p:nvSpPr>
        <p:spPr/>
        <p:txBody>
          <a:bodyPr/>
          <a:lstStyle>
            <a:lvl1pPr>
              <a:defRPr/>
            </a:lvl1pPr>
          </a:lstStyle>
          <a:p>
            <a:pPr>
              <a:defRPr/>
            </a:pPr>
            <a:fld id="{F5BBFEEE-51A7-4390-A664-750077FAF5A0}" type="slidenum">
              <a:rPr lang="en-US"/>
              <a:pPr>
                <a:defRPr/>
              </a:pPr>
              <a:t>‹#›</a:t>
            </a:fld>
            <a:endParaRPr lang="en-US"/>
          </a:p>
        </p:txBody>
      </p:sp>
    </p:spTree>
    <p:extLst>
      <p:ext uri="{BB962C8B-B14F-4D97-AF65-F5344CB8AC3E}">
        <p14:creationId xmlns:p14="http://schemas.microsoft.com/office/powerpoint/2010/main" val="1401196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11"/>
          <p:cNvSpPr>
            <a:spLocks noGrp="1" noChangeArrowheads="1"/>
          </p:cNvSpPr>
          <p:nvPr>
            <p:ph type="dt" sz="half" idx="10"/>
          </p:nvPr>
        </p:nvSpPr>
        <p:spPr/>
        <p:txBody>
          <a:bodyPr/>
          <a:lstStyle>
            <a:lvl1pPr>
              <a:defRPr/>
            </a:lvl1pPr>
          </a:lstStyle>
          <a:p>
            <a:pPr>
              <a:defRPr/>
            </a:pPr>
            <a:endParaRPr lang="en-US"/>
          </a:p>
        </p:txBody>
      </p:sp>
      <p:sp>
        <p:nvSpPr>
          <p:cNvPr id="5" name="Rectangle 12"/>
          <p:cNvSpPr>
            <a:spLocks noGrp="1" noChangeArrowheads="1"/>
          </p:cNvSpPr>
          <p:nvPr>
            <p:ph type="ftr" sz="quarter" idx="11"/>
          </p:nvPr>
        </p:nvSpPr>
        <p:spPr/>
        <p:txBody>
          <a:bodyPr/>
          <a:lstStyle>
            <a:lvl1pPr>
              <a:defRPr/>
            </a:lvl1pPr>
          </a:lstStyle>
          <a:p>
            <a:pPr>
              <a:defRPr/>
            </a:pPr>
            <a:endParaRPr lang="en-US"/>
          </a:p>
        </p:txBody>
      </p:sp>
      <p:sp>
        <p:nvSpPr>
          <p:cNvPr id="6" name="Rectangle 13"/>
          <p:cNvSpPr>
            <a:spLocks noGrp="1" noChangeArrowheads="1"/>
          </p:cNvSpPr>
          <p:nvPr>
            <p:ph type="sldNum" sz="quarter" idx="12"/>
          </p:nvPr>
        </p:nvSpPr>
        <p:spPr/>
        <p:txBody>
          <a:bodyPr/>
          <a:lstStyle>
            <a:lvl1pPr>
              <a:defRPr/>
            </a:lvl1pPr>
          </a:lstStyle>
          <a:p>
            <a:pPr>
              <a:defRPr/>
            </a:pPr>
            <a:fld id="{1FE21C47-EA8C-4BF8-A52C-A1CF2E49E497}" type="slidenum">
              <a:rPr lang="en-US"/>
              <a:pPr>
                <a:defRPr/>
              </a:pPr>
              <a:t>‹#›</a:t>
            </a:fld>
            <a:endParaRPr lang="en-US"/>
          </a:p>
        </p:txBody>
      </p:sp>
    </p:spTree>
    <p:extLst>
      <p:ext uri="{BB962C8B-B14F-4D97-AF65-F5344CB8AC3E}">
        <p14:creationId xmlns:p14="http://schemas.microsoft.com/office/powerpoint/2010/main" val="4014451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p:txBody>
          <a:bodyPr/>
          <a:lstStyle>
            <a:lvl1pPr>
              <a:defRPr/>
            </a:lvl1pPr>
          </a:lstStyle>
          <a:p>
            <a:pPr>
              <a:defRPr/>
            </a:pPr>
            <a:endParaRPr lang="en-US"/>
          </a:p>
        </p:txBody>
      </p:sp>
      <p:sp>
        <p:nvSpPr>
          <p:cNvPr id="5" name="Rectangle 12"/>
          <p:cNvSpPr>
            <a:spLocks noGrp="1" noChangeArrowheads="1"/>
          </p:cNvSpPr>
          <p:nvPr>
            <p:ph type="ftr" sz="quarter" idx="11"/>
          </p:nvPr>
        </p:nvSpPr>
        <p:spPr/>
        <p:txBody>
          <a:bodyPr/>
          <a:lstStyle>
            <a:lvl1pPr>
              <a:defRPr/>
            </a:lvl1pPr>
          </a:lstStyle>
          <a:p>
            <a:pPr>
              <a:defRPr/>
            </a:pPr>
            <a:endParaRPr lang="en-US"/>
          </a:p>
        </p:txBody>
      </p:sp>
      <p:sp>
        <p:nvSpPr>
          <p:cNvPr id="6" name="Rectangle 13"/>
          <p:cNvSpPr>
            <a:spLocks noGrp="1" noChangeArrowheads="1"/>
          </p:cNvSpPr>
          <p:nvPr>
            <p:ph type="sldNum" sz="quarter" idx="12"/>
          </p:nvPr>
        </p:nvSpPr>
        <p:spPr/>
        <p:txBody>
          <a:bodyPr/>
          <a:lstStyle>
            <a:lvl1pPr>
              <a:defRPr/>
            </a:lvl1pPr>
          </a:lstStyle>
          <a:p>
            <a:pPr>
              <a:defRPr/>
            </a:pPr>
            <a:fld id="{AE8E8C6A-22AB-4600-8AF4-68123065880A}" type="slidenum">
              <a:rPr lang="en-US"/>
              <a:pPr>
                <a:defRPr/>
              </a:pPr>
              <a:t>‹#›</a:t>
            </a:fld>
            <a:endParaRPr lang="en-US"/>
          </a:p>
        </p:txBody>
      </p:sp>
    </p:spTree>
    <p:extLst>
      <p:ext uri="{BB962C8B-B14F-4D97-AF65-F5344CB8AC3E}">
        <p14:creationId xmlns:p14="http://schemas.microsoft.com/office/powerpoint/2010/main" val="3235067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Rectangle 11"/>
          <p:cNvSpPr>
            <a:spLocks noGrp="1" noChangeArrowheads="1"/>
          </p:cNvSpPr>
          <p:nvPr>
            <p:ph type="dt" sz="half" idx="10"/>
          </p:nvPr>
        </p:nvSpPr>
        <p:spPr/>
        <p:txBody>
          <a:bodyPr/>
          <a:lstStyle>
            <a:lvl1pPr>
              <a:defRPr/>
            </a:lvl1pPr>
          </a:lstStyle>
          <a:p>
            <a:pPr>
              <a:defRPr/>
            </a:pPr>
            <a:endParaRPr lang="en-US"/>
          </a:p>
        </p:txBody>
      </p:sp>
      <p:sp>
        <p:nvSpPr>
          <p:cNvPr id="6" name="Rectangle 12"/>
          <p:cNvSpPr>
            <a:spLocks noGrp="1" noChangeArrowheads="1"/>
          </p:cNvSpPr>
          <p:nvPr>
            <p:ph type="ftr" sz="quarter" idx="11"/>
          </p:nvPr>
        </p:nvSpPr>
        <p:spPr/>
        <p:txBody>
          <a:bodyPr/>
          <a:lstStyle>
            <a:lvl1pPr>
              <a:defRPr/>
            </a:lvl1pPr>
          </a:lstStyle>
          <a:p>
            <a:pPr>
              <a:defRPr/>
            </a:pPr>
            <a:endParaRPr lang="en-US"/>
          </a:p>
        </p:txBody>
      </p:sp>
      <p:sp>
        <p:nvSpPr>
          <p:cNvPr id="7" name="Rectangle 13"/>
          <p:cNvSpPr>
            <a:spLocks noGrp="1" noChangeArrowheads="1"/>
          </p:cNvSpPr>
          <p:nvPr>
            <p:ph type="sldNum" sz="quarter" idx="12"/>
          </p:nvPr>
        </p:nvSpPr>
        <p:spPr/>
        <p:txBody>
          <a:bodyPr/>
          <a:lstStyle>
            <a:lvl1pPr>
              <a:defRPr/>
            </a:lvl1pPr>
          </a:lstStyle>
          <a:p>
            <a:pPr>
              <a:defRPr/>
            </a:pPr>
            <a:fld id="{E6DC9CBF-FCEE-41CC-A790-B4BFD4DA66A4}" type="slidenum">
              <a:rPr lang="en-US"/>
              <a:pPr>
                <a:defRPr/>
              </a:pPr>
              <a:t>‹#›</a:t>
            </a:fld>
            <a:endParaRPr lang="en-US"/>
          </a:p>
        </p:txBody>
      </p:sp>
    </p:spTree>
    <p:extLst>
      <p:ext uri="{BB962C8B-B14F-4D97-AF65-F5344CB8AC3E}">
        <p14:creationId xmlns:p14="http://schemas.microsoft.com/office/powerpoint/2010/main" val="1457099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Rectangle 11"/>
          <p:cNvSpPr>
            <a:spLocks noGrp="1" noChangeArrowheads="1"/>
          </p:cNvSpPr>
          <p:nvPr>
            <p:ph type="dt" sz="half" idx="10"/>
          </p:nvPr>
        </p:nvSpPr>
        <p:spPr/>
        <p:txBody>
          <a:bodyPr/>
          <a:lstStyle>
            <a:lvl1pPr>
              <a:defRPr/>
            </a:lvl1pPr>
          </a:lstStyle>
          <a:p>
            <a:pPr>
              <a:defRPr/>
            </a:pPr>
            <a:endParaRPr lang="en-US"/>
          </a:p>
        </p:txBody>
      </p:sp>
      <p:sp>
        <p:nvSpPr>
          <p:cNvPr id="8" name="Rectangle 12"/>
          <p:cNvSpPr>
            <a:spLocks noGrp="1" noChangeArrowheads="1"/>
          </p:cNvSpPr>
          <p:nvPr>
            <p:ph type="ftr" sz="quarter" idx="11"/>
          </p:nvPr>
        </p:nvSpPr>
        <p:spPr/>
        <p:txBody>
          <a:bodyPr/>
          <a:lstStyle>
            <a:lvl1pPr>
              <a:defRPr/>
            </a:lvl1pPr>
          </a:lstStyle>
          <a:p>
            <a:pPr>
              <a:defRPr/>
            </a:pPr>
            <a:endParaRPr lang="en-US"/>
          </a:p>
        </p:txBody>
      </p:sp>
      <p:sp>
        <p:nvSpPr>
          <p:cNvPr id="9" name="Rectangle 13"/>
          <p:cNvSpPr>
            <a:spLocks noGrp="1" noChangeArrowheads="1"/>
          </p:cNvSpPr>
          <p:nvPr>
            <p:ph type="sldNum" sz="quarter" idx="12"/>
          </p:nvPr>
        </p:nvSpPr>
        <p:spPr/>
        <p:txBody>
          <a:bodyPr/>
          <a:lstStyle>
            <a:lvl1pPr>
              <a:defRPr/>
            </a:lvl1pPr>
          </a:lstStyle>
          <a:p>
            <a:pPr>
              <a:defRPr/>
            </a:pPr>
            <a:fld id="{591A138A-0AC9-4E08-AEF1-56A5EF0885CF}" type="slidenum">
              <a:rPr lang="en-US"/>
              <a:pPr>
                <a:defRPr/>
              </a:pPr>
              <a:t>‹#›</a:t>
            </a:fld>
            <a:endParaRPr lang="en-US"/>
          </a:p>
        </p:txBody>
      </p:sp>
    </p:spTree>
    <p:extLst>
      <p:ext uri="{BB962C8B-B14F-4D97-AF65-F5344CB8AC3E}">
        <p14:creationId xmlns:p14="http://schemas.microsoft.com/office/powerpoint/2010/main" val="116026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Rectangle 11"/>
          <p:cNvSpPr>
            <a:spLocks noGrp="1" noChangeArrowheads="1"/>
          </p:cNvSpPr>
          <p:nvPr>
            <p:ph type="dt" sz="half" idx="10"/>
          </p:nvPr>
        </p:nvSpPr>
        <p:spPr/>
        <p:txBody>
          <a:bodyPr/>
          <a:lstStyle>
            <a:lvl1pPr>
              <a:defRPr/>
            </a:lvl1pPr>
          </a:lstStyle>
          <a:p>
            <a:pPr>
              <a:defRPr/>
            </a:pPr>
            <a:endParaRPr lang="en-US"/>
          </a:p>
        </p:txBody>
      </p:sp>
      <p:sp>
        <p:nvSpPr>
          <p:cNvPr id="4" name="Rectangle 12"/>
          <p:cNvSpPr>
            <a:spLocks noGrp="1" noChangeArrowheads="1"/>
          </p:cNvSpPr>
          <p:nvPr>
            <p:ph type="ftr" sz="quarter" idx="11"/>
          </p:nvPr>
        </p:nvSpPr>
        <p:spPr/>
        <p:txBody>
          <a:bodyPr/>
          <a:lstStyle>
            <a:lvl1pPr>
              <a:defRPr/>
            </a:lvl1pPr>
          </a:lstStyle>
          <a:p>
            <a:pPr>
              <a:defRPr/>
            </a:pPr>
            <a:endParaRPr lang="en-US"/>
          </a:p>
        </p:txBody>
      </p:sp>
      <p:sp>
        <p:nvSpPr>
          <p:cNvPr id="5" name="Rectangle 13"/>
          <p:cNvSpPr>
            <a:spLocks noGrp="1" noChangeArrowheads="1"/>
          </p:cNvSpPr>
          <p:nvPr>
            <p:ph type="sldNum" sz="quarter" idx="12"/>
          </p:nvPr>
        </p:nvSpPr>
        <p:spPr/>
        <p:txBody>
          <a:bodyPr/>
          <a:lstStyle>
            <a:lvl1pPr>
              <a:defRPr/>
            </a:lvl1pPr>
          </a:lstStyle>
          <a:p>
            <a:pPr>
              <a:defRPr/>
            </a:pPr>
            <a:fld id="{419B2467-8464-4276-AA62-3AB56934B5B1}" type="slidenum">
              <a:rPr lang="en-US"/>
              <a:pPr>
                <a:defRPr/>
              </a:pPr>
              <a:t>‹#›</a:t>
            </a:fld>
            <a:endParaRPr lang="en-US"/>
          </a:p>
        </p:txBody>
      </p:sp>
    </p:spTree>
    <p:extLst>
      <p:ext uri="{BB962C8B-B14F-4D97-AF65-F5344CB8AC3E}">
        <p14:creationId xmlns:p14="http://schemas.microsoft.com/office/powerpoint/2010/main" val="2499930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p:txBody>
          <a:bodyPr/>
          <a:lstStyle>
            <a:lvl1pPr>
              <a:defRPr/>
            </a:lvl1pPr>
          </a:lstStyle>
          <a:p>
            <a:pPr>
              <a:defRPr/>
            </a:pPr>
            <a:endParaRPr lang="en-US"/>
          </a:p>
        </p:txBody>
      </p:sp>
      <p:sp>
        <p:nvSpPr>
          <p:cNvPr id="3" name="Rectangle 12"/>
          <p:cNvSpPr>
            <a:spLocks noGrp="1" noChangeArrowheads="1"/>
          </p:cNvSpPr>
          <p:nvPr>
            <p:ph type="ftr" sz="quarter" idx="11"/>
          </p:nvPr>
        </p:nvSpPr>
        <p:spPr/>
        <p:txBody>
          <a:bodyPr/>
          <a:lstStyle>
            <a:lvl1pPr>
              <a:defRPr/>
            </a:lvl1pPr>
          </a:lstStyle>
          <a:p>
            <a:pPr>
              <a:defRPr/>
            </a:pPr>
            <a:endParaRPr lang="en-US"/>
          </a:p>
        </p:txBody>
      </p:sp>
      <p:sp>
        <p:nvSpPr>
          <p:cNvPr id="4" name="Rectangle 13"/>
          <p:cNvSpPr>
            <a:spLocks noGrp="1" noChangeArrowheads="1"/>
          </p:cNvSpPr>
          <p:nvPr>
            <p:ph type="sldNum" sz="quarter" idx="12"/>
          </p:nvPr>
        </p:nvSpPr>
        <p:spPr/>
        <p:txBody>
          <a:bodyPr/>
          <a:lstStyle>
            <a:lvl1pPr>
              <a:defRPr/>
            </a:lvl1pPr>
          </a:lstStyle>
          <a:p>
            <a:pPr>
              <a:defRPr/>
            </a:pPr>
            <a:fld id="{879241A1-91FE-4555-9FFF-6F87F44451FE}" type="slidenum">
              <a:rPr lang="en-US"/>
              <a:pPr>
                <a:defRPr/>
              </a:pPr>
              <a:t>‹#›</a:t>
            </a:fld>
            <a:endParaRPr lang="en-US"/>
          </a:p>
        </p:txBody>
      </p:sp>
    </p:spTree>
    <p:extLst>
      <p:ext uri="{BB962C8B-B14F-4D97-AF65-F5344CB8AC3E}">
        <p14:creationId xmlns:p14="http://schemas.microsoft.com/office/powerpoint/2010/main" val="3835002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p:txBody>
          <a:bodyPr/>
          <a:lstStyle>
            <a:lvl1pPr>
              <a:defRPr/>
            </a:lvl1pPr>
          </a:lstStyle>
          <a:p>
            <a:pPr>
              <a:defRPr/>
            </a:pPr>
            <a:endParaRPr lang="en-US"/>
          </a:p>
        </p:txBody>
      </p:sp>
      <p:sp>
        <p:nvSpPr>
          <p:cNvPr id="6" name="Rectangle 12"/>
          <p:cNvSpPr>
            <a:spLocks noGrp="1" noChangeArrowheads="1"/>
          </p:cNvSpPr>
          <p:nvPr>
            <p:ph type="ftr" sz="quarter" idx="11"/>
          </p:nvPr>
        </p:nvSpPr>
        <p:spPr/>
        <p:txBody>
          <a:bodyPr/>
          <a:lstStyle>
            <a:lvl1pPr>
              <a:defRPr/>
            </a:lvl1pPr>
          </a:lstStyle>
          <a:p>
            <a:pPr>
              <a:defRPr/>
            </a:pPr>
            <a:endParaRPr lang="en-US"/>
          </a:p>
        </p:txBody>
      </p:sp>
      <p:sp>
        <p:nvSpPr>
          <p:cNvPr id="7" name="Rectangle 13"/>
          <p:cNvSpPr>
            <a:spLocks noGrp="1" noChangeArrowheads="1"/>
          </p:cNvSpPr>
          <p:nvPr>
            <p:ph type="sldNum" sz="quarter" idx="12"/>
          </p:nvPr>
        </p:nvSpPr>
        <p:spPr/>
        <p:txBody>
          <a:bodyPr/>
          <a:lstStyle>
            <a:lvl1pPr>
              <a:defRPr/>
            </a:lvl1pPr>
          </a:lstStyle>
          <a:p>
            <a:pPr>
              <a:defRPr/>
            </a:pPr>
            <a:fld id="{207B155E-99CB-470D-B9BC-613E4C48E394}" type="slidenum">
              <a:rPr lang="en-US"/>
              <a:pPr>
                <a:defRPr/>
              </a:pPr>
              <a:t>‹#›</a:t>
            </a:fld>
            <a:endParaRPr lang="en-US"/>
          </a:p>
        </p:txBody>
      </p:sp>
    </p:spTree>
    <p:extLst>
      <p:ext uri="{BB962C8B-B14F-4D97-AF65-F5344CB8AC3E}">
        <p14:creationId xmlns:p14="http://schemas.microsoft.com/office/powerpoint/2010/main" val="2312066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p:txBody>
          <a:bodyPr/>
          <a:lstStyle>
            <a:lvl1pPr>
              <a:defRPr/>
            </a:lvl1pPr>
          </a:lstStyle>
          <a:p>
            <a:pPr>
              <a:defRPr/>
            </a:pPr>
            <a:endParaRPr lang="en-US"/>
          </a:p>
        </p:txBody>
      </p:sp>
      <p:sp>
        <p:nvSpPr>
          <p:cNvPr id="6" name="Rectangle 12"/>
          <p:cNvSpPr>
            <a:spLocks noGrp="1" noChangeArrowheads="1"/>
          </p:cNvSpPr>
          <p:nvPr>
            <p:ph type="ftr" sz="quarter" idx="11"/>
          </p:nvPr>
        </p:nvSpPr>
        <p:spPr/>
        <p:txBody>
          <a:bodyPr/>
          <a:lstStyle>
            <a:lvl1pPr>
              <a:defRPr/>
            </a:lvl1pPr>
          </a:lstStyle>
          <a:p>
            <a:pPr>
              <a:defRPr/>
            </a:pPr>
            <a:endParaRPr lang="en-US"/>
          </a:p>
        </p:txBody>
      </p:sp>
      <p:sp>
        <p:nvSpPr>
          <p:cNvPr id="7" name="Rectangle 13"/>
          <p:cNvSpPr>
            <a:spLocks noGrp="1" noChangeArrowheads="1"/>
          </p:cNvSpPr>
          <p:nvPr>
            <p:ph type="sldNum" sz="quarter" idx="12"/>
          </p:nvPr>
        </p:nvSpPr>
        <p:spPr/>
        <p:txBody>
          <a:bodyPr/>
          <a:lstStyle>
            <a:lvl1pPr>
              <a:defRPr/>
            </a:lvl1pPr>
          </a:lstStyle>
          <a:p>
            <a:pPr>
              <a:defRPr/>
            </a:pPr>
            <a:fld id="{C8AB09D4-F6C2-4729-8CA2-327F35F80A23}" type="slidenum">
              <a:rPr lang="en-US"/>
              <a:pPr>
                <a:defRPr/>
              </a:pPr>
              <a:t>‹#›</a:t>
            </a:fld>
            <a:endParaRPr lang="en-US"/>
          </a:p>
        </p:txBody>
      </p:sp>
    </p:spTree>
    <p:extLst>
      <p:ext uri="{BB962C8B-B14F-4D97-AF65-F5344CB8AC3E}">
        <p14:creationId xmlns:p14="http://schemas.microsoft.com/office/powerpoint/2010/main" val="158676938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kumimoji="1" lang="en-US" altLang="en-US" sz="2400">
              <a:latin typeface="Tahoma" pitchFamily="34" charset="0"/>
            </a:endParaRPr>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kumimoji="1" lang="en-US" altLang="en-US" sz="2400">
              <a:latin typeface="Tahoma" pitchFamily="34" charset="0"/>
            </a:endParaRPr>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kumimoji="1" lang="en-US" altLang="en-US" sz="2400">
              <a:latin typeface="Tahoma" pitchFamily="34" charset="0"/>
            </a:endParaRPr>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kumimoji="1" lang="en-US" altLang="en-US" sz="2400">
              <a:latin typeface="Tahoma" pitchFamily="34" charset="0"/>
            </a:endParaRPr>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kumimoji="1" lang="en-US" altLang="en-US" sz="2400">
              <a:latin typeface="Tahoma" pitchFamily="34" charset="0"/>
            </a:endParaRPr>
          </a:p>
        </p:txBody>
      </p:sp>
      <p:sp>
        <p:nvSpPr>
          <p:cNvPr id="1031" name="Rectangle 7"/>
          <p:cNvSpPr>
            <a:spLocks noChangeArrowheads="1"/>
          </p:cNvSpPr>
          <p:nvPr/>
        </p:nvSpPr>
        <p:spPr bwMode="gray">
          <a:xfrm>
            <a:off x="762000" y="99060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kumimoji="1" lang="en-US" altLang="en-US" sz="2400">
              <a:latin typeface="Tahoma" pitchFamily="34" charset="0"/>
            </a:endParaRPr>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kumimoji="1" lang="en-US" altLang="en-US" sz="2400">
              <a:latin typeface="Tahoma" pitchFamily="34" charset="0"/>
            </a:endParaRPr>
          </a:p>
        </p:txBody>
      </p:sp>
      <p:sp>
        <p:nvSpPr>
          <p:cNvPr id="1033" name="Rectangle 9"/>
          <p:cNvSpPr>
            <a:spLocks noGrp="1" noChangeArrowheads="1"/>
          </p:cNvSpPr>
          <p:nvPr>
            <p:ph type="title"/>
          </p:nvPr>
        </p:nvSpPr>
        <p:spPr bwMode="auto">
          <a:xfrm>
            <a:off x="1150938" y="214313"/>
            <a:ext cx="7793037"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6571"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atin typeface="+mn-lt"/>
              </a:defRPr>
            </a:lvl1pPr>
          </a:lstStyle>
          <a:p>
            <a:pPr>
              <a:defRPr/>
            </a:pPr>
            <a:endParaRPr lang="en-US"/>
          </a:p>
        </p:txBody>
      </p:sp>
      <p:sp>
        <p:nvSpPr>
          <p:cNvPr id="66572"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atin typeface="+mn-lt"/>
              </a:defRPr>
            </a:lvl1pPr>
          </a:lstStyle>
          <a:p>
            <a:pPr>
              <a:defRPr/>
            </a:pPr>
            <a:endParaRPr lang="en-US"/>
          </a:p>
        </p:txBody>
      </p:sp>
      <p:sp>
        <p:nvSpPr>
          <p:cNvPr id="66573"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atin typeface="+mn-lt"/>
              </a:defRPr>
            </a:lvl1pPr>
          </a:lstStyle>
          <a:p>
            <a:pPr>
              <a:defRPr/>
            </a:pPr>
            <a:fld id="{CB0A540F-BB9B-4D18-9E29-38FA51F68DB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07" r:id="rId1"/>
    <p:sldLayoutId id="2147484308" r:id="rId2"/>
    <p:sldLayoutId id="2147484309" r:id="rId3"/>
    <p:sldLayoutId id="2147484310" r:id="rId4"/>
    <p:sldLayoutId id="2147484311" r:id="rId5"/>
    <p:sldLayoutId id="2147484312" r:id="rId6"/>
    <p:sldLayoutId id="2147484313" r:id="rId7"/>
    <p:sldLayoutId id="2147484314" r:id="rId8"/>
    <p:sldLayoutId id="2147484315" r:id="rId9"/>
    <p:sldLayoutId id="2147484316" r:id="rId10"/>
    <p:sldLayoutId id="2147484317" r:id="rId11"/>
    <p:sldLayoutId id="2147484318" r:id="rId12"/>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13.xml.rels><?xml version="1.0" encoding="UTF-8" standalone="yes"?>
<Relationships xmlns="http://schemas.openxmlformats.org/package/2006/relationships"><Relationship Id="rId11" Type="http://schemas.openxmlformats.org/officeDocument/2006/relationships/oleObject" Target="../embeddings/oleObject7.bin"/><Relationship Id="rId12" Type="http://schemas.openxmlformats.org/officeDocument/2006/relationships/image" Target="../media/image23.emf"/><Relationship Id="rId13" Type="http://schemas.openxmlformats.org/officeDocument/2006/relationships/oleObject" Target="../embeddings/oleObject8.bin"/><Relationship Id="rId14" Type="http://schemas.openxmlformats.org/officeDocument/2006/relationships/image" Target="../media/image24.emf"/><Relationship Id="rId1" Type="http://schemas.openxmlformats.org/officeDocument/2006/relationships/vmlDrawing" Target="../drawings/vmlDrawing2.vml"/><Relationship Id="rId2" Type="http://schemas.openxmlformats.org/officeDocument/2006/relationships/slideLayout" Target="../slideLayouts/slideLayout7.xml"/><Relationship Id="rId3" Type="http://schemas.openxmlformats.org/officeDocument/2006/relationships/notesSlide" Target="../notesSlides/notesSlide8.xml"/><Relationship Id="rId4" Type="http://schemas.openxmlformats.org/officeDocument/2006/relationships/image" Target="../media/image25.png"/><Relationship Id="rId5" Type="http://schemas.openxmlformats.org/officeDocument/2006/relationships/oleObject" Target="../embeddings/oleObject4.bin"/><Relationship Id="rId6" Type="http://schemas.openxmlformats.org/officeDocument/2006/relationships/image" Target="../media/image20.emf"/><Relationship Id="rId7" Type="http://schemas.openxmlformats.org/officeDocument/2006/relationships/oleObject" Target="../embeddings/oleObject5.bin"/><Relationship Id="rId8" Type="http://schemas.openxmlformats.org/officeDocument/2006/relationships/image" Target="../media/image21.emf"/><Relationship Id="rId9" Type="http://schemas.openxmlformats.org/officeDocument/2006/relationships/oleObject" Target="../embeddings/oleObject6.bin"/><Relationship Id="rId10" Type="http://schemas.openxmlformats.org/officeDocument/2006/relationships/image" Target="../media/image22.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9.bin"/><Relationship Id="rId5" Type="http://schemas.openxmlformats.org/officeDocument/2006/relationships/image" Target="../media/image29.emf"/><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1" Type="http://schemas.openxmlformats.org/officeDocument/2006/relationships/image" Target="../media/image13.emf"/><Relationship Id="rId12" Type="http://schemas.openxmlformats.org/officeDocument/2006/relationships/image" Target="../media/image16.png"/><Relationship Id="rId13" Type="http://schemas.openxmlformats.org/officeDocument/2006/relationships/image" Target="../media/image17.png"/><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notesSlide" Target="../notesSlides/notesSlide5.xml"/><Relationship Id="rId4" Type="http://schemas.openxmlformats.org/officeDocument/2006/relationships/image" Target="../media/image14.jpeg"/><Relationship Id="rId5" Type="http://schemas.openxmlformats.org/officeDocument/2006/relationships/oleObject" Target="../embeddings/oleObject1.bin"/><Relationship Id="rId6" Type="http://schemas.openxmlformats.org/officeDocument/2006/relationships/image" Target="../media/image11.wmf"/><Relationship Id="rId7" Type="http://schemas.openxmlformats.org/officeDocument/2006/relationships/image" Target="../media/image15.png"/><Relationship Id="rId8" Type="http://schemas.openxmlformats.org/officeDocument/2006/relationships/oleObject" Target="../embeddings/oleObject2.bin"/><Relationship Id="rId9" Type="http://schemas.openxmlformats.org/officeDocument/2006/relationships/image" Target="../media/image12.wmf"/><Relationship Id="rId10"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Work, Energy &amp; Power</a:t>
            </a:r>
            <a:endParaRPr lang="en-US" dirty="0"/>
          </a:p>
        </p:txBody>
      </p:sp>
    </p:spTree>
    <p:extLst>
      <p:ext uri="{BB962C8B-B14F-4D97-AF65-F5344CB8AC3E}">
        <p14:creationId xmlns:p14="http://schemas.microsoft.com/office/powerpoint/2010/main" val="130715450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762000" y="-76200"/>
            <a:ext cx="7793038" cy="1462088"/>
          </a:xfrm>
          <a:prstGeom prst="rect">
            <a:avLst/>
          </a:prstGeom>
          <a:noFill/>
          <a:ln w="9525">
            <a:noFill/>
            <a:miter lim="800000"/>
            <a:headEnd/>
            <a:tailEnd/>
          </a:ln>
        </p:spPr>
        <p:txBody>
          <a:bodyPr anchor="b"/>
          <a:lstStyle/>
          <a:p>
            <a:pPr eaLnBrk="1" hangingPunct="1">
              <a:defRPr/>
            </a:pPr>
            <a:r>
              <a:rPr lang="en-US" sz="4400" b="1" kern="0" dirty="0">
                <a:solidFill>
                  <a:schemeClr val="tx2"/>
                </a:solidFill>
                <a:latin typeface="Arial" pitchFamily="34" charset="0"/>
                <a:ea typeface="+mj-ea"/>
                <a:cs typeface="Arial" pitchFamily="34" charset="0"/>
              </a:rPr>
              <a:t>Conservation of Energy</a:t>
            </a:r>
          </a:p>
        </p:txBody>
      </p:sp>
      <p:sp>
        <p:nvSpPr>
          <p:cNvPr id="7" name="Rectangle 3"/>
          <p:cNvSpPr txBox="1">
            <a:spLocks noChangeArrowheads="1"/>
          </p:cNvSpPr>
          <p:nvPr/>
        </p:nvSpPr>
        <p:spPr bwMode="auto">
          <a:xfrm>
            <a:off x="533400" y="1371600"/>
            <a:ext cx="7772400" cy="1784350"/>
          </a:xfrm>
          <a:prstGeom prst="rect">
            <a:avLst/>
          </a:prstGeom>
          <a:noFill/>
          <a:ln w="9525">
            <a:noFill/>
            <a:miter lim="800000"/>
            <a:headEnd/>
            <a:tailEnd/>
          </a:ln>
        </p:spPr>
        <p:txBody>
          <a:bodyPr/>
          <a:lstStyle/>
          <a:p>
            <a:pPr marL="457200" indent="-457200" eaLnBrk="1" hangingPunct="1">
              <a:spcBef>
                <a:spcPct val="20000"/>
              </a:spcBef>
              <a:buClr>
                <a:schemeClr val="folHlink"/>
              </a:buClr>
              <a:buSzPct val="60000"/>
              <a:buFont typeface="Wingdings" pitchFamily="2" charset="2"/>
              <a:buChar char="n"/>
              <a:defRPr/>
            </a:pPr>
            <a:endParaRPr lang="en-US" sz="2800" kern="0" dirty="0">
              <a:latin typeface="Arial" pitchFamily="34" charset="0"/>
              <a:cs typeface="Arial" pitchFamily="34" charset="0"/>
            </a:endParaRPr>
          </a:p>
        </p:txBody>
      </p:sp>
      <p:sp>
        <p:nvSpPr>
          <p:cNvPr id="8" name="Rectangle 4"/>
          <p:cNvSpPr>
            <a:spLocks noChangeArrowheads="1"/>
          </p:cNvSpPr>
          <p:nvPr/>
        </p:nvSpPr>
        <p:spPr bwMode="auto">
          <a:xfrm>
            <a:off x="457200" y="1524000"/>
            <a:ext cx="7772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Clr>
                <a:srgbClr val="A50021"/>
              </a:buClr>
              <a:buSzPct val="75000"/>
              <a:buFont typeface="Wingdings" pitchFamily="2" charset="2"/>
              <a:buChar char="n"/>
            </a:pPr>
            <a:r>
              <a:rPr lang="en-US" altLang="en-US" sz="2800">
                <a:cs typeface="Arial" charset="0"/>
              </a:rPr>
              <a:t>Energy just changes into different forms.</a:t>
            </a:r>
          </a:p>
        </p:txBody>
      </p:sp>
      <p:sp>
        <p:nvSpPr>
          <p:cNvPr id="9" name="Rectangle 5"/>
          <p:cNvSpPr>
            <a:spLocks noChangeArrowheads="1"/>
          </p:cNvSpPr>
          <p:nvPr/>
        </p:nvSpPr>
        <p:spPr bwMode="auto">
          <a:xfrm>
            <a:off x="533400" y="2286000"/>
            <a:ext cx="77724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Clr>
                <a:srgbClr val="A50021"/>
              </a:buClr>
              <a:buSzPct val="75000"/>
              <a:buFont typeface="Wingdings" pitchFamily="2" charset="2"/>
              <a:buChar char="n"/>
            </a:pPr>
            <a:r>
              <a:rPr lang="en-US" altLang="en-US" sz="2800">
                <a:cs typeface="Arial" charset="0"/>
              </a:rPr>
              <a:t>The total amount of energy stays the same! </a:t>
            </a:r>
          </a:p>
        </p:txBody>
      </p:sp>
      <p:sp>
        <p:nvSpPr>
          <p:cNvPr id="10" name="Rectangle 5"/>
          <p:cNvSpPr>
            <a:spLocks noChangeArrowheads="1"/>
          </p:cNvSpPr>
          <p:nvPr/>
        </p:nvSpPr>
        <p:spPr bwMode="auto">
          <a:xfrm>
            <a:off x="533400" y="3048000"/>
            <a:ext cx="77724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Clr>
                <a:srgbClr val="A50021"/>
              </a:buClr>
              <a:buSzPct val="75000"/>
              <a:buFont typeface="Wingdings" pitchFamily="2" charset="2"/>
              <a:buChar char="n"/>
            </a:pPr>
            <a:r>
              <a:rPr lang="en-US" altLang="en-US" sz="2800">
                <a:cs typeface="Arial" charset="0"/>
              </a:rPr>
              <a:t>Energy changes between potential &amp; kinetic energies</a:t>
            </a:r>
          </a:p>
        </p:txBody>
      </p:sp>
      <p:sp>
        <p:nvSpPr>
          <p:cNvPr id="11" name="Rectangle 5"/>
          <p:cNvSpPr>
            <a:spLocks noChangeArrowheads="1"/>
          </p:cNvSpPr>
          <p:nvPr/>
        </p:nvSpPr>
        <p:spPr bwMode="auto">
          <a:xfrm>
            <a:off x="457200" y="4191000"/>
            <a:ext cx="77724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Clr>
                <a:srgbClr val="A50021"/>
              </a:buClr>
              <a:buSzPct val="75000"/>
              <a:buFont typeface="Wingdings" pitchFamily="2" charset="2"/>
              <a:buChar char="n"/>
            </a:pPr>
            <a:r>
              <a:rPr lang="en-US" altLang="en-US" sz="2800" b="1">
                <a:solidFill>
                  <a:srgbClr val="FF0000"/>
                </a:solidFill>
                <a:cs typeface="Arial" charset="0"/>
              </a:rPr>
              <a:t>Inelastic collisions </a:t>
            </a:r>
            <a:r>
              <a:rPr lang="en-US" altLang="en-US" sz="2800">
                <a:cs typeface="Arial" charset="0"/>
              </a:rPr>
              <a:t>- energy will be lost due to friction (heat &amp; sound) </a:t>
            </a:r>
          </a:p>
          <a:p>
            <a:pPr eaLnBrk="1" hangingPunct="1">
              <a:spcBef>
                <a:spcPct val="20000"/>
              </a:spcBef>
              <a:buClr>
                <a:srgbClr val="A50021"/>
              </a:buClr>
              <a:buSzPct val="75000"/>
              <a:buFont typeface="Wingdings" pitchFamily="2" charset="2"/>
              <a:buChar char="n"/>
            </a:pPr>
            <a:r>
              <a:rPr lang="en-US" altLang="en-US" sz="2800" b="1">
                <a:solidFill>
                  <a:srgbClr val="FF0000"/>
                </a:solidFill>
                <a:cs typeface="Arial" charset="0"/>
              </a:rPr>
              <a:t>Elastic collisions </a:t>
            </a:r>
            <a:r>
              <a:rPr lang="en-US" altLang="en-US" sz="2800">
                <a:cs typeface="Arial" charset="0"/>
              </a:rPr>
              <a:t>~ no energy lost to friction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nodePh="1">
                                  <p:stCondLst>
                                    <p:cond delay="0"/>
                                  </p:stCondLst>
                                  <p:endCondLst>
                                    <p:cond evt="begin" delay="0">
                                      <p:tn val="10"/>
                                    </p:cond>
                                  </p:end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 calcmode="lin" valueType="num">
                                      <p:cBhvr additive="base">
                                        <p:cTn id="18"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 calcmode="lin" valueType="num">
                                      <p:cBhvr additive="base">
                                        <p:cTn id="24"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xEl>
                                              <p:pRg st="0" end="0"/>
                                            </p:txEl>
                                          </p:spTgt>
                                        </p:tgtEl>
                                        <p:attrNameLst>
                                          <p:attrName>style.visibility</p:attrName>
                                        </p:attrNameLst>
                                      </p:cBhvr>
                                      <p:to>
                                        <p:strVal val="visible"/>
                                      </p:to>
                                    </p:set>
                                    <p:anim calcmode="lin" valueType="num">
                                      <p:cBhvr additive="base">
                                        <p:cTn id="3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1">
                                            <p:txEl>
                                              <p:pRg st="0" end="0"/>
                                            </p:txEl>
                                          </p:spTgt>
                                        </p:tgtEl>
                                        <p:attrNameLst>
                                          <p:attrName>style.visibility</p:attrName>
                                        </p:attrNameLst>
                                      </p:cBhvr>
                                      <p:to>
                                        <p:strVal val="visible"/>
                                      </p:to>
                                    </p:set>
                                    <p:anim calcmode="lin" valueType="num">
                                      <p:cBhvr additive="base">
                                        <p:cTn id="36"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1">
                                            <p:txEl>
                                              <p:pRg st="1" end="1"/>
                                            </p:txEl>
                                          </p:spTgt>
                                        </p:tgtEl>
                                        <p:attrNameLst>
                                          <p:attrName>style.visibility</p:attrName>
                                        </p:attrNameLst>
                                      </p:cBhvr>
                                      <p:to>
                                        <p:strVal val="visible"/>
                                      </p:to>
                                    </p:set>
                                    <p:anim calcmode="lin" valueType="num">
                                      <p:cBhvr additive="base">
                                        <p:cTn id="42"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autoUpdateAnimBg="0"/>
      <p:bldP spid="8" grpId="0" build="p" autoUpdateAnimBg="0"/>
      <p:bldP spid="9" grpId="0" build="p" autoUpdateAnimBg="0"/>
      <p:bldP spid="10" grpId="0" build="p" autoUpdateAnimBg="0"/>
      <p:bldP spid="11"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04800"/>
            <a:ext cx="9144000" cy="506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Box 4"/>
          <p:cNvSpPr txBox="1">
            <a:spLocks noChangeArrowheads="1"/>
          </p:cNvSpPr>
          <p:nvPr/>
        </p:nvSpPr>
        <p:spPr bwMode="auto">
          <a:xfrm>
            <a:off x="1371600" y="5638800"/>
            <a:ext cx="6477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NZ" altLang="en-US" sz="3200"/>
              <a:t>See Energy Skate Park applet</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263" y="666750"/>
            <a:ext cx="7229475" cy="552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KE PE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0"/>
            <a:ext cx="57038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Object 2"/>
          <p:cNvGraphicFramePr>
            <a:graphicFrameLocks noChangeAspect="1"/>
          </p:cNvGraphicFramePr>
          <p:nvPr/>
        </p:nvGraphicFramePr>
        <p:xfrm>
          <a:off x="5410200" y="2514600"/>
          <a:ext cx="1752600" cy="806450"/>
        </p:xfrm>
        <a:graphic>
          <a:graphicData uri="http://schemas.openxmlformats.org/presentationml/2006/ole">
            <mc:AlternateContent xmlns:mc="http://schemas.openxmlformats.org/markup-compatibility/2006">
              <mc:Choice xmlns:v="urn:schemas-microsoft-com:vml" Requires="v">
                <p:oleObj spid="_x0000_s22600" name="Equation" r:id="rId5" imgW="485894" imgH="200021" progId="Equation.3">
                  <p:embed/>
                </p:oleObj>
              </mc:Choice>
              <mc:Fallback>
                <p:oleObj name="Equation" r:id="rId5" imgW="485894" imgH="200021"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2514600"/>
                        <a:ext cx="1752600" cy="806450"/>
                      </a:xfrm>
                      <a:prstGeom prst="rect">
                        <a:avLst/>
                      </a:prstGeom>
                      <a:noFill/>
                      <a:ln w="38100">
                        <a:solidFill>
                          <a:srgbClr val="CC3300"/>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 name="Object 3"/>
          <p:cNvGraphicFramePr>
            <a:graphicFrameLocks noChangeAspect="1"/>
          </p:cNvGraphicFramePr>
          <p:nvPr/>
        </p:nvGraphicFramePr>
        <p:xfrm>
          <a:off x="5253038" y="3363913"/>
          <a:ext cx="1524000" cy="825500"/>
        </p:xfrm>
        <a:graphic>
          <a:graphicData uri="http://schemas.openxmlformats.org/presentationml/2006/ole">
            <mc:AlternateContent xmlns:mc="http://schemas.openxmlformats.org/markup-compatibility/2006">
              <mc:Choice xmlns:v="urn:schemas-microsoft-com:vml" Requires="v">
                <p:oleObj spid="_x0000_s22601" name="Equation" r:id="rId7" imgW="1486024" imgH="790635" progId="Equation.3">
                  <p:embed/>
                </p:oleObj>
              </mc:Choice>
              <mc:Fallback>
                <p:oleObj name="Equation" r:id="rId7" imgW="1486024" imgH="790635"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3038" y="3363913"/>
                        <a:ext cx="1524000"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ct 4"/>
          <p:cNvGraphicFramePr>
            <a:graphicFrameLocks noChangeAspect="1"/>
          </p:cNvGraphicFramePr>
          <p:nvPr/>
        </p:nvGraphicFramePr>
        <p:xfrm>
          <a:off x="5557838" y="4735513"/>
          <a:ext cx="1219200" cy="419100"/>
        </p:xfrm>
        <a:graphic>
          <a:graphicData uri="http://schemas.openxmlformats.org/presentationml/2006/ole">
            <mc:AlternateContent xmlns:mc="http://schemas.openxmlformats.org/markup-compatibility/2006">
              <mc:Choice xmlns:v="urn:schemas-microsoft-com:vml" Requires="v">
                <p:oleObj spid="_x0000_s22602" name="Equation" r:id="rId9" imgW="1180991" imgH="380876" progId="Equation.3">
                  <p:embed/>
                </p:oleObj>
              </mc:Choice>
              <mc:Fallback>
                <p:oleObj name="Equation" r:id="rId9" imgW="1180991" imgH="380876" progId="Equation.3">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57838" y="4735513"/>
                        <a:ext cx="1219200" cy="419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5"/>
          <p:cNvGraphicFramePr>
            <a:graphicFrameLocks noChangeAspect="1"/>
          </p:cNvGraphicFramePr>
          <p:nvPr/>
        </p:nvGraphicFramePr>
        <p:xfrm>
          <a:off x="4567238" y="1839913"/>
          <a:ext cx="609600" cy="341312"/>
        </p:xfrm>
        <a:graphic>
          <a:graphicData uri="http://schemas.openxmlformats.org/presentationml/2006/ole">
            <mc:AlternateContent xmlns:mc="http://schemas.openxmlformats.org/markup-compatibility/2006">
              <mc:Choice xmlns:v="urn:schemas-microsoft-com:vml" Requires="v">
                <p:oleObj spid="_x0000_s22603" name="Equation" r:id="rId11" imgW="571465" imgH="304755" progId="Equation.3">
                  <p:embed/>
                </p:oleObj>
              </mc:Choice>
              <mc:Fallback>
                <p:oleObj name="Equation" r:id="rId11" imgW="571465" imgH="304755" progId="Equation.3">
                  <p:embed/>
                  <p:pic>
                    <p:nvPicPr>
                      <p:cNvPr id="0"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67238" y="1839913"/>
                        <a:ext cx="609600" cy="341312"/>
                      </a:xfrm>
                      <a:prstGeom prst="rect">
                        <a:avLst/>
                      </a:prstGeom>
                      <a:noFill/>
                      <a:ln w="38100">
                        <a:solidFill>
                          <a:srgbClr val="CC3300"/>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AutoShape 14"/>
          <p:cNvSpPr>
            <a:spLocks noChangeArrowheads="1"/>
          </p:cNvSpPr>
          <p:nvPr/>
        </p:nvSpPr>
        <p:spPr bwMode="auto">
          <a:xfrm>
            <a:off x="4338638" y="1611313"/>
            <a:ext cx="990600" cy="685800"/>
          </a:xfrm>
          <a:prstGeom prst="wedgeRoundRectCallout">
            <a:avLst>
              <a:gd name="adj1" fmla="val 54329"/>
              <a:gd name="adj2" fmla="val 90278"/>
              <a:gd name="adj3" fmla="val 16667"/>
            </a:avLst>
          </a:prstGeom>
          <a:noFill/>
          <a:ln w="38100">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en-US" altLang="en-US" sz="3200"/>
          </a:p>
        </p:txBody>
      </p:sp>
      <p:graphicFrame>
        <p:nvGraphicFramePr>
          <p:cNvPr id="8" name="Object 6"/>
          <p:cNvGraphicFramePr>
            <a:graphicFrameLocks noChangeAspect="1"/>
          </p:cNvGraphicFramePr>
          <p:nvPr/>
        </p:nvGraphicFramePr>
        <p:xfrm>
          <a:off x="7529513" y="1651000"/>
          <a:ext cx="660400" cy="811213"/>
        </p:xfrm>
        <a:graphic>
          <a:graphicData uri="http://schemas.openxmlformats.org/presentationml/2006/ole">
            <mc:AlternateContent xmlns:mc="http://schemas.openxmlformats.org/markup-compatibility/2006">
              <mc:Choice xmlns:v="urn:schemas-microsoft-com:vml" Requires="v">
                <p:oleObj spid="_x0000_s22604" name="Equation" r:id="rId13" imgW="619244" imgH="771470" progId="Equation.3">
                  <p:embed/>
                </p:oleObj>
              </mc:Choice>
              <mc:Fallback>
                <p:oleObj name="Equation" r:id="rId13" imgW="619244" imgH="771470" progId="Equation.3">
                  <p:embed/>
                  <p:pic>
                    <p:nvPicPr>
                      <p:cNvPr id="0"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529513" y="1651000"/>
                        <a:ext cx="660400" cy="811213"/>
                      </a:xfrm>
                      <a:prstGeom prst="rect">
                        <a:avLst/>
                      </a:prstGeom>
                      <a:noFill/>
                      <a:ln w="38100">
                        <a:solidFill>
                          <a:srgbClr val="CC3300"/>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AutoShape 16"/>
          <p:cNvSpPr>
            <a:spLocks noChangeArrowheads="1"/>
          </p:cNvSpPr>
          <p:nvPr/>
        </p:nvSpPr>
        <p:spPr bwMode="auto">
          <a:xfrm>
            <a:off x="7386638" y="1535113"/>
            <a:ext cx="990600" cy="1004887"/>
          </a:xfrm>
          <a:prstGeom prst="wedgeRoundRectCallout">
            <a:avLst>
              <a:gd name="adj1" fmla="val -112181"/>
              <a:gd name="adj2" fmla="val 41787"/>
              <a:gd name="adj3" fmla="val 16667"/>
            </a:avLst>
          </a:prstGeom>
          <a:noFill/>
          <a:ln w="38100">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en-US" altLang="en-US" sz="3200"/>
          </a:p>
        </p:txBody>
      </p:sp>
      <p:sp>
        <p:nvSpPr>
          <p:cNvPr id="10" name="Rectangle 17"/>
          <p:cNvSpPr>
            <a:spLocks noChangeArrowheads="1"/>
          </p:cNvSpPr>
          <p:nvPr/>
        </p:nvSpPr>
        <p:spPr bwMode="auto">
          <a:xfrm>
            <a:off x="5405438" y="4583113"/>
            <a:ext cx="1600200" cy="685800"/>
          </a:xfrm>
          <a:prstGeom prst="rect">
            <a:avLst/>
          </a:prstGeom>
          <a:noFill/>
          <a:ln w="38100">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NZ" altLang="en-US"/>
          </a:p>
        </p:txBody>
      </p:sp>
      <p:sp>
        <p:nvSpPr>
          <p:cNvPr id="22539" name="Rectangle 10"/>
          <p:cNvSpPr>
            <a:spLocks noChangeArrowheads="1"/>
          </p:cNvSpPr>
          <p:nvPr/>
        </p:nvSpPr>
        <p:spPr bwMode="auto">
          <a:xfrm rot="-4404864">
            <a:off x="-331787" y="1544638"/>
            <a:ext cx="26146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400"/>
              <a:t>dropped from rest</a:t>
            </a:r>
            <a:endParaRPr lang="en-NZ" altLang="en-US" sz="2400"/>
          </a:p>
        </p:txBody>
      </p:sp>
      <p:sp>
        <p:nvSpPr>
          <p:cNvPr id="22540" name="TextBox 11"/>
          <p:cNvSpPr txBox="1">
            <a:spLocks noChangeArrowheads="1"/>
          </p:cNvSpPr>
          <p:nvPr/>
        </p:nvSpPr>
        <p:spPr bwMode="auto">
          <a:xfrm>
            <a:off x="2819400" y="4343400"/>
            <a:ext cx="838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NZ" altLang="en-US" sz="4000" b="1">
                <a:solidFill>
                  <a:srgbClr val="FF0000"/>
                </a:solidFill>
              </a:rPr>
              <a:t>V?</a:t>
            </a:r>
          </a:p>
        </p:txBody>
      </p:sp>
      <p:sp>
        <p:nvSpPr>
          <p:cNvPr id="22541" name="TextBox 12"/>
          <p:cNvSpPr txBox="1">
            <a:spLocks noChangeArrowheads="1"/>
          </p:cNvSpPr>
          <p:nvPr/>
        </p:nvSpPr>
        <p:spPr bwMode="auto">
          <a:xfrm>
            <a:off x="4495800" y="914400"/>
            <a:ext cx="441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NZ" altLang="en-US" sz="2400"/>
              <a:t>What is the impact Velocity?</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subTnLst>
                                    <p:animClr clrSpc="rgb" dir="cw">
                                      <p:cBhvr override="childStyle">
                                        <p:cTn dur="1" fill="hold" display="0" masterRel="nextClick" afterEffect="1"/>
                                        <p:tgtEl>
                                          <p:spTgt spid="3"/>
                                        </p:tgtEl>
                                        <p:attrNameLst>
                                          <p:attrName>ppt_c</p:attrName>
                                        </p:attrNameLst>
                                      </p:cBhvr>
                                      <p:to>
                                        <a:schemeClr val="accent2"/>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subTnLst>
                                    <p:animClr clrSpc="rgb" dir="cw">
                                      <p:cBhvr override="childStyle">
                                        <p:cTn dur="1" fill="hold" display="0" masterRel="nextClick" afterEffect="1"/>
                                        <p:tgtEl>
                                          <p:spTgt spid="6"/>
                                        </p:tgtEl>
                                        <p:attrNameLst>
                                          <p:attrName>ppt_c</p:attrName>
                                        </p:attrNameLst>
                                      </p:cBhvr>
                                      <p:to>
                                        <a:schemeClr val="accent2"/>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subTnLst>
                                    <p:animClr clrSpc="rgb" dir="cw">
                                      <p:cBhvr override="childStyle">
                                        <p:cTn dur="1" fill="hold" display="0" masterRel="nextClick" afterEffect="1"/>
                                        <p:tgtEl>
                                          <p:spTgt spid="7"/>
                                        </p:tgtEl>
                                        <p:attrNameLst>
                                          <p:attrName>ppt_c</p:attrName>
                                        </p:attrNameLst>
                                      </p:cBhvr>
                                      <p:to>
                                        <a:srgbClr val="006600"/>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subTnLst>
                                    <p:animClr clrSpc="rgb" dir="cw">
                                      <p:cBhvr override="childStyle">
                                        <p:cTn dur="1" fill="hold" display="0" masterRel="nextClick" afterEffect="1"/>
                                        <p:tgtEl>
                                          <p:spTgt spid="8"/>
                                        </p:tgtEl>
                                        <p:attrNameLst>
                                          <p:attrName>ppt_c</p:attrName>
                                        </p:attrNameLst>
                                      </p:cBhvr>
                                      <p:to>
                                        <a:schemeClr val="accent2"/>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right)">
                                      <p:cBhvr>
                                        <p:cTn id="27"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06600"/>
                                      </p:to>
                                    </p:animClr>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left)">
                                      <p:cBhvr>
                                        <p:cTn id="32" dur="500"/>
                                        <p:tgtEl>
                                          <p:spTgt spid="4"/>
                                        </p:tgtEl>
                                      </p:cBhvr>
                                    </p:animEffect>
                                  </p:childTnLst>
                                  <p:subTnLst>
                                    <p:animClr clrSpc="rgb" dir="cw">
                                      <p:cBhvr override="childStyle">
                                        <p:cTn dur="1" fill="hold" display="0" masterRel="nextClick" afterEffect="1"/>
                                        <p:tgtEl>
                                          <p:spTgt spid="4"/>
                                        </p:tgtEl>
                                        <p:attrNameLst>
                                          <p:attrName>ppt_c</p:attrName>
                                        </p:attrNameLst>
                                      </p:cBhvr>
                                      <p:to>
                                        <a:srgbClr val="006600"/>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500"/>
                                        <p:tgtEl>
                                          <p:spTgt spid="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9" grpId="0" animBg="1" autoUpdateAnimBg="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533400" y="882650"/>
            <a:ext cx="7924800" cy="838200"/>
          </a:xfrm>
          <a:prstGeom prst="rect">
            <a:avLst/>
          </a:prstGeom>
          <a:noFill/>
          <a:ln w="9525">
            <a:noFill/>
            <a:miter lim="800000"/>
            <a:headEnd/>
            <a:tailEnd/>
          </a:ln>
        </p:spPr>
        <p:txBody>
          <a:bodyPr/>
          <a:lstStyle/>
          <a:p>
            <a:pPr marL="342900" indent="-342900" eaLnBrk="1" hangingPunct="1">
              <a:lnSpc>
                <a:spcPct val="80000"/>
              </a:lnSpc>
              <a:spcBef>
                <a:spcPct val="20000"/>
              </a:spcBef>
              <a:buClr>
                <a:schemeClr val="folHlink"/>
              </a:buClr>
              <a:buSzPct val="60000"/>
              <a:buFont typeface="Wingdings" pitchFamily="2" charset="2"/>
              <a:buChar char="n"/>
              <a:defRPr/>
            </a:pPr>
            <a:r>
              <a:rPr lang="en-US" sz="3200" b="1" kern="0" dirty="0">
                <a:solidFill>
                  <a:schemeClr val="tx2"/>
                </a:solidFill>
                <a:latin typeface="+mn-lt"/>
              </a:rPr>
              <a:t>WORK = FORCE  X  DISPLACEMENT</a:t>
            </a:r>
          </a:p>
          <a:p>
            <a:pPr marL="342900" indent="-342900" eaLnBrk="1" hangingPunct="1">
              <a:lnSpc>
                <a:spcPct val="80000"/>
              </a:lnSpc>
              <a:spcBef>
                <a:spcPct val="20000"/>
              </a:spcBef>
              <a:buClr>
                <a:schemeClr val="folHlink"/>
              </a:buClr>
              <a:buSzPct val="60000"/>
              <a:buFont typeface="Wingdings" pitchFamily="2" charset="2"/>
              <a:buNone/>
              <a:defRPr/>
            </a:pPr>
            <a:r>
              <a:rPr lang="en-US" sz="1000" kern="0" dirty="0">
                <a:latin typeface="+mn-lt"/>
              </a:rPr>
              <a:t>   </a:t>
            </a:r>
            <a:endParaRPr lang="en-US" sz="1000" kern="0" dirty="0">
              <a:solidFill>
                <a:schemeClr val="hlink"/>
              </a:solidFill>
              <a:latin typeface="+mn-lt"/>
            </a:endParaRPr>
          </a:p>
        </p:txBody>
      </p:sp>
      <p:sp>
        <p:nvSpPr>
          <p:cNvPr id="8" name="Rectangle 9"/>
          <p:cNvSpPr>
            <a:spLocks noChangeArrowheads="1"/>
          </p:cNvSpPr>
          <p:nvPr/>
        </p:nvSpPr>
        <p:spPr bwMode="auto">
          <a:xfrm>
            <a:off x="914400" y="1339850"/>
            <a:ext cx="6019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3600">
                <a:solidFill>
                  <a:schemeClr val="hlink"/>
                </a:solidFill>
              </a:rPr>
              <a:t>(joules)   (newton)     (meter)</a:t>
            </a:r>
          </a:p>
        </p:txBody>
      </p:sp>
      <p:sp>
        <p:nvSpPr>
          <p:cNvPr id="10" name="Rectangle 9"/>
          <p:cNvSpPr/>
          <p:nvPr/>
        </p:nvSpPr>
        <p:spPr>
          <a:xfrm>
            <a:off x="5029200" y="5105400"/>
            <a:ext cx="2818336" cy="923330"/>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5400" b="1" dirty="0">
                <a:ln w="11430"/>
                <a:solidFill>
                  <a:srgbClr val="000000"/>
                </a:solidFill>
                <a:effectLst>
                  <a:outerShdw blurRad="80000" dist="40000" dir="5040000" algn="tl">
                    <a:srgbClr val="000000">
                      <a:alpha val="30000"/>
                    </a:srgbClr>
                  </a:outerShdw>
                </a:effectLst>
              </a:rPr>
              <a:t>W = </a:t>
            </a:r>
            <a:r>
              <a:rPr lang="el-GR" sz="5400" b="1" dirty="0">
                <a:ln w="11430"/>
                <a:solidFill>
                  <a:srgbClr val="000000"/>
                </a:solidFill>
                <a:effectLst>
                  <a:outerShdw blurRad="80000" dist="40000" dir="5040000" algn="tl">
                    <a:srgbClr val="000000">
                      <a:alpha val="30000"/>
                    </a:srgbClr>
                  </a:outerShdw>
                </a:effectLst>
              </a:rPr>
              <a:t>Δ</a:t>
            </a:r>
            <a:r>
              <a:rPr lang="en-NZ" sz="5400" b="1" dirty="0" err="1">
                <a:ln w="11430"/>
                <a:solidFill>
                  <a:srgbClr val="000000"/>
                </a:solidFill>
                <a:effectLst>
                  <a:outerShdw blurRad="80000" dist="40000" dir="5040000" algn="tl">
                    <a:srgbClr val="000000">
                      <a:alpha val="30000"/>
                    </a:srgbClr>
                  </a:outerShdw>
                </a:effectLst>
              </a:rPr>
              <a:t>E</a:t>
            </a:r>
            <a:r>
              <a:rPr lang="en-NZ" sz="5400" b="1" baseline="-25000" dirty="0" err="1">
                <a:ln w="11430"/>
                <a:solidFill>
                  <a:srgbClr val="000000"/>
                </a:solidFill>
                <a:effectLst>
                  <a:outerShdw blurRad="80000" dist="40000" dir="5040000" algn="tl">
                    <a:srgbClr val="000000">
                      <a:alpha val="30000"/>
                    </a:srgbClr>
                  </a:outerShdw>
                </a:effectLst>
              </a:rPr>
              <a:t>k</a:t>
            </a:r>
            <a:endParaRPr lang="en-US" sz="5400" b="1" baseline="-25000" dirty="0">
              <a:ln w="11430"/>
              <a:solidFill>
                <a:srgbClr val="000000"/>
              </a:solidFill>
              <a:effectLst>
                <a:outerShdw blurRad="80000" dist="40000" dir="5040000" algn="tl">
                  <a:srgbClr val="000000">
                    <a:alpha val="30000"/>
                  </a:srgbClr>
                </a:outerShdw>
              </a:effectLst>
            </a:endParaRPr>
          </a:p>
        </p:txBody>
      </p:sp>
      <p:sp>
        <p:nvSpPr>
          <p:cNvPr id="9" name="Rectangle 8"/>
          <p:cNvSpPr/>
          <p:nvPr/>
        </p:nvSpPr>
        <p:spPr>
          <a:xfrm>
            <a:off x="1620091" y="5105400"/>
            <a:ext cx="2473754" cy="923330"/>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5400" b="1" dirty="0">
                <a:ln w="11430"/>
                <a:effectLst>
                  <a:outerShdw blurRad="80000" dist="40000" dir="5040000" algn="tl">
                    <a:srgbClr val="000000">
                      <a:alpha val="30000"/>
                    </a:srgbClr>
                  </a:outerShdw>
                </a:effectLst>
              </a:rPr>
              <a:t>W = </a:t>
            </a:r>
            <a:r>
              <a:rPr lang="en-NZ" sz="5400" b="1" dirty="0" err="1">
                <a:ln w="11430"/>
                <a:effectLst>
                  <a:outerShdw blurRad="80000" dist="40000" dir="5040000" algn="tl">
                    <a:srgbClr val="000000">
                      <a:alpha val="30000"/>
                    </a:srgbClr>
                  </a:outerShdw>
                </a:effectLst>
              </a:rPr>
              <a:t>Fd</a:t>
            </a:r>
            <a:endParaRPr lang="en-US" sz="5400" b="1" baseline="-25000" dirty="0">
              <a:ln w="11430"/>
              <a:effectLst>
                <a:outerShdw blurRad="80000" dist="40000" dir="5040000" algn="tl">
                  <a:srgbClr val="000000">
                    <a:alpha val="30000"/>
                  </a:srgbClr>
                </a:outerShdw>
              </a:effectLst>
            </a:endParaRPr>
          </a:p>
        </p:txBody>
      </p:sp>
      <p:pic>
        <p:nvPicPr>
          <p:cNvPr id="3" name="Picture 2"/>
          <p:cNvPicPr>
            <a:picLocks noChangeAspect="1"/>
          </p:cNvPicPr>
          <p:nvPr/>
        </p:nvPicPr>
        <p:blipFill>
          <a:blip r:embed="rId3"/>
          <a:stretch>
            <a:fillRect/>
          </a:stretch>
        </p:blipFill>
        <p:spPr>
          <a:xfrm>
            <a:off x="381000" y="2971800"/>
            <a:ext cx="8610600" cy="1709834"/>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iterate type="wd">
                                    <p:tmPct val="10000"/>
                                  </p:iterate>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subTnLst>
                                    <p:animClr clrSpc="rgb" dir="cw">
                                      <p:cBhvr override="childStyle">
                                        <p:cTn dur="1" fill="hold" display="0" masterRel="nextClick" afterEffect="1"/>
                                        <p:tgtEl>
                                          <p:spTgt spid="7">
                                            <p:txEl>
                                              <p:pRg st="0" end="0"/>
                                            </p:txEl>
                                          </p:spTgt>
                                        </p:tgtEl>
                                        <p:attrNameLst>
                                          <p:attrName>ppt_c</p:attrName>
                                        </p:attrNameLst>
                                      </p:cBhvr>
                                      <p:to>
                                        <a:schemeClr val="folHlink"/>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wd">
                                    <p:tmPct val="10000"/>
                                  </p:iterate>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8200" y="228600"/>
            <a:ext cx="7281130" cy="4038600"/>
          </a:xfrm>
          <a:prstGeom prst="rect">
            <a:avLst/>
          </a:prstGeom>
        </p:spPr>
      </p:pic>
      <p:sp>
        <p:nvSpPr>
          <p:cNvPr id="3" name="TextBox 2"/>
          <p:cNvSpPr txBox="1"/>
          <p:nvPr/>
        </p:nvSpPr>
        <p:spPr>
          <a:xfrm>
            <a:off x="457200" y="4572000"/>
            <a:ext cx="8305800" cy="1569660"/>
          </a:xfrm>
          <a:prstGeom prst="rect">
            <a:avLst/>
          </a:prstGeom>
          <a:noFill/>
        </p:spPr>
        <p:txBody>
          <a:bodyPr wrap="square" rtlCol="0">
            <a:spAutoFit/>
          </a:bodyPr>
          <a:lstStyle/>
          <a:p>
            <a:r>
              <a:rPr lang="en-US" sz="3200" dirty="0" smtClean="0"/>
              <a:t>Assume d = 5.13m</a:t>
            </a:r>
          </a:p>
          <a:p>
            <a:endParaRPr lang="en-US" sz="3200" dirty="0"/>
          </a:p>
          <a:p>
            <a:r>
              <a:rPr lang="en-US" sz="3200" dirty="0" smtClean="0"/>
              <a:t>What is the Work done?     Calculate </a:t>
            </a:r>
            <a:r>
              <a:rPr lang="en-US" sz="3200" dirty="0" err="1" smtClean="0"/>
              <a:t>V</a:t>
            </a:r>
            <a:r>
              <a:rPr lang="en-US" sz="3200" baseline="-25000" dirty="0" err="1" smtClean="0"/>
              <a:t>f</a:t>
            </a:r>
            <a:r>
              <a:rPr lang="en-US" sz="3200" dirty="0" smtClean="0"/>
              <a:t>?</a:t>
            </a:r>
            <a:endParaRPr lang="en-US" sz="3200" dirty="0"/>
          </a:p>
        </p:txBody>
      </p:sp>
      <p:sp>
        <p:nvSpPr>
          <p:cNvPr id="4" name="Rectangle 3"/>
          <p:cNvSpPr/>
          <p:nvPr/>
        </p:nvSpPr>
        <p:spPr>
          <a:xfrm>
            <a:off x="8153400" y="4419600"/>
            <a:ext cx="761522" cy="923330"/>
          </a:xfrm>
          <a:prstGeom prst="rect">
            <a:avLst/>
          </a:prstGeom>
          <a:noFill/>
        </p:spPr>
        <p:txBody>
          <a:bodyPr wrap="none" lIns="91440" tIns="45720" rIns="91440" bIns="45720">
            <a:spAutoFit/>
          </a:bodyPr>
          <a:lstStyle/>
          <a:p>
            <a:pPr algn="ctr"/>
            <a:r>
              <a:rPr lang="en-AU"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t>
            </a:r>
            <a:endParaRPr lang="en-AU"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0798259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81400" y="5486400"/>
            <a:ext cx="4862100" cy="923330"/>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5400" b="1" dirty="0">
                <a:ln w="11430"/>
                <a:solidFill>
                  <a:srgbClr val="000000"/>
                </a:solidFill>
                <a:effectLst>
                  <a:outerShdw blurRad="80000" dist="40000" dir="5040000" algn="tl">
                    <a:srgbClr val="000000">
                      <a:alpha val="30000"/>
                    </a:srgbClr>
                  </a:outerShdw>
                </a:effectLst>
              </a:rPr>
              <a:t>W = </a:t>
            </a:r>
            <a:r>
              <a:rPr lang="el-GR" sz="5400" b="1" dirty="0">
                <a:ln w="11430"/>
                <a:solidFill>
                  <a:srgbClr val="000000"/>
                </a:solidFill>
                <a:effectLst>
                  <a:outerShdw blurRad="80000" dist="40000" dir="5040000" algn="tl">
                    <a:srgbClr val="000000">
                      <a:alpha val="30000"/>
                    </a:srgbClr>
                  </a:outerShdw>
                </a:effectLst>
              </a:rPr>
              <a:t>Δ</a:t>
            </a:r>
            <a:r>
              <a:rPr lang="en-NZ" sz="5400" b="1" dirty="0" err="1">
                <a:ln w="11430"/>
                <a:solidFill>
                  <a:srgbClr val="000000"/>
                </a:solidFill>
                <a:effectLst>
                  <a:outerShdw blurRad="80000" dist="40000" dir="5040000" algn="tl">
                    <a:srgbClr val="000000">
                      <a:alpha val="30000"/>
                    </a:srgbClr>
                  </a:outerShdw>
                </a:effectLst>
              </a:rPr>
              <a:t>E</a:t>
            </a:r>
            <a:r>
              <a:rPr lang="en-NZ" sz="5400" b="1" baseline="-25000" dirty="0" err="1">
                <a:ln w="11430"/>
                <a:solidFill>
                  <a:srgbClr val="000000"/>
                </a:solidFill>
                <a:effectLst>
                  <a:outerShdw blurRad="80000" dist="40000" dir="5040000" algn="tl">
                    <a:srgbClr val="000000">
                      <a:alpha val="30000"/>
                    </a:srgbClr>
                  </a:outerShdw>
                </a:effectLst>
              </a:rPr>
              <a:t>k</a:t>
            </a:r>
            <a:r>
              <a:rPr lang="en-NZ" sz="5400" b="1" baseline="-25000" dirty="0">
                <a:ln w="11430"/>
                <a:solidFill>
                  <a:srgbClr val="000000"/>
                </a:solidFill>
                <a:effectLst>
                  <a:outerShdw blurRad="80000" dist="40000" dir="5040000" algn="tl">
                    <a:srgbClr val="000000">
                      <a:alpha val="30000"/>
                    </a:srgbClr>
                  </a:outerShdw>
                </a:effectLst>
              </a:rPr>
              <a:t> </a:t>
            </a:r>
            <a:r>
              <a:rPr lang="en-NZ" sz="5400" b="1" dirty="0">
                <a:ln w="11430"/>
                <a:solidFill>
                  <a:srgbClr val="000000"/>
                </a:solidFill>
                <a:effectLst>
                  <a:outerShdw blurRad="80000" dist="40000" dir="5040000" algn="tl">
                    <a:srgbClr val="000000">
                      <a:alpha val="30000"/>
                    </a:srgbClr>
                  </a:outerShdw>
                </a:effectLst>
              </a:rPr>
              <a:t>+ </a:t>
            </a:r>
            <a:r>
              <a:rPr lang="el-GR" sz="5400" b="1" dirty="0">
                <a:ln w="11430"/>
                <a:solidFill>
                  <a:srgbClr val="000000"/>
                </a:solidFill>
                <a:effectLst>
                  <a:outerShdw blurRad="80000" dist="40000" dir="5040000" algn="tl">
                    <a:srgbClr val="000000">
                      <a:alpha val="30000"/>
                    </a:srgbClr>
                  </a:outerShdw>
                </a:effectLst>
              </a:rPr>
              <a:t>Δ</a:t>
            </a:r>
            <a:r>
              <a:rPr lang="en-NZ" sz="5400" b="1" dirty="0" err="1">
                <a:ln w="11430"/>
                <a:solidFill>
                  <a:srgbClr val="000000"/>
                </a:solidFill>
                <a:effectLst>
                  <a:outerShdw blurRad="80000" dist="40000" dir="5040000" algn="tl">
                    <a:srgbClr val="000000">
                      <a:alpha val="30000"/>
                    </a:srgbClr>
                  </a:outerShdw>
                </a:effectLst>
              </a:rPr>
              <a:t>E</a:t>
            </a:r>
            <a:r>
              <a:rPr lang="en-NZ" sz="5400" b="1" baseline="-25000" dirty="0" err="1">
                <a:ln w="11430"/>
                <a:solidFill>
                  <a:srgbClr val="000000"/>
                </a:solidFill>
                <a:effectLst>
                  <a:outerShdw blurRad="80000" dist="40000" dir="5040000" algn="tl">
                    <a:srgbClr val="000000">
                      <a:alpha val="30000"/>
                    </a:srgbClr>
                  </a:outerShdw>
                </a:effectLst>
              </a:rPr>
              <a:t>p</a:t>
            </a:r>
            <a:r>
              <a:rPr lang="en-NZ" sz="5400" b="1" baseline="-25000" dirty="0">
                <a:ln w="11430"/>
                <a:solidFill>
                  <a:srgbClr val="000000"/>
                </a:solidFill>
                <a:effectLst>
                  <a:outerShdw blurRad="80000" dist="40000" dir="5040000" algn="tl">
                    <a:srgbClr val="000000">
                      <a:alpha val="30000"/>
                    </a:srgbClr>
                  </a:outerShdw>
                </a:effectLst>
              </a:rPr>
              <a:t> </a:t>
            </a:r>
            <a:endParaRPr lang="en-US" sz="5400" b="1" baseline="-25000" dirty="0">
              <a:ln w="11430"/>
              <a:solidFill>
                <a:srgbClr val="000000"/>
              </a:solidFill>
              <a:effectLst>
                <a:outerShdw blurRad="80000" dist="40000" dir="5040000" algn="tl">
                  <a:srgbClr val="000000">
                    <a:alpha val="30000"/>
                  </a:srgbClr>
                </a:outerShdw>
              </a:effectLst>
            </a:endParaRPr>
          </a:p>
        </p:txBody>
      </p:sp>
      <p:sp>
        <p:nvSpPr>
          <p:cNvPr id="6" name="Rectangle 5"/>
          <p:cNvSpPr/>
          <p:nvPr/>
        </p:nvSpPr>
        <p:spPr>
          <a:xfrm>
            <a:off x="762000" y="152400"/>
            <a:ext cx="4378122" cy="923330"/>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Incline plane</a:t>
            </a:r>
          </a:p>
        </p:txBody>
      </p:sp>
      <p:sp>
        <p:nvSpPr>
          <p:cNvPr id="7" name="Rectangle 6"/>
          <p:cNvSpPr/>
          <p:nvPr/>
        </p:nvSpPr>
        <p:spPr>
          <a:xfrm>
            <a:off x="685800" y="5562600"/>
            <a:ext cx="2473754" cy="923330"/>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5400" b="1" dirty="0">
                <a:ln w="11430"/>
                <a:solidFill>
                  <a:srgbClr val="000000"/>
                </a:solidFill>
                <a:effectLst>
                  <a:outerShdw blurRad="80000" dist="40000" dir="5040000" algn="tl">
                    <a:srgbClr val="000000">
                      <a:alpha val="30000"/>
                    </a:srgbClr>
                  </a:outerShdw>
                </a:effectLst>
              </a:rPr>
              <a:t>W = </a:t>
            </a:r>
            <a:r>
              <a:rPr lang="en-NZ" sz="5400" b="1" dirty="0" err="1">
                <a:ln w="11430"/>
                <a:solidFill>
                  <a:srgbClr val="000000"/>
                </a:solidFill>
                <a:effectLst>
                  <a:outerShdw blurRad="80000" dist="40000" dir="5040000" algn="tl">
                    <a:srgbClr val="000000">
                      <a:alpha val="30000"/>
                    </a:srgbClr>
                  </a:outerShdw>
                </a:effectLst>
              </a:rPr>
              <a:t>Fd</a:t>
            </a:r>
            <a:endParaRPr lang="en-US" sz="5400" b="1" baseline="-25000" dirty="0">
              <a:ln w="11430"/>
              <a:solidFill>
                <a:srgbClr val="000000"/>
              </a:solidFill>
              <a:effectLst>
                <a:outerShdw blurRad="80000" dist="40000" dir="5040000" algn="tl">
                  <a:srgbClr val="000000">
                    <a:alpha val="30000"/>
                  </a:srgbClr>
                </a:outerShdw>
              </a:effectLst>
            </a:endParaRPr>
          </a:p>
        </p:txBody>
      </p:sp>
      <p:sp>
        <p:nvSpPr>
          <p:cNvPr id="4" name="TextBox 3"/>
          <p:cNvSpPr txBox="1"/>
          <p:nvPr/>
        </p:nvSpPr>
        <p:spPr>
          <a:xfrm>
            <a:off x="6477000" y="1524000"/>
            <a:ext cx="2438400" cy="3108544"/>
          </a:xfrm>
          <a:prstGeom prst="rect">
            <a:avLst/>
          </a:prstGeom>
          <a:noFill/>
        </p:spPr>
        <p:txBody>
          <a:bodyPr wrap="square" rtlCol="0">
            <a:spAutoFit/>
          </a:bodyPr>
          <a:lstStyle/>
          <a:p>
            <a:r>
              <a:rPr lang="en-US" sz="2800" dirty="0" smtClean="0"/>
              <a:t>Assume:</a:t>
            </a:r>
          </a:p>
          <a:p>
            <a:endParaRPr lang="en-US" sz="2800" dirty="0"/>
          </a:p>
          <a:p>
            <a:r>
              <a:rPr lang="en-US" sz="2800" dirty="0" smtClean="0"/>
              <a:t>d = 5.3 m</a:t>
            </a:r>
          </a:p>
          <a:p>
            <a:r>
              <a:rPr lang="en-US" sz="2800" dirty="0" smtClean="0"/>
              <a:t> </a:t>
            </a:r>
          </a:p>
          <a:p>
            <a:r>
              <a:rPr lang="en-US" sz="2800" dirty="0" smtClean="0"/>
              <a:t>h</a:t>
            </a:r>
            <a:r>
              <a:rPr lang="en-US" sz="2800" baseline="-25000" dirty="0" smtClean="0"/>
              <a:t>2</a:t>
            </a:r>
            <a:r>
              <a:rPr lang="en-US" sz="2800" dirty="0" smtClean="0"/>
              <a:t> = 1.6 m</a:t>
            </a:r>
          </a:p>
          <a:p>
            <a:endParaRPr lang="en-US" sz="2800" dirty="0"/>
          </a:p>
          <a:p>
            <a:r>
              <a:rPr lang="en-US" sz="2800" dirty="0" smtClean="0"/>
              <a:t>What is </a:t>
            </a:r>
            <a:r>
              <a:rPr lang="en-US" sz="2800" dirty="0" err="1" smtClean="0"/>
              <a:t>V</a:t>
            </a:r>
            <a:r>
              <a:rPr lang="en-US" sz="2800" baseline="-25000" dirty="0" err="1" smtClean="0"/>
              <a:t>f</a:t>
            </a:r>
            <a:r>
              <a:rPr lang="en-US" sz="2800" dirty="0" smtClean="0"/>
              <a:t>?</a:t>
            </a:r>
            <a:endParaRPr lang="en-US" sz="2800" dirty="0"/>
          </a:p>
        </p:txBody>
      </p:sp>
      <p:sp>
        <p:nvSpPr>
          <p:cNvPr id="10" name="Rectangle 9"/>
          <p:cNvSpPr/>
          <p:nvPr/>
        </p:nvSpPr>
        <p:spPr>
          <a:xfrm>
            <a:off x="8229600" y="4800600"/>
            <a:ext cx="646556" cy="923330"/>
          </a:xfrm>
          <a:prstGeom prst="rect">
            <a:avLst/>
          </a:prstGeom>
          <a:noFill/>
        </p:spPr>
        <p:txBody>
          <a:bodyPr wrap="none" lIns="91440" tIns="45720" rIns="91440" bIns="45720">
            <a:spAutoFit/>
          </a:bodyPr>
          <a:lstStyle/>
          <a:p>
            <a:pPr algn="ctr"/>
            <a:r>
              <a:rPr lang="en-AU"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a:t>
            </a:r>
            <a:endParaRPr lang="en-AU"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8" name="Picture 7"/>
          <p:cNvPicPr>
            <a:picLocks noChangeAspect="1"/>
          </p:cNvPicPr>
          <p:nvPr/>
        </p:nvPicPr>
        <p:blipFill>
          <a:blip r:embed="rId3"/>
          <a:stretch>
            <a:fillRect/>
          </a:stretch>
        </p:blipFill>
        <p:spPr>
          <a:xfrm>
            <a:off x="304800" y="1371600"/>
            <a:ext cx="6133882" cy="4025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9" name="Text Box 2"/>
          <p:cNvSpPr txBox="1">
            <a:spLocks noChangeArrowheads="1"/>
          </p:cNvSpPr>
          <p:nvPr/>
        </p:nvSpPr>
        <p:spPr bwMode="auto">
          <a:xfrm>
            <a:off x="1295400" y="990600"/>
            <a:ext cx="2725426" cy="1107996"/>
          </a:xfrm>
          <a:prstGeom prst="rect">
            <a:avLst/>
          </a:prstGeom>
          <a:noFill/>
          <a:ln w="9525">
            <a:noFill/>
            <a:miter lim="800000"/>
            <a:headEnd/>
            <a:tailEnd/>
          </a:ln>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defRPr/>
            </a:pPr>
            <a:r>
              <a:rPr lang="en-US" sz="6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rPr>
              <a:t>Power</a:t>
            </a:r>
          </a:p>
        </p:txBody>
      </p:sp>
      <p:sp>
        <p:nvSpPr>
          <p:cNvPr id="27651" name="Text Box 3"/>
          <p:cNvSpPr txBox="1">
            <a:spLocks noChangeArrowheads="1"/>
          </p:cNvSpPr>
          <p:nvPr/>
        </p:nvSpPr>
        <p:spPr bwMode="auto">
          <a:xfrm>
            <a:off x="304800" y="2209800"/>
            <a:ext cx="853281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800"/>
              <a:t>Energy can be transferred from one form to another </a:t>
            </a:r>
          </a:p>
          <a:p>
            <a:r>
              <a:rPr lang="en-US" altLang="en-US" sz="2800"/>
              <a:t>through the process of work. The rate at which work </a:t>
            </a:r>
          </a:p>
          <a:p>
            <a:r>
              <a:rPr lang="en-US" altLang="en-US" sz="2800"/>
              <a:t>is done is called power</a:t>
            </a:r>
          </a:p>
        </p:txBody>
      </p:sp>
      <p:sp>
        <p:nvSpPr>
          <p:cNvPr id="6" name="Text Box 4"/>
          <p:cNvSpPr txBox="1">
            <a:spLocks noChangeArrowheads="1"/>
          </p:cNvSpPr>
          <p:nvPr/>
        </p:nvSpPr>
        <p:spPr bwMode="auto">
          <a:xfrm>
            <a:off x="914400" y="3816350"/>
            <a:ext cx="2971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800"/>
              <a:t>Average power</a:t>
            </a:r>
          </a:p>
        </p:txBody>
      </p:sp>
      <p:graphicFrame>
        <p:nvGraphicFramePr>
          <p:cNvPr id="7" name="Object 2"/>
          <p:cNvGraphicFramePr>
            <a:graphicFrameLocks noChangeAspect="1"/>
          </p:cNvGraphicFramePr>
          <p:nvPr/>
        </p:nvGraphicFramePr>
        <p:xfrm>
          <a:off x="4191000" y="3352800"/>
          <a:ext cx="1600200" cy="1266825"/>
        </p:xfrm>
        <a:graphic>
          <a:graphicData uri="http://schemas.openxmlformats.org/presentationml/2006/ole">
            <mc:AlternateContent xmlns:mc="http://schemas.openxmlformats.org/markup-compatibility/2006">
              <mc:Choice xmlns:v="urn:schemas-microsoft-com:vml" Requires="v">
                <p:oleObj spid="_x0000_s27669" name="Equation" r:id="rId4" imgW="457280" imgH="352533" progId="Equation.3">
                  <p:embed/>
                </p:oleObj>
              </mc:Choice>
              <mc:Fallback>
                <p:oleObj name="Equation" r:id="rId4" imgW="457280" imgH="352533"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3352800"/>
                        <a:ext cx="1600200" cy="1266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Text Box 5"/>
          <p:cNvSpPr txBox="1">
            <a:spLocks noChangeArrowheads="1"/>
          </p:cNvSpPr>
          <p:nvPr/>
        </p:nvSpPr>
        <p:spPr bwMode="auto">
          <a:xfrm>
            <a:off x="685800" y="4800600"/>
            <a:ext cx="6629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110000"/>
              </a:spcBef>
            </a:pPr>
            <a:r>
              <a:rPr lang="en-US" altLang="en-US" sz="2400"/>
              <a:t>The units of power are watts  1W = 1 Js</a:t>
            </a:r>
            <a:r>
              <a:rPr lang="en-US" altLang="en-US" sz="2400" baseline="30000"/>
              <a:t>-1</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8"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Don't try this indo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505200"/>
            <a:ext cx="4654550" cy="389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1"/>
          <p:cNvSpPr>
            <a:spLocks noChangeArrowheads="1"/>
          </p:cNvSpPr>
          <p:nvPr/>
        </p:nvSpPr>
        <p:spPr bwMode="auto">
          <a:xfrm>
            <a:off x="609600" y="-1938338"/>
            <a:ext cx="8153400" cy="5632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NZ" altLang="en-US"/>
              <a:t/>
            </a:r>
            <a:br>
              <a:rPr lang="en-NZ" altLang="en-US"/>
            </a:br>
            <a:r>
              <a:rPr lang="en-NZ" altLang="en-US" b="1"/>
              <a:t>Two's company, three's a crowd: solution</a:t>
            </a:r>
          </a:p>
          <a:p>
            <a:r>
              <a:rPr lang="en-NZ" altLang="en-US"/>
              <a:t>If we drop the ping-pong ball vertically from rest from a height </a:t>
            </a:r>
            <a:r>
              <a:rPr lang="en-NZ" altLang="en-US" i="1"/>
              <a:t>H</a:t>
            </a:r>
            <a:r>
              <a:rPr lang="en-NZ" altLang="en-US"/>
              <a:t> above the ground then it will hit the ground at a speed </a:t>
            </a:r>
            <a:r>
              <a:rPr lang="en-NZ" altLang="en-US" i="1"/>
              <a:t>V</a:t>
            </a:r>
            <a:r>
              <a:rPr lang="en-NZ" altLang="en-US"/>
              <a:t> given by </a:t>
            </a:r>
            <a:r>
              <a:rPr lang="en-NZ" altLang="en-US" i="1"/>
              <a:t>V</a:t>
            </a:r>
            <a:r>
              <a:rPr lang="en-NZ" altLang="en-US" baseline="30000"/>
              <a:t>2</a:t>
            </a:r>
            <a:r>
              <a:rPr lang="en-NZ" altLang="en-US"/>
              <a:t> = 2</a:t>
            </a:r>
            <a:r>
              <a:rPr lang="en-NZ" altLang="en-US" i="1"/>
              <a:t>gH</a:t>
            </a:r>
            <a:r>
              <a:rPr lang="en-NZ" altLang="en-US"/>
              <a:t>, where </a:t>
            </a:r>
            <a:r>
              <a:rPr lang="en-NZ" altLang="en-US" i="1"/>
              <a:t>g</a:t>
            </a:r>
            <a:r>
              <a:rPr lang="en-NZ" altLang="en-US"/>
              <a:t> is the acceleration due to gravity. If the bounce is perfectly elastic then it will rebound to a height </a:t>
            </a:r>
            <a:r>
              <a:rPr lang="en-NZ" altLang="en-US" i="1"/>
              <a:t>H</a:t>
            </a:r>
            <a:r>
              <a:rPr lang="en-NZ" altLang="en-US"/>
              <a:t>.</a:t>
            </a:r>
          </a:p>
          <a:p>
            <a:r>
              <a:rPr lang="en-NZ" altLang="en-US"/>
              <a:t>Now drop the ping-pong ball and the basket ball from the same height so they are initially almost touching, with the basket ball closer to the ground. Ignoring the slight separation between the two balls and their sizes and assuming the bounces are all perfectly elastic, the basket ball rebounds from the ground with speed </a:t>
            </a:r>
            <a:r>
              <a:rPr lang="en-NZ" altLang="en-US" i="1"/>
              <a:t>V</a:t>
            </a:r>
            <a:r>
              <a:rPr lang="en-NZ" altLang="en-US"/>
              <a:t> and hits the ping-pong ball when it is still falling at speed </a:t>
            </a:r>
            <a:r>
              <a:rPr lang="en-NZ" altLang="en-US" i="1"/>
              <a:t>V</a:t>
            </a:r>
            <a:r>
              <a:rPr lang="en-NZ" altLang="en-US"/>
              <a:t>.</a:t>
            </a:r>
          </a:p>
          <a:p>
            <a:r>
              <a:rPr lang="en-NZ" altLang="en-US"/>
              <a:t>So, relative to the basket ball, the ping-pong ball rebounds upwards at speed 2</a:t>
            </a:r>
            <a:r>
              <a:rPr lang="en-NZ" altLang="en-US" i="1"/>
              <a:t>V</a:t>
            </a:r>
            <a:r>
              <a:rPr lang="en-NZ" altLang="en-US"/>
              <a:t> after its velocity gets reversed by the collision. Since the basket ball is moving at speed </a:t>
            </a:r>
            <a:r>
              <a:rPr lang="en-NZ" altLang="en-US" i="1"/>
              <a:t>V</a:t>
            </a:r>
            <a:r>
              <a:rPr lang="en-NZ" altLang="en-US"/>
              <a:t> relative to the ground this means that the ping-pong ball is moving upwards at</a:t>
            </a:r>
          </a:p>
          <a:p>
            <a:r>
              <a:rPr lang="en-NZ" altLang="en-US"/>
              <a:t>2</a:t>
            </a:r>
            <a:r>
              <a:rPr lang="en-NZ" altLang="en-US" i="1"/>
              <a:t>V</a:t>
            </a:r>
            <a:r>
              <a:rPr lang="en-NZ" altLang="en-US"/>
              <a:t> + </a:t>
            </a:r>
            <a:r>
              <a:rPr lang="en-NZ" altLang="en-US" i="1"/>
              <a:t>V</a:t>
            </a:r>
            <a:r>
              <a:rPr lang="en-NZ" altLang="en-US"/>
              <a:t> = 3</a:t>
            </a:r>
            <a:r>
              <a:rPr lang="en-NZ" altLang="en-US" i="1"/>
              <a:t>V</a:t>
            </a:r>
            <a:endParaRPr lang="en-NZ" altLang="en-US"/>
          </a:p>
          <a:p>
            <a:r>
              <a:rPr lang="en-NZ" altLang="en-US"/>
              <a:t>relative to the ground after the collision. Since the height reached is proportional to </a:t>
            </a:r>
            <a:r>
              <a:rPr lang="en-NZ" altLang="en-US" i="1"/>
              <a:t>V</a:t>
            </a:r>
            <a:r>
              <a:rPr lang="en-NZ" altLang="en-US" baseline="30000"/>
              <a:t>2</a:t>
            </a:r>
            <a:r>
              <a:rPr lang="en-NZ" altLang="en-US"/>
              <a:t> this means that it will rise 3</a:t>
            </a:r>
            <a:r>
              <a:rPr lang="en-NZ" altLang="en-US" baseline="30000"/>
              <a:t>2</a:t>
            </a:r>
            <a:r>
              <a:rPr lang="en-NZ" altLang="en-US"/>
              <a:t> = 9 times higher than in the absence of its collision with the basket ball. In practice the loss of energy incurred at the bounces will ensure that it rises a little less than this.</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4267200"/>
            <a:ext cx="9144000" cy="2150448"/>
          </a:xfrm>
          <a:prstGeom prst="rect">
            <a:avLst/>
          </a:prstGeom>
        </p:spPr>
      </p:pic>
      <p:pic>
        <p:nvPicPr>
          <p:cNvPr id="5" name="Picture 4"/>
          <p:cNvPicPr>
            <a:picLocks noChangeAspect="1"/>
          </p:cNvPicPr>
          <p:nvPr/>
        </p:nvPicPr>
        <p:blipFill>
          <a:blip r:embed="rId3"/>
          <a:stretch>
            <a:fillRect/>
          </a:stretch>
        </p:blipFill>
        <p:spPr>
          <a:xfrm>
            <a:off x="25400" y="152400"/>
            <a:ext cx="9144000" cy="4108300"/>
          </a:xfrm>
          <a:prstGeom prst="rect">
            <a:avLst/>
          </a:prstGeom>
        </p:spPr>
      </p:pic>
    </p:spTree>
    <p:extLst>
      <p:ext uri="{BB962C8B-B14F-4D97-AF65-F5344CB8AC3E}">
        <p14:creationId xmlns:p14="http://schemas.microsoft.com/office/powerpoint/2010/main" val="32649732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79450"/>
            <a:ext cx="8494713"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85800" y="5486400"/>
            <a:ext cx="7924800" cy="1077218"/>
          </a:xfrm>
          <a:prstGeom prst="rect">
            <a:avLst/>
          </a:prstGeom>
          <a:noFill/>
        </p:spPr>
        <p:txBody>
          <a:bodyPr wrap="square" rtlCol="0">
            <a:spAutoFit/>
          </a:bodyPr>
          <a:lstStyle/>
          <a:p>
            <a:pPr algn="ctr"/>
            <a:r>
              <a:rPr lang="en-US" sz="3200" dirty="0" smtClean="0"/>
              <a:t>Review &amp; build on Y11 mechanics and introduce Spring Potential Energy </a:t>
            </a:r>
            <a:endParaRPr lang="en-US" sz="3200"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62481" y="152400"/>
            <a:ext cx="1377939"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smtClean="0">
                <a:ln w="11430"/>
                <a:solidFill>
                  <a:srgbClr val="FF0000"/>
                </a:solidFill>
                <a:effectLst>
                  <a:outerShdw blurRad="50800" dist="39000" dir="5460000" algn="tl">
                    <a:srgbClr val="000000">
                      <a:alpha val="38000"/>
                    </a:srgbClr>
                  </a:outerShdw>
                </a:effectLst>
              </a:rPr>
              <a:t>p67</a:t>
            </a:r>
            <a:endParaRPr lang="en-US" sz="5400" b="1" dirty="0">
              <a:ln w="11430"/>
              <a:solidFill>
                <a:srgbClr val="FF0000"/>
              </a:solidFill>
              <a:effectLst>
                <a:outerShdw blurRad="50800" dist="39000" dir="5460000" algn="tl">
                  <a:srgbClr val="000000">
                    <a:alpha val="38000"/>
                  </a:srgbClr>
                </a:outerShdw>
              </a:effectLst>
            </a:endParaRPr>
          </a:p>
        </p:txBody>
      </p:sp>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43" y="1075730"/>
            <a:ext cx="8937554" cy="4715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smtClean="0"/>
              <a:t>Work done = Energy Changed</a:t>
            </a:r>
          </a:p>
        </p:txBody>
      </p:sp>
      <p:sp>
        <p:nvSpPr>
          <p:cNvPr id="83971" name="Rectangle 3"/>
          <p:cNvSpPr>
            <a:spLocks noGrp="1" noChangeArrowheads="1"/>
          </p:cNvSpPr>
          <p:nvPr>
            <p:ph type="body" idx="1"/>
          </p:nvPr>
        </p:nvSpPr>
        <p:spPr>
          <a:xfrm>
            <a:off x="762000" y="1981200"/>
            <a:ext cx="7772400" cy="1371600"/>
          </a:xfrm>
        </p:spPr>
        <p:txBody>
          <a:bodyPr/>
          <a:lstStyle/>
          <a:p>
            <a:pPr marL="457200" indent="-457200" eaLnBrk="1" hangingPunct="1"/>
            <a:r>
              <a:rPr lang="en-US" altLang="en-US" sz="4000" smtClean="0"/>
              <a:t>Whenever work is done, energy is transformed.</a:t>
            </a:r>
            <a:r>
              <a:rPr lang="en-US" altLang="en-US" smtClean="0"/>
              <a:t> </a:t>
            </a:r>
          </a:p>
        </p:txBody>
      </p:sp>
      <p:sp>
        <p:nvSpPr>
          <p:cNvPr id="83972" name="Text Box 4"/>
          <p:cNvSpPr txBox="1">
            <a:spLocks noChangeArrowheads="1"/>
          </p:cNvSpPr>
          <p:nvPr/>
        </p:nvSpPr>
        <p:spPr bwMode="auto">
          <a:xfrm>
            <a:off x="685800" y="3886200"/>
            <a:ext cx="1981200" cy="831850"/>
          </a:xfrm>
          <a:prstGeom prst="rect">
            <a:avLst/>
          </a:prstGeom>
          <a:solidFill>
            <a:schemeClr val="accent2"/>
          </a:solidFill>
          <a:ln w="9525">
            <a:solidFill>
              <a:schemeClr val="accent2"/>
            </a:solid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400" b="1">
                <a:solidFill>
                  <a:schemeClr val="bg1"/>
                </a:solidFill>
                <a:latin typeface="Times New Roman" pitchFamily="18" charset="0"/>
              </a:rPr>
              <a:t>Energy in one form</a:t>
            </a:r>
          </a:p>
        </p:txBody>
      </p:sp>
      <p:sp>
        <p:nvSpPr>
          <p:cNvPr id="83973" name="Line 5"/>
          <p:cNvSpPr>
            <a:spLocks noChangeShapeType="1"/>
          </p:cNvSpPr>
          <p:nvPr/>
        </p:nvSpPr>
        <p:spPr bwMode="auto">
          <a:xfrm>
            <a:off x="2743200" y="4267200"/>
            <a:ext cx="1371600" cy="0"/>
          </a:xfrm>
          <a:prstGeom prst="line">
            <a:avLst/>
          </a:prstGeom>
          <a:noFill/>
          <a:ln w="25400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NZ"/>
          </a:p>
        </p:txBody>
      </p:sp>
      <p:sp>
        <p:nvSpPr>
          <p:cNvPr id="83974" name="Text Box 6"/>
          <p:cNvSpPr txBox="1">
            <a:spLocks noChangeArrowheads="1"/>
          </p:cNvSpPr>
          <p:nvPr/>
        </p:nvSpPr>
        <p:spPr bwMode="auto">
          <a:xfrm>
            <a:off x="6629400" y="3886200"/>
            <a:ext cx="1981200" cy="831850"/>
          </a:xfrm>
          <a:prstGeom prst="rect">
            <a:avLst/>
          </a:prstGeom>
          <a:solidFill>
            <a:schemeClr val="accent2"/>
          </a:solidFill>
          <a:ln w="9525">
            <a:solidFill>
              <a:schemeClr val="accent2"/>
            </a:solid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400" b="1">
                <a:solidFill>
                  <a:schemeClr val="bg1"/>
                </a:solidFill>
                <a:latin typeface="Times New Roman" pitchFamily="18" charset="0"/>
              </a:rPr>
              <a:t>Energy in another form</a:t>
            </a:r>
          </a:p>
        </p:txBody>
      </p:sp>
      <p:sp>
        <p:nvSpPr>
          <p:cNvPr id="83975" name="Text Box 7"/>
          <p:cNvSpPr txBox="1">
            <a:spLocks noChangeArrowheads="1"/>
          </p:cNvSpPr>
          <p:nvPr/>
        </p:nvSpPr>
        <p:spPr bwMode="auto">
          <a:xfrm>
            <a:off x="4038600" y="3886200"/>
            <a:ext cx="1295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400" b="1">
                <a:solidFill>
                  <a:schemeClr val="tx2"/>
                </a:solidFill>
                <a:latin typeface="Times New Roman" pitchFamily="18" charset="0"/>
              </a:rPr>
              <a:t>WORK is done</a:t>
            </a:r>
          </a:p>
        </p:txBody>
      </p:sp>
      <p:sp>
        <p:nvSpPr>
          <p:cNvPr id="83976" name="Line 8"/>
          <p:cNvSpPr>
            <a:spLocks noChangeShapeType="1"/>
          </p:cNvSpPr>
          <p:nvPr/>
        </p:nvSpPr>
        <p:spPr bwMode="auto">
          <a:xfrm>
            <a:off x="5257800" y="4343400"/>
            <a:ext cx="1371600" cy="0"/>
          </a:xfrm>
          <a:prstGeom prst="line">
            <a:avLst/>
          </a:prstGeom>
          <a:noFill/>
          <a:ln w="25400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NZ"/>
          </a:p>
        </p:txBody>
      </p:sp>
    </p:spTree>
    <p:extLst>
      <p:ext uri="{BB962C8B-B14F-4D97-AF65-F5344CB8AC3E}">
        <p14:creationId xmlns:p14="http://schemas.microsoft.com/office/powerpoint/2010/main" val="24324156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 calcmode="lin" valueType="num">
                                      <p:cBhvr additive="base">
                                        <p:cTn id="7" dur="500" fill="hold"/>
                                        <p:tgtEl>
                                          <p:spTgt spid="839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39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3972"/>
                                        </p:tgtEl>
                                        <p:attrNameLst>
                                          <p:attrName>style.visibility</p:attrName>
                                        </p:attrNameLst>
                                      </p:cBhvr>
                                      <p:to>
                                        <p:strVal val="visible"/>
                                      </p:to>
                                    </p:set>
                                    <p:anim calcmode="lin" valueType="num">
                                      <p:cBhvr additive="base">
                                        <p:cTn id="13" dur="500" fill="hold"/>
                                        <p:tgtEl>
                                          <p:spTgt spid="83972"/>
                                        </p:tgtEl>
                                        <p:attrNameLst>
                                          <p:attrName>ppt_x</p:attrName>
                                        </p:attrNameLst>
                                      </p:cBhvr>
                                      <p:tavLst>
                                        <p:tav tm="0">
                                          <p:val>
                                            <p:strVal val="0-#ppt_w/2"/>
                                          </p:val>
                                        </p:tav>
                                        <p:tav tm="100000">
                                          <p:val>
                                            <p:strVal val="#ppt_x"/>
                                          </p:val>
                                        </p:tav>
                                      </p:tavLst>
                                    </p:anim>
                                    <p:anim calcmode="lin" valueType="num">
                                      <p:cBhvr additive="base">
                                        <p:cTn id="14" dur="500" fill="hold"/>
                                        <p:tgtEl>
                                          <p:spTgt spid="8397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3973"/>
                                        </p:tgtEl>
                                        <p:attrNameLst>
                                          <p:attrName>style.visibility</p:attrName>
                                        </p:attrNameLst>
                                      </p:cBhvr>
                                      <p:to>
                                        <p:strVal val="visible"/>
                                      </p:to>
                                    </p:set>
                                    <p:anim calcmode="lin" valueType="num">
                                      <p:cBhvr additive="base">
                                        <p:cTn id="19" dur="500" fill="hold"/>
                                        <p:tgtEl>
                                          <p:spTgt spid="83973"/>
                                        </p:tgtEl>
                                        <p:attrNameLst>
                                          <p:attrName>ppt_x</p:attrName>
                                        </p:attrNameLst>
                                      </p:cBhvr>
                                      <p:tavLst>
                                        <p:tav tm="0">
                                          <p:val>
                                            <p:strVal val="0-#ppt_w/2"/>
                                          </p:val>
                                        </p:tav>
                                        <p:tav tm="100000">
                                          <p:val>
                                            <p:strVal val="#ppt_x"/>
                                          </p:val>
                                        </p:tav>
                                      </p:tavLst>
                                    </p:anim>
                                    <p:anim calcmode="lin" valueType="num">
                                      <p:cBhvr additive="base">
                                        <p:cTn id="20" dur="500" fill="hold"/>
                                        <p:tgtEl>
                                          <p:spTgt spid="83973"/>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3975"/>
                                        </p:tgtEl>
                                        <p:attrNameLst>
                                          <p:attrName>style.visibility</p:attrName>
                                        </p:attrNameLst>
                                      </p:cBhvr>
                                      <p:to>
                                        <p:strVal val="visible"/>
                                      </p:to>
                                    </p:set>
                                    <p:anim calcmode="lin" valueType="num">
                                      <p:cBhvr additive="base">
                                        <p:cTn id="25" dur="500" fill="hold"/>
                                        <p:tgtEl>
                                          <p:spTgt spid="83975"/>
                                        </p:tgtEl>
                                        <p:attrNameLst>
                                          <p:attrName>ppt_x</p:attrName>
                                        </p:attrNameLst>
                                      </p:cBhvr>
                                      <p:tavLst>
                                        <p:tav tm="0">
                                          <p:val>
                                            <p:strVal val="0-#ppt_w/2"/>
                                          </p:val>
                                        </p:tav>
                                        <p:tav tm="100000">
                                          <p:val>
                                            <p:strVal val="#ppt_x"/>
                                          </p:val>
                                        </p:tav>
                                      </p:tavLst>
                                    </p:anim>
                                    <p:anim calcmode="lin" valueType="num">
                                      <p:cBhvr additive="base">
                                        <p:cTn id="26" dur="500" fill="hold"/>
                                        <p:tgtEl>
                                          <p:spTgt spid="83975"/>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3976"/>
                                        </p:tgtEl>
                                        <p:attrNameLst>
                                          <p:attrName>style.visibility</p:attrName>
                                        </p:attrNameLst>
                                      </p:cBhvr>
                                      <p:to>
                                        <p:strVal val="visible"/>
                                      </p:to>
                                    </p:set>
                                    <p:anim calcmode="lin" valueType="num">
                                      <p:cBhvr additive="base">
                                        <p:cTn id="31" dur="500" fill="hold"/>
                                        <p:tgtEl>
                                          <p:spTgt spid="83976"/>
                                        </p:tgtEl>
                                        <p:attrNameLst>
                                          <p:attrName>ppt_x</p:attrName>
                                        </p:attrNameLst>
                                      </p:cBhvr>
                                      <p:tavLst>
                                        <p:tav tm="0">
                                          <p:val>
                                            <p:strVal val="0-#ppt_w/2"/>
                                          </p:val>
                                        </p:tav>
                                        <p:tav tm="100000">
                                          <p:val>
                                            <p:strVal val="#ppt_x"/>
                                          </p:val>
                                        </p:tav>
                                      </p:tavLst>
                                    </p:anim>
                                    <p:anim calcmode="lin" valueType="num">
                                      <p:cBhvr additive="base">
                                        <p:cTn id="32" dur="500" fill="hold"/>
                                        <p:tgtEl>
                                          <p:spTgt spid="83976"/>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3974"/>
                                        </p:tgtEl>
                                        <p:attrNameLst>
                                          <p:attrName>style.visibility</p:attrName>
                                        </p:attrNameLst>
                                      </p:cBhvr>
                                      <p:to>
                                        <p:strVal val="visible"/>
                                      </p:to>
                                    </p:set>
                                    <p:anim calcmode="lin" valueType="num">
                                      <p:cBhvr additive="base">
                                        <p:cTn id="37" dur="500" fill="hold"/>
                                        <p:tgtEl>
                                          <p:spTgt spid="83974"/>
                                        </p:tgtEl>
                                        <p:attrNameLst>
                                          <p:attrName>ppt_x</p:attrName>
                                        </p:attrNameLst>
                                      </p:cBhvr>
                                      <p:tavLst>
                                        <p:tav tm="0">
                                          <p:val>
                                            <p:strVal val="0-#ppt_w/2"/>
                                          </p:val>
                                        </p:tav>
                                        <p:tav tm="100000">
                                          <p:val>
                                            <p:strVal val="#ppt_x"/>
                                          </p:val>
                                        </p:tav>
                                      </p:tavLst>
                                    </p:anim>
                                    <p:anim calcmode="lin" valueType="num">
                                      <p:cBhvr additive="base">
                                        <p:cTn id="38" dur="500" fill="hold"/>
                                        <p:tgtEl>
                                          <p:spTgt spid="839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autoUpdateAnimBg="0"/>
      <p:bldP spid="83972" grpId="0" animBg="1" autoUpdateAnimBg="0"/>
      <p:bldP spid="83973" grpId="0" animBg="1"/>
      <p:bldP spid="83974" grpId="0" animBg="1" autoUpdateAnimBg="0"/>
      <p:bldP spid="83975" grpId="0" autoUpdateAnimBg="0"/>
      <p:bldP spid="8397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400" y="1371600"/>
            <a:ext cx="9144000" cy="3014099"/>
          </a:xfrm>
          <a:prstGeom prst="rect">
            <a:avLst/>
          </a:prstGeom>
        </p:spPr>
      </p:pic>
      <p:pic>
        <p:nvPicPr>
          <p:cNvPr id="3" name="Picture 2"/>
          <p:cNvPicPr>
            <a:picLocks noChangeAspect="1"/>
          </p:cNvPicPr>
          <p:nvPr/>
        </p:nvPicPr>
        <p:blipFill>
          <a:blip r:embed="rId3"/>
          <a:stretch>
            <a:fillRect/>
          </a:stretch>
        </p:blipFill>
        <p:spPr>
          <a:xfrm>
            <a:off x="457200" y="4267200"/>
            <a:ext cx="4470400" cy="1231900"/>
          </a:xfrm>
          <a:prstGeom prst="rect">
            <a:avLst/>
          </a:prstGeom>
        </p:spPr>
      </p:pic>
    </p:spTree>
    <p:extLst>
      <p:ext uri="{BB962C8B-B14F-4D97-AF65-F5344CB8AC3E}">
        <p14:creationId xmlns:p14="http://schemas.microsoft.com/office/powerpoint/2010/main" val="42513541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381000"/>
            <a:ext cx="9144000" cy="5462530"/>
          </a:xfrm>
          <a:prstGeom prst="rect">
            <a:avLst/>
          </a:prstGeom>
        </p:spPr>
      </p:pic>
      <p:pic>
        <p:nvPicPr>
          <p:cNvPr id="7" name="Picture 6"/>
          <p:cNvPicPr>
            <a:picLocks noChangeAspect="1"/>
          </p:cNvPicPr>
          <p:nvPr/>
        </p:nvPicPr>
        <p:blipFill>
          <a:blip r:embed="rId3"/>
          <a:stretch>
            <a:fillRect/>
          </a:stretch>
        </p:blipFill>
        <p:spPr>
          <a:xfrm>
            <a:off x="-21771" y="1600200"/>
            <a:ext cx="9144000" cy="4609681"/>
          </a:xfrm>
          <a:prstGeom prst="rect">
            <a:avLst/>
          </a:prstGeom>
        </p:spPr>
      </p:pic>
    </p:spTree>
    <p:extLst>
      <p:ext uri="{BB962C8B-B14F-4D97-AF65-F5344CB8AC3E}">
        <p14:creationId xmlns:p14="http://schemas.microsoft.com/office/powerpoint/2010/main" val="15108270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85298"/>
            <a:ext cx="8839200" cy="3267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733800"/>
            <a:ext cx="855345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228600"/>
            <a:ext cx="8763000" cy="1462088"/>
          </a:xfrm>
        </p:spPr>
        <p:txBody>
          <a:bodyPr/>
          <a:lstStyle/>
          <a:p>
            <a:r>
              <a:rPr lang="en-US" altLang="en-US" sz="2800" smtClean="0"/>
              <a:t>Energy can be classified as</a:t>
            </a:r>
            <a:br>
              <a:rPr lang="en-US" altLang="en-US" sz="2800" smtClean="0"/>
            </a:br>
            <a:r>
              <a:rPr lang="en-US" altLang="en-US" sz="2800" b="1" smtClean="0">
                <a:solidFill>
                  <a:srgbClr val="FF0000"/>
                </a:solidFill>
              </a:rPr>
              <a:t>potential</a:t>
            </a:r>
            <a:r>
              <a:rPr lang="en-US" altLang="en-US" sz="2800" smtClean="0"/>
              <a:t> (stored or positional) or </a:t>
            </a:r>
            <a:r>
              <a:rPr lang="en-US" altLang="en-US" sz="2800" b="1" smtClean="0">
                <a:solidFill>
                  <a:srgbClr val="FF0000"/>
                </a:solidFill>
              </a:rPr>
              <a:t>kinetic</a:t>
            </a:r>
            <a:r>
              <a:rPr lang="en-US" altLang="en-US" sz="2800" smtClean="0"/>
              <a:t> (moving)</a:t>
            </a:r>
          </a:p>
        </p:txBody>
      </p:sp>
      <p:pic>
        <p:nvPicPr>
          <p:cNvPr id="8197" name="Picture 5" descr="mountain.jpg (5785 byt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17526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 Box 6"/>
          <p:cNvSpPr txBox="1">
            <a:spLocks noChangeArrowheads="1"/>
          </p:cNvSpPr>
          <p:nvPr/>
        </p:nvSpPr>
        <p:spPr bwMode="auto">
          <a:xfrm>
            <a:off x="762000" y="2819400"/>
            <a:ext cx="6019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000"/>
              <a:t>The boulder has more gravitational potential energy when measured from point A compared to B.</a:t>
            </a:r>
          </a:p>
        </p:txBody>
      </p:sp>
      <p:graphicFrame>
        <p:nvGraphicFramePr>
          <p:cNvPr id="1026" name="Object 2"/>
          <p:cNvGraphicFramePr>
            <a:graphicFrameLocks noChangeAspect="1"/>
          </p:cNvGraphicFramePr>
          <p:nvPr/>
        </p:nvGraphicFramePr>
        <p:xfrm>
          <a:off x="4876800" y="1752600"/>
          <a:ext cx="2092325" cy="685800"/>
        </p:xfrm>
        <a:graphic>
          <a:graphicData uri="http://schemas.openxmlformats.org/presentationml/2006/ole">
            <mc:AlternateContent xmlns:mc="http://schemas.openxmlformats.org/markup-compatibility/2006">
              <mc:Choice xmlns:v="urn:schemas-microsoft-com:vml" Requires="v">
                <p:oleObj spid="_x0000_s18485" name="Equation" r:id="rId5" imgW="736600" imgH="241300" progId="Equation.3">
                  <p:embed/>
                </p:oleObj>
              </mc:Choice>
              <mc:Fallback>
                <p:oleObj name="Equation" r:id="rId5" imgW="736600" imgH="2413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1752600"/>
                        <a:ext cx="20923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Rectangle 9"/>
          <p:cNvSpPr>
            <a:spLocks noChangeArrowheads="1"/>
          </p:cNvSpPr>
          <p:nvPr/>
        </p:nvSpPr>
        <p:spPr bwMode="auto">
          <a:xfrm>
            <a:off x="228600" y="1371600"/>
            <a:ext cx="838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000"/>
              <a:t>An object can have potential energy by virtue of its position.</a:t>
            </a:r>
          </a:p>
        </p:txBody>
      </p:sp>
      <p:sp>
        <p:nvSpPr>
          <p:cNvPr id="11" name="Rectangle 10"/>
          <p:cNvSpPr>
            <a:spLocks noChangeArrowheads="1"/>
          </p:cNvSpPr>
          <p:nvPr/>
        </p:nvSpPr>
        <p:spPr bwMode="auto">
          <a:xfrm>
            <a:off x="609600" y="2362200"/>
            <a:ext cx="7391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FontTx/>
              <a:buChar char="•"/>
            </a:pPr>
            <a:r>
              <a:rPr lang="en-US" altLang="en-US" sz="2000"/>
              <a:t> An object at some height above  the ground</a:t>
            </a:r>
          </a:p>
        </p:txBody>
      </p:sp>
      <p:pic>
        <p:nvPicPr>
          <p:cNvPr id="1034" name="Picture 5" descr="bo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2600" y="3657600"/>
            <a:ext cx="914400" cy="128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5"/>
          <p:cNvSpPr txBox="1">
            <a:spLocks noChangeArrowheads="1"/>
          </p:cNvSpPr>
          <p:nvPr/>
        </p:nvSpPr>
        <p:spPr bwMode="auto">
          <a:xfrm>
            <a:off x="457200" y="5638800"/>
            <a:ext cx="6019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NZ" altLang="en-US" sz="2800">
                <a:solidFill>
                  <a:srgbClr val="FF0000"/>
                </a:solidFill>
                <a:cs typeface="Arial" charset="0"/>
              </a:rPr>
              <a:t>Kinetic Energy (</a:t>
            </a:r>
            <a:r>
              <a:rPr lang="en-US" altLang="en-US" sz="2800">
                <a:solidFill>
                  <a:srgbClr val="FF0000"/>
                </a:solidFill>
                <a:cs typeface="Arial" charset="0"/>
              </a:rPr>
              <a:t>moving)</a:t>
            </a:r>
          </a:p>
          <a:p>
            <a:endParaRPr lang="en-NZ" altLang="en-US" sz="2800">
              <a:cs typeface="Arial" charset="0"/>
            </a:endParaRPr>
          </a:p>
        </p:txBody>
      </p:sp>
      <p:graphicFrame>
        <p:nvGraphicFramePr>
          <p:cNvPr id="12" name="Object 3"/>
          <p:cNvGraphicFramePr>
            <a:graphicFrameLocks noChangeAspect="1"/>
          </p:cNvGraphicFramePr>
          <p:nvPr/>
        </p:nvGraphicFramePr>
        <p:xfrm>
          <a:off x="4724400" y="5486400"/>
          <a:ext cx="2647950" cy="882650"/>
        </p:xfrm>
        <a:graphic>
          <a:graphicData uri="http://schemas.openxmlformats.org/presentationml/2006/ole">
            <mc:AlternateContent xmlns:mc="http://schemas.openxmlformats.org/markup-compatibility/2006">
              <mc:Choice xmlns:v="urn:schemas-microsoft-com:vml" Requires="v">
                <p:oleObj spid="_x0000_s18486" name="Equation" r:id="rId8" imgW="723586" imgH="241195" progId="Equation.3">
                  <p:embed/>
                </p:oleObj>
              </mc:Choice>
              <mc:Fallback>
                <p:oleObj name="Equation" r:id="rId8" imgW="723586" imgH="241195" progId="Equation.3">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24400" y="5486400"/>
                        <a:ext cx="2647950" cy="882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2" name="Object 61"/>
          <p:cNvGraphicFramePr>
            <a:graphicFrameLocks noChangeAspect="1"/>
          </p:cNvGraphicFramePr>
          <p:nvPr/>
        </p:nvGraphicFramePr>
        <p:xfrm>
          <a:off x="3733800" y="3962400"/>
          <a:ext cx="1512888" cy="717550"/>
        </p:xfrm>
        <a:graphic>
          <a:graphicData uri="http://schemas.openxmlformats.org/presentationml/2006/ole">
            <mc:AlternateContent xmlns:mc="http://schemas.openxmlformats.org/markup-compatibility/2006">
              <mc:Choice xmlns:v="urn:schemas-microsoft-com:vml" Requires="v">
                <p:oleObj spid="_x0000_s18487" name="Equation" r:id="rId10" imgW="1552700" imgH="866757" progId="Equation.3">
                  <p:embed/>
                </p:oleObj>
              </mc:Choice>
              <mc:Fallback>
                <p:oleObj name="Equation" r:id="rId10" imgW="1552700" imgH="866757" progId="Equation.3">
                  <p:embed/>
                  <p:pic>
                    <p:nvPicPr>
                      <p:cNvPr id="0" name="Object 6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33800" y="3962400"/>
                        <a:ext cx="1512888" cy="71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036"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58000" y="3810000"/>
            <a:ext cx="1828800"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a:spLocks noChangeArrowheads="1"/>
          </p:cNvSpPr>
          <p:nvPr/>
        </p:nvSpPr>
        <p:spPr bwMode="auto">
          <a:xfrm>
            <a:off x="381000" y="4191000"/>
            <a:ext cx="45720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buFontTx/>
              <a:buChar char="•"/>
            </a:pPr>
            <a:r>
              <a:rPr lang="en-US" altLang="en-US"/>
              <a:t>A wound-up spring</a:t>
            </a:r>
          </a:p>
          <a:p>
            <a:pPr>
              <a:spcBef>
                <a:spcPct val="50000"/>
              </a:spcBef>
              <a:buFontTx/>
              <a:buChar char="•"/>
            </a:pPr>
            <a:r>
              <a:rPr lang="en-US" altLang="en-US"/>
              <a:t> A stretched elastic band</a:t>
            </a:r>
          </a:p>
        </p:txBody>
      </p:sp>
      <p:sp>
        <p:nvSpPr>
          <p:cNvPr id="14" name="TextBox 5"/>
          <p:cNvSpPr txBox="1">
            <a:spLocks noChangeArrowheads="1"/>
          </p:cNvSpPr>
          <p:nvPr/>
        </p:nvSpPr>
        <p:spPr bwMode="auto">
          <a:xfrm>
            <a:off x="381000" y="1828800"/>
            <a:ext cx="6019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NZ" altLang="en-US" sz="2400" b="1">
                <a:solidFill>
                  <a:srgbClr val="FF0000"/>
                </a:solidFill>
                <a:cs typeface="Arial" charset="0"/>
              </a:rPr>
              <a:t>Gravitational potential Energy</a:t>
            </a:r>
            <a:endParaRPr lang="en-US" altLang="en-US" sz="2400" b="1">
              <a:solidFill>
                <a:srgbClr val="FF0000"/>
              </a:solidFill>
              <a:cs typeface="Arial" charset="0"/>
            </a:endParaRPr>
          </a:p>
          <a:p>
            <a:endParaRPr lang="en-NZ" altLang="en-US" sz="2400">
              <a:solidFill>
                <a:srgbClr val="FF0000"/>
              </a:solidFill>
              <a:cs typeface="Arial" charset="0"/>
            </a:endParaRPr>
          </a:p>
        </p:txBody>
      </p:sp>
      <p:sp>
        <p:nvSpPr>
          <p:cNvPr id="15" name="TextBox 5"/>
          <p:cNvSpPr txBox="1">
            <a:spLocks noChangeArrowheads="1"/>
          </p:cNvSpPr>
          <p:nvPr/>
        </p:nvSpPr>
        <p:spPr bwMode="auto">
          <a:xfrm>
            <a:off x="228600" y="3733800"/>
            <a:ext cx="6019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NZ" altLang="en-US" sz="2400" b="1">
                <a:solidFill>
                  <a:srgbClr val="FF0000"/>
                </a:solidFill>
                <a:cs typeface="Arial" charset="0"/>
              </a:rPr>
              <a:t>Spring potential Energy</a:t>
            </a:r>
            <a:endParaRPr lang="en-US" altLang="en-US" sz="2400" b="1">
              <a:solidFill>
                <a:srgbClr val="FF0000"/>
              </a:solidFill>
              <a:cs typeface="Arial" charset="0"/>
            </a:endParaRPr>
          </a:p>
          <a:p>
            <a:endParaRPr lang="en-NZ" altLang="en-US" sz="2400">
              <a:solidFill>
                <a:srgbClr val="FF0000"/>
              </a:solidFill>
              <a:cs typeface="Arial" charset="0"/>
            </a:endParaRPr>
          </a:p>
        </p:txBody>
      </p:sp>
      <p:pic>
        <p:nvPicPr>
          <p:cNvPr id="18448" name="Picture 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534400" y="1676400"/>
            <a:ext cx="609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blinds(horizontal)">
                                      <p:cBhvr>
                                        <p:cTn id="7" dur="500"/>
                                        <p:tgtEl>
                                          <p:spTgt spid="81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blinds(horizontal)">
                                      <p:cBhvr>
                                        <p:cTn id="22" dur="500"/>
                                        <p:tgtEl>
                                          <p:spTgt spid="102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8197"/>
                                        </p:tgtEl>
                                        <p:attrNameLst>
                                          <p:attrName>style.visibility</p:attrName>
                                        </p:attrNameLst>
                                      </p:cBhvr>
                                      <p:to>
                                        <p:strVal val="visible"/>
                                      </p:to>
                                    </p:set>
                                    <p:animEffect transition="in" filter="blinds(horizontal)">
                                      <p:cBhvr>
                                        <p:cTn id="32" dur="500"/>
                                        <p:tgtEl>
                                          <p:spTgt spid="819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198"/>
                                        </p:tgtEl>
                                        <p:attrNameLst>
                                          <p:attrName>style.visibility</p:attrName>
                                        </p:attrNameLst>
                                      </p:cBhvr>
                                      <p:to>
                                        <p:strVal val="visible"/>
                                      </p:to>
                                    </p:set>
                                    <p:animEffect transition="in" filter="blinds(horizontal)">
                                      <p:cBhvr>
                                        <p:cTn id="37" dur="500"/>
                                        <p:tgtEl>
                                          <p:spTgt spid="819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linds(horizontal)">
                                      <p:cBhvr>
                                        <p:cTn id="42" dur="500"/>
                                        <p:tgtEl>
                                          <p:spTgt spid="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linds(horizontal)">
                                      <p:cBhvr>
                                        <p:cTn id="47" dur="500"/>
                                        <p:tgtEl>
                                          <p:spTgt spid="1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72"/>
                                        </p:tgtEl>
                                        <p:attrNameLst>
                                          <p:attrName>style.visibility</p:attrName>
                                        </p:attrNameLst>
                                      </p:cBhvr>
                                      <p:to>
                                        <p:strVal val="visible"/>
                                      </p:to>
                                    </p:set>
                                    <p:animEffect transition="in" filter="wipe(left)">
                                      <p:cBhvr>
                                        <p:cTn id="52" dur="500"/>
                                        <p:tgtEl>
                                          <p:spTgt spid="7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blinds(horizontal)">
                                      <p:cBhvr>
                                        <p:cTn id="57" dur="500"/>
                                        <p:tgtEl>
                                          <p:spTgt spid="1034"/>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nodeType="clickEffect">
                                  <p:stCondLst>
                                    <p:cond delay="0"/>
                                  </p:stCondLst>
                                  <p:childTnLst>
                                    <p:set>
                                      <p:cBhvr>
                                        <p:cTn id="61" dur="1" fill="hold">
                                          <p:stCondLst>
                                            <p:cond delay="0"/>
                                          </p:stCondLst>
                                        </p:cTn>
                                        <p:tgtEl>
                                          <p:spTgt spid="1036"/>
                                        </p:tgtEl>
                                        <p:attrNameLst>
                                          <p:attrName>style.visibility</p:attrName>
                                        </p:attrNameLst>
                                      </p:cBhvr>
                                      <p:to>
                                        <p:strVal val="visible"/>
                                      </p:to>
                                    </p:set>
                                    <p:animEffect transition="in" filter="blinds(horizontal)">
                                      <p:cBhvr>
                                        <p:cTn id="62" dur="500"/>
                                        <p:tgtEl>
                                          <p:spTgt spid="103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blinds(horizontal)">
                                      <p:cBhvr>
                                        <p:cTn id="67" dur="500"/>
                                        <p:tgtEl>
                                          <p:spTgt spid="9"/>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nodeType="click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blinds(horizontal)">
                                      <p:cBhvr>
                                        <p:cTn id="7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8" grpId="0"/>
      <p:bldP spid="10" grpId="0"/>
      <p:bldP spid="11" grpId="0"/>
      <p:bldP spid="9" grpId="0"/>
      <p:bldP spid="13" grpId="0"/>
      <p:bldP spid="14" grpId="0"/>
      <p:bldP spid="15" grpId="0"/>
    </p:bldLst>
  </p:timing>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Blends</Template>
  <TotalTime>1493</TotalTime>
  <Words>305</Words>
  <Application>Microsoft Macintosh PowerPoint</Application>
  <PresentationFormat>On-screen Show (4:3)</PresentationFormat>
  <Paragraphs>73</Paragraphs>
  <Slides>18</Slides>
  <Notes>12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Blends</vt:lpstr>
      <vt:lpstr>Equation</vt:lpstr>
      <vt:lpstr>Work, Energy &amp; Power</vt:lpstr>
      <vt:lpstr>PowerPoint Presentation</vt:lpstr>
      <vt:lpstr>PowerPoint Presentation</vt:lpstr>
      <vt:lpstr>PowerPoint Presentation</vt:lpstr>
      <vt:lpstr>Work done = Energy Changed</vt:lpstr>
      <vt:lpstr>PowerPoint Presentation</vt:lpstr>
      <vt:lpstr>PowerPoint Presentation</vt:lpstr>
      <vt:lpstr>PowerPoint Presentation</vt:lpstr>
      <vt:lpstr>Energy can be classified as potential (stored or positional) or kinetic (moving)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International School of Bucharest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 and ENERGY</dc:title>
  <dc:creator>Sinan KOŞAK</dc:creator>
  <cp:lastModifiedBy>Stephen Anderson</cp:lastModifiedBy>
  <cp:revision>69</cp:revision>
  <dcterms:created xsi:type="dcterms:W3CDTF">2001-10-14T21:17:09Z</dcterms:created>
  <dcterms:modified xsi:type="dcterms:W3CDTF">2015-05-12T21:51:34Z</dcterms:modified>
</cp:coreProperties>
</file>