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8" r:id="rId2"/>
    <p:sldId id="293" r:id="rId3"/>
    <p:sldId id="292" r:id="rId4"/>
    <p:sldId id="294" r:id="rId5"/>
    <p:sldId id="291" r:id="rId6"/>
    <p:sldId id="258" r:id="rId7"/>
    <p:sldId id="299" r:id="rId8"/>
    <p:sldId id="298" r:id="rId9"/>
    <p:sldId id="259" r:id="rId10"/>
    <p:sldId id="262" r:id="rId11"/>
    <p:sldId id="300" r:id="rId12"/>
    <p:sldId id="297" r:id="rId13"/>
    <p:sldId id="296" r:id="rId14"/>
    <p:sldId id="263" r:id="rId15"/>
    <p:sldId id="290" r:id="rId16"/>
  </p:sldIdLst>
  <p:sldSz cx="9144000" cy="6858000" type="screen4x3"/>
  <p:notesSz cx="6769100" cy="9906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9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F8DB6D9-9182-48C0-8295-EB5EA50D2B39}" type="datetimeFigureOut">
              <a:rPr lang="en-US"/>
              <a:pPr>
                <a:defRPr/>
              </a:pPr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05350"/>
            <a:ext cx="541655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5D42BB7-3A56-48C5-8514-B92426228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42BB7-3A56-48C5-8514-B924262286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42BB7-3A56-48C5-8514-B9242622860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A960EEE-A99F-46B4-BE45-DF31A8A88C1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42BB7-3A56-48C5-8514-B924262286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0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D867EE-39E3-4131-99F5-D2956F8383B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53D62A2-DB70-41F1-8738-C8EE0403994D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851E14-CE9E-4652-AE23-94A6D50C6353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65DE8C-6FD1-46DE-BDED-7CE30FA373D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65DE8C-6FD1-46DE-BDED-7CE30FA373DD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3C1E1E-5325-4439-9A71-1DC401DC8F9A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AEFF9-5116-4A7C-A759-39473CDC693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783FD-A957-4A23-B27F-A486EE5C2C6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EC079-DF17-4E39-BFA6-2F02BBC29F4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1EC62-80B2-46B6-9879-AB9F0C814E8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C91CE-AE4F-4859-83AF-241D99E0CAB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8F5D7-867E-4130-8A7F-FE763630BB4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E9277-960F-428E-8078-5AF12D37A02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BBEF-37AD-4AE3-8BEE-D987C33E85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660F-D1E4-435B-87B2-A440F59FC62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074AB-0DF5-459E-8089-DB0AD97453D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7A62-05E0-4A0A-9C50-F9CE5C90E8B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8608-B490-4F98-A797-E389EAEFF39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5843-E0CF-4430-A5A9-EC5134BB566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F8CAA74-8D82-4FE3-B27F-74B0D025BC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9980" y="1857871"/>
            <a:ext cx="771236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Uncertainties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&amp;</a:t>
            </a:r>
          </a:p>
          <a:p>
            <a:pPr algn="ctr"/>
            <a:r>
              <a:rPr lang="en-NZ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Graphing with Uncertainties</a:t>
            </a:r>
            <a:endParaRPr lang="en-US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353" y="4188891"/>
            <a:ext cx="22288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16775" y="4270576"/>
            <a:ext cx="213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17186" y="4263101"/>
            <a:ext cx="21812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116" y="486136"/>
            <a:ext cx="2503809" cy="24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4949" y="324694"/>
            <a:ext cx="30765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6037" y="1424204"/>
            <a:ext cx="8229600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n-lt"/>
              </a:rPr>
              <a:t>Multiplying</a:t>
            </a:r>
            <a:r>
              <a:rPr lang="en-US" sz="2000" kern="0" dirty="0" smtClean="0">
                <a:solidFill>
                  <a:srgbClr val="FF0000"/>
                </a:solidFill>
                <a:latin typeface="+mn-lt"/>
              </a:rPr>
              <a:t>: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add </a:t>
            </a:r>
            <a:r>
              <a:rPr lang="en-US" sz="2000" u="sng" kern="0" dirty="0" smtClean="0">
                <a:solidFill>
                  <a:srgbClr val="FF0000"/>
                </a:solidFill>
                <a:latin typeface="+mn-lt"/>
              </a:rPr>
              <a:t>percentage</a:t>
            </a:r>
            <a:r>
              <a:rPr lang="en-US" sz="2000" kern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uncertainties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	</a:t>
            </a:r>
            <a:r>
              <a:rPr lang="en-US" sz="2000" kern="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Eg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2.6cm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2% multiplied by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6.1cm ±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1% equals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15.86 cm</a:t>
            </a:r>
            <a:r>
              <a:rPr lang="en-US" sz="2000" kern="0" baseline="30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2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3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%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						     equals 15.9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± 0.5 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cm</a:t>
            </a:r>
            <a:r>
              <a:rPr lang="en-US" sz="2000" kern="0" baseline="300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2</a:t>
            </a:r>
            <a:endParaRPr lang="en-US" sz="2000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n-lt"/>
              </a:rPr>
              <a:t>Dividing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: add </a:t>
            </a:r>
            <a:r>
              <a:rPr lang="en-US" sz="2000" u="sng" kern="0" dirty="0">
                <a:solidFill>
                  <a:srgbClr val="FF0000"/>
                </a:solidFill>
                <a:latin typeface="+mn-lt"/>
              </a:rPr>
              <a:t>percentage</a:t>
            </a:r>
            <a:r>
              <a:rPr lang="en-US" sz="2000" kern="0" dirty="0">
                <a:solidFill>
                  <a:srgbClr val="FF0000"/>
                </a:solidFill>
                <a:latin typeface="+mn-lt"/>
              </a:rPr>
              <a:t> uncertainties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	</a:t>
            </a:r>
            <a:r>
              <a:rPr lang="en-US" sz="2000" kern="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Eg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8.4m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5% divided by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2.4s ±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3%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	equals 3.5ms</a:t>
            </a:r>
            <a:r>
              <a:rPr lang="en-US" sz="2000" kern="0" baseline="30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-1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 8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% </a:t>
            </a:r>
            <a:endParaRPr lang="en-US" sz="2000" kern="0" dirty="0" smtClean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						equals 3.5 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±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0.3 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ms</a:t>
            </a:r>
            <a:r>
              <a:rPr lang="en-US" sz="2000" kern="0" baseline="300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-1</a:t>
            </a:r>
            <a:endParaRPr lang="en-US" sz="2000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‘Combining’ measurements (</a:t>
            </a:r>
            <a:r>
              <a:rPr lang="en-US" sz="4000" dirty="0" smtClean="0">
                <a:solidFill>
                  <a:srgbClr val="FF0000"/>
                </a:solidFill>
              </a:rPr>
              <a:t>x &amp; /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NZ" sz="4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2561" y="4620549"/>
            <a:ext cx="753163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Determine the area of a ‘standard’ B8</a:t>
            </a:r>
            <a:r>
              <a:rPr kumimoji="0" lang="en-NZ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school desk</a:t>
            </a:r>
            <a:r>
              <a:rPr kumimoji="0" lang="en-N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NZ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 cm</a:t>
            </a:r>
            <a:r>
              <a:rPr lang="en-NZ" sz="2800" baseline="30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NZ" sz="28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with appropriate uncertainties…</a:t>
            </a:r>
            <a:endParaRPr kumimoji="0" lang="en-NZ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79008" y="1102615"/>
            <a:ext cx="401904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Find the area of a rectangular plate if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length = 5.50cm ±0.1cm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width = 6.4cm ± 0.1cm</a:t>
            </a:r>
            <a:endParaRPr kumimoji="0" lang="en-NZ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793037"/>
              </p:ext>
            </p:extLst>
          </p:nvPr>
        </p:nvGraphicFramePr>
        <p:xfrm>
          <a:off x="1328572" y="2462805"/>
          <a:ext cx="5902325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2806560" imgH="723600" progId="Equation.3">
                  <p:embed/>
                </p:oleObj>
              </mc:Choice>
              <mc:Fallback>
                <p:oleObj name="Equation" r:id="rId3" imgW="28065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572" y="2462805"/>
                        <a:ext cx="5902325" cy="1512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1754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3789" y="1024027"/>
            <a:ext cx="8229600" cy="184943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Powers: multiply the percentage uncertainty by the power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	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Eg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(5.0cm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±2%)</a:t>
            </a:r>
            <a:r>
              <a:rPr lang="en-US" sz="2000" baseline="30000" dirty="0" smtClean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 = 125cm</a:t>
            </a:r>
            <a:r>
              <a:rPr lang="en-US" sz="2000" baseline="30000" dirty="0" smtClean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3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±6%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14905" y="2151928"/>
                <a:ext cx="7830105" cy="3607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NZ" sz="2000" b="1" dirty="0">
                    <a:solidFill>
                      <a:srgbClr val="000000"/>
                    </a:solidFill>
                  </a:rPr>
                  <a:t>e.g. if </a:t>
                </a:r>
                <a14:m>
                  <m:oMath xmlns:m="http://schemas.openxmlformats.org/officeDocument/2006/math"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𝒎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𝟑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𝟓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 ±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𝟐</m:t>
                    </m:r>
                    <m:r>
                      <a:rPr lang="en-NZ" sz="2000" b="1" i="1">
                        <a:solidFill>
                          <a:srgbClr val="000000"/>
                        </a:solidFill>
                        <a:latin typeface="Cambria Math"/>
                      </a:rPr>
                      <m:t>𝒌𝒈</m:t>
                    </m:r>
                  </m:oMath>
                </a14:m>
                <a:r>
                  <a:rPr lang="en-NZ" sz="2000" b="1" dirty="0">
                    <a:solidFill>
                      <a:srgbClr val="000000"/>
                    </a:solidFill>
                  </a:rPr>
                  <a:t>   find m</a:t>
                </a:r>
                <a:r>
                  <a:rPr lang="en-NZ" sz="2000" b="1" baseline="30000" dirty="0">
                    <a:solidFill>
                      <a:srgbClr val="000000"/>
                    </a:solidFill>
                  </a:rPr>
                  <a:t>2</a:t>
                </a:r>
                <a:endParaRPr lang="en-NZ" sz="2000" dirty="0">
                  <a:solidFill>
                    <a:srgbClr val="000000"/>
                  </a:solidFill>
                </a:endParaRPr>
              </a:p>
              <a:p>
                <a:r>
                  <a:rPr lang="en-NZ" sz="2000" dirty="0">
                    <a:solidFill>
                      <a:srgbClr val="000000"/>
                    </a:solidFill>
                  </a:rPr>
                  <a:t> </a:t>
                </a:r>
              </a:p>
              <a:p>
                <a:r>
                  <a:rPr lang="en-GB" sz="2000" dirty="0">
                    <a:solidFill>
                      <a:srgbClr val="000000"/>
                    </a:solidFill>
                  </a:rPr>
                  <a:t>m= 3.5 </a:t>
                </a:r>
                <a:r>
                  <a:rPr lang="en-GB" sz="2000" dirty="0">
                    <a:solidFill>
                      <a:srgbClr val="000000"/>
                    </a:solidFill>
                    <a:sym typeface="Symbol"/>
                  </a:rPr>
                  <a:t></a:t>
                </a:r>
                <a:r>
                  <a:rPr lang="en-GB" sz="2000" dirty="0">
                    <a:solidFill>
                      <a:srgbClr val="000000"/>
                    </a:solidFill>
                  </a:rPr>
                  <a:t> 0.2 kg	becomes: 3.5 ± </a:t>
                </a:r>
                <a:r>
                  <a:rPr lang="en-GB" sz="2000" dirty="0" smtClean="0">
                    <a:solidFill>
                      <a:srgbClr val="000000"/>
                    </a:solidFill>
                  </a:rPr>
                  <a:t>5.7%</a:t>
                </a:r>
                <a:r>
                  <a:rPr lang="en-GB" sz="2000" dirty="0">
                    <a:solidFill>
                      <a:srgbClr val="000000"/>
                    </a:solidFill>
                  </a:rPr>
                  <a:t>		</a:t>
                </a:r>
                <a:endParaRPr lang="en-GB" sz="2000" dirty="0" smtClean="0">
                  <a:solidFill>
                    <a:srgbClr val="000000"/>
                  </a:solidFill>
                </a:endParaRPr>
              </a:p>
              <a:p>
                <a:r>
                  <a:rPr lang="en-GB" sz="2000" dirty="0" smtClean="0">
                    <a:solidFill>
                      <a:srgbClr val="000000"/>
                    </a:solidFill>
                  </a:rPr>
                  <a:t>[</a:t>
                </a:r>
                <a:r>
                  <a:rPr lang="en-GB" sz="2000" dirty="0">
                    <a:solidFill>
                      <a:srgbClr val="000000"/>
                    </a:solidFill>
                  </a:rPr>
                  <a:t>to convert to % uncertainty 0.2/3.5  x 100]</a:t>
                </a:r>
                <a:endParaRPr lang="en-NZ" sz="2000" dirty="0">
                  <a:solidFill>
                    <a:srgbClr val="000000"/>
                  </a:solidFill>
                </a:endParaRPr>
              </a:p>
              <a:p>
                <a:endParaRPr lang="en-GB" sz="2000" dirty="0" smtClean="0">
                  <a:solidFill>
                    <a:srgbClr val="000000"/>
                  </a:solidFill>
                </a:endParaRPr>
              </a:p>
              <a:p>
                <a:r>
                  <a:rPr lang="en-GB" sz="2000" dirty="0" smtClean="0">
                    <a:solidFill>
                      <a:srgbClr val="000000"/>
                    </a:solidFill>
                  </a:rPr>
                  <a:t>Finding </a:t>
                </a:r>
                <a:r>
                  <a:rPr lang="en-GB" sz="2000" dirty="0">
                    <a:solidFill>
                      <a:srgbClr val="000000"/>
                    </a:solidFill>
                  </a:rPr>
                  <a:t>m</a:t>
                </a:r>
                <a:r>
                  <a:rPr lang="en-GB" sz="2000" baseline="30000" dirty="0">
                    <a:solidFill>
                      <a:srgbClr val="000000"/>
                    </a:solidFill>
                  </a:rPr>
                  <a:t>2</a:t>
                </a:r>
                <a:r>
                  <a:rPr lang="en-GB" sz="2000" dirty="0">
                    <a:solidFill>
                      <a:srgbClr val="000000"/>
                    </a:solidFill>
                  </a:rPr>
                  <a:t> (3.5 ± </a:t>
                </a:r>
                <a:r>
                  <a:rPr lang="en-GB" sz="2000" dirty="0" smtClean="0">
                    <a:solidFill>
                      <a:srgbClr val="000000"/>
                    </a:solidFill>
                  </a:rPr>
                  <a:t>5.7%)</a:t>
                </a:r>
                <a:r>
                  <a:rPr lang="en-GB" sz="2000" baseline="30000" dirty="0">
                    <a:solidFill>
                      <a:srgbClr val="000000"/>
                    </a:solidFill>
                  </a:rPr>
                  <a:t>2</a:t>
                </a:r>
                <a:r>
                  <a:rPr lang="en-GB" sz="2000" dirty="0">
                    <a:solidFill>
                      <a:srgbClr val="000000"/>
                    </a:solidFill>
                  </a:rPr>
                  <a:t>		</a:t>
                </a:r>
                <a:endParaRPr lang="en-GB" sz="2000" dirty="0" smtClean="0">
                  <a:solidFill>
                    <a:srgbClr val="000000"/>
                  </a:solidFill>
                </a:endParaRPr>
              </a:p>
              <a:p>
                <a:r>
                  <a:rPr lang="en-GB" sz="2000" dirty="0" smtClean="0">
                    <a:solidFill>
                      <a:srgbClr val="000000"/>
                    </a:solidFill>
                  </a:rPr>
                  <a:t>[square </a:t>
                </a:r>
                <a:r>
                  <a:rPr lang="en-GB" sz="2000" dirty="0">
                    <a:solidFill>
                      <a:srgbClr val="000000"/>
                    </a:solidFill>
                  </a:rPr>
                  <a:t>3.5 like normal. We multiply the % error by 2]	</a:t>
                </a:r>
                <a:endParaRPr lang="en-NZ" sz="2000" dirty="0">
                  <a:solidFill>
                    <a:srgbClr val="000000"/>
                  </a:solidFill>
                </a:endParaRPr>
              </a:p>
              <a:p>
                <a:endParaRPr lang="en-GB" sz="2000" dirty="0" smtClean="0">
                  <a:solidFill>
                    <a:srgbClr val="000000"/>
                  </a:solidFill>
                </a:endParaRPr>
              </a:p>
              <a:p>
                <a:r>
                  <a:rPr lang="en-GB" sz="2000" dirty="0" smtClean="0">
                    <a:solidFill>
                      <a:srgbClr val="000000"/>
                    </a:solidFill>
                  </a:rPr>
                  <a:t>m</a:t>
                </a:r>
                <a:r>
                  <a:rPr lang="en-GB" sz="2000" baseline="30000" dirty="0" smtClean="0">
                    <a:solidFill>
                      <a:srgbClr val="000000"/>
                    </a:solidFill>
                  </a:rPr>
                  <a:t>2 </a:t>
                </a:r>
                <a:r>
                  <a:rPr lang="en-GB" sz="2000" dirty="0">
                    <a:solidFill>
                      <a:srgbClr val="000000"/>
                    </a:solidFill>
                  </a:rPr>
                  <a:t>= 12.25 ± </a:t>
                </a:r>
                <a:r>
                  <a:rPr lang="en-GB" sz="2000" dirty="0" smtClean="0">
                    <a:solidFill>
                      <a:srgbClr val="000000"/>
                    </a:solidFill>
                  </a:rPr>
                  <a:t>11.4%</a:t>
                </a:r>
                <a:r>
                  <a:rPr lang="en-GB" sz="2000" dirty="0">
                    <a:solidFill>
                      <a:srgbClr val="000000"/>
                    </a:solidFill>
                  </a:rPr>
                  <a:t>		</a:t>
                </a:r>
                <a:r>
                  <a:rPr lang="en-GB" sz="2000" dirty="0" smtClean="0">
                    <a:solidFill>
                      <a:srgbClr val="000000"/>
                    </a:solidFill>
                  </a:rPr>
                  <a:t>[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5.74% ×2=11.4%]</m:t>
                    </m:r>
                  </m:oMath>
                </a14:m>
                <a:endParaRPr lang="en-NZ" sz="2000" dirty="0">
                  <a:solidFill>
                    <a:srgbClr val="000000"/>
                  </a:solidFill>
                </a:endParaRPr>
              </a:p>
              <a:p>
                <a:r>
                  <a:rPr lang="en-GB" sz="2000" dirty="0">
                    <a:solidFill>
                      <a:srgbClr val="000000"/>
                    </a:solidFill>
                  </a:rPr>
                  <a:t>m</a:t>
                </a:r>
                <a:r>
                  <a:rPr lang="en-GB" sz="2000" baseline="30000" dirty="0">
                    <a:solidFill>
                      <a:srgbClr val="000000"/>
                    </a:solidFill>
                  </a:rPr>
                  <a:t>2 </a:t>
                </a:r>
                <a:r>
                  <a:rPr lang="en-GB" sz="2000" dirty="0">
                    <a:solidFill>
                      <a:srgbClr val="000000"/>
                    </a:solidFill>
                  </a:rPr>
                  <a:t>= 12.25 ± 1.4		</a:t>
                </a:r>
                <a:r>
                  <a:rPr lang="en-GB" sz="2000" dirty="0" smtClean="0">
                    <a:solidFill>
                      <a:srgbClr val="000000"/>
                    </a:solidFill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11.4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×12.25=1.4</m:t>
                    </m:r>
                  </m:oMath>
                </a14:m>
                <a:r>
                  <a:rPr lang="en-GB" sz="2000" dirty="0">
                    <a:solidFill>
                      <a:srgbClr val="000000"/>
                    </a:solidFill>
                  </a:rPr>
                  <a:t>]</a:t>
                </a:r>
                <a:endParaRPr lang="en-NZ" sz="2000" dirty="0">
                  <a:solidFill>
                    <a:srgbClr val="000000"/>
                  </a:solidFill>
                </a:endParaRPr>
              </a:p>
              <a:p>
                <a:r>
                  <a:rPr lang="en-GB" sz="2000" b="1" u="sng" dirty="0">
                    <a:solidFill>
                      <a:srgbClr val="000000"/>
                    </a:solidFill>
                  </a:rPr>
                  <a:t>m</a:t>
                </a:r>
                <a:r>
                  <a:rPr lang="en-GB" sz="2000" b="1" u="sng" baseline="30000" dirty="0">
                    <a:solidFill>
                      <a:srgbClr val="000000"/>
                    </a:solidFill>
                  </a:rPr>
                  <a:t>2 </a:t>
                </a:r>
                <a:r>
                  <a:rPr lang="en-GB" sz="2000" b="1" u="sng" dirty="0">
                    <a:solidFill>
                      <a:srgbClr val="000000"/>
                    </a:solidFill>
                  </a:rPr>
                  <a:t>= 12  ±  1 kg</a:t>
                </a:r>
                <a:r>
                  <a:rPr lang="en-GB" sz="2000" b="1" u="sng" baseline="30000" dirty="0">
                    <a:solidFill>
                      <a:srgbClr val="000000"/>
                    </a:solidFill>
                  </a:rPr>
                  <a:t>2</a:t>
                </a:r>
                <a:endParaRPr lang="en-NZ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5" y="2151928"/>
                <a:ext cx="7830105" cy="3607270"/>
              </a:xfrm>
              <a:prstGeom prst="rect">
                <a:avLst/>
              </a:prstGeom>
              <a:blipFill rotWithShape="1">
                <a:blip r:embed="rId3"/>
                <a:stretch>
                  <a:fillRect l="-778" t="-676" b="-2027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5834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740" y="615950"/>
            <a:ext cx="8487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rgbClr val="FF0000"/>
                </a:solidFill>
                <a:cs typeface="Arial" charset="0"/>
              </a:rPr>
              <a:t>Roots: for square roots, halve the percentage uncertainty.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	</a:t>
            </a:r>
            <a:r>
              <a:rPr lang="en-US" sz="2400" dirty="0" err="1">
                <a:solidFill>
                  <a:schemeClr val="bg2">
                    <a:lumMod val="50000"/>
                  </a:schemeClr>
                </a:solidFill>
                <a:cs typeface="Arial" charset="0"/>
              </a:rPr>
              <a:t>Eg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 </a:t>
            </a:r>
            <a:r>
              <a:rPr lang="en-AU" sz="2400" dirty="0">
                <a:solidFill>
                  <a:schemeClr val="bg2">
                    <a:lumMod val="50000"/>
                  </a:schemeClr>
                </a:solidFill>
                <a:sym typeface="Symbol" pitchFamily="18" charset="2"/>
              </a:rPr>
              <a:t></a:t>
            </a:r>
            <a:r>
              <a:rPr lang="en-NZ" sz="2400" dirty="0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9.0cm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±6%) = 3.0cm</a:t>
            </a:r>
            <a:r>
              <a:rPr lang="en-US" sz="2400" baseline="30000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½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  <a:cs typeface="Arial" charset="0"/>
              </a:rPr>
              <a:t>±3%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81740" y="4540687"/>
            <a:ext cx="8229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NZ" sz="2400" b="1" kern="0" dirty="0">
                <a:solidFill>
                  <a:srgbClr val="FF0000"/>
                </a:solidFill>
                <a:latin typeface="+mn-lt"/>
                <a:cs typeface="Arial" charset="0"/>
              </a:rPr>
              <a:t>For the reciprocal of a measurement, the percentage uncertainty in the reciprocal is the same as the percentage uncertainty in the measurement</a:t>
            </a:r>
            <a:endParaRPr lang="el-GR" sz="2400" b="1" kern="0" baseline="30000" dirty="0">
              <a:solidFill>
                <a:srgbClr val="FF0000"/>
              </a:solidFill>
              <a:latin typeface="+mn-lt"/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NZ" sz="2000" kern="0" dirty="0" smtClean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NZ" sz="20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	</a:t>
            </a:r>
            <a:r>
              <a:rPr lang="en-NZ" sz="2000" kern="0" dirty="0" err="1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Eg</a:t>
            </a:r>
            <a:r>
              <a:rPr lang="en-NZ" sz="2000" kern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NZ" sz="2000" kern="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if d is 4.0</a:t>
            </a:r>
            <a:r>
              <a:rPr lang="en-US" sz="20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±0.4cm, or 4.0cm±10</a:t>
            </a:r>
            <a:r>
              <a:rPr lang="en-US" sz="2000" kern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%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	then </a:t>
            </a:r>
            <a:r>
              <a:rPr lang="en-US" sz="20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1/d will be 0.25cm</a:t>
            </a:r>
            <a:r>
              <a:rPr lang="en-US" sz="2000" kern="0" baseline="30000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-1</a:t>
            </a:r>
            <a:r>
              <a:rPr lang="en-US" sz="2000" kern="0" dirty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±10%, or </a:t>
            </a:r>
            <a:r>
              <a:rPr lang="en-US" sz="2000" kern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0.25±0.03 cm</a:t>
            </a:r>
            <a:r>
              <a:rPr lang="en-US" sz="2000" kern="0" baseline="300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-1</a:t>
            </a:r>
            <a:r>
              <a:rPr lang="en-US" sz="2000" kern="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charset="0"/>
              </a:rPr>
              <a:t> </a:t>
            </a:r>
            <a:endParaRPr lang="en-US" sz="2000" kern="0" baseline="30000" dirty="0">
              <a:solidFill>
                <a:schemeClr val="bg1">
                  <a:lumMod val="50000"/>
                </a:schemeClr>
              </a:solidFill>
              <a:latin typeface="+mn-lt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1740" y="1599176"/>
                <a:ext cx="7821227" cy="328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sz="2000" dirty="0" smtClean="0">
                    <a:solidFill>
                      <a:srgbClr val="000000"/>
                    </a:solidFill>
                  </a:rPr>
                  <a:t> </a:t>
                </a:r>
                <a:r>
                  <a:rPr lang="en-GB" sz="2000" b="1" dirty="0" smtClean="0">
                    <a:solidFill>
                      <a:srgbClr val="000000"/>
                    </a:solidFill>
                  </a:rPr>
                  <a:t>e.g</a:t>
                </a:r>
                <a:r>
                  <a:rPr lang="en-GB" sz="2000" b="1" dirty="0">
                    <a:solidFill>
                      <a:srgbClr val="000000"/>
                    </a:solidFill>
                  </a:rPr>
                  <a:t>. If t = 15.3 ± 0.4s.  Find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NZ" sz="2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1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𝒕</m:t>
                        </m:r>
                      </m:e>
                    </m:rad>
                  </m:oMath>
                </a14:m>
                <a:endParaRPr lang="en-NZ" sz="2000" dirty="0">
                  <a:solidFill>
                    <a:srgbClr val="000000"/>
                  </a:solidFill>
                </a:endParaRPr>
              </a:p>
              <a:p>
                <a:r>
                  <a:rPr lang="en-GB" sz="1050" b="1" dirty="0">
                    <a:solidFill>
                      <a:srgbClr val="000000"/>
                    </a:solidFill>
                  </a:rPr>
                  <a:t> </a:t>
                </a:r>
                <a:endParaRPr lang="en-NZ" sz="1050" dirty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𝑡</m:t>
                    </m:r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=15.3 ±2.6%</m:t>
                    </m:r>
                  </m:oMath>
                </a14:m>
                <a:r>
                  <a:rPr lang="en-GB" sz="2000" dirty="0">
                    <a:solidFill>
                      <a:srgbClr val="000000"/>
                    </a:solidFill>
                  </a:rPr>
                  <a:t>	</a:t>
                </a:r>
                <a:r>
                  <a:rPr lang="en-GB" sz="2000" dirty="0" smtClean="0">
                    <a:solidFill>
                      <a:srgbClr val="000000"/>
                    </a:solidFill>
                  </a:rPr>
                  <a:t>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0.4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15.3</m:t>
                        </m:r>
                      </m:den>
                    </m:f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×100=2.6% ]</m:t>
                    </m:r>
                  </m:oMath>
                </a14:m>
                <a:endParaRPr lang="en-NZ" sz="2000" i="1" dirty="0" smtClean="0">
                  <a:solidFill>
                    <a:srgbClr val="000000"/>
                  </a:solidFill>
                </a:endParaRPr>
              </a:p>
              <a:p>
                <a:endParaRPr lang="en-NZ" sz="1100" i="1" dirty="0" smtClean="0">
                  <a:solidFill>
                    <a:srgbClr val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NZ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</m:rad>
                      <m:r>
                        <a:rPr lang="en-GB" sz="20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NZ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15.3 ±2.6%</m:t>
                          </m:r>
                        </m:e>
                      </m:rad>
                    </m:oMath>
                  </m:oMathPara>
                </a14:m>
                <a:endParaRPr lang="en-NZ" sz="2000" dirty="0">
                  <a:solidFill>
                    <a:srgbClr val="000000"/>
                  </a:solidFill>
                </a:endParaRPr>
              </a:p>
              <a:p>
                <a:endParaRPr lang="en-NZ" sz="2000" i="1" dirty="0" smtClean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NZ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</m:rad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=3.91 ±1.3%</m:t>
                    </m:r>
                  </m:oMath>
                </a14:m>
                <a:r>
                  <a:rPr lang="en-GB" sz="2000" dirty="0">
                    <a:solidFill>
                      <a:srgbClr val="000000"/>
                    </a:solidFill>
                  </a:rPr>
                  <a:t>			[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2.6% ÷2=1.3%]</m:t>
                    </m:r>
                  </m:oMath>
                </a14:m>
                <a:endParaRPr lang="en-NZ" sz="2000" dirty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NZ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</m:rad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=3.91 ±1.3%</m:t>
                    </m:r>
                  </m:oMath>
                </a14:m>
                <a:r>
                  <a:rPr lang="en-GB" sz="2000" dirty="0">
                    <a:solidFill>
                      <a:srgbClr val="000000"/>
                    </a:solidFill>
                  </a:rPr>
                  <a:t>			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NZ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1.3</m:t>
                        </m:r>
                      </m:num>
                      <m:den>
                        <m:r>
                          <a:rPr lang="en-GB" sz="2000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×3.91=0.</m:t>
                    </m:r>
                    <m:r>
                      <a:rPr lang="en-NZ" sz="2000" b="0" i="1" smtClean="0">
                        <a:solidFill>
                          <a:srgbClr val="000000"/>
                        </a:solidFill>
                        <a:latin typeface="Cambria Math"/>
                      </a:rPr>
                      <m:t>0</m:t>
                    </m:r>
                    <m:r>
                      <a:rPr lang="en-GB" sz="2000" i="1">
                        <a:solidFill>
                          <a:srgbClr val="000000"/>
                        </a:solidFill>
                        <a:latin typeface="Cambria Math"/>
                      </a:rPr>
                      <m:t>511]</m:t>
                    </m:r>
                  </m:oMath>
                </a14:m>
                <a:endParaRPr lang="en-NZ" sz="2000" dirty="0">
                  <a:solidFill>
                    <a:srgbClr val="000000"/>
                  </a:solidFill>
                </a:endParaRPr>
              </a:p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NZ" sz="2000" b="1" i="1" u="sng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2000" b="1" i="1" u="sng">
                            <a:solidFill>
                              <a:srgbClr val="000000"/>
                            </a:solidFill>
                            <a:latin typeface="Cambria Math"/>
                          </a:rPr>
                          <m:t>𝒕</m:t>
                        </m:r>
                      </m:e>
                    </m:rad>
                    <m:r>
                      <a:rPr lang="en-GB" sz="2000" b="1" i="1" u="sng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GB" sz="2000" b="1" i="1" u="sng">
                        <a:solidFill>
                          <a:srgbClr val="000000"/>
                        </a:solidFill>
                        <a:latin typeface="Cambria Math"/>
                      </a:rPr>
                      <m:t>𝟑</m:t>
                    </m:r>
                    <m:r>
                      <a:rPr lang="en-GB" sz="2000" b="1" i="1" u="sng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  <m:r>
                      <a:rPr lang="en-GB" sz="2000" b="1" i="1" u="sng">
                        <a:solidFill>
                          <a:srgbClr val="000000"/>
                        </a:solidFill>
                        <a:latin typeface="Cambria Math"/>
                      </a:rPr>
                      <m:t>𝟗𝟏</m:t>
                    </m:r>
                    <m:r>
                      <a:rPr lang="en-GB" sz="2000" b="1" i="1" u="sng">
                        <a:solidFill>
                          <a:srgbClr val="000000"/>
                        </a:solidFill>
                        <a:latin typeface="Cambria Math"/>
                      </a:rPr>
                      <m:t> ±</m:t>
                    </m:r>
                    <m:r>
                      <a:rPr lang="en-GB" sz="2000" b="1" i="1" u="sng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en-GB" sz="2000" b="1" i="1" u="sng">
                        <a:solidFill>
                          <a:srgbClr val="000000"/>
                        </a:solidFill>
                        <a:latin typeface="Cambria Math"/>
                      </a:rPr>
                      <m:t>.</m:t>
                    </m:r>
                    <m:r>
                      <a:rPr lang="en-NZ" sz="2000" b="1" i="1" u="sng" smtClean="0">
                        <a:solidFill>
                          <a:srgbClr val="000000"/>
                        </a:solidFill>
                        <a:latin typeface="Cambria Math"/>
                      </a:rPr>
                      <m:t>𝟎</m:t>
                    </m:r>
                    <m:r>
                      <a:rPr lang="en-GB" sz="2000" b="1" i="1" u="sng">
                        <a:solidFill>
                          <a:srgbClr val="000000"/>
                        </a:solidFill>
                        <a:latin typeface="Cambria Math"/>
                      </a:rPr>
                      <m:t>𝟓</m:t>
                    </m:r>
                  </m:oMath>
                </a14:m>
                <a:r>
                  <a:rPr lang="en-GB" sz="2000" b="1" u="sng" dirty="0" smtClean="0">
                    <a:solidFill>
                      <a:srgbClr val="000000"/>
                    </a:solidFill>
                  </a:rPr>
                  <a:t>s</a:t>
                </a:r>
                <a:r>
                  <a:rPr lang="en-GB" sz="2000" b="1" u="sng" baseline="30000" dirty="0" smtClean="0">
                    <a:solidFill>
                      <a:srgbClr val="000000"/>
                    </a:solidFill>
                  </a:rPr>
                  <a:t>1/2</a:t>
                </a:r>
                <a:endParaRPr lang="en-NZ" sz="2000" baseline="30000" dirty="0">
                  <a:solidFill>
                    <a:srgbClr val="000000"/>
                  </a:solidFill>
                </a:endParaRPr>
              </a:p>
              <a:p>
                <a:endParaRPr lang="en-NZ" sz="20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40" y="1599176"/>
                <a:ext cx="7821227" cy="3282565"/>
              </a:xfrm>
              <a:prstGeom prst="rect">
                <a:avLst/>
              </a:prstGeom>
              <a:blipFill rotWithShape="1">
                <a:blip r:embed="rId2"/>
                <a:stretch>
                  <a:fillRect t="-186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7513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92088"/>
            <a:ext cx="8229600" cy="860425"/>
          </a:xfrm>
        </p:spPr>
        <p:txBody>
          <a:bodyPr/>
          <a:lstStyle/>
          <a:p>
            <a:pPr algn="l" eaLnBrk="1" hangingPunct="1"/>
            <a:r>
              <a:rPr lang="en-US" sz="4000" smtClean="0">
                <a:solidFill>
                  <a:srgbClr val="FF0000"/>
                </a:solidFill>
              </a:rPr>
              <a:t>Repeated measurements</a:t>
            </a:r>
            <a:endParaRPr lang="en-NZ" sz="4000" smtClean="0">
              <a:solidFill>
                <a:srgbClr val="FF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92075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Find the mean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Ignore obvious mistakes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Find the range of values (max -min value)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half range rule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says that the uncertainty in the mean is half the range</a:t>
            </a:r>
            <a:endParaRPr lang="en-NZ" sz="24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4188" y="32496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Example: 2.52, 2.61, 2.63, 2.57, 3.55, 2.59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Ignore 3.55 as obviously wrong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Series is now: 2.52, 2.61, 2.63, 2.57, 2.59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Mean is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2.58</a:t>
            </a:r>
            <a:endParaRPr lang="en-US" sz="2400" kern="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Range is 2.63-2.52=0.11. Half of range is 0.055 (0.06 to one </a:t>
            </a:r>
            <a:r>
              <a:rPr lang="en-US" sz="2400" kern="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s.f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.)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o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Therefore mean is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2.58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 0.06</a:t>
            </a:r>
            <a:endParaRPr lang="en-US" sz="2400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57" y="106234"/>
            <a:ext cx="8074704" cy="367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21353" y="330667"/>
            <a:ext cx="13773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p10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642" y="3601444"/>
            <a:ext cx="5691838" cy="3045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03090" y="161925"/>
            <a:ext cx="7537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NZ" sz="2400" b="1" dirty="0">
                <a:solidFill>
                  <a:srgbClr val="FF0000"/>
                </a:solidFill>
                <a:latin typeface="Calibri" pitchFamily="34" charset="0"/>
              </a:rPr>
              <a:t>Measurement</a:t>
            </a:r>
          </a:p>
          <a:p>
            <a:pPr>
              <a:defRPr/>
            </a:pPr>
            <a:r>
              <a:rPr lang="en-NZ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Measuring necessarily involves some element of inaccuracy </a:t>
            </a:r>
            <a:r>
              <a:rPr lang="en-NZ" dirty="0" err="1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eg</a:t>
            </a:r>
            <a:r>
              <a:rPr lang="en-NZ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.   t = 5.3s </a:t>
            </a:r>
            <a:r>
              <a:rPr lang="en-NZ" u="sng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NZ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N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0.1s</a:t>
            </a:r>
            <a:endParaRPr lang="en-NZ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09622" y="900589"/>
            <a:ext cx="8572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NZ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The </a:t>
            </a:r>
            <a:r>
              <a:rPr lang="en-NZ" u="sng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NZ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0.1s is the ‘uncertainty’ or ‘error’.</a:t>
            </a:r>
            <a:endParaRPr lang="en-GB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622" y="1500326"/>
            <a:ext cx="8167456" cy="5409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Systematic </a:t>
            </a:r>
            <a:r>
              <a:rPr lang="en-US" b="1" dirty="0">
                <a:solidFill>
                  <a:srgbClr val="000000"/>
                </a:solidFill>
              </a:rPr>
              <a:t>errors (uncertainties):		S  C  A  P  Z</a:t>
            </a:r>
            <a:endParaRPr lang="en-NZ" b="1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dirty="0">
                <a:solidFill>
                  <a:srgbClr val="000000"/>
                </a:solidFill>
              </a:rPr>
              <a:t>errors that affect the </a:t>
            </a:r>
            <a:r>
              <a:rPr lang="en-US" b="1" u="sng" dirty="0">
                <a:solidFill>
                  <a:srgbClr val="000000"/>
                </a:solidFill>
              </a:rPr>
              <a:t>accuracy</a:t>
            </a:r>
            <a:r>
              <a:rPr lang="en-US" dirty="0">
                <a:solidFill>
                  <a:srgbClr val="000000"/>
                </a:solidFill>
              </a:rPr>
              <a:t> of a </a:t>
            </a:r>
            <a:r>
              <a:rPr lang="en-US" dirty="0" smtClean="0">
                <a:solidFill>
                  <a:srgbClr val="000000"/>
                </a:solidFill>
              </a:rPr>
              <a:t>measurement.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arise </a:t>
            </a:r>
            <a:r>
              <a:rPr lang="en-US" dirty="0">
                <a:solidFill>
                  <a:srgbClr val="000000"/>
                </a:solidFill>
              </a:rPr>
              <a:t>from problems in the design of the experiment or experimental equipment. </a:t>
            </a: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dirty="0">
                <a:solidFill>
                  <a:srgbClr val="000000"/>
                </a:solidFill>
              </a:rPr>
              <a:t>not random, </a:t>
            </a:r>
            <a:r>
              <a:rPr lang="en-US" dirty="0" smtClean="0">
                <a:solidFill>
                  <a:srgbClr val="000000"/>
                </a:solidFill>
              </a:rPr>
              <a:t>consistently </a:t>
            </a:r>
            <a:r>
              <a:rPr lang="en-US" dirty="0">
                <a:solidFill>
                  <a:srgbClr val="000000"/>
                </a:solidFill>
              </a:rPr>
              <a:t>make all </a:t>
            </a:r>
            <a:r>
              <a:rPr lang="en-US" dirty="0" smtClean="0">
                <a:solidFill>
                  <a:srgbClr val="000000"/>
                </a:solidFill>
              </a:rPr>
              <a:t>measurements </a:t>
            </a:r>
            <a:r>
              <a:rPr lang="en-US" dirty="0">
                <a:solidFill>
                  <a:srgbClr val="000000"/>
                </a:solidFill>
              </a:rPr>
              <a:t>either larger or smaller than the true value. </a:t>
            </a:r>
            <a:endParaRPr lang="en-NZ" dirty="0" smtClean="0">
              <a:solidFill>
                <a:srgbClr val="000000"/>
              </a:solidFill>
            </a:endParaRPr>
          </a:p>
          <a:p>
            <a:pPr lvl="0"/>
            <a:endParaRPr lang="en-GB" b="1" dirty="0" smtClean="0">
              <a:solidFill>
                <a:srgbClr val="000000"/>
              </a:solidFill>
            </a:endParaRP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S</a:t>
            </a:r>
            <a:r>
              <a:rPr lang="en-GB" b="1" dirty="0">
                <a:solidFill>
                  <a:srgbClr val="000000"/>
                </a:solidFill>
              </a:rPr>
              <a:t>cale selection: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i="1" dirty="0">
                <a:solidFill>
                  <a:srgbClr val="000000"/>
                </a:solidFill>
              </a:rPr>
              <a:t>When taking any measurements, where a piece of apparatus has multiple scales to choose from, it is vital that the observer uses the most appropriate scale. </a:t>
            </a:r>
            <a:endParaRPr lang="en-NZ" dirty="0">
              <a:solidFill>
                <a:srgbClr val="000000"/>
              </a:solidFill>
            </a:endParaRPr>
          </a:p>
          <a:p>
            <a:r>
              <a:rPr lang="en-GB" sz="1200" dirty="0">
                <a:solidFill>
                  <a:srgbClr val="000000"/>
                </a:solidFill>
              </a:rPr>
              <a:t> </a:t>
            </a:r>
            <a:endParaRPr lang="en-NZ" sz="1200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>
                <a:solidFill>
                  <a:srgbClr val="000000"/>
                </a:solidFill>
              </a:rPr>
              <a:t>alibration error: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GB" i="1" dirty="0">
                <a:solidFill>
                  <a:srgbClr val="000000"/>
                </a:solidFill>
              </a:rPr>
              <a:t>poorly calibrated / adjusted instrument</a:t>
            </a:r>
            <a:endParaRPr lang="en-NZ" dirty="0">
              <a:solidFill>
                <a:srgbClr val="000000"/>
              </a:solidFill>
            </a:endParaRPr>
          </a:p>
          <a:p>
            <a:r>
              <a:rPr lang="en-GB" sz="1100" dirty="0">
                <a:solidFill>
                  <a:srgbClr val="000000"/>
                </a:solidFill>
              </a:rPr>
              <a:t> </a:t>
            </a:r>
            <a:endParaRPr lang="en-NZ" sz="1000" dirty="0">
              <a:solidFill>
                <a:srgbClr val="000000"/>
              </a:solidFill>
            </a:endParaRP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A</a:t>
            </a:r>
            <a:r>
              <a:rPr lang="en-GB" b="1" dirty="0">
                <a:solidFill>
                  <a:srgbClr val="000000"/>
                </a:solidFill>
              </a:rPr>
              <a:t>pproximate / incorrect theory: </a:t>
            </a:r>
            <a:endParaRPr lang="en-NZ" dirty="0">
              <a:solidFill>
                <a:srgbClr val="000000"/>
              </a:solidFill>
            </a:endParaRPr>
          </a:p>
          <a:p>
            <a:r>
              <a:rPr lang="en-GB" sz="1050" b="1" dirty="0">
                <a:solidFill>
                  <a:srgbClr val="000000"/>
                </a:solidFill>
              </a:rPr>
              <a:t> </a:t>
            </a:r>
            <a:endParaRPr lang="en-NZ" sz="1050" dirty="0">
              <a:solidFill>
                <a:srgbClr val="000000"/>
              </a:solidFill>
            </a:endParaRP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P</a:t>
            </a:r>
            <a:r>
              <a:rPr lang="en-GB" b="1" dirty="0">
                <a:solidFill>
                  <a:srgbClr val="000000"/>
                </a:solidFill>
              </a:rPr>
              <a:t>arallax error: </a:t>
            </a:r>
            <a:r>
              <a:rPr lang="en-GB" i="1" dirty="0">
                <a:solidFill>
                  <a:srgbClr val="000000"/>
                </a:solidFill>
              </a:rPr>
              <a:t>When an observer reads an instrument at an angle resulting in a reading which is consistently high or consistently low. </a:t>
            </a:r>
            <a:endParaRPr lang="en-NZ" dirty="0">
              <a:solidFill>
                <a:srgbClr val="000000"/>
              </a:solidFill>
            </a:endParaRPr>
          </a:p>
          <a:p>
            <a:r>
              <a:rPr lang="en-GB" sz="1200" b="1" dirty="0">
                <a:solidFill>
                  <a:srgbClr val="000000"/>
                </a:solidFill>
              </a:rPr>
              <a:t> </a:t>
            </a:r>
            <a:endParaRPr lang="en-NZ" sz="1200" dirty="0">
              <a:solidFill>
                <a:srgbClr val="000000"/>
              </a:solidFill>
            </a:endParaRPr>
          </a:p>
          <a:p>
            <a:pPr lvl="0"/>
            <a:r>
              <a:rPr lang="en-GB" b="1" dirty="0">
                <a:solidFill>
                  <a:srgbClr val="FF0000"/>
                </a:solidFill>
              </a:rPr>
              <a:t>Z</a:t>
            </a:r>
            <a:r>
              <a:rPr lang="en-GB" b="1" dirty="0">
                <a:solidFill>
                  <a:srgbClr val="000000"/>
                </a:solidFill>
              </a:rPr>
              <a:t>ero error: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i="1" dirty="0">
                <a:solidFill>
                  <a:srgbClr val="000000"/>
                </a:solidFill>
              </a:rPr>
              <a:t>An instrument which does not read zero for a zero measurement</a:t>
            </a:r>
            <a:endParaRPr lang="en-NZ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en-NZ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897200"/>
              </p:ext>
            </p:extLst>
          </p:nvPr>
        </p:nvGraphicFramePr>
        <p:xfrm>
          <a:off x="6891153" y="4351527"/>
          <a:ext cx="168592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4" imgW="850680" imgH="457200" progId="Equation.3">
                  <p:embed/>
                </p:oleObj>
              </mc:Choice>
              <mc:Fallback>
                <p:oleObj name="Equation" r:id="rId4" imgW="85068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153" y="4351527"/>
                        <a:ext cx="168592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7594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064" y="346229"/>
            <a:ext cx="76525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000000"/>
                </a:solidFill>
              </a:rPr>
              <a:t>Do you get it?</a:t>
            </a:r>
          </a:p>
          <a:p>
            <a:endParaRPr lang="en-NZ" sz="2400" dirty="0">
              <a:solidFill>
                <a:schemeClr val="bg2"/>
              </a:solidFill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GB" sz="2400" dirty="0">
                <a:solidFill>
                  <a:schemeClr val="bg2"/>
                </a:solidFill>
              </a:rPr>
              <a:t>The cloth tape measure that you use to measure the length of an object had been stretched out from years of use. </a:t>
            </a:r>
            <a:endParaRPr lang="en-GB" sz="2400" dirty="0" smtClean="0">
              <a:solidFill>
                <a:schemeClr val="bg2"/>
              </a:solidFill>
            </a:endParaRPr>
          </a:p>
          <a:p>
            <a:pPr marL="285750" lvl="1" indent="-285750">
              <a:buFont typeface="Arial" pitchFamily="34" charset="0"/>
              <a:buChar char="•"/>
            </a:pPr>
            <a:endParaRPr lang="en-GB" sz="2400" dirty="0">
              <a:solidFill>
                <a:srgbClr val="000000"/>
              </a:solidFill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Reading a ruler from the one side, instead of from directly above, causing the reading to appear larger or smaller than the actual result</a:t>
            </a:r>
            <a:endParaRPr lang="en-NZ" sz="2400" dirty="0">
              <a:solidFill>
                <a:srgbClr val="000000"/>
              </a:solidFill>
            </a:endParaRPr>
          </a:p>
          <a:p>
            <a:pPr marL="285750" lvl="1" indent="-285750">
              <a:buFont typeface="Arial" pitchFamily="34" charset="0"/>
              <a:buChar char="•"/>
            </a:pPr>
            <a:endParaRPr lang="en-GB" sz="2400" dirty="0" smtClean="0">
              <a:solidFill>
                <a:srgbClr val="000000"/>
              </a:solidFill>
            </a:endParaRPr>
          </a:p>
          <a:p>
            <a:pPr marL="285750" lvl="1" indent="-285750"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</a:rPr>
              <a:t>The </a:t>
            </a:r>
            <a:r>
              <a:rPr lang="en-GB" sz="2400" dirty="0">
                <a:solidFill>
                  <a:srgbClr val="000000"/>
                </a:solidFill>
              </a:rPr>
              <a:t>electronic scale you use reads 0.05 g too high for all your mass measurements (because it is improperly </a:t>
            </a:r>
            <a:r>
              <a:rPr lang="en-GB" sz="2400" dirty="0" err="1">
                <a:solidFill>
                  <a:srgbClr val="000000"/>
                </a:solidFill>
              </a:rPr>
              <a:t>tared</a:t>
            </a:r>
            <a:r>
              <a:rPr lang="en-GB" sz="2400" dirty="0">
                <a:solidFill>
                  <a:srgbClr val="000000"/>
                </a:solidFill>
              </a:rPr>
              <a:t> throughout your experiment).</a:t>
            </a:r>
            <a:endParaRPr lang="en-NZ" sz="2400" dirty="0">
              <a:solidFill>
                <a:srgbClr val="000000"/>
              </a:solidFill>
            </a:endParaRPr>
          </a:p>
          <a:p>
            <a:pPr marL="285750" lvl="1" indent="-285750">
              <a:buFont typeface="Arial" pitchFamily="34" charset="0"/>
              <a:buChar char="•"/>
            </a:pPr>
            <a:endParaRPr lang="en-NZ" dirty="0">
              <a:solidFill>
                <a:srgbClr val="000000"/>
              </a:solidFill>
            </a:endParaRPr>
          </a:p>
          <a:p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69441" y="1047565"/>
            <a:ext cx="101205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7769441" y="2498253"/>
            <a:ext cx="101205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7771064" y="4081198"/>
            <a:ext cx="101205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01795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6279" y="272028"/>
            <a:ext cx="865129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Random errors (uncertainties):</a:t>
            </a:r>
            <a:endParaRPr lang="en-NZ" b="1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There are always random errors in measurements. </a:t>
            </a:r>
            <a:endParaRPr lang="en-GB" dirty="0" smtClean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Each </a:t>
            </a:r>
            <a:r>
              <a:rPr lang="en-GB" dirty="0">
                <a:solidFill>
                  <a:srgbClr val="000000"/>
                </a:solidFill>
              </a:rPr>
              <a:t>measurement is just as likely to be larger or smaller than the true value. </a:t>
            </a:r>
            <a:endParaRPr lang="en-GB" dirty="0" smtClean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This </a:t>
            </a:r>
            <a:r>
              <a:rPr lang="en-GB" dirty="0">
                <a:solidFill>
                  <a:srgbClr val="000000"/>
                </a:solidFill>
              </a:rPr>
              <a:t>type of error appears when a quantity is measured several times. </a:t>
            </a:r>
            <a:endParaRPr lang="en-GB" dirty="0" smtClean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If </a:t>
            </a:r>
            <a:r>
              <a:rPr lang="en-GB" dirty="0">
                <a:solidFill>
                  <a:srgbClr val="000000"/>
                </a:solidFill>
              </a:rPr>
              <a:t>random errors are not seen, then it is likely that the system is not being measured as </a:t>
            </a:r>
            <a:r>
              <a:rPr lang="en-GB" b="1" u="sng" dirty="0">
                <a:solidFill>
                  <a:srgbClr val="000000"/>
                </a:solidFill>
              </a:rPr>
              <a:t>precisely</a:t>
            </a:r>
            <a:r>
              <a:rPr lang="en-GB" dirty="0">
                <a:solidFill>
                  <a:srgbClr val="000000"/>
                </a:solidFill>
              </a:rPr>
              <a:t> as possible</a:t>
            </a:r>
            <a:r>
              <a:rPr lang="en-GB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000000"/>
                </a:solidFill>
              </a:rPr>
              <a:t>Environmental factors, such as unstable scale pointers, electrical noise, unpredictable fluctuations in line voltage, temperature; or mechanical vibrations all impact on random errors. </a:t>
            </a:r>
            <a:endParaRPr lang="en-NZ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279" y="2889565"/>
            <a:ext cx="86512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The best any only approach to reducing random error is through repeating and averaging. This can be done in two ways:</a:t>
            </a:r>
            <a:endParaRPr lang="en-NZ" dirty="0">
              <a:solidFill>
                <a:srgbClr val="0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GB" b="1" dirty="0">
                <a:solidFill>
                  <a:srgbClr val="000000"/>
                </a:solidFill>
              </a:rPr>
              <a:t>Recording &amp; averaging a physical quantity over a number of oscillations</a:t>
            </a:r>
            <a:endParaRPr lang="en-NZ" dirty="0">
              <a:solidFill>
                <a:srgbClr val="000000"/>
              </a:solidFill>
            </a:endParaRPr>
          </a:p>
          <a:p>
            <a:pPr lvl="0"/>
            <a:r>
              <a:rPr lang="en-GB" dirty="0">
                <a:solidFill>
                  <a:srgbClr val="000000"/>
                </a:solidFill>
              </a:rPr>
              <a:t>E.g. for a pendulum, it is common to record the time period for 10 full oscillations and then divide that answer by 10. This in effect reduces the random error of the </a:t>
            </a:r>
            <a:r>
              <a:rPr lang="en-GB" u="sng" dirty="0">
                <a:solidFill>
                  <a:srgbClr val="000000"/>
                </a:solidFill>
              </a:rPr>
              <a:t>reaction time of the observer</a:t>
            </a:r>
            <a:r>
              <a:rPr lang="en-GB" dirty="0">
                <a:solidFill>
                  <a:srgbClr val="000000"/>
                </a:solidFill>
              </a:rPr>
              <a:t> using the stop watch.</a:t>
            </a:r>
            <a:endParaRPr lang="en-NZ" dirty="0">
              <a:solidFill>
                <a:srgbClr val="000000"/>
              </a:solidFill>
            </a:endParaRPr>
          </a:p>
          <a:p>
            <a:r>
              <a:rPr lang="en-GB" sz="1100" dirty="0">
                <a:solidFill>
                  <a:srgbClr val="000000"/>
                </a:solidFill>
              </a:rPr>
              <a:t> </a:t>
            </a:r>
            <a:endParaRPr lang="en-NZ" sz="1100" dirty="0">
              <a:solidFill>
                <a:srgbClr val="000000"/>
              </a:solidFill>
            </a:endParaRPr>
          </a:p>
          <a:p>
            <a:pPr lvl="0"/>
            <a:r>
              <a:rPr lang="en-GB" b="1" dirty="0" smtClean="0">
                <a:solidFill>
                  <a:srgbClr val="000000"/>
                </a:solidFill>
              </a:rPr>
              <a:t>2. Recording </a:t>
            </a:r>
            <a:r>
              <a:rPr lang="en-GB" b="1" dirty="0">
                <a:solidFill>
                  <a:srgbClr val="000000"/>
                </a:solidFill>
              </a:rPr>
              <a:t>&amp; averaging the same physical quantity a number of times. </a:t>
            </a:r>
            <a:endParaRPr lang="en-NZ" dirty="0">
              <a:solidFill>
                <a:srgbClr val="000000"/>
              </a:solidFill>
            </a:endParaRPr>
          </a:p>
          <a:p>
            <a:pPr lvl="0"/>
            <a:r>
              <a:rPr lang="en-GB" dirty="0">
                <a:solidFill>
                  <a:srgbClr val="000000"/>
                </a:solidFill>
              </a:rPr>
              <a:t>When measuring the mass of an object on a scale, it is prudent to measure its mass, take the object off and then re-measure its mass. This can be repeated a number of times depending on the variability of the data. E.g. </a:t>
            </a:r>
            <a:r>
              <a:rPr lang="en-GB" i="1" dirty="0">
                <a:solidFill>
                  <a:srgbClr val="000000"/>
                </a:solidFill>
              </a:rPr>
              <a:t>using the same balance a ring was measured to be slightly different values: 17.46 g, 17.42 </a:t>
            </a:r>
            <a:r>
              <a:rPr lang="en-GB" i="1" dirty="0" smtClean="0">
                <a:solidFill>
                  <a:srgbClr val="000000"/>
                </a:solidFill>
              </a:rPr>
              <a:t>g,17.44 </a:t>
            </a:r>
            <a:r>
              <a:rPr lang="en-GB" i="1" dirty="0">
                <a:solidFill>
                  <a:srgbClr val="000000"/>
                </a:solidFill>
              </a:rPr>
              <a:t>g</a:t>
            </a:r>
            <a:r>
              <a:rPr lang="en-GB" dirty="0">
                <a:solidFill>
                  <a:srgbClr val="000000"/>
                </a:solidFill>
              </a:rPr>
              <a:t>. The data can then be averaged (17.44g) reducing the random error, giving a more accurate physical measurement. </a:t>
            </a:r>
            <a:endParaRPr lang="en-N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969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20px-Accuracy_and_precis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75"/>
          <a:stretch>
            <a:fillRect/>
          </a:stretch>
        </p:blipFill>
        <p:spPr bwMode="auto">
          <a:xfrm>
            <a:off x="1056444" y="786597"/>
            <a:ext cx="7226421" cy="5383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52302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12858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</a:rPr>
              <a:t>Uncertainties</a:t>
            </a:r>
            <a:endParaRPr lang="en-NZ" sz="4000" smtClean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018829"/>
            <a:ext cx="8229600" cy="1225550"/>
          </a:xfrm>
        </p:spPr>
        <p:txBody>
          <a:bodyPr/>
          <a:lstStyle/>
          <a:p>
            <a:pPr eaLnBrk="1" hangingPunct="1">
              <a:defRPr/>
            </a:pPr>
            <a:r>
              <a:rPr lang="en-NZ" sz="1800" dirty="0" smtClean="0">
                <a:solidFill>
                  <a:schemeClr val="bg2">
                    <a:lumMod val="50000"/>
                  </a:schemeClr>
                </a:solidFill>
              </a:rPr>
              <a:t>In general, we state a result as:</a:t>
            </a:r>
            <a:endParaRPr lang="en-NZ" sz="18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NZ" sz="1800" dirty="0" smtClean="0">
                <a:solidFill>
                  <a:schemeClr val="bg2">
                    <a:lumMod val="50000"/>
                  </a:schemeClr>
                </a:solidFill>
              </a:rPr>
              <a:t>reading ± the smallest division on the measuring instrument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For example if using a ruler marked in mm we could say 124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±1mm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63538" y="2033588"/>
            <a:ext cx="82296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Exceptions</a:t>
            </a:r>
            <a:endParaRPr lang="en-NZ" sz="2400" kern="0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4138" y="2549007"/>
            <a:ext cx="8919861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A major exception is when using a stopwatch for timing.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In this case </a:t>
            </a:r>
            <a:r>
              <a:rPr lang="en-US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estimate the </a:t>
            </a: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uncertainty </a:t>
            </a:r>
            <a:r>
              <a:rPr lang="en-US" kern="0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ie</a:t>
            </a:r>
            <a:r>
              <a:rPr lang="en-US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 ± </a:t>
            </a: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0.5s or 1.0s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Sometimes </a:t>
            </a:r>
            <a:r>
              <a:rPr lang="en-US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just make </a:t>
            </a: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a sensible estimate of the size of an uncertainty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Eg</a:t>
            </a: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 if measuring the length of a room with 1m rulers your uncertainty could be ± 0.01m rather than ± 0.001m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NZ" kern="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2739" y="4015272"/>
            <a:ext cx="82296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Absolute or Relative?</a:t>
            </a:r>
            <a:endParaRPr lang="en-NZ" sz="2400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96593" y="4462463"/>
            <a:ext cx="869129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An uncertainty expressed as </a:t>
            </a:r>
            <a:r>
              <a:rPr lang="en-US" kern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numerical value </a:t>
            </a:r>
            <a:r>
              <a:rPr lang="en-US" kern="0" dirty="0" err="1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eg</a:t>
            </a:r>
            <a:r>
              <a:rPr lang="en-US" kern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en-US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±1mm, </a:t>
            </a: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 5mL is called an </a:t>
            </a:r>
            <a:r>
              <a:rPr lang="en-US" b="1" kern="0" dirty="0">
                <a:solidFill>
                  <a:srgbClr val="FF0000"/>
                </a:solidFill>
                <a:latin typeface="+mn-lt"/>
                <a:cs typeface="Arial" pitchFamily="34" charset="0"/>
              </a:rPr>
              <a:t>absolute </a:t>
            </a:r>
            <a:r>
              <a:rPr lang="en-US" b="1" kern="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uncertainty</a:t>
            </a:r>
            <a:endParaRPr lang="en-US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A </a:t>
            </a:r>
            <a:r>
              <a:rPr lang="en-US" b="1" kern="0" dirty="0">
                <a:solidFill>
                  <a:srgbClr val="FF0000"/>
                </a:solidFill>
                <a:latin typeface="+mn-lt"/>
                <a:cs typeface="Arial" pitchFamily="34" charset="0"/>
              </a:rPr>
              <a:t>relative uncertainty </a:t>
            </a: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is usually given as a </a:t>
            </a:r>
            <a:r>
              <a:rPr lang="en-US" b="1" kern="0" dirty="0">
                <a:solidFill>
                  <a:srgbClr val="FF0000"/>
                </a:solidFill>
                <a:latin typeface="+mn-lt"/>
                <a:cs typeface="Arial" pitchFamily="34" charset="0"/>
              </a:rPr>
              <a:t>percentage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25±5mL could be expressed as </a:t>
            </a:r>
            <a:r>
              <a:rPr lang="en-US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25mL ±</a:t>
            </a:r>
            <a:r>
              <a:rPr lang="en-US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20% since 5mL is 20% of 25mL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4367" y="1431498"/>
            <a:ext cx="445506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</a:rPr>
              <a:t>Warning 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</a:rPr>
              <a:t>What follows</a:t>
            </a:r>
          </a:p>
          <a:p>
            <a:pPr algn="ctr"/>
            <a:r>
              <a:rPr lang="en-US" sz="5400" b="1" cap="none" spc="0" dirty="0" smtClean="0">
                <a:ln w="11430"/>
                <a:solidFill>
                  <a:srgbClr val="FF0000"/>
                </a:solidFill>
              </a:rPr>
              <a:t>Can be 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</a:rPr>
              <a:t>Confusing!</a:t>
            </a:r>
            <a:endParaRPr lang="en-US" sz="5400" b="1" cap="none" spc="0" dirty="0">
              <a:ln w="11430"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6542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24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0000"/>
                </a:solidFill>
              </a:rPr>
              <a:t>Significant Figures (</a:t>
            </a:r>
            <a:r>
              <a:rPr lang="en-US" sz="4000" dirty="0" err="1" smtClean="0">
                <a:solidFill>
                  <a:srgbClr val="FF0000"/>
                </a:solidFill>
              </a:rPr>
              <a:t>sf</a:t>
            </a:r>
            <a:r>
              <a:rPr lang="en-US" sz="4000" dirty="0" smtClean="0">
                <a:solidFill>
                  <a:srgbClr val="FF0000"/>
                </a:solidFill>
              </a:rPr>
              <a:t>) </a:t>
            </a:r>
            <a:endParaRPr lang="en-NZ" sz="4000" dirty="0" smtClean="0">
              <a:solidFill>
                <a:srgbClr val="FF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41433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All absolute uncertainties </a:t>
            </a:r>
            <a:r>
              <a:rPr lang="en-US" sz="2000" b="1" dirty="0" smtClean="0">
                <a:solidFill>
                  <a:srgbClr val="FF0000"/>
                </a:solidFill>
              </a:rPr>
              <a:t>should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be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to 1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sf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Percentage uncertainties </a:t>
            </a:r>
            <a:r>
              <a:rPr lang="en-US" sz="2000" b="1" dirty="0" smtClean="0">
                <a:solidFill>
                  <a:srgbClr val="FF0000"/>
                </a:solidFill>
              </a:rPr>
              <a:t>can be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to 2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sf</a:t>
            </a:r>
            <a:endParaRPr lang="en-US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sz="1050" dirty="0" smtClean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The number of decimal places in a measurement should be the same as the number of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decimal places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in its absolute uncertainty</a:t>
            </a:r>
          </a:p>
          <a:p>
            <a:pPr eaLnBrk="1" hangingPunct="1">
              <a:buFontTx/>
              <a:buNone/>
              <a:defRPr/>
            </a:pPr>
            <a:endParaRPr lang="en-NZ" sz="2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4786" y="3170485"/>
            <a:ext cx="82296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A speed is calculated as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6.57143 ms</a:t>
            </a:r>
            <a:r>
              <a:rPr lang="en-US" sz="2400" kern="0" baseline="300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-1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 8%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8% of 6.57143 is 0.5257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The absolute uncertainty to 1 </a:t>
            </a:r>
            <a:r>
              <a:rPr lang="en-US" sz="2400" kern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sf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 is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0.5   (</a:t>
            </a:r>
            <a:r>
              <a:rPr lang="en-US" sz="2400" kern="0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ie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 1dp)</a:t>
            </a:r>
            <a:endParaRPr lang="en-US" sz="2400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The 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speed rounded to 1 </a:t>
            </a:r>
            <a:r>
              <a:rPr lang="en-US" sz="2400" kern="0" dirty="0" err="1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dp</a:t>
            </a: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 is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6.6 ms</a:t>
            </a:r>
            <a:r>
              <a:rPr lang="en-US" sz="2400" kern="0" baseline="30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-1</a:t>
            </a:r>
            <a:endParaRPr lang="en-US" sz="2400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The speed is </a:t>
            </a:r>
            <a:r>
              <a:rPr lang="en-US" sz="24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6.6±0.5 ms</a:t>
            </a:r>
            <a:r>
              <a:rPr lang="en-US" sz="2400" kern="0" baseline="3000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-1</a:t>
            </a:r>
            <a:endParaRPr lang="en-US" sz="2400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4786" y="5717777"/>
            <a:ext cx="8385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solidFill>
                  <a:srgbClr val="000000"/>
                </a:solidFill>
              </a:rPr>
              <a:t>Don’t forget uncertainties are not meant to be </a:t>
            </a:r>
            <a:r>
              <a:rPr lang="en-NZ" sz="2400" dirty="0" smtClean="0">
                <a:solidFill>
                  <a:srgbClr val="FF0000"/>
                </a:solidFill>
              </a:rPr>
              <a:t>Precise</a:t>
            </a:r>
            <a:r>
              <a:rPr lang="en-NZ" sz="2400" dirty="0" smtClean="0">
                <a:solidFill>
                  <a:srgbClr val="000000"/>
                </a:solidFill>
              </a:rPr>
              <a:t>!</a:t>
            </a:r>
            <a:endParaRPr lang="en-N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739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2726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Combining measurements (</a:t>
            </a:r>
            <a:r>
              <a:rPr lang="en-US" sz="4000" dirty="0" smtClean="0">
                <a:solidFill>
                  <a:srgbClr val="FF0000"/>
                </a:solidFill>
              </a:rPr>
              <a:t>+ &amp; -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NZ" sz="4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707" y="796111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Adding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add </a:t>
            </a:r>
            <a:r>
              <a:rPr lang="en-US" sz="2000" u="sng" dirty="0" smtClean="0">
                <a:solidFill>
                  <a:srgbClr val="FF0000"/>
                </a:solidFill>
              </a:rPr>
              <a:t>absolute</a:t>
            </a:r>
            <a:r>
              <a:rPr lang="en-US" sz="2000" dirty="0" smtClean="0">
                <a:solidFill>
                  <a:srgbClr val="FF0000"/>
                </a:solidFill>
              </a:rPr>
              <a:t> uncertainties</a:t>
            </a:r>
          </a:p>
          <a:p>
            <a:pPr eaLnBrk="1" hangingPunct="1">
              <a:defRPr/>
            </a:pP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Eg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16.5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±0.2cm plus 8.3±0.3cm equals 24.8±0.5cm</a:t>
            </a:r>
          </a:p>
          <a:p>
            <a:pPr eaLnBrk="1" hangingPunct="1">
              <a:defRPr/>
            </a:pPr>
            <a:r>
              <a:rPr lang="en-US" sz="2000" b="1" dirty="0" smtClean="0">
                <a:solidFill>
                  <a:srgbClr val="FF0000"/>
                </a:solidFill>
                <a:cs typeface="Arial" pitchFamily="34" charset="0"/>
              </a:rPr>
              <a:t>Subtracting</a:t>
            </a:r>
            <a:r>
              <a:rPr lang="en-US" sz="2000" dirty="0" smtClean="0">
                <a:solidFill>
                  <a:srgbClr val="FF0000"/>
                </a:solidFill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cs typeface="Arial" pitchFamily="34" charset="0"/>
              </a:rPr>
              <a:t>add</a:t>
            </a:r>
            <a:r>
              <a:rPr lang="en-US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  <a:cs typeface="Arial" pitchFamily="34" charset="0"/>
              </a:rPr>
              <a:t>absolute</a:t>
            </a:r>
            <a:r>
              <a:rPr lang="en-US" sz="2000" dirty="0" smtClean="0">
                <a:solidFill>
                  <a:srgbClr val="FF0000"/>
                </a:solidFill>
                <a:cs typeface="Arial" pitchFamily="34" charset="0"/>
              </a:rPr>
              <a:t> uncertainties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7019" y="3930520"/>
            <a:ext cx="8589962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NZ" sz="20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If you double a measurement, the absolute uncertainty doubles. </a:t>
            </a:r>
            <a:r>
              <a:rPr lang="en-NZ" sz="2000" kern="0" dirty="0" err="1">
                <a:solidFill>
                  <a:schemeClr val="bg2">
                    <a:lumMod val="50000"/>
                  </a:schemeClr>
                </a:solidFill>
                <a:latin typeface="+mn-lt"/>
              </a:rPr>
              <a:t>Eg</a:t>
            </a:r>
            <a:r>
              <a:rPr lang="en-NZ" sz="2000" kern="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 if a radius is 4.2</a:t>
            </a: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±0.1cm, the diameter is 8.4±0.2cm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If you halve a measurement, the absolute uncertainty 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halves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If you divide a measurement by 10, the absolute uncertainty is divided by 10 </a:t>
            </a:r>
            <a:r>
              <a:rPr lang="en-US" sz="2000" kern="0" dirty="0" err="1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eg</a:t>
            </a:r>
            <a:r>
              <a:rPr lang="en-US" sz="2000" kern="0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rPr>
              <a:t> if 10 swings of a pendulum take 12.6±0.2s, then 1 swing takes 1.26±0.02s (this is the reason we time 10 swings: it reduces the absolute uncertainty in one swing!)</a:t>
            </a:r>
            <a:endParaRPr lang="en-US" sz="2000" kern="0" dirty="0">
              <a:solidFill>
                <a:schemeClr val="bg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006268"/>
              </p:ext>
            </p:extLst>
          </p:nvPr>
        </p:nvGraphicFramePr>
        <p:xfrm>
          <a:off x="633413" y="2454275"/>
          <a:ext cx="234473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4" imgW="1244520" imgH="228600" progId="Equation.3">
                  <p:embed/>
                </p:oleObj>
              </mc:Choice>
              <mc:Fallback>
                <p:oleObj name="Equation" r:id="rId4" imgW="12445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454275"/>
                        <a:ext cx="2344737" cy="430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656107"/>
              </p:ext>
            </p:extLst>
          </p:nvPr>
        </p:nvGraphicFramePr>
        <p:xfrm>
          <a:off x="4178205" y="2372265"/>
          <a:ext cx="23034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6" imgW="1231560" imgH="228600" progId="Equation.3">
                  <p:embed/>
                </p:oleObj>
              </mc:Choice>
              <mc:Fallback>
                <p:oleObj name="Equation" r:id="rId6" imgW="123156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205" y="2372265"/>
                        <a:ext cx="2303463" cy="427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691107"/>
              </p:ext>
            </p:extLst>
          </p:nvPr>
        </p:nvGraphicFramePr>
        <p:xfrm>
          <a:off x="641740" y="2982892"/>
          <a:ext cx="1441656" cy="39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8" imgW="787058" imgH="215806" progId="Equation.3">
                  <p:embed/>
                </p:oleObj>
              </mc:Choice>
              <mc:Fallback>
                <p:oleObj name="Equation" r:id="rId8" imgW="787058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740" y="2982892"/>
                        <a:ext cx="1441656" cy="399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087421"/>
              </p:ext>
            </p:extLst>
          </p:nvPr>
        </p:nvGraphicFramePr>
        <p:xfrm>
          <a:off x="2406698" y="2935636"/>
          <a:ext cx="4886812" cy="935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10" imgW="2641600" imgH="508000" progId="Equation.3">
                  <p:embed/>
                </p:oleObj>
              </mc:Choice>
              <mc:Fallback>
                <p:oleObj name="Equation" r:id="rId10" imgW="2641600" imgH="508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98" y="2935636"/>
                        <a:ext cx="4886812" cy="9350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12982" y="1849045"/>
            <a:ext cx="8386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E.g. if </a:t>
            </a:r>
            <a:endParaRPr kumimoji="0" lang="en-NZ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3484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</a:t>
            </a: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79611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N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en-N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FF0000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FFAAA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1598</TotalTime>
  <Words>837</Words>
  <Application>Microsoft Office PowerPoint</Application>
  <PresentationFormat>On-screen Show (4:3)</PresentationFormat>
  <Paragraphs>138</Paragraphs>
  <Slides>15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Uncertainties</vt:lpstr>
      <vt:lpstr>PowerPoint Presentation</vt:lpstr>
      <vt:lpstr>Significant Figures (sf) </vt:lpstr>
      <vt:lpstr>Combining measurements (+ &amp; -)</vt:lpstr>
      <vt:lpstr>‘Combining’ measurements (x &amp; /)</vt:lpstr>
      <vt:lpstr>PowerPoint Presentation</vt:lpstr>
      <vt:lpstr>PowerPoint Presentation</vt:lpstr>
      <vt:lpstr>PowerPoint Presentation</vt:lpstr>
      <vt:lpstr>Repeated measurements</vt:lpstr>
      <vt:lpstr>PowerPoint Presentation</vt:lpstr>
    </vt:vector>
  </TitlesOfParts>
  <Company>taipa area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and UNCERTAINTIES</dc:title>
  <dc:creator>andy dyson</dc:creator>
  <cp:lastModifiedBy>Stephen Anderson</cp:lastModifiedBy>
  <cp:revision>103</cp:revision>
  <dcterms:created xsi:type="dcterms:W3CDTF">2002-08-04T08:23:32Z</dcterms:created>
  <dcterms:modified xsi:type="dcterms:W3CDTF">2015-02-04T00:53:44Z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source type">
    <vt:lpwstr>Notes</vt:lpwstr>
  </property>
  <property fmtid="{D5CDD505-2E9C-101B-9397-08002B2CF9AE}" pid="3" name="school">
    <vt:lpwstr>Keri Keri</vt:lpwstr>
  </property>
  <property fmtid="{D5CDD505-2E9C-101B-9397-08002B2CF9AE}" pid="4" name="Author0">
    <vt:lpwstr>Andy Dyson</vt:lpwstr>
  </property>
  <property fmtid="{D5CDD505-2E9C-101B-9397-08002B2CF9AE}" pid="5" name="Level">
    <vt:lpwstr>level 3</vt:lpwstr>
  </property>
</Properties>
</file>