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6"/>
  </p:notesMasterIdLst>
  <p:handoutMasterIdLst>
    <p:handoutMasterId r:id="rId17"/>
  </p:handoutMasterIdLst>
  <p:sldIdLst>
    <p:sldId id="327" r:id="rId3"/>
    <p:sldId id="340" r:id="rId4"/>
    <p:sldId id="342" r:id="rId5"/>
    <p:sldId id="334" r:id="rId6"/>
    <p:sldId id="351" r:id="rId7"/>
    <p:sldId id="353" r:id="rId8"/>
    <p:sldId id="299" r:id="rId9"/>
    <p:sldId id="339" r:id="rId10"/>
    <p:sldId id="352" r:id="rId11"/>
    <p:sldId id="341" r:id="rId12"/>
    <p:sldId id="354" r:id="rId13"/>
    <p:sldId id="297" r:id="rId14"/>
    <p:sldId id="301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>
          <p15:clr>
            <a:srgbClr val="A4A3A4"/>
          </p15:clr>
        </p15:guide>
        <p15:guide id="2" pos="57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547" autoAdjust="0"/>
  </p:normalViewPr>
  <p:slideViewPr>
    <p:cSldViewPr>
      <p:cViewPr>
        <p:scale>
          <a:sx n="70" d="100"/>
          <a:sy n="70" d="100"/>
        </p:scale>
        <p:origin x="2840" y="1232"/>
      </p:cViewPr>
      <p:guideLst>
        <p:guide orient="horz" pos="4272"/>
        <p:guide pos="57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E7C331C-A9A5-4546-A8E9-296543ADE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51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9C3353A-8535-4CB7-9FFB-39E34E5C5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75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C3353A-8535-4CB7-9FFB-39E34E5C53A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14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C3353A-8535-4CB7-9FFB-39E34E5C53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3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C3353A-8535-4CB7-9FFB-39E34E5C53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1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C3353A-8535-4CB7-9FFB-39E34E5C53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C3353A-8535-4CB7-9FFB-39E34E5C53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35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BF5DEAA-A2C4-423F-A9C2-E22709586A1A}" type="slidenum">
              <a:rPr lang="en-US" sz="1200" smtClean="0">
                <a:latin typeface="Times New Roman" pitchFamily="18" charset="0"/>
              </a:rPr>
              <a:pPr eaLnBrk="1" hangingPunct="1"/>
              <a:t>6</a:t>
            </a:fld>
            <a:endParaRPr 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417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9D80C-FE63-4E16-AC4C-CD48766B62C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63575"/>
            <a:ext cx="4722813" cy="3541713"/>
          </a:xfrm>
          <a:ln/>
        </p:spPr>
      </p:sp>
      <p:sp>
        <p:nvSpPr>
          <p:cNvPr id="33796" name="AutoShape 3"/>
          <p:cNvSpPr>
            <a:spLocks noChangeArrowheads="1"/>
          </p:cNvSpPr>
          <p:nvPr/>
        </p:nvSpPr>
        <p:spPr bwMode="auto">
          <a:xfrm>
            <a:off x="730250" y="5018088"/>
            <a:ext cx="1095375" cy="809625"/>
          </a:xfrm>
          <a:prstGeom prst="wedgeRoundRectCallout">
            <a:avLst>
              <a:gd name="adj1" fmla="val 143889"/>
              <a:gd name="adj2" fmla="val -289963"/>
              <a:gd name="adj3" fmla="val 16667"/>
            </a:avLst>
          </a:prstGeom>
          <a:solidFill>
            <a:srgbClr val="FFFFFF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 lIns="88136" tIns="44069" rIns="88136" bIns="44069" anchor="ctr"/>
          <a:lstStyle/>
          <a:p>
            <a:pPr algn="ctr" defTabSz="881063"/>
            <a:r>
              <a:rPr lang="en-US" sz="1700">
                <a:latin typeface="Times New Roman" pitchFamily="18" charset="0"/>
              </a:rPr>
              <a:t>Uniform </a:t>
            </a:r>
          </a:p>
          <a:p>
            <a:pPr algn="ctr" defTabSz="881063"/>
            <a:r>
              <a:rPr lang="en-US" sz="1700">
                <a:latin typeface="Times New Roman" pitchFamily="18" charset="0"/>
              </a:rPr>
              <a:t>Circular </a:t>
            </a:r>
          </a:p>
          <a:p>
            <a:pPr algn="ctr" defTabSz="881063"/>
            <a:r>
              <a:rPr lang="en-US" sz="1700">
                <a:latin typeface="Times New Roman" pitchFamily="18" charset="0"/>
              </a:rPr>
              <a:t>Motion</a:t>
            </a:r>
          </a:p>
        </p:txBody>
      </p:sp>
      <p:sp>
        <p:nvSpPr>
          <p:cNvPr id="33797" name="AutoShape 4"/>
          <p:cNvSpPr>
            <a:spLocks noChangeArrowheads="1"/>
          </p:cNvSpPr>
          <p:nvPr/>
        </p:nvSpPr>
        <p:spPr bwMode="auto">
          <a:xfrm>
            <a:off x="5549900" y="5238750"/>
            <a:ext cx="1095375" cy="811213"/>
          </a:xfrm>
          <a:prstGeom prst="wedgeRoundRectCallout">
            <a:avLst>
              <a:gd name="adj1" fmla="val -100139"/>
              <a:gd name="adj2" fmla="val -381630"/>
              <a:gd name="adj3" fmla="val 16667"/>
            </a:avLst>
          </a:prstGeom>
          <a:solidFill>
            <a:srgbClr val="FFFFFF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 lIns="88136" tIns="44069" rIns="88136" bIns="44069" anchor="ctr"/>
          <a:lstStyle/>
          <a:p>
            <a:pPr algn="ctr" defTabSz="881063"/>
            <a:r>
              <a:rPr lang="en-US" sz="1700">
                <a:latin typeface="Times New Roman" pitchFamily="18" charset="0"/>
              </a:rPr>
              <a:t>Simular</a:t>
            </a:r>
          </a:p>
          <a:p>
            <a:pPr algn="ctr" defTabSz="881063"/>
            <a:r>
              <a:rPr lang="en-US" sz="1700">
                <a:latin typeface="Times New Roman" pitchFamily="18" charset="0"/>
              </a:rPr>
              <a:t>Triangles</a:t>
            </a:r>
          </a:p>
        </p:txBody>
      </p:sp>
      <p:sp>
        <p:nvSpPr>
          <p:cNvPr id="33798" name="AutoShape 5"/>
          <p:cNvSpPr>
            <a:spLocks noChangeArrowheads="1"/>
          </p:cNvSpPr>
          <p:nvPr/>
        </p:nvSpPr>
        <p:spPr bwMode="auto">
          <a:xfrm>
            <a:off x="365125" y="3394075"/>
            <a:ext cx="1022350" cy="811213"/>
          </a:xfrm>
          <a:prstGeom prst="wedgeRoundRectCallout">
            <a:avLst>
              <a:gd name="adj1" fmla="val 278870"/>
              <a:gd name="adj2" fmla="val -76134"/>
              <a:gd name="adj3" fmla="val 16667"/>
            </a:avLst>
          </a:prstGeom>
          <a:solidFill>
            <a:srgbClr val="FFFFFF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 lIns="88136" tIns="44069" rIns="88136" bIns="44069" anchor="ctr"/>
          <a:lstStyle/>
          <a:p>
            <a:pPr algn="ctr" defTabSz="881063"/>
            <a:r>
              <a:rPr lang="en-US" sz="1700">
                <a:latin typeface="Times New Roman" pitchFamily="18" charset="0"/>
              </a:rPr>
              <a:t>Divide </a:t>
            </a:r>
          </a:p>
          <a:p>
            <a:pPr algn="ctr" defTabSz="881063"/>
            <a:r>
              <a:rPr lang="en-US" sz="1700">
                <a:latin typeface="Times New Roman" pitchFamily="18" charset="0"/>
              </a:rPr>
              <a:t>by Time</a:t>
            </a:r>
          </a:p>
        </p:txBody>
      </p:sp>
    </p:spTree>
    <p:extLst>
      <p:ext uri="{BB962C8B-B14F-4D97-AF65-F5344CB8AC3E}">
        <p14:creationId xmlns:p14="http://schemas.microsoft.com/office/powerpoint/2010/main" val="406531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C3353A-8535-4CB7-9FFB-39E34E5C53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19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E5415CF-4CF6-417D-8EA1-D25D01AE9D45}" type="slidenum">
              <a:rPr kumimoji="0" lang="en-US" altLang="en-US" smtClean="0">
                <a:solidFill>
                  <a:prstClr val="black"/>
                </a:solidFill>
                <a:latin typeface="Verdana" pitchFamily="34" charset="0"/>
              </a:rPr>
              <a:pPr eaLnBrk="1" hangingPunct="1">
                <a:spcBef>
                  <a:spcPct val="50000"/>
                </a:spcBef>
              </a:pPr>
              <a:t>9</a:t>
            </a:fld>
            <a:endParaRPr kumimoji="0" lang="en-US" altLang="en-US" smtClean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507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C3353A-8535-4CB7-9FFB-39E34E5C53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1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1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07D49EC-48FA-482D-904A-750004680B15}" type="slidenum">
              <a:rPr kumimoji="0" lang="en-US" altLang="en-US" smtClean="0">
                <a:solidFill>
                  <a:prstClr val="black"/>
                </a:solidFill>
                <a:latin typeface="Verdana" pitchFamily="34" charset="0"/>
              </a:rPr>
              <a:pPr eaLnBrk="1" hangingPunct="1">
                <a:spcBef>
                  <a:spcPct val="50000"/>
                </a:spcBef>
              </a:pPr>
              <a:t>11</a:t>
            </a:fld>
            <a:endParaRPr kumimoji="0" lang="en-US" altLang="en-US" smtClean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91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2147C-D8F7-42CD-8D4E-DFD4CA079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2BCB3-C79E-4326-92AB-FB3158E69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C5764-2C1C-4228-B34F-C63472527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06D91-5BFB-4E48-A7AE-B64B1EF03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C7E-95B7-4A35-BFCF-A12716D09641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2/04/16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6A2A-C95D-4749-96E0-CD9859708023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142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C7E-95B7-4A35-BFCF-A12716D09641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2/04/16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6A2A-C95D-4749-96E0-CD9859708023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789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C7E-95B7-4A35-BFCF-A12716D09641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2/04/16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6A2A-C95D-4749-96E0-CD9859708023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150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C7E-95B7-4A35-BFCF-A12716D09641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2/04/16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6A2A-C95D-4749-96E0-CD9859708023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89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C7E-95B7-4A35-BFCF-A12716D09641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2/04/16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6A2A-C95D-4749-96E0-CD9859708023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092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C7E-95B7-4A35-BFCF-A12716D09641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2/04/16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6A2A-C95D-4749-96E0-CD9859708023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144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C7E-95B7-4A35-BFCF-A12716D09641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2/04/16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6A2A-C95D-4749-96E0-CD9859708023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11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243C5-7A81-4A91-9996-AEE3928F2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C7E-95B7-4A35-BFCF-A12716D09641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2/04/16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6A2A-C95D-4749-96E0-CD9859708023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2746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C7E-95B7-4A35-BFCF-A12716D09641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2/04/16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6A2A-C95D-4749-96E0-CD9859708023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447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C7E-95B7-4A35-BFCF-A12716D09641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2/04/16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6A2A-C95D-4749-96E0-CD9859708023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5341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C7E-95B7-4A35-BFCF-A12716D09641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2/04/16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6A2A-C95D-4749-96E0-CD9859708023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32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A0BAF-2E2D-4061-BAA4-154F19188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AB5AF-094F-44BD-85B7-E1C3CD283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425B7-AB1B-4958-ADCE-633830A70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056C6-AFC0-45D5-8581-2637953D4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2E59F-8AD5-4A2F-A04B-F6ADD80F8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96D7D-548A-4337-AC10-D24B0C8E8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84343-E80C-4ADA-A927-CFA224E92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5178347-BF70-49EB-829D-871F20BE3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59C1C7E-95B7-4A35-BFCF-A12716D09641}" type="datetimeFigureOut">
              <a:rPr lang="en-NZ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2/04/16</a:t>
            </a:fld>
            <a:endParaRPr lang="en-NZ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NZ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D726A2A-C95D-4749-96E0-CD9859708023}" type="slidenum">
              <a:rPr lang="en-NZ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102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0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9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10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11.emf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1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16.gi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5.wmf"/><Relationship Id="rId7" Type="http://schemas.openxmlformats.org/officeDocument/2006/relationships/image" Target="../media/image17.gif"/><Relationship Id="rId8" Type="http://schemas.openxmlformats.org/officeDocument/2006/relationships/image" Target="../media/image18.gif"/><Relationship Id="rId9" Type="http://schemas.openxmlformats.org/officeDocument/2006/relationships/hyperlink" Target="http://www.physicsclassroom.com/mmedia/circmot/rht.cfm" TargetMode="External"/><Relationship Id="rId10" Type="http://schemas.openxmlformats.org/officeDocument/2006/relationships/hyperlink" Target="http://departments.weber.edu/physics/amiri/director/dcrfiles/circularMotion/circularS.dcr" TargetMode="External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 smtClean="0"/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0"/>
            <a:ext cx="7286625" cy="708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643438" y="4000504"/>
            <a:ext cx="176202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UCM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593725" y="3749675"/>
            <a:ext cx="3328988" cy="1249363"/>
          </a:xfrm>
          <a:custGeom>
            <a:avLst/>
            <a:gdLst>
              <a:gd name="connsiteX0" fmla="*/ 0 w 3328787"/>
              <a:gd name="connsiteY0" fmla="*/ 228021 h 1249101"/>
              <a:gd name="connsiteX1" fmla="*/ 243840 w 3328787"/>
              <a:gd name="connsiteY1" fmla="*/ 791901 h 1249101"/>
              <a:gd name="connsiteX2" fmla="*/ 335280 w 3328787"/>
              <a:gd name="connsiteY2" fmla="*/ 913821 h 1249101"/>
              <a:gd name="connsiteX3" fmla="*/ 411480 w 3328787"/>
              <a:gd name="connsiteY3" fmla="*/ 1005261 h 1249101"/>
              <a:gd name="connsiteX4" fmla="*/ 426720 w 3328787"/>
              <a:gd name="connsiteY4" fmla="*/ 1066221 h 1249101"/>
              <a:gd name="connsiteX5" fmla="*/ 518160 w 3328787"/>
              <a:gd name="connsiteY5" fmla="*/ 1096701 h 1249101"/>
              <a:gd name="connsiteX6" fmla="*/ 868680 w 3328787"/>
              <a:gd name="connsiteY6" fmla="*/ 1111941 h 1249101"/>
              <a:gd name="connsiteX7" fmla="*/ 1066800 w 3328787"/>
              <a:gd name="connsiteY7" fmla="*/ 1127181 h 1249101"/>
              <a:gd name="connsiteX8" fmla="*/ 1402080 w 3328787"/>
              <a:gd name="connsiteY8" fmla="*/ 1157661 h 1249101"/>
              <a:gd name="connsiteX9" fmla="*/ 1447800 w 3328787"/>
              <a:gd name="connsiteY9" fmla="*/ 1172901 h 1249101"/>
              <a:gd name="connsiteX10" fmla="*/ 1630680 w 3328787"/>
              <a:gd name="connsiteY10" fmla="*/ 1188141 h 1249101"/>
              <a:gd name="connsiteX11" fmla="*/ 1844040 w 3328787"/>
              <a:gd name="connsiteY11" fmla="*/ 1218621 h 1249101"/>
              <a:gd name="connsiteX12" fmla="*/ 2148840 w 3328787"/>
              <a:gd name="connsiteY12" fmla="*/ 1249101 h 1249101"/>
              <a:gd name="connsiteX13" fmla="*/ 2727960 w 3328787"/>
              <a:gd name="connsiteY13" fmla="*/ 1233861 h 1249101"/>
              <a:gd name="connsiteX14" fmla="*/ 2788920 w 3328787"/>
              <a:gd name="connsiteY14" fmla="*/ 1218621 h 1249101"/>
              <a:gd name="connsiteX15" fmla="*/ 2865120 w 3328787"/>
              <a:gd name="connsiteY15" fmla="*/ 1203381 h 1249101"/>
              <a:gd name="connsiteX16" fmla="*/ 3032760 w 3328787"/>
              <a:gd name="connsiteY16" fmla="*/ 1157661 h 1249101"/>
              <a:gd name="connsiteX17" fmla="*/ 3078480 w 3328787"/>
              <a:gd name="connsiteY17" fmla="*/ 1142421 h 1249101"/>
              <a:gd name="connsiteX18" fmla="*/ 3246120 w 3328787"/>
              <a:gd name="connsiteY18" fmla="*/ 1096701 h 1249101"/>
              <a:gd name="connsiteX19" fmla="*/ 3276600 w 3328787"/>
              <a:gd name="connsiteY19" fmla="*/ 1050981 h 1249101"/>
              <a:gd name="connsiteX20" fmla="*/ 3307080 w 3328787"/>
              <a:gd name="connsiteY20" fmla="*/ 487101 h 1249101"/>
              <a:gd name="connsiteX21" fmla="*/ 3261360 w 3328787"/>
              <a:gd name="connsiteY21" fmla="*/ 182301 h 1249101"/>
              <a:gd name="connsiteX22" fmla="*/ 3200400 w 3328787"/>
              <a:gd name="connsiteY22" fmla="*/ 90861 h 1249101"/>
              <a:gd name="connsiteX23" fmla="*/ 3139440 w 3328787"/>
              <a:gd name="connsiteY23" fmla="*/ 29901 h 1249101"/>
              <a:gd name="connsiteX24" fmla="*/ 2042160 w 3328787"/>
              <a:gd name="connsiteY24" fmla="*/ 60381 h 1249101"/>
              <a:gd name="connsiteX25" fmla="*/ 1981200 w 3328787"/>
              <a:gd name="connsiteY25" fmla="*/ 75621 h 1249101"/>
              <a:gd name="connsiteX26" fmla="*/ 1935480 w 3328787"/>
              <a:gd name="connsiteY26" fmla="*/ 106101 h 1249101"/>
              <a:gd name="connsiteX27" fmla="*/ 1752600 w 3328787"/>
              <a:gd name="connsiteY27" fmla="*/ 136581 h 1249101"/>
              <a:gd name="connsiteX28" fmla="*/ 396240 w 3328787"/>
              <a:gd name="connsiteY28" fmla="*/ 121341 h 1249101"/>
              <a:gd name="connsiteX29" fmla="*/ 350520 w 3328787"/>
              <a:gd name="connsiteY29" fmla="*/ 106101 h 1249101"/>
              <a:gd name="connsiteX30" fmla="*/ 30480 w 3328787"/>
              <a:gd name="connsiteY30" fmla="*/ 121341 h 1249101"/>
              <a:gd name="connsiteX31" fmla="*/ 15240 w 3328787"/>
              <a:gd name="connsiteY31" fmla="*/ 167061 h 1249101"/>
              <a:gd name="connsiteX32" fmla="*/ 60960 w 3328787"/>
              <a:gd name="connsiteY32" fmla="*/ 258501 h 1249101"/>
              <a:gd name="connsiteX33" fmla="*/ 30480 w 3328787"/>
              <a:gd name="connsiteY33" fmla="*/ 288981 h 1249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328787" h="1249101">
                <a:moveTo>
                  <a:pt x="0" y="228021"/>
                </a:moveTo>
                <a:cubicBezTo>
                  <a:pt x="72747" y="446262"/>
                  <a:pt x="34503" y="336285"/>
                  <a:pt x="243840" y="791901"/>
                </a:cubicBezTo>
                <a:cubicBezTo>
                  <a:pt x="257461" y="821547"/>
                  <a:pt x="324861" y="899928"/>
                  <a:pt x="335280" y="913821"/>
                </a:cubicBezTo>
                <a:cubicBezTo>
                  <a:pt x="398933" y="998691"/>
                  <a:pt x="327842" y="921623"/>
                  <a:pt x="411480" y="1005261"/>
                </a:cubicBezTo>
                <a:cubicBezTo>
                  <a:pt x="416560" y="1025581"/>
                  <a:pt x="410817" y="1052590"/>
                  <a:pt x="426720" y="1066221"/>
                </a:cubicBezTo>
                <a:cubicBezTo>
                  <a:pt x="451114" y="1087130"/>
                  <a:pt x="486062" y="1095305"/>
                  <a:pt x="518160" y="1096701"/>
                </a:cubicBezTo>
                <a:lnTo>
                  <a:pt x="868680" y="1111941"/>
                </a:lnTo>
                <a:cubicBezTo>
                  <a:pt x="934813" y="1115615"/>
                  <a:pt x="1000760" y="1122101"/>
                  <a:pt x="1066800" y="1127181"/>
                </a:cubicBezTo>
                <a:cubicBezTo>
                  <a:pt x="1212234" y="1175659"/>
                  <a:pt x="1048225" y="1125492"/>
                  <a:pt x="1402080" y="1157661"/>
                </a:cubicBezTo>
                <a:cubicBezTo>
                  <a:pt x="1418078" y="1159115"/>
                  <a:pt x="1431877" y="1170778"/>
                  <a:pt x="1447800" y="1172901"/>
                </a:cubicBezTo>
                <a:cubicBezTo>
                  <a:pt x="1508435" y="1180986"/>
                  <a:pt x="1569720" y="1183061"/>
                  <a:pt x="1630680" y="1188141"/>
                </a:cubicBezTo>
                <a:cubicBezTo>
                  <a:pt x="1730935" y="1221559"/>
                  <a:pt x="1655849" y="1200409"/>
                  <a:pt x="1844040" y="1218621"/>
                </a:cubicBezTo>
                <a:lnTo>
                  <a:pt x="2148840" y="1249101"/>
                </a:lnTo>
                <a:cubicBezTo>
                  <a:pt x="2341880" y="1244021"/>
                  <a:pt x="2535072" y="1243046"/>
                  <a:pt x="2727960" y="1233861"/>
                </a:cubicBezTo>
                <a:cubicBezTo>
                  <a:pt x="2748882" y="1232865"/>
                  <a:pt x="2768473" y="1223165"/>
                  <a:pt x="2788920" y="1218621"/>
                </a:cubicBezTo>
                <a:cubicBezTo>
                  <a:pt x="2814206" y="1213002"/>
                  <a:pt x="2839720" y="1208461"/>
                  <a:pt x="2865120" y="1203381"/>
                </a:cubicBezTo>
                <a:cubicBezTo>
                  <a:pt x="2952260" y="1145288"/>
                  <a:pt x="2876248" y="1186118"/>
                  <a:pt x="3032760" y="1157661"/>
                </a:cubicBezTo>
                <a:cubicBezTo>
                  <a:pt x="3048565" y="1154787"/>
                  <a:pt x="3062982" y="1146648"/>
                  <a:pt x="3078480" y="1142421"/>
                </a:cubicBezTo>
                <a:cubicBezTo>
                  <a:pt x="3267549" y="1090857"/>
                  <a:pt x="3140885" y="1131779"/>
                  <a:pt x="3246120" y="1096701"/>
                </a:cubicBezTo>
                <a:cubicBezTo>
                  <a:pt x="3256280" y="1081461"/>
                  <a:pt x="3275120" y="1069237"/>
                  <a:pt x="3276600" y="1050981"/>
                </a:cubicBezTo>
                <a:cubicBezTo>
                  <a:pt x="3328787" y="407339"/>
                  <a:pt x="3233807" y="706921"/>
                  <a:pt x="3307080" y="487101"/>
                </a:cubicBezTo>
                <a:cubicBezTo>
                  <a:pt x="3303673" y="439397"/>
                  <a:pt x="3308024" y="252297"/>
                  <a:pt x="3261360" y="182301"/>
                </a:cubicBezTo>
                <a:cubicBezTo>
                  <a:pt x="3241040" y="151821"/>
                  <a:pt x="3211984" y="125614"/>
                  <a:pt x="3200400" y="90861"/>
                </a:cubicBezTo>
                <a:cubicBezTo>
                  <a:pt x="3180080" y="29901"/>
                  <a:pt x="3200400" y="50221"/>
                  <a:pt x="3139440" y="29901"/>
                </a:cubicBezTo>
                <a:cubicBezTo>
                  <a:pt x="3046089" y="31337"/>
                  <a:pt x="2374257" y="0"/>
                  <a:pt x="2042160" y="60381"/>
                </a:cubicBezTo>
                <a:cubicBezTo>
                  <a:pt x="2021552" y="64128"/>
                  <a:pt x="2001520" y="70541"/>
                  <a:pt x="1981200" y="75621"/>
                </a:cubicBezTo>
                <a:cubicBezTo>
                  <a:pt x="1965960" y="85781"/>
                  <a:pt x="1951863" y="97910"/>
                  <a:pt x="1935480" y="106101"/>
                </a:cubicBezTo>
                <a:cubicBezTo>
                  <a:pt x="1884417" y="131633"/>
                  <a:pt x="1796059" y="131752"/>
                  <a:pt x="1752600" y="136581"/>
                </a:cubicBezTo>
                <a:lnTo>
                  <a:pt x="396240" y="121341"/>
                </a:lnTo>
                <a:cubicBezTo>
                  <a:pt x="380179" y="120992"/>
                  <a:pt x="366584" y="106101"/>
                  <a:pt x="350520" y="106101"/>
                </a:cubicBezTo>
                <a:cubicBezTo>
                  <a:pt x="243719" y="106101"/>
                  <a:pt x="137160" y="116261"/>
                  <a:pt x="30480" y="121341"/>
                </a:cubicBezTo>
                <a:cubicBezTo>
                  <a:pt x="25400" y="136581"/>
                  <a:pt x="12599" y="151215"/>
                  <a:pt x="15240" y="167061"/>
                </a:cubicBezTo>
                <a:cubicBezTo>
                  <a:pt x="21076" y="202078"/>
                  <a:pt x="69357" y="216515"/>
                  <a:pt x="60960" y="258501"/>
                </a:cubicBezTo>
                <a:cubicBezTo>
                  <a:pt x="58142" y="272590"/>
                  <a:pt x="40640" y="278821"/>
                  <a:pt x="30480" y="288981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>
            <a:spAutoFit/>
          </a:bodyPr>
          <a:lstStyle/>
          <a:p>
            <a:pPr>
              <a:tabLst>
                <a:tab pos="228600" algn="l"/>
              </a:tabLst>
              <a:defRPr/>
            </a:pPr>
            <a:endParaRPr lang="en-NZ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7013" y="1196975"/>
            <a:ext cx="86883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The clothes in a washing machine are forced into a circular path, but the water is not, and it flies off </a:t>
            </a:r>
            <a:r>
              <a:rPr lang="en-US" sz="2400" dirty="0">
                <a:solidFill>
                  <a:srgbClr val="FF0000"/>
                </a:solidFill>
                <a:ea typeface="Times New Roman" pitchFamily="18" charset="0"/>
                <a:cs typeface="Minion-Regular" charset="0"/>
              </a:rPr>
              <a:t>tangentially</a:t>
            </a:r>
            <a:r>
              <a:rPr lang="en-US" sz="2400" dirty="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.</a:t>
            </a:r>
          </a:p>
        </p:txBody>
      </p:sp>
      <p:pic>
        <p:nvPicPr>
          <p:cNvPr id="3" name="Picture 4" descr="CPPE-Ch10-3_p176-WashM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348880"/>
            <a:ext cx="4104456" cy="401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Verdana" pitchFamily="34" charset="0"/>
              </a:rPr>
              <a:t>Ex:  Ball on a string</a:t>
            </a:r>
          </a:p>
        </p:txBody>
      </p:sp>
      <p:sp>
        <p:nvSpPr>
          <p:cNvPr id="110598" name="Text Box 5"/>
          <p:cNvSpPr txBox="1">
            <a:spLocks noChangeArrowheads="1"/>
          </p:cNvSpPr>
          <p:nvPr/>
        </p:nvSpPr>
        <p:spPr bwMode="auto">
          <a:xfrm>
            <a:off x="2819400" y="26670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altLang="en-US" sz="24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10596" name="Text Box 6"/>
          <p:cNvSpPr txBox="1">
            <a:spLocks noChangeArrowheads="1"/>
          </p:cNvSpPr>
          <p:nvPr/>
        </p:nvSpPr>
        <p:spPr bwMode="auto">
          <a:xfrm>
            <a:off x="467544" y="4293096"/>
            <a:ext cx="80772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Verdana" pitchFamily="34" charset="0"/>
              </a:rPr>
              <a:t>If the ball’s mass is 2.0 kg, its speed is 3.0 m/s, and the radius of the circle is 1.0 m, find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Verdana" pitchFamily="34" charset="0"/>
              </a:rPr>
              <a:t>a) the ball’s acceleration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Verdana" pitchFamily="34" charset="0"/>
              </a:rPr>
              <a:t>b) the tension in the string</a:t>
            </a:r>
          </a:p>
        </p:txBody>
      </p:sp>
      <p:pic>
        <p:nvPicPr>
          <p:cNvPr id="7" name="Picture 4" descr="bspov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64704"/>
            <a:ext cx="4608512" cy="347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14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7993062" cy="60483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800" smtClean="0">
                <a:latin typeface="Arial" charset="0"/>
                <a:ea typeface="SimSun" pitchFamily="2" charset="-122"/>
              </a:rPr>
              <a:t>Problems:</a:t>
            </a:r>
          </a:p>
          <a:p>
            <a:r>
              <a:rPr lang="en-US" altLang="zh-CN" sz="2800" smtClean="0">
                <a:latin typeface="Arial" charset="0"/>
                <a:ea typeface="SimSun" pitchFamily="2" charset="-122"/>
              </a:rPr>
              <a:t>Convert 10 rpm (rev/min) into m/s for a horizontal circle of 50 cm radius.</a:t>
            </a:r>
          </a:p>
          <a:p>
            <a:endParaRPr lang="en-US" altLang="zh-CN" sz="2800" smtClean="0">
              <a:latin typeface="Arial" charset="0"/>
              <a:ea typeface="SimSun" pitchFamily="2" charset="-122"/>
            </a:endParaRPr>
          </a:p>
          <a:p>
            <a:endParaRPr lang="en-US" altLang="zh-CN" sz="2800" smtClean="0">
              <a:latin typeface="Arial" charset="0"/>
              <a:ea typeface="SimSun" pitchFamily="2" charset="-122"/>
            </a:endParaRPr>
          </a:p>
          <a:p>
            <a:pPr>
              <a:buFontTx/>
              <a:buNone/>
            </a:pPr>
            <a:r>
              <a:rPr lang="en-US" altLang="zh-CN" sz="2800" smtClean="0">
                <a:latin typeface="Arial" charset="0"/>
                <a:ea typeface="SimSun" pitchFamily="2" charset="-122"/>
              </a:rPr>
              <a:t> </a:t>
            </a:r>
          </a:p>
          <a:p>
            <a:r>
              <a:rPr lang="en-US" altLang="zh-CN" sz="2800" smtClean="0">
                <a:latin typeface="Arial" charset="0"/>
                <a:ea typeface="SimSun" pitchFamily="2" charset="-122"/>
              </a:rPr>
              <a:t>A moving ball is spun in a circle with a diameter of 1 m at a speed of 3 m/s. What is its centripetal acceleration?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428625" y="428625"/>
            <a:ext cx="8215313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zh-CN" sz="2800" dirty="0">
                <a:ea typeface="SimSun" pitchFamily="2" charset="-122"/>
              </a:rPr>
              <a:t>A 250 g mass is spun in a horizontal circle. It is held at the end of a 1 m length of string. If it is spun at 15 m/s, what force is applied? </a:t>
            </a:r>
          </a:p>
          <a:p>
            <a:pPr>
              <a:buFont typeface="Arial" charset="0"/>
              <a:buChar char="•"/>
            </a:pPr>
            <a:endParaRPr lang="en-US" altLang="zh-CN" sz="2800" dirty="0">
              <a:ea typeface="SimSun" pitchFamily="2" charset="-122"/>
            </a:endParaRPr>
          </a:p>
          <a:p>
            <a:pPr>
              <a:buFont typeface="Arial" charset="0"/>
              <a:buChar char="•"/>
            </a:pPr>
            <a:endParaRPr lang="en-US" altLang="zh-CN" sz="2800" dirty="0">
              <a:ea typeface="SimSun" pitchFamily="2" charset="-122"/>
            </a:endParaRPr>
          </a:p>
          <a:p>
            <a:pPr>
              <a:buFont typeface="Arial" charset="0"/>
              <a:buChar char="•"/>
            </a:pPr>
            <a:endParaRPr lang="en-US" altLang="zh-CN" sz="2800" dirty="0">
              <a:ea typeface="SimSun" pitchFamily="2" charset="-122"/>
            </a:endParaRPr>
          </a:p>
          <a:p>
            <a:pPr>
              <a:buFont typeface="Arial" charset="0"/>
              <a:buChar char="•"/>
            </a:pPr>
            <a:endParaRPr lang="en-US" altLang="zh-CN" sz="2800" dirty="0">
              <a:ea typeface="SimSun" pitchFamily="2" charset="-122"/>
            </a:endParaRPr>
          </a:p>
          <a:p>
            <a:pPr>
              <a:buFont typeface="Arial" charset="0"/>
              <a:buChar char="•"/>
            </a:pPr>
            <a:r>
              <a:rPr lang="en-US" altLang="zh-CN" sz="2800" dirty="0">
                <a:ea typeface="SimSun" pitchFamily="2" charset="-122"/>
              </a:rPr>
              <a:t>A ball weighing 5 N is attached to a 1 m string and swung in a </a:t>
            </a:r>
            <a:r>
              <a:rPr lang="en-US" altLang="zh-CN" sz="2800" b="1" dirty="0">
                <a:solidFill>
                  <a:srgbClr val="FF0000"/>
                </a:solidFill>
                <a:ea typeface="SimSun" pitchFamily="2" charset="-122"/>
              </a:rPr>
              <a:t>horizontal</a:t>
            </a:r>
            <a:r>
              <a:rPr lang="en-US" altLang="zh-CN" sz="2800" dirty="0">
                <a:ea typeface="SimSun" pitchFamily="2" charset="-122"/>
              </a:rPr>
              <a:t> circle above one's head at a frequency of 5 Hz. What centripetal force is required? </a:t>
            </a:r>
            <a:endParaRPr lang="en-AU" sz="2800" dirty="0"/>
          </a:p>
          <a:p>
            <a:pPr>
              <a:buFont typeface="Arial" charset="0"/>
              <a:buChar char="•"/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PPE-Ch10-3_p175-Cfo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772816"/>
            <a:ext cx="5257800" cy="360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9"/>
          <p:cNvSpPr>
            <a:spLocks noChangeArrowheads="1" noChangeShapeType="1" noTextEdit="1"/>
          </p:cNvSpPr>
          <p:nvPr/>
        </p:nvSpPr>
        <p:spPr bwMode="auto">
          <a:xfrm>
            <a:off x="755576" y="692696"/>
            <a:ext cx="7858125" cy="98189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NZ" sz="3600" b="1" kern="1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Arial Black"/>
              </a:rPr>
              <a:t>UNIFORM CIRCULAR MOTION   </a:t>
            </a:r>
            <a:endParaRPr lang="en-NZ" sz="3600" b="1" kern="1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Arial Black"/>
            </a:endParaRPr>
          </a:p>
          <a:p>
            <a:pPr algn="ctr"/>
            <a:r>
              <a:rPr lang="en-NZ" sz="3600" b="1" kern="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Arial Black"/>
              </a:rPr>
              <a:t>UCM (Y12)</a:t>
            </a:r>
            <a:endParaRPr lang="en-NZ" sz="3600" b="1" kern="1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Arial Black"/>
            </a:endParaRPr>
          </a:p>
        </p:txBody>
      </p:sp>
      <p:sp>
        <p:nvSpPr>
          <p:cNvPr id="6" name="WordArt 9"/>
          <p:cNvSpPr>
            <a:spLocks noChangeArrowheads="1" noChangeShapeType="1" noTextEdit="1"/>
          </p:cNvSpPr>
          <p:nvPr/>
        </p:nvSpPr>
        <p:spPr bwMode="auto">
          <a:xfrm>
            <a:off x="971600" y="5517232"/>
            <a:ext cx="7858125" cy="98189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NZ" sz="3600" b="1" kern="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Arial Black"/>
              </a:rPr>
              <a:t>CIRCULAR </a:t>
            </a:r>
            <a:r>
              <a:rPr lang="en-NZ" sz="3600" b="1" kern="1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Arial Black"/>
              </a:rPr>
              <a:t>MOTION   </a:t>
            </a:r>
            <a:endParaRPr lang="en-NZ" sz="3600" b="1" kern="1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Arial Black"/>
            </a:endParaRPr>
          </a:p>
          <a:p>
            <a:pPr algn="ctr"/>
            <a:r>
              <a:rPr lang="en-NZ" sz="3600" b="1" kern="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Arial Black"/>
              </a:rPr>
              <a:t>CM (Y13)  ??</a:t>
            </a:r>
            <a:endParaRPr lang="en-NZ" sz="3600" b="1" kern="1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50949"/>
            <a:ext cx="6162675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67" y="2060848"/>
            <a:ext cx="2524125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21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95536" y="1052736"/>
            <a:ext cx="4033838" cy="4241800"/>
          </a:xfrm>
          <a:prstGeom prst="rect">
            <a:avLst/>
          </a:prstGeom>
          <a:noFill/>
          <a:ln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716016" y="1124744"/>
            <a:ext cx="3768725" cy="4530725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can000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79248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002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SharedArea\Physics\Year 12\2.4 Mechanics 90255\C12 Motion in a Circle\Practicals\afterhrs04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28625"/>
            <a:ext cx="8547100" cy="564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491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Oval 2"/>
          <p:cNvSpPr>
            <a:spLocks noChangeArrowheads="1"/>
          </p:cNvSpPr>
          <p:nvPr/>
        </p:nvSpPr>
        <p:spPr bwMode="auto">
          <a:xfrm>
            <a:off x="261938" y="1616075"/>
            <a:ext cx="3657600" cy="3657600"/>
          </a:xfrm>
          <a:prstGeom prst="ellips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2333625" y="3200400"/>
            <a:ext cx="530225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3300"/>
                </a:solidFill>
                <a:latin typeface="Symbol" pitchFamily="18" charset="2"/>
              </a:rPr>
              <a:t>Dq</a:t>
            </a:r>
            <a:endParaRPr lang="en-US" sz="2400" b="1">
              <a:latin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62300" y="2686050"/>
            <a:ext cx="506413" cy="1587500"/>
            <a:chOff x="1992" y="1692"/>
            <a:chExt cx="319" cy="1000"/>
          </a:xfrm>
        </p:grpSpPr>
        <p:sp>
          <p:nvSpPr>
            <p:cNvPr id="3109" name="Line 5"/>
            <p:cNvSpPr>
              <a:spLocks noChangeShapeType="1"/>
            </p:cNvSpPr>
            <p:nvPr/>
          </p:nvSpPr>
          <p:spPr bwMode="auto">
            <a:xfrm flipV="1">
              <a:off x="2306" y="1692"/>
              <a:ext cx="1" cy="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10" name="Text Box 6"/>
            <p:cNvSpPr txBox="1">
              <a:spLocks noChangeArrowheads="1"/>
            </p:cNvSpPr>
            <p:nvPr/>
          </p:nvSpPr>
          <p:spPr bwMode="auto">
            <a:xfrm>
              <a:off x="1992" y="2039"/>
              <a:ext cx="319" cy="28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  <a:latin typeface="Symbol" pitchFamily="18" charset="2"/>
                </a:rPr>
                <a:t>D</a:t>
              </a:r>
              <a:r>
                <a:rPr lang="en-US" sz="2400" b="1">
                  <a:solidFill>
                    <a:schemeClr val="accent2"/>
                  </a:solidFill>
                  <a:latin typeface="Times New Roman" pitchFamily="18" charset="0"/>
                </a:rPr>
                <a:t>r</a:t>
              </a:r>
              <a:endParaRPr 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6477000" y="2309813"/>
            <a:ext cx="530225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3300"/>
                </a:solidFill>
                <a:latin typeface="Symbol" pitchFamily="18" charset="2"/>
              </a:rPr>
              <a:t>Dq</a:t>
            </a:r>
            <a:endParaRPr lang="en-US" sz="2400" b="1">
              <a:latin typeface="Symbol" pitchFamily="18" charset="2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715000" y="3429000"/>
            <a:ext cx="2057400" cy="557213"/>
            <a:chOff x="3600" y="2160"/>
            <a:chExt cx="1296" cy="351"/>
          </a:xfrm>
        </p:grpSpPr>
        <p:sp>
          <p:nvSpPr>
            <p:cNvPr id="3107" name="Line 9"/>
            <p:cNvSpPr>
              <a:spLocks noChangeShapeType="1"/>
            </p:cNvSpPr>
            <p:nvPr/>
          </p:nvSpPr>
          <p:spPr bwMode="auto">
            <a:xfrm flipH="1">
              <a:off x="3600" y="2160"/>
              <a:ext cx="1296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08" name="Text Box 10"/>
            <p:cNvSpPr txBox="1">
              <a:spLocks noChangeArrowheads="1"/>
            </p:cNvSpPr>
            <p:nvPr/>
          </p:nvSpPr>
          <p:spPr bwMode="auto">
            <a:xfrm>
              <a:off x="4032" y="2223"/>
              <a:ext cx="330" cy="28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CC3300"/>
                  </a:solidFill>
                  <a:latin typeface="Symbol" pitchFamily="18" charset="2"/>
                </a:rPr>
                <a:t>D</a:t>
              </a:r>
              <a:r>
                <a:rPr lang="en-US" sz="2400" b="1">
                  <a:solidFill>
                    <a:srgbClr val="CC3300"/>
                  </a:solidFill>
                  <a:latin typeface="Times New Roman" pitchFamily="18" charset="0"/>
                </a:rPr>
                <a:t>v</a:t>
              </a:r>
              <a:endParaRPr lang="en-US" sz="2400" b="1">
                <a:latin typeface="Symbol" pitchFamily="18" charset="2"/>
              </a:endParaRPr>
            </a:p>
          </p:txBody>
        </p:sp>
      </p:grpSp>
      <p:graphicFrame>
        <p:nvGraphicFramePr>
          <p:cNvPr id="141323" name="Object 11"/>
          <p:cNvGraphicFramePr>
            <a:graphicFrameLocks noChangeAspect="1"/>
          </p:cNvGraphicFramePr>
          <p:nvPr/>
        </p:nvGraphicFramePr>
        <p:xfrm>
          <a:off x="4660900" y="762000"/>
          <a:ext cx="9144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4" imgW="914400" imgH="723600" progId="Equation.3">
                  <p:embed/>
                </p:oleObj>
              </mc:Choice>
              <mc:Fallback>
                <p:oleObj name="Equation" r:id="rId4" imgW="914400" imgH="723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762000"/>
                        <a:ext cx="9144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571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4" name="Object 12"/>
          <p:cNvGraphicFramePr>
            <a:graphicFrameLocks noChangeAspect="1"/>
          </p:cNvGraphicFramePr>
          <p:nvPr/>
        </p:nvGraphicFramePr>
        <p:xfrm>
          <a:off x="6248400" y="838200"/>
          <a:ext cx="17272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6" imgW="1726920" imgH="723600" progId="Equation.3">
                  <p:embed/>
                </p:oleObj>
              </mc:Choice>
              <mc:Fallback>
                <p:oleObj name="Equation" r:id="rId6" imgW="1726920" imgH="723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838200"/>
                        <a:ext cx="17272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571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5" name="Object 13"/>
          <p:cNvGraphicFramePr>
            <a:graphicFrameLocks noChangeAspect="1"/>
          </p:cNvGraphicFramePr>
          <p:nvPr/>
        </p:nvGraphicFramePr>
        <p:xfrm>
          <a:off x="5313363" y="4586288"/>
          <a:ext cx="1600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tion" r:id="rId8" imgW="1600200" imgH="787320" progId="Equation.3">
                  <p:embed/>
                </p:oleObj>
              </mc:Choice>
              <mc:Fallback>
                <p:oleObj name="Equation" r:id="rId8" imgW="1600200" imgH="78732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3363" y="4586288"/>
                        <a:ext cx="1600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571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6" name="Object 14"/>
          <p:cNvGraphicFramePr>
            <a:graphicFrameLocks noChangeAspect="1"/>
          </p:cNvGraphicFramePr>
          <p:nvPr/>
        </p:nvGraphicFramePr>
        <p:xfrm>
          <a:off x="5705475" y="5689600"/>
          <a:ext cx="101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quation" r:id="rId10" imgW="1015920" imgH="774360" progId="Equation.3">
                  <p:embed/>
                </p:oleObj>
              </mc:Choice>
              <mc:Fallback>
                <p:oleObj name="Equation" r:id="rId10" imgW="1015920" imgH="7743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475" y="5689600"/>
                        <a:ext cx="101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571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15"/>
          <p:cNvSpPr txBox="1">
            <a:spLocks noChangeArrowheads="1"/>
          </p:cNvSpPr>
          <p:nvPr/>
        </p:nvSpPr>
        <p:spPr bwMode="auto">
          <a:xfrm>
            <a:off x="204788" y="120650"/>
            <a:ext cx="3175000" cy="584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Equation Theory</a:t>
            </a:r>
            <a:endParaRPr lang="en-US" sz="24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085975" y="2527300"/>
            <a:ext cx="1447800" cy="920750"/>
            <a:chOff x="1314" y="1592"/>
            <a:chExt cx="912" cy="580"/>
          </a:xfrm>
        </p:grpSpPr>
        <p:sp>
          <p:nvSpPr>
            <p:cNvPr id="3105" name="Line 17"/>
            <p:cNvSpPr>
              <a:spLocks noChangeShapeType="1"/>
            </p:cNvSpPr>
            <p:nvPr/>
          </p:nvSpPr>
          <p:spPr bwMode="auto">
            <a:xfrm flipV="1">
              <a:off x="1314" y="1596"/>
              <a:ext cx="912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06" name="Text Box 18"/>
            <p:cNvSpPr txBox="1">
              <a:spLocks noChangeArrowheads="1"/>
            </p:cNvSpPr>
            <p:nvPr/>
          </p:nvSpPr>
          <p:spPr bwMode="auto">
            <a:xfrm>
              <a:off x="1518" y="1592"/>
              <a:ext cx="265" cy="28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  <a:latin typeface="Times New Roman" pitchFamily="18" charset="0"/>
                </a:rPr>
                <a:t>r</a:t>
              </a:r>
              <a:r>
                <a:rPr lang="en-US" sz="2400" b="1" baseline="-25000">
                  <a:solidFill>
                    <a:schemeClr val="accent2"/>
                  </a:solidFill>
                  <a:latin typeface="Times New Roman" pitchFamily="18" charset="0"/>
                </a:rPr>
                <a:t>2</a:t>
              </a:r>
              <a:endParaRPr 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085975" y="3448050"/>
            <a:ext cx="1470025" cy="857250"/>
            <a:chOff x="1314" y="2172"/>
            <a:chExt cx="926" cy="540"/>
          </a:xfrm>
        </p:grpSpPr>
        <p:sp>
          <p:nvSpPr>
            <p:cNvPr id="3103" name="Line 20"/>
            <p:cNvSpPr>
              <a:spLocks noChangeShapeType="1"/>
            </p:cNvSpPr>
            <p:nvPr/>
          </p:nvSpPr>
          <p:spPr bwMode="auto">
            <a:xfrm>
              <a:off x="1314" y="2172"/>
              <a:ext cx="926" cy="54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04" name="Text Box 21"/>
            <p:cNvSpPr txBox="1">
              <a:spLocks noChangeArrowheads="1"/>
            </p:cNvSpPr>
            <p:nvPr/>
          </p:nvSpPr>
          <p:spPr bwMode="auto">
            <a:xfrm>
              <a:off x="1572" y="2390"/>
              <a:ext cx="265" cy="28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  <a:latin typeface="Times New Roman" pitchFamily="18" charset="0"/>
                </a:rPr>
                <a:t>r</a:t>
              </a:r>
              <a:r>
                <a:rPr lang="en-US" sz="2400" b="1" baseline="-25000">
                  <a:solidFill>
                    <a:schemeClr val="accent2"/>
                  </a:solidFill>
                  <a:latin typeface="Times New Roman" pitchFamily="18" charset="0"/>
                </a:rPr>
                <a:t>1</a:t>
              </a:r>
              <a:endParaRPr 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sp>
        <p:nvSpPr>
          <p:cNvPr id="3086" name="Oval 22"/>
          <p:cNvSpPr>
            <a:spLocks noChangeArrowheads="1"/>
          </p:cNvSpPr>
          <p:nvPr/>
        </p:nvSpPr>
        <p:spPr bwMode="auto">
          <a:xfrm>
            <a:off x="3533775" y="4264025"/>
            <a:ext cx="304800" cy="304800"/>
          </a:xfrm>
          <a:prstGeom prst="ellipse">
            <a:avLst/>
          </a:prstGeom>
          <a:solidFill>
            <a:srgbClr val="CC3300"/>
          </a:solidFill>
          <a:ln w="571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3087" name="Line 23"/>
          <p:cNvSpPr>
            <a:spLocks noChangeShapeType="1"/>
          </p:cNvSpPr>
          <p:nvPr/>
        </p:nvSpPr>
        <p:spPr bwMode="auto">
          <a:xfrm flipV="1">
            <a:off x="3695700" y="2990850"/>
            <a:ext cx="990600" cy="140176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3088" name="Text Box 24"/>
          <p:cNvSpPr txBox="1">
            <a:spLocks noChangeArrowheads="1"/>
          </p:cNvSpPr>
          <p:nvPr/>
        </p:nvSpPr>
        <p:spPr bwMode="auto">
          <a:xfrm>
            <a:off x="4252913" y="3576638"/>
            <a:ext cx="438150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8000"/>
                </a:solidFill>
                <a:latin typeface="Times New Roman" pitchFamily="18" charset="0"/>
              </a:rPr>
              <a:t>v</a:t>
            </a:r>
            <a:r>
              <a:rPr lang="en-US" sz="2400" b="1" baseline="-25000">
                <a:solidFill>
                  <a:srgbClr val="008000"/>
                </a:solidFill>
                <a:latin typeface="Times New Roman" pitchFamily="18" charset="0"/>
              </a:rPr>
              <a:t>1</a:t>
            </a:r>
            <a:endParaRPr lang="en-US" sz="2400" b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3089" name="Oval 25"/>
          <p:cNvSpPr>
            <a:spLocks noChangeArrowheads="1"/>
          </p:cNvSpPr>
          <p:nvPr/>
        </p:nvSpPr>
        <p:spPr bwMode="auto">
          <a:xfrm>
            <a:off x="3562350" y="2397125"/>
            <a:ext cx="304800" cy="304800"/>
          </a:xfrm>
          <a:prstGeom prst="ellipse">
            <a:avLst/>
          </a:prstGeom>
          <a:solidFill>
            <a:srgbClr val="CC3300"/>
          </a:solidFill>
          <a:ln w="571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3090" name="Line 26"/>
          <p:cNvSpPr>
            <a:spLocks noChangeShapeType="1"/>
          </p:cNvSpPr>
          <p:nvPr/>
        </p:nvSpPr>
        <p:spPr bwMode="auto">
          <a:xfrm flipH="1" flipV="1">
            <a:off x="2695575" y="933450"/>
            <a:ext cx="990600" cy="155416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3091" name="Text Box 27"/>
          <p:cNvSpPr txBox="1">
            <a:spLocks noChangeArrowheads="1"/>
          </p:cNvSpPr>
          <p:nvPr/>
        </p:nvSpPr>
        <p:spPr bwMode="auto">
          <a:xfrm>
            <a:off x="3143250" y="1265238"/>
            <a:ext cx="438150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8000"/>
                </a:solidFill>
                <a:latin typeface="Times New Roman" pitchFamily="18" charset="0"/>
              </a:rPr>
              <a:t>v</a:t>
            </a:r>
            <a:r>
              <a:rPr lang="en-US" sz="2400" b="1" baseline="-25000">
                <a:solidFill>
                  <a:srgbClr val="008000"/>
                </a:solidFill>
                <a:latin typeface="Times New Roman" pitchFamily="18" charset="0"/>
              </a:rPr>
              <a:t>2</a:t>
            </a:r>
            <a:endParaRPr lang="en-US" sz="2400" b="1">
              <a:solidFill>
                <a:srgbClr val="008000"/>
              </a:solidFill>
              <a:latin typeface="Times New Roman" pitchFamily="18" charset="0"/>
            </a:endParaRP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6781800" y="1874838"/>
            <a:ext cx="990600" cy="1554162"/>
            <a:chOff x="4272" y="1181"/>
            <a:chExt cx="624" cy="979"/>
          </a:xfrm>
        </p:grpSpPr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 flipH="1" flipV="1">
              <a:off x="4272" y="1181"/>
              <a:ext cx="624" cy="979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02" name="Text Box 30"/>
            <p:cNvSpPr txBox="1">
              <a:spLocks noChangeArrowheads="1"/>
            </p:cNvSpPr>
            <p:nvPr/>
          </p:nvSpPr>
          <p:spPr bwMode="auto">
            <a:xfrm>
              <a:off x="4608" y="1454"/>
              <a:ext cx="276" cy="28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8000"/>
                  </a:solidFill>
                  <a:latin typeface="Times New Roman" pitchFamily="18" charset="0"/>
                </a:rPr>
                <a:t>v</a:t>
              </a:r>
              <a:r>
                <a:rPr lang="en-US" sz="2400" b="1" baseline="-25000">
                  <a:solidFill>
                    <a:srgbClr val="008000"/>
                  </a:solidFill>
                  <a:latin typeface="Times New Roman" pitchFamily="18" charset="0"/>
                </a:rPr>
                <a:t>2</a:t>
              </a:r>
              <a:endParaRPr lang="en-US" sz="2400" b="1">
                <a:solidFill>
                  <a:srgbClr val="008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5562600" y="1905000"/>
            <a:ext cx="1219200" cy="1524000"/>
            <a:chOff x="3504" y="1200"/>
            <a:chExt cx="768" cy="960"/>
          </a:xfrm>
        </p:grpSpPr>
        <p:sp>
          <p:nvSpPr>
            <p:cNvPr id="3099" name="Line 32"/>
            <p:cNvSpPr>
              <a:spLocks noChangeShapeType="1"/>
            </p:cNvSpPr>
            <p:nvPr/>
          </p:nvSpPr>
          <p:spPr bwMode="auto">
            <a:xfrm flipV="1">
              <a:off x="3600" y="1200"/>
              <a:ext cx="672" cy="96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00" name="Text Box 33"/>
            <p:cNvSpPr txBox="1">
              <a:spLocks noChangeArrowheads="1"/>
            </p:cNvSpPr>
            <p:nvPr/>
          </p:nvSpPr>
          <p:spPr bwMode="auto">
            <a:xfrm>
              <a:off x="3504" y="1407"/>
              <a:ext cx="382" cy="28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8000"/>
                  </a:solidFill>
                  <a:latin typeface="Symbol" pitchFamily="18" charset="2"/>
                </a:rPr>
                <a:t>-</a:t>
              </a:r>
              <a:r>
                <a:rPr lang="en-US" sz="2400" b="1">
                  <a:solidFill>
                    <a:srgbClr val="008000"/>
                  </a:solidFill>
                  <a:latin typeface="Times New Roman" pitchFamily="18" charset="0"/>
                </a:rPr>
                <a:t>v</a:t>
              </a:r>
              <a:r>
                <a:rPr lang="en-US" sz="2400" b="1" baseline="-25000">
                  <a:solidFill>
                    <a:srgbClr val="008000"/>
                  </a:solidFill>
                  <a:latin typeface="Times New Roman" pitchFamily="18" charset="0"/>
                </a:rPr>
                <a:t>1</a:t>
              </a:r>
              <a:endParaRPr lang="en-US" sz="2400" b="1">
                <a:solidFill>
                  <a:srgbClr val="008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41346" name="Rectangle 34"/>
          <p:cNvSpPr>
            <a:spLocks noChangeArrowheads="1"/>
          </p:cNvSpPr>
          <p:nvPr/>
        </p:nvSpPr>
        <p:spPr bwMode="auto">
          <a:xfrm>
            <a:off x="5392738" y="5495925"/>
            <a:ext cx="1524000" cy="11430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41348" name="Text Box 36"/>
          <p:cNvSpPr txBox="1">
            <a:spLocks noChangeArrowheads="1"/>
          </p:cNvSpPr>
          <p:nvPr/>
        </p:nvSpPr>
        <p:spPr bwMode="auto">
          <a:xfrm>
            <a:off x="4495800" y="2209800"/>
            <a:ext cx="473075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Symbol" pitchFamily="18" charset="2"/>
              </a:rPr>
              <a:t>D</a:t>
            </a:r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141349" name="Text Box 37"/>
          <p:cNvSpPr txBox="1">
            <a:spLocks noChangeArrowheads="1"/>
          </p:cNvSpPr>
          <p:nvPr/>
        </p:nvSpPr>
        <p:spPr bwMode="auto">
          <a:xfrm>
            <a:off x="4870450" y="276225"/>
            <a:ext cx="2459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0033CC"/>
                </a:solidFill>
                <a:latin typeface="Times New Roman" pitchFamily="18" charset="0"/>
              </a:rPr>
              <a:t>Similar Triangles</a:t>
            </a:r>
          </a:p>
        </p:txBody>
      </p:sp>
      <p:sp>
        <p:nvSpPr>
          <p:cNvPr id="141350" name="Text Box 38"/>
          <p:cNvSpPr txBox="1">
            <a:spLocks noChangeArrowheads="1"/>
          </p:cNvSpPr>
          <p:nvPr/>
        </p:nvSpPr>
        <p:spPr bwMode="auto">
          <a:xfrm>
            <a:off x="5029200" y="4038600"/>
            <a:ext cx="207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33CC"/>
                </a:solidFill>
                <a:latin typeface="Times New Roman" pitchFamily="18" charset="0"/>
              </a:rPr>
              <a:t>Divide by time</a:t>
            </a:r>
          </a:p>
        </p:txBody>
      </p:sp>
      <p:sp>
        <p:nvSpPr>
          <p:cNvPr id="141351" name="AutoShape 39"/>
          <p:cNvSpPr>
            <a:spLocks noChangeArrowheads="1"/>
          </p:cNvSpPr>
          <p:nvPr/>
        </p:nvSpPr>
        <p:spPr bwMode="auto">
          <a:xfrm>
            <a:off x="2286000" y="5257800"/>
            <a:ext cx="2057400" cy="1219200"/>
          </a:xfrm>
          <a:prstGeom prst="wedgeRoundRectCallout">
            <a:avLst>
              <a:gd name="adj1" fmla="val 93597"/>
              <a:gd name="adj2" fmla="val 19921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33CC"/>
                </a:solidFill>
                <a:latin typeface="Times New Roman" pitchFamily="18" charset="0"/>
              </a:rPr>
              <a:t>Centripetal</a:t>
            </a:r>
          </a:p>
          <a:p>
            <a:pPr algn="ctr"/>
            <a:r>
              <a:rPr lang="en-US" sz="2400" b="1">
                <a:solidFill>
                  <a:srgbClr val="0033CC"/>
                </a:solidFill>
                <a:latin typeface="Times New Roman" pitchFamily="18" charset="0"/>
              </a:rPr>
              <a:t>Acceleration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1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1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13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1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4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413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4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1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1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4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autoUpdateAnimBg="0"/>
      <p:bldP spid="141319" grpId="0" autoUpdateAnimBg="0"/>
      <p:bldP spid="141346" grpId="0" animBg="1"/>
      <p:bldP spid="141348" grpId="0" autoUpdateAnimBg="0"/>
      <p:bldP spid="141349" grpId="0" autoUpdateAnimBg="0"/>
      <p:bldP spid="141350" grpId="0" autoUpdateAnimBg="0"/>
      <p:bldP spid="14135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436771" y="1068152"/>
            <a:ext cx="4953000" cy="94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Centripetal force keeps an object in circular motion.</a:t>
            </a:r>
          </a:p>
        </p:txBody>
      </p:sp>
      <p:pic>
        <p:nvPicPr>
          <p:cNvPr id="3" name="Picture 4" descr="CPPE_BigIdea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6550" y="815628"/>
            <a:ext cx="2866775" cy="19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CPPE_Up10-4_p178-SwngC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32656"/>
            <a:ext cx="16002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780928"/>
            <a:ext cx="8002587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Centripetal forces can be exerted in a variety of ways.</a:t>
            </a:r>
          </a:p>
          <a:p>
            <a:pPr marL="746125" lvl="1" indent="-28575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The “string” that holds the moon on its almost circular path, for example, is gravity.</a:t>
            </a:r>
          </a:p>
          <a:p>
            <a:pPr marL="746125" lvl="1" indent="-28575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Electrical forces provide the centripetal force acting between an orbiting electron and the atomic nucleus in an atom.</a:t>
            </a:r>
          </a:p>
          <a:p>
            <a:pPr marL="746125" lvl="1" indent="-28575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Anything that moves in a circular path is acted on by a centripetal force.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Anim'n of object undergoing UCM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305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2971800" y="304800"/>
            <a:ext cx="5867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Verdana" pitchFamily="34" charset="0"/>
              </a:rPr>
              <a:t>An object in uniform circular motion has </a:t>
            </a:r>
            <a:r>
              <a:rPr lang="en-US" altLang="en-US" sz="2400">
                <a:solidFill>
                  <a:srgbClr val="1F497D"/>
                </a:solidFill>
                <a:latin typeface="Verdana" pitchFamily="34" charset="0"/>
              </a:rPr>
              <a:t>centripetal acceleration (a</a:t>
            </a:r>
            <a:r>
              <a:rPr lang="en-US" altLang="en-US" sz="2400" baseline="-25000">
                <a:solidFill>
                  <a:srgbClr val="1F497D"/>
                </a:solidFill>
                <a:latin typeface="Verdana" pitchFamily="34" charset="0"/>
              </a:rPr>
              <a:t>c</a:t>
            </a:r>
            <a:r>
              <a:rPr lang="en-US" altLang="en-US" sz="2400">
                <a:solidFill>
                  <a:srgbClr val="1F497D"/>
                </a:solidFill>
                <a:latin typeface="Verdana" pitchFamily="34" charset="0"/>
              </a:rPr>
              <a:t>)</a:t>
            </a:r>
            <a:r>
              <a:rPr lang="en-US" altLang="en-US" sz="2400">
                <a:solidFill>
                  <a:prstClr val="black"/>
                </a:solidFill>
                <a:latin typeface="Verdana" pitchFamily="34" charset="0"/>
              </a:rPr>
              <a:t>:</a:t>
            </a:r>
          </a:p>
        </p:txBody>
      </p:sp>
      <p:graphicFrame>
        <p:nvGraphicFramePr>
          <p:cNvPr id="229376" name="Object 1024"/>
          <p:cNvGraphicFramePr>
            <a:graphicFrameLocks noChangeAspect="1"/>
          </p:cNvGraphicFramePr>
          <p:nvPr/>
        </p:nvGraphicFramePr>
        <p:xfrm>
          <a:off x="3505200" y="1295400"/>
          <a:ext cx="137160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5" imgW="1168400" imgH="965200" progId="Equation.COEE2">
                  <p:embed/>
                </p:oleObj>
              </mc:Choice>
              <mc:Fallback>
                <p:oleObj name="Equation" r:id="rId5" imgW="1168400" imgH="96520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295400"/>
                        <a:ext cx="1371600" cy="100488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5181600" y="1295400"/>
            <a:ext cx="3124200" cy="1016000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Verdana" pitchFamily="34" charset="0"/>
              </a:rPr>
              <a:t>*the direction of the acceleration is toward the center of the circle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304800" y="28194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Verdana" pitchFamily="34" charset="0"/>
              </a:rPr>
              <a:t>*Remember, you can </a:t>
            </a:r>
            <a:r>
              <a:rPr lang="en-US" altLang="en-US" sz="2400" i="1">
                <a:solidFill>
                  <a:prstClr val="black"/>
                </a:solidFill>
                <a:latin typeface="Verdana" pitchFamily="34" charset="0"/>
              </a:rPr>
              <a:t>feel</a:t>
            </a:r>
            <a:r>
              <a:rPr lang="en-US" altLang="en-US" sz="2400">
                <a:solidFill>
                  <a:prstClr val="black"/>
                </a:solidFill>
                <a:latin typeface="Verdana" pitchFamily="34" charset="0"/>
              </a:rPr>
              <a:t> acceleration: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90600" y="3276600"/>
            <a:ext cx="7848600" cy="822325"/>
            <a:chOff x="624" y="2304"/>
            <a:chExt cx="4944" cy="518"/>
          </a:xfrm>
        </p:grpSpPr>
        <p:pic>
          <p:nvPicPr>
            <p:cNvPr id="106515" name="Picture 8" descr="j017402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352"/>
              <a:ext cx="97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516" name="Line 9"/>
            <p:cNvSpPr>
              <a:spLocks noChangeShapeType="1"/>
            </p:cNvSpPr>
            <p:nvPr/>
          </p:nvSpPr>
          <p:spPr bwMode="auto">
            <a:xfrm>
              <a:off x="1248" y="2640"/>
              <a:ext cx="768" cy="0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NZ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6517" name="Text Box 10"/>
            <p:cNvSpPr txBox="1">
              <a:spLocks noChangeArrowheads="1"/>
            </p:cNvSpPr>
            <p:nvPr/>
          </p:nvSpPr>
          <p:spPr bwMode="auto">
            <a:xfrm>
              <a:off x="1968" y="249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rgbClr val="CC0000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106518" name="Text Box 11"/>
            <p:cNvSpPr txBox="1">
              <a:spLocks noChangeArrowheads="1"/>
            </p:cNvSpPr>
            <p:nvPr/>
          </p:nvSpPr>
          <p:spPr bwMode="auto">
            <a:xfrm>
              <a:off x="2304" y="2304"/>
              <a:ext cx="326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660066"/>
                  </a:solidFill>
                  <a:latin typeface="Verdana" pitchFamily="34" charset="0"/>
                </a:rPr>
                <a:t>Which way do they feel pulled when the car speeds up?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0" y="4343400"/>
            <a:ext cx="8839200" cy="822325"/>
            <a:chOff x="0" y="2976"/>
            <a:chExt cx="5568" cy="518"/>
          </a:xfrm>
        </p:grpSpPr>
        <p:pic>
          <p:nvPicPr>
            <p:cNvPr id="106511" name="Picture 13" descr="j017402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976"/>
              <a:ext cx="97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512" name="Line 14"/>
            <p:cNvSpPr>
              <a:spLocks noChangeShapeType="1"/>
            </p:cNvSpPr>
            <p:nvPr/>
          </p:nvSpPr>
          <p:spPr bwMode="auto">
            <a:xfrm>
              <a:off x="240" y="3264"/>
              <a:ext cx="768" cy="0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NZ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6513" name="Text Box 15"/>
            <p:cNvSpPr txBox="1">
              <a:spLocks noChangeArrowheads="1"/>
            </p:cNvSpPr>
            <p:nvPr/>
          </p:nvSpPr>
          <p:spPr bwMode="auto">
            <a:xfrm>
              <a:off x="0" y="3120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rgbClr val="CC0000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106514" name="Text Box 16"/>
            <p:cNvSpPr txBox="1">
              <a:spLocks noChangeArrowheads="1"/>
            </p:cNvSpPr>
            <p:nvPr/>
          </p:nvSpPr>
          <p:spPr bwMode="auto">
            <a:xfrm>
              <a:off x="2304" y="2976"/>
              <a:ext cx="326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660066"/>
                  </a:solidFill>
                  <a:latin typeface="Verdana" pitchFamily="34" charset="0"/>
                </a:rPr>
                <a:t>Which way do they feel pulled when the car slows down?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33400" y="5334000"/>
            <a:ext cx="8305800" cy="1066800"/>
            <a:chOff x="336" y="3648"/>
            <a:chExt cx="5232" cy="672"/>
          </a:xfrm>
        </p:grpSpPr>
        <p:pic>
          <p:nvPicPr>
            <p:cNvPr id="106507" name="Picture 18" descr="j0286792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3648"/>
              <a:ext cx="547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508" name="Text Box 19"/>
            <p:cNvSpPr txBox="1">
              <a:spLocks noChangeArrowheads="1"/>
            </p:cNvSpPr>
            <p:nvPr/>
          </p:nvSpPr>
          <p:spPr bwMode="auto">
            <a:xfrm>
              <a:off x="2304" y="3648"/>
              <a:ext cx="326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660066"/>
                  </a:solidFill>
                  <a:latin typeface="Verdana" pitchFamily="34" charset="0"/>
                </a:rPr>
                <a:t>What about when the car goes around a corner??</a:t>
              </a:r>
            </a:p>
          </p:txBody>
        </p:sp>
        <p:sp>
          <p:nvSpPr>
            <p:cNvPr id="106509" name="Line 20"/>
            <p:cNvSpPr>
              <a:spLocks noChangeShapeType="1"/>
            </p:cNvSpPr>
            <p:nvPr/>
          </p:nvSpPr>
          <p:spPr bwMode="auto">
            <a:xfrm flipV="1">
              <a:off x="576" y="3840"/>
              <a:ext cx="480" cy="288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NZ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6510" name="Text Box 21"/>
            <p:cNvSpPr txBox="1">
              <a:spLocks noChangeArrowheads="1"/>
            </p:cNvSpPr>
            <p:nvPr/>
          </p:nvSpPr>
          <p:spPr bwMode="auto">
            <a:xfrm>
              <a:off x="336" y="403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rgbClr val="CC0000"/>
                  </a:solidFill>
                  <a:latin typeface="Verdana" pitchFamily="34" charset="0"/>
                </a:rPr>
                <a:t>a</a:t>
              </a:r>
            </a:p>
          </p:txBody>
        </p:sp>
      </p:grpSp>
      <p:sp>
        <p:nvSpPr>
          <p:cNvPr id="129046" name="Text Box 22"/>
          <p:cNvSpPr txBox="1">
            <a:spLocks noChangeArrowheads="1"/>
          </p:cNvSpPr>
          <p:nvPr/>
        </p:nvSpPr>
        <p:spPr bwMode="auto">
          <a:xfrm>
            <a:off x="1219200" y="64008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Verdana" pitchFamily="34" charset="0"/>
              </a:rPr>
              <a:t>Web Links: </a:t>
            </a:r>
            <a:r>
              <a:rPr lang="en-US" altLang="en-US" sz="2400">
                <a:solidFill>
                  <a:prstClr val="black"/>
                </a:solidFill>
                <a:latin typeface="Verdana" pitchFamily="34" charset="0"/>
                <a:hlinkClick r:id="rId9"/>
              </a:rPr>
              <a:t>Right hand turn</a:t>
            </a:r>
            <a:r>
              <a:rPr lang="en-US" altLang="en-US" sz="2400">
                <a:solidFill>
                  <a:prstClr val="black"/>
                </a:solidFill>
                <a:latin typeface="Verdana" pitchFamily="34" charset="0"/>
              </a:rPr>
              <a:t>, </a:t>
            </a:r>
            <a:r>
              <a:rPr lang="en-US" altLang="en-US" sz="2400">
                <a:solidFill>
                  <a:prstClr val="black"/>
                </a:solidFill>
                <a:latin typeface="Verdana" pitchFamily="34" charset="0"/>
                <a:hlinkClick r:id="rId10"/>
              </a:rPr>
              <a:t>Car on track</a:t>
            </a:r>
            <a:endParaRPr lang="en-US" altLang="en-US" sz="240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98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9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9" grpId="0" animBg="1" autoUpdateAnimBg="0"/>
      <p:bldP spid="129030" grpId="0" autoUpdateAnimBg="0"/>
      <p:bldP spid="12904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28600" algn="l"/>
          </a:tabLst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28600" algn="l"/>
          </a:tabLst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2927</TotalTime>
  <Words>396</Words>
  <Application>Microsoft Macintosh PowerPoint</Application>
  <PresentationFormat>On-screen Show (4:3)</PresentationFormat>
  <Paragraphs>71</Paragraphs>
  <Slides>13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 Black</vt:lpstr>
      <vt:lpstr>Calibri</vt:lpstr>
      <vt:lpstr>Minion-Regular</vt:lpstr>
      <vt:lpstr>SimSun</vt:lpstr>
      <vt:lpstr>Symbol</vt:lpstr>
      <vt:lpstr>Times New Roman</vt:lpstr>
      <vt:lpstr>Verdana</vt:lpstr>
      <vt:lpstr>Arial</vt:lpstr>
      <vt:lpstr>Default Design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Ted Vittitoe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Ted Vittitoe</dc:creator>
  <cp:lastModifiedBy>Stephen Anderson</cp:lastModifiedBy>
  <cp:revision>144</cp:revision>
  <dcterms:created xsi:type="dcterms:W3CDTF">2002-02-23T17:41:03Z</dcterms:created>
  <dcterms:modified xsi:type="dcterms:W3CDTF">2016-04-02T04:44:46Z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50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0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2</vt:i4>
  </property>
  <property fmtid="{D5CDD505-2E9C-101B-9397-08002B2CF9AE}" pid="21" name="OutputDir">
    <vt:lpwstr>C:\MCC Web Physics\VittitT\Phy 2053</vt:lpwstr>
  </property>
</Properties>
</file>