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341" r:id="rId5"/>
    <p:sldId id="340" r:id="rId6"/>
    <p:sldId id="338" r:id="rId7"/>
    <p:sldId id="342" r:id="rId8"/>
    <p:sldId id="351" r:id="rId9"/>
    <p:sldId id="339" r:id="rId10"/>
    <p:sldId id="343" r:id="rId11"/>
    <p:sldId id="352" r:id="rId12"/>
    <p:sldId id="289" r:id="rId13"/>
    <p:sldId id="344" r:id="rId14"/>
    <p:sldId id="345" r:id="rId15"/>
    <p:sldId id="346" r:id="rId16"/>
    <p:sldId id="347" r:id="rId17"/>
    <p:sldId id="348" r:id="rId18"/>
    <p:sldId id="349" r:id="rId19"/>
  </p:sldIdLst>
  <p:sldSz cx="9144000" cy="6858000" type="screen4x3"/>
  <p:notesSz cx="6791325" cy="9923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03B"/>
    <a:srgbClr val="0066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708"/>
  </p:normalViewPr>
  <p:slideViewPr>
    <p:cSldViewPr>
      <p:cViewPr>
        <p:scale>
          <a:sx n="70" d="100"/>
          <a:sy n="70" d="100"/>
        </p:scale>
        <p:origin x="1352" y="576"/>
      </p:cViewPr>
      <p:guideLst>
        <p:guide orient="horz" pos="216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3D19C4-111A-4595-AD4C-D4ADE87ED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7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416FF-CA1B-4D62-B94F-230FAFF37F16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753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4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B36B185-E039-4967-9F0E-8B984807981B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10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2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5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5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289487B-8FEE-4C30-8B5A-F44B0ACE3C87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11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1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6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6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EB5EC66-D50F-4D6D-8C4A-1BF6778A7A89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12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5C067D8-AE19-4B1D-965F-A5761C370B88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14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1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5D40-E9F8-4C09-A3B6-79F7D917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F2D98-FAB2-4A04-94D9-37E201C5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8C72-18CF-4342-A712-98565179E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3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7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0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1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0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6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9CF6-D02A-4FD2-A48D-E04DF49E6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70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59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43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0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77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21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6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42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5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D0A5-5706-47C3-8181-7340876D6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63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93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77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7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53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2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5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26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20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C98A-67F0-44E5-BCD4-672E0765C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17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05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50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0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18/04/16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AAFF0-E6FA-4438-B270-277C2D36C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DFF6-B2ED-47F5-ADE4-4D69E76F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2046-2CFD-46C4-A68F-6BC6C4E1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F558-DF29-43ED-9034-4FEA2738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8986-12D8-49D8-A38D-3EC5F60EF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B615C5-9743-4F7D-901C-BEB80BBC3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7C4DE2-2065-4D24-892C-AD3699D8763F}" type="datetimeFigureOut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18/04/16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36C4E5-0588-462C-854B-C8455DA67F2A}" type="slidenum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95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7C4DE2-2065-4D24-892C-AD3699D8763F}" type="datetimeFigureOut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18/04/16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36C4E5-0588-462C-854B-C8455DA67F2A}" type="slidenum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41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7C4DE2-2065-4D24-892C-AD3699D8763F}" type="datetimeFigureOut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18/04/16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36C4E5-0588-462C-854B-C8455DA67F2A}" type="slidenum">
              <a:rPr lang="en-NZ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80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image" Target="../media/image13.gif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businessinsider.com.au/chinas-three-gorges-dam-really-will-slow-the-earths-rotation-2010-6#ixzz2gLFLVmuJ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84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835696" y="692696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	</a:t>
            </a:r>
            <a:r>
              <a:rPr lang="en-US" altLang="en-US" sz="2400" b="0" dirty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Translation (Linear motion)- 			All points move through 			the same </a:t>
            </a:r>
            <a:r>
              <a:rPr lang="en-US" altLang="en-US" sz="2400" dirty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distance </a:t>
            </a:r>
            <a:r>
              <a:rPr lang="en-US" altLang="en-US" sz="2400" b="0" dirty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in the 			same time.</a:t>
            </a:r>
          </a:p>
        </p:txBody>
      </p:sp>
      <p:pic>
        <p:nvPicPr>
          <p:cNvPr id="185348" name="Picture 4" descr="Lizard_slides.gif - (15K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637"/>
            <a:ext cx="8921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316458" y="265944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	</a:t>
            </a:r>
            <a:r>
              <a:rPr lang="en-US" altLang="en-US" sz="2400" b="0" dirty="0">
                <a:solidFill>
                  <a:srgbClr val="3333CC"/>
                </a:solidFill>
                <a:latin typeface="Verdana" pitchFamily="34" charset="0"/>
                <a:sym typeface="Symbol" pitchFamily="18" charset="2"/>
              </a:rPr>
              <a:t>Rotation (Angular motion)- 			All points move through 			the same </a:t>
            </a:r>
            <a:r>
              <a:rPr lang="en-US" altLang="en-US" sz="2400" dirty="0">
                <a:solidFill>
                  <a:srgbClr val="3333CC"/>
                </a:solidFill>
                <a:latin typeface="Verdana" pitchFamily="34" charset="0"/>
                <a:sym typeface="Symbol" pitchFamily="18" charset="2"/>
              </a:rPr>
              <a:t>angle </a:t>
            </a:r>
            <a:r>
              <a:rPr lang="en-US" altLang="en-US" sz="2400" b="0" dirty="0">
                <a:solidFill>
                  <a:srgbClr val="3333CC"/>
                </a:solidFill>
                <a:latin typeface="Verdana" pitchFamily="34" charset="0"/>
                <a:sym typeface="Symbol" pitchFamily="18" charset="2"/>
              </a:rPr>
              <a:t>in the 			         </a:t>
            </a:r>
            <a:r>
              <a:rPr lang="en-US" altLang="en-US" sz="2400" b="0" dirty="0" smtClean="0">
                <a:solidFill>
                  <a:srgbClr val="3333CC"/>
                </a:solidFill>
                <a:latin typeface="Verdana" pitchFamily="34" charset="0"/>
                <a:sym typeface="Symbol" pitchFamily="18" charset="2"/>
              </a:rPr>
              <a:t>	same </a:t>
            </a:r>
            <a:r>
              <a:rPr lang="en-US" altLang="en-US" sz="2400" b="0" dirty="0">
                <a:solidFill>
                  <a:srgbClr val="3333CC"/>
                </a:solidFill>
                <a:latin typeface="Verdana" pitchFamily="34" charset="0"/>
                <a:sym typeface="Symbol" pitchFamily="18" charset="2"/>
              </a:rPr>
              <a:t>time.</a:t>
            </a:r>
          </a:p>
        </p:txBody>
      </p:sp>
      <p:pic>
        <p:nvPicPr>
          <p:cNvPr id="185350" name="Picture 6" descr="Record_spins.gif - (3K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1219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7" descr="Spiderman_rotates.gif - (27K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9255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2" name="Picture 8" descr="Spinning.gif - (6K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2286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19800" y="3886200"/>
            <a:ext cx="0" cy="2209800"/>
            <a:chOff x="3792" y="2448"/>
            <a:chExt cx="0" cy="1392"/>
          </a:xfrm>
        </p:grpSpPr>
        <p:sp>
          <p:nvSpPr>
            <p:cNvPr id="173076" name="Line 10"/>
            <p:cNvSpPr>
              <a:spLocks noChangeShapeType="1"/>
            </p:cNvSpPr>
            <p:nvPr/>
          </p:nvSpPr>
          <p:spPr bwMode="auto">
            <a:xfrm>
              <a:off x="3792" y="3168"/>
              <a:ext cx="0" cy="672"/>
            </a:xfrm>
            <a:prstGeom prst="line">
              <a:avLst/>
            </a:prstGeom>
            <a:noFill/>
            <a:ln w="603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077" name="Line 11"/>
            <p:cNvSpPr>
              <a:spLocks noChangeShapeType="1"/>
            </p:cNvSpPr>
            <p:nvPr/>
          </p:nvSpPr>
          <p:spPr bwMode="auto">
            <a:xfrm>
              <a:off x="3792" y="2448"/>
              <a:ext cx="0" cy="432"/>
            </a:xfrm>
            <a:prstGeom prst="line">
              <a:avLst/>
            </a:prstGeom>
            <a:noFill/>
            <a:ln w="603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71600" y="4419600"/>
            <a:ext cx="0" cy="1447800"/>
            <a:chOff x="864" y="2784"/>
            <a:chExt cx="0" cy="912"/>
          </a:xfrm>
        </p:grpSpPr>
        <p:sp>
          <p:nvSpPr>
            <p:cNvPr id="173074" name="Line 13"/>
            <p:cNvSpPr>
              <a:spLocks noChangeShapeType="1"/>
            </p:cNvSpPr>
            <p:nvPr/>
          </p:nvSpPr>
          <p:spPr bwMode="auto">
            <a:xfrm>
              <a:off x="864" y="2784"/>
              <a:ext cx="0" cy="384"/>
            </a:xfrm>
            <a:prstGeom prst="line">
              <a:avLst/>
            </a:prstGeom>
            <a:noFill/>
            <a:ln w="603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075" name="Line 14"/>
            <p:cNvSpPr>
              <a:spLocks noChangeShapeType="1"/>
            </p:cNvSpPr>
            <p:nvPr/>
          </p:nvSpPr>
          <p:spPr bwMode="auto">
            <a:xfrm>
              <a:off x="864" y="3312"/>
              <a:ext cx="0" cy="384"/>
            </a:xfrm>
            <a:prstGeom prst="line">
              <a:avLst/>
            </a:prstGeom>
            <a:noFill/>
            <a:ln w="603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09800" y="5181600"/>
            <a:ext cx="3048000" cy="0"/>
            <a:chOff x="1392" y="3264"/>
            <a:chExt cx="1920" cy="0"/>
          </a:xfrm>
        </p:grpSpPr>
        <p:sp>
          <p:nvSpPr>
            <p:cNvPr id="173072" name="Line 16"/>
            <p:cNvSpPr>
              <a:spLocks noChangeShapeType="1"/>
            </p:cNvSpPr>
            <p:nvPr/>
          </p:nvSpPr>
          <p:spPr bwMode="auto">
            <a:xfrm>
              <a:off x="1392" y="3264"/>
              <a:ext cx="288" cy="0"/>
            </a:xfrm>
            <a:prstGeom prst="line">
              <a:avLst/>
            </a:prstGeom>
            <a:noFill/>
            <a:ln w="603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073" name="Line 17"/>
            <p:cNvSpPr>
              <a:spLocks noChangeShapeType="1"/>
            </p:cNvSpPr>
            <p:nvPr/>
          </p:nvSpPr>
          <p:spPr bwMode="auto">
            <a:xfrm>
              <a:off x="3024" y="3264"/>
              <a:ext cx="288" cy="0"/>
            </a:xfrm>
            <a:prstGeom prst="line">
              <a:avLst/>
            </a:prstGeom>
            <a:noFill/>
            <a:ln w="603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447800" y="5257800"/>
            <a:ext cx="4572000" cy="1371600"/>
            <a:chOff x="912" y="3312"/>
            <a:chExt cx="2880" cy="864"/>
          </a:xfrm>
        </p:grpSpPr>
        <p:sp>
          <p:nvSpPr>
            <p:cNvPr id="173068" name="Text Box 19"/>
            <p:cNvSpPr txBox="1">
              <a:spLocks noChangeArrowheads="1"/>
            </p:cNvSpPr>
            <p:nvPr/>
          </p:nvSpPr>
          <p:spPr bwMode="auto">
            <a:xfrm>
              <a:off x="1440" y="3888"/>
              <a:ext cx="2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6600"/>
                  </a:solidFill>
                  <a:latin typeface="Verdana" pitchFamily="34" charset="0"/>
                  <a:sym typeface="Symbol" pitchFamily="18" charset="2"/>
                </a:rPr>
                <a:t>Axis of Rotation</a:t>
              </a:r>
            </a:p>
          </p:txBody>
        </p:sp>
        <p:sp>
          <p:nvSpPr>
            <p:cNvPr id="173069" name="Line 20"/>
            <p:cNvSpPr>
              <a:spLocks noChangeShapeType="1"/>
            </p:cNvSpPr>
            <p:nvPr/>
          </p:nvSpPr>
          <p:spPr bwMode="auto">
            <a:xfrm flipH="1" flipV="1">
              <a:off x="912" y="3600"/>
              <a:ext cx="110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070" name="Line 21"/>
            <p:cNvSpPr>
              <a:spLocks noChangeShapeType="1"/>
            </p:cNvSpPr>
            <p:nvPr/>
          </p:nvSpPr>
          <p:spPr bwMode="auto">
            <a:xfrm flipH="1" flipV="1">
              <a:off x="1536" y="3312"/>
              <a:ext cx="4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071" name="Line 22"/>
            <p:cNvSpPr>
              <a:spLocks noChangeShapeType="1"/>
            </p:cNvSpPr>
            <p:nvPr/>
          </p:nvSpPr>
          <p:spPr bwMode="auto">
            <a:xfrm flipV="1">
              <a:off x="2016" y="3696"/>
              <a:ext cx="172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5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utoUpdateAnimBg="0"/>
      <p:bldP spid="1853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Angular Position ()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400" b="0">
              <a:solidFill>
                <a:prstClr val="black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altLang="en-US" sz="2400" b="0" dirty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sz="2400" b="0" dirty="0" smtClean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d </a:t>
            </a:r>
            <a:r>
              <a:rPr lang="en-US" altLang="en-US" sz="2400" b="0" dirty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= arc length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altLang="en-US" sz="2400" b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 r = distance of a point from the axis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505200"/>
            <a:ext cx="9144000" cy="609600"/>
            <a:chOff x="0" y="2208"/>
            <a:chExt cx="5760" cy="384"/>
          </a:xfrm>
        </p:grpSpPr>
        <p:sp>
          <p:nvSpPr>
            <p:cNvPr id="174098" name="Line 8"/>
            <p:cNvSpPr>
              <a:spLocks noChangeShapeType="1"/>
            </p:cNvSpPr>
            <p:nvPr/>
          </p:nvSpPr>
          <p:spPr bwMode="auto">
            <a:xfrm>
              <a:off x="0" y="2208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099" name="Text Box 9"/>
            <p:cNvSpPr txBox="1">
              <a:spLocks noChangeArrowheads="1"/>
            </p:cNvSpPr>
            <p:nvPr/>
          </p:nvSpPr>
          <p:spPr bwMode="auto">
            <a:xfrm>
              <a:off x="96" y="2304"/>
              <a:ext cx="4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Notes on radians (rad):</a:t>
              </a:r>
            </a:p>
          </p:txBody>
        </p:sp>
      </p:grp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0" y="4191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1 revolution = 360 = 2</a:t>
            </a:r>
            <a:r>
              <a:rPr lang="en-US" altLang="en-US" sz="240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</a:t>
            </a: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rad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0" y="4724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Radians are a </a:t>
            </a:r>
            <a:r>
              <a:rPr lang="en-US" altLang="en-US" sz="240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dimensionless</a:t>
            </a: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unit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0" y="5257800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Don’t reset </a:t>
            </a:r>
            <a:r>
              <a:rPr lang="en-US" altLang="en-US" sz="240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</a:t>
            </a:r>
            <a:r>
              <a:rPr lang="en-US" altLang="en-US" sz="2400" b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to zero after one revolution: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3886200" y="5334000"/>
            <a:ext cx="4953000" cy="12160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1 revolution = 2</a:t>
            </a:r>
            <a:r>
              <a:rPr lang="en-US" altLang="en-US" sz="240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</a:t>
            </a:r>
            <a:r>
              <a:rPr lang="en-US" altLang="en-US" sz="2400" b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 rad,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1 ½ revolutions = 3</a:t>
            </a:r>
            <a:r>
              <a:rPr lang="en-US" altLang="en-US" sz="240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</a:t>
            </a:r>
            <a:r>
              <a:rPr lang="en-US" altLang="en-US" sz="2400" b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 rad,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2 revolutions = 4</a:t>
            </a:r>
            <a:r>
              <a:rPr lang="en-US" altLang="en-US" sz="240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</a:t>
            </a:r>
            <a:r>
              <a:rPr lang="en-US" altLang="en-US" sz="2400" b="0">
                <a:solidFill>
                  <a:srgbClr val="660066"/>
                </a:solidFill>
                <a:latin typeface="Verdana" pitchFamily="34" charset="0"/>
                <a:sym typeface="Symbol" pitchFamily="18" charset="2"/>
              </a:rPr>
              <a:t> rad,    etc…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10000" y="0"/>
            <a:ext cx="5334000" cy="2514600"/>
            <a:chOff x="2400" y="0"/>
            <a:chExt cx="3360" cy="1584"/>
          </a:xfrm>
        </p:grpSpPr>
        <p:pic>
          <p:nvPicPr>
            <p:cNvPr id="174094" name="Picture 15" descr="F08.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336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095" name="Line 16"/>
            <p:cNvSpPr>
              <a:spLocks noChangeShapeType="1"/>
            </p:cNvSpPr>
            <p:nvPr/>
          </p:nvSpPr>
          <p:spPr bwMode="auto">
            <a:xfrm>
              <a:off x="4896" y="768"/>
              <a:ext cx="864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096" name="Line 17"/>
            <p:cNvSpPr>
              <a:spLocks noChangeShapeType="1"/>
            </p:cNvSpPr>
            <p:nvPr/>
          </p:nvSpPr>
          <p:spPr bwMode="auto">
            <a:xfrm>
              <a:off x="3648" y="768"/>
              <a:ext cx="1200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097" name="Line 18"/>
            <p:cNvSpPr>
              <a:spLocks noChangeShapeType="1"/>
            </p:cNvSpPr>
            <p:nvPr/>
          </p:nvSpPr>
          <p:spPr bwMode="auto">
            <a:xfrm flipV="1">
              <a:off x="3648" y="240"/>
              <a:ext cx="912" cy="52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Z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152400" y="228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</a:pPr>
            <a:r>
              <a:rPr lang="en-US" altLang="en-US" sz="2400" b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sz="240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</a:t>
            </a:r>
            <a:r>
              <a:rPr lang="en-US" altLang="en-US" sz="2400" b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 is measured in </a:t>
            </a:r>
            <a:r>
              <a:rPr lang="en-US" altLang="en-US" sz="240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radians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0640" y="800100"/>
                <a:ext cx="1495782" cy="114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3600" i="1" smtClean="0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NZ" sz="3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sz="3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NZ" sz="3600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NZ" sz="3600" b="1" i="1" smtClean="0"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40" y="800100"/>
                <a:ext cx="1495782" cy="11409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95501" y="569267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0" dirty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67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utoUpdateAnimBg="0"/>
      <p:bldP spid="186374" grpId="0" autoUpdateAnimBg="0"/>
      <p:bldP spid="186378" grpId="0" autoUpdateAnimBg="0"/>
      <p:bldP spid="186379" grpId="0" autoUpdateAnimBg="0"/>
      <p:bldP spid="186380" grpId="0" autoUpdateAnimBg="0"/>
      <p:bldP spid="186381" grpId="0" animBg="1" autoUpdateAnimBg="0"/>
      <p:bldP spid="1863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C:\Users\Laura\Desktop\scan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3248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3487" y="3198168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0" dirty="0">
                <a:solidFill>
                  <a:srgbClr val="006600"/>
                </a:solidFill>
                <a:latin typeface="Verdana" pitchFamily="34" charset="0"/>
                <a:sym typeface="Symbol" pitchFamily="18" charset="2"/>
              </a:rPr>
              <a:t>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66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" y="692696"/>
            <a:ext cx="6942106" cy="54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71" y="2276872"/>
            <a:ext cx="2362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9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F08.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486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048000" y="451991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Angular Displacement ()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6324600" y="4191000"/>
            <a:ext cx="2438400" cy="584775"/>
          </a:xfrm>
          <a:prstGeom prst="rect">
            <a:avLst/>
          </a:prstGeom>
          <a:solidFill>
            <a:srgbClr val="CCCC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 = </a:t>
            </a:r>
            <a:r>
              <a:rPr lang="en-US" altLang="en-US" b="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</a:t>
            </a:r>
            <a:r>
              <a:rPr lang="en-US" altLang="en-US" b="0" baseline="-2500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f</a:t>
            </a:r>
            <a:r>
              <a:rPr lang="en-US" altLang="en-US" b="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b="0" dirty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- </a:t>
            </a:r>
            <a:r>
              <a:rPr lang="en-US" altLang="en-US" b="0" dirty="0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</a:t>
            </a:r>
            <a:r>
              <a:rPr lang="en-US" altLang="en-US" b="0" baseline="-25000" dirty="0" err="1" smtClean="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i</a:t>
            </a:r>
            <a:endParaRPr lang="en-US" altLang="en-US" b="0" baseline="-25000" dirty="0">
              <a:solidFill>
                <a:prstClr val="black"/>
              </a:solidFill>
              <a:latin typeface="Verdana" pitchFamily="34" charset="0"/>
              <a:sym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4724400"/>
            <a:ext cx="5029200" cy="1663700"/>
            <a:chOff x="2400" y="2976"/>
            <a:chExt cx="3168" cy="1048"/>
          </a:xfrm>
        </p:grpSpPr>
        <p:grpSp>
          <p:nvGrpSpPr>
            <p:cNvPr id="176134" name="Group 6"/>
            <p:cNvGrpSpPr>
              <a:grpSpLocks/>
            </p:cNvGrpSpPr>
            <p:nvPr/>
          </p:nvGrpSpPr>
          <p:grpSpPr bwMode="auto">
            <a:xfrm>
              <a:off x="2400" y="2976"/>
              <a:ext cx="3168" cy="1048"/>
              <a:chOff x="2400" y="2976"/>
              <a:chExt cx="3168" cy="1048"/>
            </a:xfrm>
          </p:grpSpPr>
          <p:sp>
            <p:nvSpPr>
              <p:cNvPr id="176137" name="Text Box 7"/>
              <p:cNvSpPr txBox="1">
                <a:spLocks noChangeArrowheads="1"/>
              </p:cNvSpPr>
              <p:nvPr/>
            </p:nvSpPr>
            <p:spPr bwMode="auto">
              <a:xfrm>
                <a:off x="2400" y="3408"/>
                <a:ext cx="3168" cy="616"/>
              </a:xfrm>
              <a:prstGeom prst="rect">
                <a:avLst/>
              </a:prstGeom>
              <a:noFill/>
              <a:ln w="28575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2400" b="0">
                    <a:solidFill>
                      <a:prstClr val="black"/>
                    </a:solidFill>
                    <a:latin typeface="Verdana" pitchFamily="34" charset="0"/>
                    <a:sym typeface="Symbol" pitchFamily="18" charset="2"/>
                  </a:rPr>
                  <a:t>Counterclockwise (CCW)       </a:t>
                </a:r>
                <a:r>
                  <a:rPr lang="en-US" altLang="en-US" sz="2400">
                    <a:solidFill>
                      <a:prstClr val="black"/>
                    </a:solidFill>
                    <a:latin typeface="Verdana" pitchFamily="34" charset="0"/>
                    <a:sym typeface="Symbol" pitchFamily="18" charset="2"/>
                  </a:rPr>
                  <a:t>+</a:t>
                </a:r>
                <a:r>
                  <a:rPr lang="en-US" altLang="en-US" sz="2400" b="0">
                    <a:solidFill>
                      <a:prstClr val="black"/>
                    </a:solidFill>
                    <a:latin typeface="Verdana" pitchFamily="34" charset="0"/>
                    <a:sym typeface="Symbol" pitchFamily="18" charset="2"/>
                  </a:rPr>
                  <a:t> </a:t>
                </a:r>
              </a:p>
              <a:p>
                <a:pPr eaLnBrk="1" fontAlgn="auto" hangingPunct="1">
                  <a:lnSpc>
                    <a:spcPct val="65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2400" b="0">
                    <a:solidFill>
                      <a:prstClr val="black"/>
                    </a:solidFill>
                    <a:latin typeface="Verdana" pitchFamily="34" charset="0"/>
                    <a:sym typeface="Symbol" pitchFamily="18" charset="2"/>
                  </a:rPr>
                  <a:t>     Clockwise (CW)        </a:t>
                </a:r>
                <a:r>
                  <a:rPr lang="en-US" altLang="en-US" sz="2800">
                    <a:solidFill>
                      <a:prstClr val="black"/>
                    </a:solidFill>
                    <a:latin typeface="Verdana" pitchFamily="34" charset="0"/>
                    <a:sym typeface="Symbol" pitchFamily="18" charset="2"/>
                  </a:rPr>
                  <a:t>-</a:t>
                </a:r>
              </a:p>
            </p:txBody>
          </p:sp>
          <p:sp>
            <p:nvSpPr>
              <p:cNvPr id="176138" name="AutoShape 8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240" cy="471"/>
              </a:xfrm>
              <a:prstGeom prst="downArrow">
                <a:avLst>
                  <a:gd name="adj1" fmla="val 50000"/>
                  <a:gd name="adj2" fmla="val 49063"/>
                </a:avLst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2800" b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76135" name="AutoShape 9"/>
            <p:cNvSpPr>
              <a:spLocks noChangeArrowheads="1"/>
            </p:cNvSpPr>
            <p:nvPr/>
          </p:nvSpPr>
          <p:spPr bwMode="auto">
            <a:xfrm>
              <a:off x="4896" y="3504"/>
              <a:ext cx="336" cy="162"/>
            </a:xfrm>
            <a:prstGeom prst="rightArrow">
              <a:avLst>
                <a:gd name="adj1" fmla="val 50000"/>
                <a:gd name="adj2" fmla="val 51852"/>
              </a:avLst>
            </a:prstGeom>
            <a:solidFill>
              <a:srgbClr val="CCCCFF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 b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76136" name="AutoShape 10"/>
            <p:cNvSpPr>
              <a:spLocks noChangeArrowheads="1"/>
            </p:cNvSpPr>
            <p:nvPr/>
          </p:nvSpPr>
          <p:spPr bwMode="auto">
            <a:xfrm>
              <a:off x="4368" y="3792"/>
              <a:ext cx="336" cy="162"/>
            </a:xfrm>
            <a:prstGeom prst="rightArrow">
              <a:avLst>
                <a:gd name="adj1" fmla="val 50000"/>
                <a:gd name="adj2" fmla="val 51852"/>
              </a:avLst>
            </a:prstGeom>
            <a:solidFill>
              <a:srgbClr val="CCCCFF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 b="0">
                <a:solidFill>
                  <a:prstClr val="black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5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738"/>
            <a:ext cx="8519190" cy="381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5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98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2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" y="0"/>
            <a:ext cx="9144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13" descr="http://z.about.com/d/diving/1/0/_/1/-/-/1060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34" y="1117996"/>
            <a:ext cx="5905492" cy="3816424"/>
          </a:xfrm>
          <a:prstGeom prst="rect">
            <a:avLst/>
          </a:prstGeom>
          <a:noFill/>
        </p:spPr>
      </p:pic>
      <p:pic>
        <p:nvPicPr>
          <p:cNvPr id="5" name="Picture 9" descr="http://z.about.com/d/diving/1/0/b/1/-/-/106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9489" y="908720"/>
            <a:ext cx="2899955" cy="423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7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4280" y="-72189"/>
            <a:ext cx="9378280" cy="706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0359"/>
            <a:ext cx="880166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hlinkClick r:id="rId3"/>
              </a:rPr>
              <a:t>http://www.businessinsider.com.au/chinas-three-gorges-dam-really-will-slow-the-earths-rotation-2010-6#ixzz2gLFLVmuJ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96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458075" cy="62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056784" cy="67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122</Words>
  <Application>Microsoft Macintosh PowerPoint</Application>
  <PresentationFormat>On-screen Show (4:3)</PresentationFormat>
  <Paragraphs>27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Cambria Math</vt:lpstr>
      <vt:lpstr>Symbol</vt:lpstr>
      <vt:lpstr>Times New Roman</vt:lpstr>
      <vt:lpstr>Verdana</vt:lpstr>
      <vt:lpstr>Wingdings</vt:lpstr>
      <vt:lpstr>Arial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98</cp:revision>
  <dcterms:created xsi:type="dcterms:W3CDTF">2002-02-23T17:41:03Z</dcterms:created>
  <dcterms:modified xsi:type="dcterms:W3CDTF">2016-04-18T08:43:16Z</dcterms:modified>
</cp:coreProperties>
</file>