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</p:sldMasterIdLst>
  <p:notesMasterIdLst>
    <p:notesMasterId r:id="rId22"/>
  </p:notesMasterIdLst>
  <p:sldIdLst>
    <p:sldId id="276" r:id="rId5"/>
    <p:sldId id="270" r:id="rId6"/>
    <p:sldId id="273" r:id="rId7"/>
    <p:sldId id="258" r:id="rId8"/>
    <p:sldId id="275" r:id="rId9"/>
    <p:sldId id="257" r:id="rId10"/>
    <p:sldId id="259" r:id="rId11"/>
    <p:sldId id="260" r:id="rId12"/>
    <p:sldId id="277" r:id="rId13"/>
    <p:sldId id="271" r:id="rId14"/>
    <p:sldId id="264" r:id="rId15"/>
    <p:sldId id="272" r:id="rId16"/>
    <p:sldId id="27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360" y="-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C6C3B-3EA9-4B6D-9E44-976646D6D074}" type="datetimeFigureOut">
              <a:rPr lang="en-NZ" smtClean="0"/>
              <a:t>19/04/15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CD71D-1A99-4945-94F2-48702C5456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31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3EE68C2-DD43-4EA5-B54D-9DC538C990A8}" type="slidenum">
              <a:rPr kumimoji="0" lang="en-US" altLang="en-US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2</a:t>
            </a:fld>
            <a:endParaRPr kumimoji="0"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B5BE12-1B01-49A7-8090-C8304211412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03867E-BE54-4047-80EF-A76246DB1A8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22973AF-C0A5-41A0-AFBF-4DCE356DF00C}" type="slidenum">
              <a:rPr kumimoji="0" lang="en-US" altLang="en-US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10</a:t>
            </a:fld>
            <a:endParaRPr kumimoji="0"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5EF0AB-DDF4-4E80-9616-57FF049B6CC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5EF0AB-DDF4-4E80-9616-57FF049B6CC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A6B876-41EE-4D21-A3FF-EED0EBF1B0A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BE13DC-D7A8-4537-983B-45FE6AFD9DC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18908-91B3-425B-B0DA-0F08DCE02E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914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2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" name="Rectangle 4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904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912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0" name="Freeform 892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/>
              <a:ahLst/>
              <a:cxnLst>
                <a:cxn ang="0">
                  <a:pos x="1059" y="0"/>
                </a:cxn>
                <a:cxn ang="0">
                  <a:pos x="147" y="144"/>
                </a:cxn>
                <a:cxn ang="0">
                  <a:pos x="177" y="171"/>
                </a:cxn>
                <a:cxn ang="0">
                  <a:pos x="1059" y="24"/>
                </a:cxn>
                <a:cxn ang="0">
                  <a:pos x="1059" y="0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893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44" y="348"/>
                </a:cxn>
                <a:cxn ang="0">
                  <a:pos x="3680" y="630"/>
                </a:cxn>
                <a:cxn ang="0">
                  <a:pos x="3616" y="624"/>
                </a:cxn>
                <a:cxn ang="0">
                  <a:pos x="3534" y="368"/>
                </a:cxn>
                <a:cxn ang="0">
                  <a:pos x="17" y="231"/>
                </a:cxn>
                <a:cxn ang="0">
                  <a:pos x="0" y="204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894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895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896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Oval 897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Oval 898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Oval 899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Oval 900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Oval 901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Oval 902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Oval 903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6745" name="Rectangle 905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6746" name="Rectangle 90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2" name="Rectangle 907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3" name="Rectangle 9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4" name="Rectangle 9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33F4-D24D-483C-9948-09CAFDCC876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50638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1DBC4-7149-4672-BDCD-2CA2489F74C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4852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57F-29EA-4335-BC3A-34632C34832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1479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E99F-051E-410A-8299-0AF703039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6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A528-370B-45F0-8F4A-8C4AC44B2E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90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50EC-99E1-4ACD-905F-A71F52229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7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1489-80E9-4D29-A4AE-DB9BEAC8C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6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8F8B-CEF7-402A-A957-C0EC2DA12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6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83AE-E9F5-46A7-980F-913FAB15D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85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8E94-DFAD-4698-8266-A1D77CAD8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5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1715-ECF5-4B54-B254-22C0C3412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0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3CDD-C6B8-444D-BB4F-7F2F3DA8426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0325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47E5-EAA4-4D19-8E03-DD476ED3CE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8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6EDA-CBA0-44AA-8DE2-4B774D0ED4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34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89CC1-6BAC-4576-AF95-879472B989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9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320675"/>
            <a:ext cx="7543800" cy="577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2DF7-2E8E-41C7-8886-49B5059269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66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767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767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17E8-8630-4425-B00A-8F9FBD1D42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15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E99F-051E-410A-8299-0AF703039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2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A528-370B-45F0-8F4A-8C4AC44B2E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68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50EC-99E1-4ACD-905F-A71F52229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56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1489-80E9-4D29-A4AE-DB9BEAC8C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80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8F8B-CEF7-402A-A957-C0EC2DA12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9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9EDA-0CF7-49D9-9112-FAD34993F96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15136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83AE-E9F5-46A7-980F-913FAB15D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95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8E94-DFAD-4698-8266-A1D77CAD8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00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1715-ECF5-4B54-B254-22C0C3412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64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47E5-EAA4-4D19-8E03-DD476ED3CE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23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6EDA-CBA0-44AA-8DE2-4B774D0ED4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56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89CC1-6BAC-4576-AF95-879472B989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59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320675"/>
            <a:ext cx="7543800" cy="577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2DF7-2E8E-41C7-8886-49B5059269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71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767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767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17E8-8630-4425-B00A-8F9FBD1D42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26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914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2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" name="Rectangle 4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Rectangle 904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912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0" name="Freeform 892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/>
              <a:ahLst/>
              <a:cxnLst>
                <a:cxn ang="0">
                  <a:pos x="1059" y="0"/>
                </a:cxn>
                <a:cxn ang="0">
                  <a:pos x="147" y="144"/>
                </a:cxn>
                <a:cxn ang="0">
                  <a:pos x="177" y="171"/>
                </a:cxn>
                <a:cxn ang="0">
                  <a:pos x="1059" y="24"/>
                </a:cxn>
                <a:cxn ang="0">
                  <a:pos x="1059" y="0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893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44" y="348"/>
                </a:cxn>
                <a:cxn ang="0">
                  <a:pos x="3680" y="630"/>
                </a:cxn>
                <a:cxn ang="0">
                  <a:pos x="3616" y="624"/>
                </a:cxn>
                <a:cxn ang="0">
                  <a:pos x="3534" y="368"/>
                </a:cxn>
                <a:cxn ang="0">
                  <a:pos x="17" y="231"/>
                </a:cxn>
                <a:cxn ang="0">
                  <a:pos x="0" y="204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894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895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896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Oval 897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Oval 898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Oval 899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Oval 900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Oval 901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Oval 902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Oval 903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6745" name="Rectangle 905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6746" name="Rectangle 90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2" name="Rectangle 907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3" name="Rectangle 9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4" name="Rectangle 9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33F4-D24D-483C-9948-09CAFDCC876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7617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3CDD-C6B8-444D-BB4F-7F2F3DA8426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40992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43C21-ABA1-4F65-A6E0-9734C0F0D85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78185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9EDA-0CF7-49D9-9112-FAD34993F96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16389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43C21-ABA1-4F65-A6E0-9734C0F0D85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58886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A683-C52B-4058-A503-1C948613C3F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67617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CC15-4795-4033-914B-297003832D9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01376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BFEC-6DE9-49BE-997D-FFE4282C786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74433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6F87-4114-4A7F-9ECC-E8768455A28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88954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96D6-1046-4FE4-B702-477C903A1CA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15362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1DBC4-7149-4672-BDCD-2CA2489F74C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07309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57F-29EA-4335-BC3A-34632C34832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88181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A683-C52B-4058-A503-1C948613C3F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04311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CC15-4795-4033-914B-297003832D9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03226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BFEC-6DE9-49BE-997D-FFE4282C786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50180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6F87-4114-4A7F-9ECC-E8768455A28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88459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9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90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96D6-1046-4FE4-B702-477C903A1CA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53727"/>
      </p:ext>
    </p:extLst>
  </p:cSld>
  <p:clrMapOvr>
    <a:masterClrMapping/>
  </p:clrMapOvr>
  <p:transition xmlns:p14="http://schemas.microsoft.com/office/powerpoint/2010/main"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16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22530" name="Rectangle 2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32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106" name="Group 91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23420" name="Freeform 892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/>
                <a:ahLst/>
                <a:cxnLst>
                  <a:cxn ang="0">
                    <a:pos x="1059" y="0"/>
                  </a:cxn>
                  <a:cxn ang="0">
                    <a:pos x="147" y="144"/>
                  </a:cxn>
                  <a:cxn ang="0">
                    <a:pos x="177" y="171"/>
                  </a:cxn>
                  <a:cxn ang="0">
                    <a:pos x="1059" y="24"/>
                  </a:cxn>
                  <a:cxn ang="0">
                    <a:pos x="1059" y="0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21" name="Freeform 893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3544" y="348"/>
                  </a:cxn>
                  <a:cxn ang="0">
                    <a:pos x="3680" y="630"/>
                  </a:cxn>
                  <a:cxn ang="0">
                    <a:pos x="3616" y="624"/>
                  </a:cxn>
                  <a:cxn ang="0">
                    <a:pos x="3534" y="368"/>
                  </a:cxn>
                  <a:cxn ang="0">
                    <a:pos x="17" y="231"/>
                  </a:cxn>
                  <a:cxn ang="0">
                    <a:pos x="0" y="204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110" name="Group 894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23423" name="Oval 895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4" name="Oval 896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5" name="Oval 897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6" name="Oval 898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7" name="Oval 899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8" name="Oval 900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9" name="Oval 901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30" name="Oval 902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31" name="Oval 903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432" name="Rectangle 904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99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3435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3436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3437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4C33A-CB5A-4AB0-A7E8-3FBC6B417ECE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u="none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u="none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u="none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8A580F-8244-464D-BCB1-E67270756D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u="none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u="none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u="none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8A580F-8244-464D-BCB1-E67270756D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16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22530" name="Rectangle 2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32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106" name="Group 91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23420" name="Freeform 892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/>
                <a:ahLst/>
                <a:cxnLst>
                  <a:cxn ang="0">
                    <a:pos x="1059" y="0"/>
                  </a:cxn>
                  <a:cxn ang="0">
                    <a:pos x="147" y="144"/>
                  </a:cxn>
                  <a:cxn ang="0">
                    <a:pos x="177" y="171"/>
                  </a:cxn>
                  <a:cxn ang="0">
                    <a:pos x="1059" y="24"/>
                  </a:cxn>
                  <a:cxn ang="0">
                    <a:pos x="1059" y="0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21" name="Freeform 893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3544" y="348"/>
                  </a:cxn>
                  <a:cxn ang="0">
                    <a:pos x="3680" y="630"/>
                  </a:cxn>
                  <a:cxn ang="0">
                    <a:pos x="3616" y="624"/>
                  </a:cxn>
                  <a:cxn ang="0">
                    <a:pos x="3534" y="368"/>
                  </a:cxn>
                  <a:cxn ang="0">
                    <a:pos x="17" y="231"/>
                  </a:cxn>
                  <a:cxn ang="0">
                    <a:pos x="0" y="204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110" name="Group 894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23423" name="Oval 895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4" name="Oval 896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5" name="Oval 897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6" name="Oval 898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7" name="Oval 899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8" name="Oval 900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29" name="Oval 901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30" name="Oval 902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431" name="Oval 903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432" name="Rectangle 904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99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3435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3436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3437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4C33A-CB5A-4AB0-A7E8-3FBC6B417ECE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xmlns:p14="http://schemas.microsoft.com/office/powerpoint/2010/main"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jpeg"/><Relationship Id="rId3" Type="http://schemas.openxmlformats.org/officeDocument/2006/relationships/hyperlink" Target="https://www.youtube.com/watch?v=xj2L4LbYD7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ciencecartoonsplus.com/gallery/physics/physics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229814" cy="58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2636912"/>
            <a:ext cx="273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well do you get the joke?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9986510"/>
      </p:ext>
    </p:extLst>
  </p:cSld>
  <p:clrMapOvr>
    <a:masterClrMapping/>
  </p:clrMapOvr>
  <p:transition xmlns:p14="http://schemas.microsoft.com/office/powerpoint/2010/main"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703040"/>
            <a:ext cx="6096000" cy="3886200"/>
            <a:chOff x="192" y="864"/>
            <a:chExt cx="3840" cy="2448"/>
          </a:xfrm>
        </p:grpSpPr>
        <p:sp>
          <p:nvSpPr>
            <p:cNvPr id="62487" name="Line 3"/>
            <p:cNvSpPr>
              <a:spLocks noChangeShapeType="1"/>
            </p:cNvSpPr>
            <p:nvPr/>
          </p:nvSpPr>
          <p:spPr bwMode="auto">
            <a:xfrm>
              <a:off x="192" y="1104"/>
              <a:ext cx="182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88" name="Line 4"/>
            <p:cNvSpPr>
              <a:spLocks noChangeShapeType="1"/>
            </p:cNvSpPr>
            <p:nvPr/>
          </p:nvSpPr>
          <p:spPr bwMode="auto">
            <a:xfrm>
              <a:off x="576" y="1104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89" name="Line 5"/>
            <p:cNvSpPr>
              <a:spLocks noChangeShapeType="1"/>
            </p:cNvSpPr>
            <p:nvPr/>
          </p:nvSpPr>
          <p:spPr bwMode="auto">
            <a:xfrm>
              <a:off x="1536" y="1104"/>
              <a:ext cx="0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90" name="Oval 6"/>
            <p:cNvSpPr>
              <a:spLocks noChangeArrowheads="1"/>
            </p:cNvSpPr>
            <p:nvPr/>
          </p:nvSpPr>
          <p:spPr bwMode="auto">
            <a:xfrm>
              <a:off x="1296" y="864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91" name="Oval 7"/>
            <p:cNvSpPr>
              <a:spLocks noChangeArrowheads="1"/>
            </p:cNvSpPr>
            <p:nvPr/>
          </p:nvSpPr>
          <p:spPr bwMode="auto">
            <a:xfrm>
              <a:off x="2064" y="912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92" name="Oval 8"/>
            <p:cNvSpPr>
              <a:spLocks noChangeArrowheads="1"/>
            </p:cNvSpPr>
            <p:nvPr/>
          </p:nvSpPr>
          <p:spPr bwMode="auto">
            <a:xfrm>
              <a:off x="2832" y="1152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93" name="Oval 9"/>
            <p:cNvSpPr>
              <a:spLocks noChangeArrowheads="1"/>
            </p:cNvSpPr>
            <p:nvPr/>
          </p:nvSpPr>
          <p:spPr bwMode="auto">
            <a:xfrm>
              <a:off x="3552" y="1632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94" name="Arc 10"/>
            <p:cNvSpPr>
              <a:spLocks/>
            </p:cNvSpPr>
            <p:nvPr/>
          </p:nvSpPr>
          <p:spPr bwMode="auto">
            <a:xfrm>
              <a:off x="1680" y="960"/>
              <a:ext cx="2352" cy="2352"/>
            </a:xfrm>
            <a:custGeom>
              <a:avLst/>
              <a:gdLst>
                <a:gd name="T0" fmla="*/ 0 w 18873"/>
                <a:gd name="T1" fmla="*/ 0 h 21600"/>
                <a:gd name="T2" fmla="*/ 0 w 18873"/>
                <a:gd name="T3" fmla="*/ 0 h 21600"/>
                <a:gd name="T4" fmla="*/ 0 w 18873"/>
                <a:gd name="T5" fmla="*/ 0 h 21600"/>
                <a:gd name="T6" fmla="*/ 0 60000 65536"/>
                <a:gd name="T7" fmla="*/ 0 60000 65536"/>
                <a:gd name="T8" fmla="*/ 0 60000 65536"/>
                <a:gd name="T9" fmla="*/ 0 w 18873"/>
                <a:gd name="T10" fmla="*/ 0 h 21600"/>
                <a:gd name="T11" fmla="*/ 18873 w 188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73" h="21600" fill="none" extrusionOk="0">
                  <a:moveTo>
                    <a:pt x="-1" y="0"/>
                  </a:moveTo>
                  <a:cubicBezTo>
                    <a:pt x="7837" y="0"/>
                    <a:pt x="15060" y="4245"/>
                    <a:pt x="18872" y="11094"/>
                  </a:cubicBezTo>
                </a:path>
                <a:path w="18873" h="21600" stroke="0" extrusionOk="0">
                  <a:moveTo>
                    <a:pt x="-1" y="0"/>
                  </a:moveTo>
                  <a:cubicBezTo>
                    <a:pt x="7837" y="0"/>
                    <a:pt x="15060" y="4245"/>
                    <a:pt x="18872" y="1109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62467" name="Text Box 11"/>
          <p:cNvSpPr txBox="1">
            <a:spLocks noChangeArrowheads="1"/>
          </p:cNvSpPr>
          <p:nvPr/>
        </p:nvSpPr>
        <p:spPr bwMode="auto">
          <a:xfrm>
            <a:off x="1219200" y="764704"/>
            <a:ext cx="67056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</a:rPr>
              <a:t>The instantaneous velocity </a:t>
            </a:r>
            <a:r>
              <a:rPr lang="en-US" altLang="en-US" sz="2400" b="1" dirty="0">
                <a:solidFill>
                  <a:srgbClr val="000000"/>
                </a:solidFill>
                <a:latin typeface="Verdana" pitchFamily="34" charset="0"/>
              </a:rPr>
              <a:t>v </a:t>
            </a: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</a:rPr>
              <a:t>is always </a:t>
            </a:r>
            <a:r>
              <a:rPr lang="en-US" altLang="en-US" sz="2400" u="sng" dirty="0" smtClean="0">
                <a:solidFill>
                  <a:srgbClr val="000000"/>
                </a:solidFill>
                <a:latin typeface="Verdana" pitchFamily="34" charset="0"/>
              </a:rPr>
              <a:t>tangential</a:t>
            </a:r>
            <a:r>
              <a:rPr lang="en-US" altLang="en-US" sz="2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</a:rPr>
              <a:t>to the path of the object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38400" y="1779240"/>
            <a:ext cx="4876800" cy="2606675"/>
            <a:chOff x="1536" y="912"/>
            <a:chExt cx="3072" cy="1642"/>
          </a:xfrm>
        </p:grpSpPr>
        <p:sp>
          <p:nvSpPr>
            <p:cNvPr id="62479" name="Line 13"/>
            <p:cNvSpPr>
              <a:spLocks noChangeShapeType="1"/>
            </p:cNvSpPr>
            <p:nvPr/>
          </p:nvSpPr>
          <p:spPr bwMode="auto">
            <a:xfrm>
              <a:off x="1536" y="96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80" name="Line 14"/>
            <p:cNvSpPr>
              <a:spLocks noChangeShapeType="1"/>
            </p:cNvSpPr>
            <p:nvPr/>
          </p:nvSpPr>
          <p:spPr bwMode="auto">
            <a:xfrm>
              <a:off x="2304" y="1008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81" name="Line 15"/>
            <p:cNvSpPr>
              <a:spLocks noChangeShapeType="1"/>
            </p:cNvSpPr>
            <p:nvPr/>
          </p:nvSpPr>
          <p:spPr bwMode="auto">
            <a:xfrm>
              <a:off x="3072" y="1296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82" name="Line 16"/>
            <p:cNvSpPr>
              <a:spLocks noChangeShapeType="1"/>
            </p:cNvSpPr>
            <p:nvPr/>
          </p:nvSpPr>
          <p:spPr bwMode="auto">
            <a:xfrm>
              <a:off x="3792" y="1824"/>
              <a:ext cx="384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83" name="Text Box 17"/>
            <p:cNvSpPr txBox="1">
              <a:spLocks noChangeArrowheads="1"/>
            </p:cNvSpPr>
            <p:nvPr/>
          </p:nvSpPr>
          <p:spPr bwMode="auto">
            <a:xfrm>
              <a:off x="3264" y="144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Verdana" pitchFamily="34" charset="0"/>
                </a:rPr>
                <a:t>v</a:t>
              </a:r>
            </a:p>
          </p:txBody>
        </p:sp>
        <p:sp>
          <p:nvSpPr>
            <p:cNvPr id="62484" name="Text Box 18"/>
            <p:cNvSpPr txBox="1">
              <a:spLocks noChangeArrowheads="1"/>
            </p:cNvSpPr>
            <p:nvPr/>
          </p:nvSpPr>
          <p:spPr bwMode="auto">
            <a:xfrm>
              <a:off x="2448" y="105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Verdana" pitchFamily="34" charset="0"/>
                </a:rPr>
                <a:t>v</a:t>
              </a:r>
            </a:p>
          </p:txBody>
        </p:sp>
        <p:sp>
          <p:nvSpPr>
            <p:cNvPr id="62485" name="Text Box 19"/>
            <p:cNvSpPr txBox="1">
              <a:spLocks noChangeArrowheads="1"/>
            </p:cNvSpPr>
            <p:nvPr/>
          </p:nvSpPr>
          <p:spPr bwMode="auto">
            <a:xfrm>
              <a:off x="1680" y="91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Verdana" pitchFamily="34" charset="0"/>
                </a:rPr>
                <a:t>v</a:t>
              </a:r>
            </a:p>
          </p:txBody>
        </p:sp>
        <p:sp>
          <p:nvSpPr>
            <p:cNvPr id="62486" name="Text Box 20"/>
            <p:cNvSpPr txBox="1">
              <a:spLocks noChangeArrowheads="1"/>
            </p:cNvSpPr>
            <p:nvPr/>
          </p:nvSpPr>
          <p:spPr bwMode="auto">
            <a:xfrm>
              <a:off x="4176" y="2304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Verdana" pitchFamily="34" charset="0"/>
                </a:rPr>
                <a:t>v</a:t>
              </a:r>
            </a:p>
          </p:txBody>
        </p:sp>
      </p:grpSp>
      <p:sp>
        <p:nvSpPr>
          <p:cNvPr id="62469" name="Text Box 21"/>
          <p:cNvSpPr txBox="1">
            <a:spLocks noChangeArrowheads="1"/>
          </p:cNvSpPr>
          <p:nvPr/>
        </p:nvSpPr>
        <p:spPr bwMode="auto">
          <a:xfrm>
            <a:off x="2498725" y="3868688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u="sng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68288" y="2998443"/>
            <a:ext cx="7427913" cy="484188"/>
            <a:chOff x="169" y="1680"/>
            <a:chExt cx="4679" cy="305"/>
          </a:xfrm>
        </p:grpSpPr>
        <p:sp>
          <p:nvSpPr>
            <p:cNvPr id="62476" name="Text Box 23"/>
            <p:cNvSpPr txBox="1">
              <a:spLocks noChangeArrowheads="1"/>
            </p:cNvSpPr>
            <p:nvPr/>
          </p:nvSpPr>
          <p:spPr bwMode="auto">
            <a:xfrm>
              <a:off x="169" y="1697"/>
              <a:ext cx="33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dirty="0" err="1">
                  <a:solidFill>
                    <a:srgbClr val="0033CC"/>
                  </a:solidFill>
                  <a:latin typeface="Verdana" pitchFamily="34" charset="0"/>
                </a:rPr>
                <a:t>v</a:t>
              </a:r>
              <a:r>
                <a:rPr lang="en-US" altLang="en-US" sz="2400" baseline="-25000" dirty="0" err="1">
                  <a:solidFill>
                    <a:srgbClr val="0033CC"/>
                  </a:solidFill>
                  <a:latin typeface="Verdana" pitchFamily="34" charset="0"/>
                </a:rPr>
                <a:t>x</a:t>
              </a:r>
              <a:r>
                <a:rPr lang="en-US" altLang="en-US" sz="2400" baseline="-25000" dirty="0">
                  <a:solidFill>
                    <a:srgbClr val="0033CC"/>
                  </a:solidFill>
                  <a:latin typeface="Verdana" pitchFamily="34" charset="0"/>
                </a:rPr>
                <a:t> </a:t>
              </a:r>
              <a:r>
                <a:rPr lang="en-US" altLang="en-US" sz="2400" dirty="0">
                  <a:solidFill>
                    <a:srgbClr val="0033CC"/>
                  </a:solidFill>
                  <a:latin typeface="Verdana" pitchFamily="34" charset="0"/>
                </a:rPr>
                <a:t>= x-component of velocity</a:t>
              </a:r>
            </a:p>
          </p:txBody>
        </p:sp>
        <p:sp>
          <p:nvSpPr>
            <p:cNvPr id="62477" name="Line 24"/>
            <p:cNvSpPr>
              <a:spLocks noChangeShapeType="1"/>
            </p:cNvSpPr>
            <p:nvPr/>
          </p:nvSpPr>
          <p:spPr bwMode="auto">
            <a:xfrm>
              <a:off x="3792" y="1824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78" name="Text Box 25"/>
            <p:cNvSpPr txBox="1">
              <a:spLocks noChangeArrowheads="1"/>
            </p:cNvSpPr>
            <p:nvPr/>
          </p:nvSpPr>
          <p:spPr bwMode="auto">
            <a:xfrm>
              <a:off x="4176" y="168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33CC"/>
                  </a:solidFill>
                  <a:latin typeface="Verdana" pitchFamily="34" charset="0"/>
                </a:rPr>
                <a:t>v</a:t>
              </a:r>
              <a:r>
                <a:rPr lang="en-US" altLang="en-US" sz="2400" baseline="-25000">
                  <a:solidFill>
                    <a:srgbClr val="0033CC"/>
                  </a:solidFill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66700" y="3227040"/>
            <a:ext cx="6591300" cy="1295400"/>
            <a:chOff x="168" y="1824"/>
            <a:chExt cx="4152" cy="816"/>
          </a:xfrm>
        </p:grpSpPr>
        <p:sp>
          <p:nvSpPr>
            <p:cNvPr id="62473" name="Line 27"/>
            <p:cNvSpPr>
              <a:spLocks noChangeShapeType="1"/>
            </p:cNvSpPr>
            <p:nvPr/>
          </p:nvSpPr>
          <p:spPr bwMode="auto">
            <a:xfrm>
              <a:off x="3792" y="1824"/>
              <a:ext cx="0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474" name="Text Box 28"/>
            <p:cNvSpPr txBox="1">
              <a:spLocks noChangeArrowheads="1"/>
            </p:cNvSpPr>
            <p:nvPr/>
          </p:nvSpPr>
          <p:spPr bwMode="auto">
            <a:xfrm>
              <a:off x="3648" y="235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33CC"/>
                  </a:solidFill>
                  <a:latin typeface="Verdana" pitchFamily="34" charset="0"/>
                </a:rPr>
                <a:t>v</a:t>
              </a:r>
              <a:r>
                <a:rPr lang="en-US" altLang="en-US" sz="2400" baseline="-25000">
                  <a:solidFill>
                    <a:srgbClr val="0033CC"/>
                  </a:solidFill>
                  <a:latin typeface="Verdana" pitchFamily="34" charset="0"/>
                </a:rPr>
                <a:t>y</a:t>
              </a:r>
            </a:p>
          </p:txBody>
        </p:sp>
        <p:sp>
          <p:nvSpPr>
            <p:cNvPr id="62475" name="Text Box 29"/>
            <p:cNvSpPr txBox="1">
              <a:spLocks noChangeArrowheads="1"/>
            </p:cNvSpPr>
            <p:nvPr/>
          </p:nvSpPr>
          <p:spPr bwMode="auto">
            <a:xfrm>
              <a:off x="168" y="1969"/>
              <a:ext cx="33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dirty="0" err="1">
                  <a:solidFill>
                    <a:srgbClr val="0033CC"/>
                  </a:solidFill>
                  <a:latin typeface="Verdana" pitchFamily="34" charset="0"/>
                </a:rPr>
                <a:t>v</a:t>
              </a:r>
              <a:r>
                <a:rPr lang="en-US" altLang="en-US" sz="2400" baseline="-25000" dirty="0" err="1">
                  <a:solidFill>
                    <a:srgbClr val="0033CC"/>
                  </a:solidFill>
                  <a:latin typeface="Verdana" pitchFamily="34" charset="0"/>
                </a:rPr>
                <a:t>y</a:t>
              </a:r>
              <a:r>
                <a:rPr lang="en-US" altLang="en-US" sz="2400" baseline="-25000" dirty="0">
                  <a:solidFill>
                    <a:srgbClr val="0033CC"/>
                  </a:solidFill>
                  <a:latin typeface="Verdana" pitchFamily="34" charset="0"/>
                </a:rPr>
                <a:t> </a:t>
              </a:r>
              <a:r>
                <a:rPr lang="en-US" altLang="en-US" sz="2400" dirty="0">
                  <a:solidFill>
                    <a:srgbClr val="0033CC"/>
                  </a:solidFill>
                  <a:latin typeface="Verdana" pitchFamily="34" charset="0"/>
                </a:rPr>
                <a:t>= y-component of velocity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9885" y="0"/>
            <a:ext cx="29370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</a:rPr>
              <a:t>Key Concepts: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36907" y="27227"/>
            <a:ext cx="2917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660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</a:rPr>
              <a:t>think vectors…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660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/>
            </a:endParaRPr>
          </a:p>
        </p:txBody>
      </p: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266700" y="4077072"/>
            <a:ext cx="3962400" cy="2209800"/>
            <a:chOff x="192" y="2496"/>
            <a:chExt cx="2496" cy="1392"/>
          </a:xfrm>
        </p:grpSpPr>
        <p:grpSp>
          <p:nvGrpSpPr>
            <p:cNvPr id="36" name="Group 6"/>
            <p:cNvGrpSpPr>
              <a:grpSpLocks/>
            </p:cNvGrpSpPr>
            <p:nvPr/>
          </p:nvGrpSpPr>
          <p:grpSpPr bwMode="auto">
            <a:xfrm>
              <a:off x="192" y="2496"/>
              <a:ext cx="1776" cy="1248"/>
              <a:chOff x="192" y="2496"/>
              <a:chExt cx="1776" cy="1248"/>
            </a:xfrm>
          </p:grpSpPr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192" y="2928"/>
                <a:ext cx="1440" cy="72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NZ" sz="2800" u="sng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39" name="Picture 8" descr="j0283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496"/>
                <a:ext cx="756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Line 9"/>
              <p:cNvSpPr>
                <a:spLocks noChangeShapeType="1"/>
              </p:cNvSpPr>
              <p:nvPr/>
            </p:nvSpPr>
            <p:spPr bwMode="auto">
              <a:xfrm>
                <a:off x="1056" y="3264"/>
                <a:ext cx="912" cy="4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NZ" sz="2800" u="sng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1920" y="360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 smtClean="0">
                  <a:solidFill>
                    <a:srgbClr val="CC0000"/>
                  </a:solidFill>
                  <a:latin typeface="Verdana" pitchFamily="34" charset="0"/>
                </a:rPr>
                <a:t> v</a:t>
              </a:r>
            </a:p>
          </p:txBody>
        </p:sp>
      </p:grpSp>
      <p:grpSp>
        <p:nvGrpSpPr>
          <p:cNvPr id="41" name="Group 11"/>
          <p:cNvGrpSpPr>
            <a:grpSpLocks/>
          </p:cNvGrpSpPr>
          <p:nvPr/>
        </p:nvGrpSpPr>
        <p:grpSpPr bwMode="auto">
          <a:xfrm>
            <a:off x="1654134" y="5065702"/>
            <a:ext cx="2667000" cy="457200"/>
            <a:chOff x="1056" y="3120"/>
            <a:chExt cx="1680" cy="288"/>
          </a:xfrm>
        </p:grpSpPr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1056" y="3264"/>
              <a:ext cx="9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NZ" sz="2800" u="sng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1968" y="312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 err="1" smtClean="0">
                  <a:solidFill>
                    <a:srgbClr val="0033CC"/>
                  </a:solidFill>
                  <a:latin typeface="Verdana" pitchFamily="34" charset="0"/>
                </a:rPr>
                <a:t>v</a:t>
              </a:r>
              <a:r>
                <a:rPr lang="en-US" altLang="en-US" sz="2400" baseline="-25000" dirty="0" err="1" smtClean="0">
                  <a:solidFill>
                    <a:srgbClr val="0033CC"/>
                  </a:solidFill>
                  <a:latin typeface="Verdana" pitchFamily="34" charset="0"/>
                </a:rPr>
                <a:t>x</a:t>
              </a:r>
              <a:endParaRPr lang="en-US" altLang="en-US" sz="2400" baseline="-25000" dirty="0" smtClean="0">
                <a:solidFill>
                  <a:srgbClr val="0033CC"/>
                </a:solidFill>
                <a:latin typeface="Verdana" pitchFamily="34" charset="0"/>
              </a:endParaRPr>
            </a:p>
          </p:txBody>
        </p:sp>
      </p:grpSp>
      <p:grpSp>
        <p:nvGrpSpPr>
          <p:cNvPr id="45" name="Group 15"/>
          <p:cNvGrpSpPr>
            <a:grpSpLocks/>
          </p:cNvGrpSpPr>
          <p:nvPr/>
        </p:nvGrpSpPr>
        <p:grpSpPr bwMode="auto">
          <a:xfrm>
            <a:off x="1409700" y="5294302"/>
            <a:ext cx="1219200" cy="1143000"/>
            <a:chOff x="912" y="3264"/>
            <a:chExt cx="768" cy="720"/>
          </a:xfrm>
        </p:grpSpPr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1056" y="3264"/>
              <a:ext cx="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NZ" sz="2800" u="sng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912" y="3696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 err="1" smtClean="0">
                  <a:solidFill>
                    <a:srgbClr val="0033CC"/>
                  </a:solidFill>
                  <a:latin typeface="Verdana" pitchFamily="34" charset="0"/>
                </a:rPr>
                <a:t>v</a:t>
              </a:r>
              <a:r>
                <a:rPr lang="en-US" altLang="en-US" sz="2400" baseline="-25000" dirty="0" err="1" smtClean="0">
                  <a:solidFill>
                    <a:srgbClr val="0033CC"/>
                  </a:solidFill>
                  <a:latin typeface="Verdana" pitchFamily="34" charset="0"/>
                </a:rPr>
                <a:t>y</a:t>
              </a:r>
              <a:endParaRPr lang="en-US" altLang="en-US" sz="2400" baseline="-25000" dirty="0" smtClean="0">
                <a:solidFill>
                  <a:srgbClr val="0033CC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72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reeform 7"/>
          <p:cNvSpPr>
            <a:spLocks/>
          </p:cNvSpPr>
          <p:nvPr/>
        </p:nvSpPr>
        <p:spPr bwMode="auto">
          <a:xfrm>
            <a:off x="2711624" y="1474611"/>
            <a:ext cx="2758186" cy="3611135"/>
          </a:xfrm>
          <a:custGeom>
            <a:avLst/>
            <a:gdLst>
              <a:gd name="T0" fmla="*/ 0 w 1248"/>
              <a:gd name="T1" fmla="*/ 2147483647 h 1968"/>
              <a:gd name="T2" fmla="*/ 2147483647 w 1248"/>
              <a:gd name="T3" fmla="*/ 2147483647 h 1968"/>
              <a:gd name="T4" fmla="*/ 2147483647 w 1248"/>
              <a:gd name="T5" fmla="*/ 2147483647 h 1968"/>
              <a:gd name="T6" fmla="*/ 2147483647 w 1248"/>
              <a:gd name="T7" fmla="*/ 0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968"/>
              <a:gd name="T14" fmla="*/ 1248 w 1248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968">
                <a:moveTo>
                  <a:pt x="0" y="1968"/>
                </a:moveTo>
                <a:cubicBezTo>
                  <a:pt x="128" y="1640"/>
                  <a:pt x="256" y="1312"/>
                  <a:pt x="384" y="1056"/>
                </a:cubicBezTo>
                <a:cubicBezTo>
                  <a:pt x="512" y="800"/>
                  <a:pt x="624" y="608"/>
                  <a:pt x="768" y="432"/>
                </a:cubicBezTo>
                <a:cubicBezTo>
                  <a:pt x="912" y="256"/>
                  <a:pt x="1080" y="128"/>
                  <a:pt x="1248" y="0"/>
                </a:cubicBez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206924" y="3333146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2711624" y="1771046"/>
            <a:ext cx="1143000" cy="320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17453185">
            <a:off x="1101437" y="2927913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= Initial Velocity</a:t>
            </a:r>
            <a:endParaRPr lang="en-AU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1187624" y="5161946"/>
            <a:ext cx="6172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9" name="Freeform 12"/>
          <p:cNvSpPr>
            <a:spLocks/>
          </p:cNvSpPr>
          <p:nvPr/>
        </p:nvSpPr>
        <p:spPr bwMode="auto">
          <a:xfrm>
            <a:off x="2815937" y="4761341"/>
            <a:ext cx="304800" cy="381000"/>
          </a:xfrm>
          <a:custGeom>
            <a:avLst/>
            <a:gdLst>
              <a:gd name="T0" fmla="*/ 0 w 192"/>
              <a:gd name="T1" fmla="*/ 0 h 240"/>
              <a:gd name="T2" fmla="*/ 2147483647 w 192"/>
              <a:gd name="T3" fmla="*/ 2147483647 h 240"/>
              <a:gd name="T4" fmla="*/ 2147483647 w 192"/>
              <a:gd name="T5" fmla="*/ 2147483647 h 240"/>
              <a:gd name="T6" fmla="*/ 0 60000 65536"/>
              <a:gd name="T7" fmla="*/ 0 60000 65536"/>
              <a:gd name="T8" fmla="*/ 0 60000 65536"/>
              <a:gd name="T9" fmla="*/ 0 w 192"/>
              <a:gd name="T10" fmla="*/ 0 h 240"/>
              <a:gd name="T11" fmla="*/ 192 w 19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40">
                <a:moveTo>
                  <a:pt x="0" y="0"/>
                </a:moveTo>
                <a:cubicBezTo>
                  <a:pt x="56" y="28"/>
                  <a:pt x="112" y="56"/>
                  <a:pt x="144" y="96"/>
                </a:cubicBezTo>
                <a:cubicBezTo>
                  <a:pt x="176" y="136"/>
                  <a:pt x="184" y="188"/>
                  <a:pt x="192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2968337" y="4471622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32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</a:t>
            </a:r>
            <a:r>
              <a:rPr lang="en-US" sz="32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angle to the ground</a:t>
            </a:r>
            <a:endParaRPr lang="en-AU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5" name="Line 14"/>
          <p:cNvSpPr>
            <a:spLocks noChangeShapeType="1"/>
          </p:cNvSpPr>
          <p:nvPr/>
        </p:nvSpPr>
        <p:spPr bwMode="auto">
          <a:xfrm>
            <a:off x="2711624" y="5161946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>
            <a:off x="3844819" y="1781465"/>
            <a:ext cx="0" cy="3429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2195736" y="5283205"/>
            <a:ext cx="4968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Initial Horizontal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velocity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ix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sz="2800" baseline="-250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cos </a:t>
            </a:r>
            <a:r>
              <a:rPr lang="en-AU" sz="2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</a:t>
            </a:r>
            <a:endParaRPr lang="en-US" sz="2800" dirty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492799" y="1778984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2463974" y="4855559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864" y="178186"/>
            <a:ext cx="29370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</a:rPr>
              <a:t>Key Concepts: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37370" y="116632"/>
            <a:ext cx="46981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V</a:t>
            </a:r>
            <a:r>
              <a:rPr lang="en-US" sz="4400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ix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=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V</a:t>
            </a:r>
            <a:r>
              <a:rPr lang="en-US" sz="4400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fx</a:t>
            </a:r>
            <a:r>
              <a:rPr lang="en-US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as a</a:t>
            </a:r>
            <a:r>
              <a:rPr lang="en-US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x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= 0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/>
            </a:endParaRP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3406949" y="3523646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59037" y="1979009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3464099" y="1485896"/>
            <a:ext cx="1085850" cy="2047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4728703" y="1114571"/>
            <a:ext cx="1067433" cy="86443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849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5" grpId="0" animBg="1"/>
      <p:bldP spid="76816" grpId="0" animBg="1"/>
      <p:bldP spid="19" grpId="0" animBg="1"/>
      <p:bldP spid="23" grpId="0"/>
      <p:bldP spid="25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66901" y="2472655"/>
            <a:ext cx="335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Initial vertical component of velocity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charset="0"/>
              </a:rPr>
              <a:t>iy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sin </a:t>
            </a:r>
            <a:r>
              <a:rPr lang="en-AU" sz="24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</a:t>
            </a:r>
            <a:endParaRPr lang="en-US" sz="2400" dirty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864" y="61215"/>
            <a:ext cx="29370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</a:rPr>
              <a:t>Key Concepts: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9049" y="731303"/>
            <a:ext cx="5746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V</a:t>
            </a:r>
            <a:r>
              <a:rPr lang="en-US" sz="4400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iy</a:t>
            </a:r>
            <a:r>
              <a:rPr lang="en-US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changes as a</a:t>
            </a:r>
            <a:r>
              <a:rPr lang="en-US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y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= -g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/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3767351" y="2168282"/>
            <a:ext cx="2758186" cy="3611135"/>
          </a:xfrm>
          <a:custGeom>
            <a:avLst/>
            <a:gdLst>
              <a:gd name="T0" fmla="*/ 0 w 1248"/>
              <a:gd name="T1" fmla="*/ 2147483647 h 1968"/>
              <a:gd name="T2" fmla="*/ 2147483647 w 1248"/>
              <a:gd name="T3" fmla="*/ 2147483647 h 1968"/>
              <a:gd name="T4" fmla="*/ 2147483647 w 1248"/>
              <a:gd name="T5" fmla="*/ 2147483647 h 1968"/>
              <a:gd name="T6" fmla="*/ 2147483647 w 1248"/>
              <a:gd name="T7" fmla="*/ 0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968"/>
              <a:gd name="T14" fmla="*/ 1248 w 1248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968">
                <a:moveTo>
                  <a:pt x="0" y="1968"/>
                </a:moveTo>
                <a:cubicBezTo>
                  <a:pt x="128" y="1640"/>
                  <a:pt x="256" y="1312"/>
                  <a:pt x="384" y="1056"/>
                </a:cubicBezTo>
                <a:cubicBezTo>
                  <a:pt x="512" y="800"/>
                  <a:pt x="624" y="608"/>
                  <a:pt x="768" y="432"/>
                </a:cubicBezTo>
                <a:cubicBezTo>
                  <a:pt x="912" y="256"/>
                  <a:pt x="1080" y="128"/>
                  <a:pt x="1248" y="0"/>
                </a:cubicBez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4262651" y="4026817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3824655" y="2464717"/>
            <a:ext cx="1143000" cy="320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793388" y="4053983"/>
            <a:ext cx="432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i</a:t>
            </a:r>
            <a:endParaRPr lang="en-AU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2243351" y="5855617"/>
            <a:ext cx="6172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3871664" y="5455012"/>
            <a:ext cx="304800" cy="381000"/>
          </a:xfrm>
          <a:custGeom>
            <a:avLst/>
            <a:gdLst>
              <a:gd name="T0" fmla="*/ 0 w 192"/>
              <a:gd name="T1" fmla="*/ 0 h 240"/>
              <a:gd name="T2" fmla="*/ 2147483647 w 192"/>
              <a:gd name="T3" fmla="*/ 2147483647 h 240"/>
              <a:gd name="T4" fmla="*/ 2147483647 w 192"/>
              <a:gd name="T5" fmla="*/ 2147483647 h 240"/>
              <a:gd name="T6" fmla="*/ 0 60000 65536"/>
              <a:gd name="T7" fmla="*/ 0 60000 65536"/>
              <a:gd name="T8" fmla="*/ 0 60000 65536"/>
              <a:gd name="T9" fmla="*/ 0 w 192"/>
              <a:gd name="T10" fmla="*/ 0 h 240"/>
              <a:gd name="T11" fmla="*/ 192 w 19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40">
                <a:moveTo>
                  <a:pt x="0" y="0"/>
                </a:moveTo>
                <a:cubicBezTo>
                  <a:pt x="56" y="28"/>
                  <a:pt x="112" y="56"/>
                  <a:pt x="144" y="96"/>
                </a:cubicBezTo>
                <a:cubicBezTo>
                  <a:pt x="176" y="136"/>
                  <a:pt x="184" y="188"/>
                  <a:pt x="192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176464" y="528759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</a:t>
            </a:r>
            <a:r>
              <a:rPr 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angle to the ground</a:t>
            </a:r>
            <a:endParaRPr lang="en-AU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V="1">
            <a:off x="3767351" y="2464717"/>
            <a:ext cx="0" cy="3390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5548526" y="2472655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3519701" y="5549230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4462676" y="2168281"/>
            <a:ext cx="0" cy="204903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814764" y="1808242"/>
            <a:ext cx="0" cy="864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 flipV="1">
            <a:off x="4519826" y="2179567"/>
            <a:ext cx="1085850" cy="2047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5784430" y="1808242"/>
            <a:ext cx="1067433" cy="86443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990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4584613" cy="62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91920" y="2967335"/>
            <a:ext cx="2765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2014!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35639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1539240" y="6273225"/>
            <a:ext cx="6134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Horizontal distance = RANGE</a:t>
            </a:r>
            <a:endParaRPr lang="en-AU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6" name="Line 17"/>
          <p:cNvSpPr>
            <a:spLocks noChangeShapeType="1"/>
          </p:cNvSpPr>
          <p:nvPr/>
        </p:nvSpPr>
        <p:spPr bwMode="auto">
          <a:xfrm flipH="1" flipV="1">
            <a:off x="4946342" y="2474650"/>
            <a:ext cx="6658" cy="3798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2945610" y="3962400"/>
            <a:ext cx="46863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Maximum Height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(occurs at half range)</a:t>
            </a:r>
            <a:endParaRPr lang="en-AU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8" name="Text Box 19"/>
          <p:cNvSpPr txBox="1">
            <a:spLocks noChangeArrowheads="1"/>
          </p:cNvSpPr>
          <p:nvPr/>
        </p:nvSpPr>
        <p:spPr bwMode="auto">
          <a:xfrm>
            <a:off x="12944" y="1129605"/>
            <a:ext cx="426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Vertical velocity at maximum height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0 m s</a:t>
            </a:r>
            <a:r>
              <a:rPr lang="en-US" sz="2800" b="1" baseline="30000" dirty="0">
                <a:solidFill>
                  <a:srgbClr val="FF0000"/>
                </a:solidFill>
                <a:latin typeface="Arial" charset="0"/>
              </a:rPr>
              <a:t>-1</a:t>
            </a:r>
            <a:endParaRPr lang="en-AU" sz="2800" b="1" baseline="30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9" name="Text Box 20"/>
          <p:cNvSpPr txBox="1">
            <a:spLocks noChangeArrowheads="1"/>
          </p:cNvSpPr>
          <p:nvPr/>
        </p:nvSpPr>
        <p:spPr bwMode="auto">
          <a:xfrm>
            <a:off x="4615379" y="980727"/>
            <a:ext cx="46440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Time up =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time down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(to same height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)</a:t>
            </a:r>
            <a:endParaRPr lang="en-AU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0" name="Freeform 22"/>
          <p:cNvSpPr>
            <a:spLocks/>
          </p:cNvSpPr>
          <p:nvPr/>
        </p:nvSpPr>
        <p:spPr bwMode="auto">
          <a:xfrm>
            <a:off x="1143000" y="2514600"/>
            <a:ext cx="7543800" cy="3962400"/>
          </a:xfrm>
          <a:custGeom>
            <a:avLst/>
            <a:gdLst>
              <a:gd name="T0" fmla="*/ 0 w 4752"/>
              <a:gd name="T1" fmla="*/ 2147483647 h 2496"/>
              <a:gd name="T2" fmla="*/ 2147483647 w 4752"/>
              <a:gd name="T3" fmla="*/ 2147483647 h 2496"/>
              <a:gd name="T4" fmla="*/ 2147483647 w 4752"/>
              <a:gd name="T5" fmla="*/ 2147483647 h 2496"/>
              <a:gd name="T6" fmla="*/ 2147483647 w 4752"/>
              <a:gd name="T7" fmla="*/ 2147483647 h 2496"/>
              <a:gd name="T8" fmla="*/ 2147483647 w 4752"/>
              <a:gd name="T9" fmla="*/ 2147483647 h 2496"/>
              <a:gd name="T10" fmla="*/ 2147483647 w 4752"/>
              <a:gd name="T11" fmla="*/ 0 h 2496"/>
              <a:gd name="T12" fmla="*/ 2147483647 w 4752"/>
              <a:gd name="T13" fmla="*/ 2147483647 h 2496"/>
              <a:gd name="T14" fmla="*/ 2147483647 w 4752"/>
              <a:gd name="T15" fmla="*/ 2147483647 h 2496"/>
              <a:gd name="T16" fmla="*/ 2147483647 w 4752"/>
              <a:gd name="T17" fmla="*/ 2147483647 h 2496"/>
              <a:gd name="T18" fmla="*/ 2147483647 w 4752"/>
              <a:gd name="T19" fmla="*/ 2147483647 h 2496"/>
              <a:gd name="T20" fmla="*/ 2147483647 w 4752"/>
              <a:gd name="T21" fmla="*/ 2147483647 h 24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52"/>
              <a:gd name="T34" fmla="*/ 0 h 2496"/>
              <a:gd name="T35" fmla="*/ 4752 w 4752"/>
              <a:gd name="T36" fmla="*/ 2496 h 24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52" h="2496">
                <a:moveTo>
                  <a:pt x="0" y="2496"/>
                </a:moveTo>
                <a:cubicBezTo>
                  <a:pt x="144" y="2168"/>
                  <a:pt x="288" y="1840"/>
                  <a:pt x="432" y="1584"/>
                </a:cubicBezTo>
                <a:cubicBezTo>
                  <a:pt x="576" y="1328"/>
                  <a:pt x="712" y="1136"/>
                  <a:pt x="864" y="960"/>
                </a:cubicBezTo>
                <a:cubicBezTo>
                  <a:pt x="1016" y="784"/>
                  <a:pt x="1184" y="664"/>
                  <a:pt x="1344" y="528"/>
                </a:cubicBezTo>
                <a:cubicBezTo>
                  <a:pt x="1504" y="392"/>
                  <a:pt x="1656" y="232"/>
                  <a:pt x="1824" y="144"/>
                </a:cubicBezTo>
                <a:cubicBezTo>
                  <a:pt x="1992" y="56"/>
                  <a:pt x="2176" y="0"/>
                  <a:pt x="2352" y="0"/>
                </a:cubicBezTo>
                <a:cubicBezTo>
                  <a:pt x="2528" y="0"/>
                  <a:pt x="2704" y="56"/>
                  <a:pt x="2880" y="144"/>
                </a:cubicBezTo>
                <a:cubicBezTo>
                  <a:pt x="3056" y="232"/>
                  <a:pt x="3240" y="392"/>
                  <a:pt x="3408" y="528"/>
                </a:cubicBezTo>
                <a:cubicBezTo>
                  <a:pt x="3576" y="664"/>
                  <a:pt x="3736" y="784"/>
                  <a:pt x="3888" y="960"/>
                </a:cubicBezTo>
                <a:cubicBezTo>
                  <a:pt x="4040" y="1136"/>
                  <a:pt x="4176" y="1328"/>
                  <a:pt x="4320" y="1584"/>
                </a:cubicBezTo>
                <a:cubicBezTo>
                  <a:pt x="4464" y="1840"/>
                  <a:pt x="4680" y="2344"/>
                  <a:pt x="4752" y="2496"/>
                </a:cubicBez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91" name="Text Box 23"/>
          <p:cNvSpPr txBox="1">
            <a:spLocks noChangeArrowheads="1"/>
          </p:cNvSpPr>
          <p:nvPr/>
        </p:nvSpPr>
        <p:spPr bwMode="auto">
          <a:xfrm>
            <a:off x="278610" y="2893374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projectile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path is a parabola</a:t>
            </a:r>
            <a:endParaRPr lang="en-A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7564671" y="4323467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4752975" y="2240801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3105150" y="2970378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1835696" y="4373937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1019175" y="6073200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6084168" y="2924944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8428434" y="6120769"/>
            <a:ext cx="400050" cy="4000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4" name="Line 15"/>
          <p:cNvSpPr>
            <a:spLocks noChangeShapeType="1"/>
          </p:cNvSpPr>
          <p:nvPr/>
        </p:nvSpPr>
        <p:spPr bwMode="auto">
          <a:xfrm>
            <a:off x="1219200" y="6324600"/>
            <a:ext cx="746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9335" y="116632"/>
            <a:ext cx="29370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</a:rPr>
              <a:t>Key Concepts: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61237" y="148922"/>
            <a:ext cx="35702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660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</a:rPr>
              <a:t>Learn this diagram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660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6198363" y="1964807"/>
            <a:ext cx="4644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charset="0"/>
              </a:rPr>
              <a:t>air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= 2t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charset="0"/>
              </a:rPr>
              <a:t>top</a:t>
            </a:r>
            <a:endParaRPr lang="en-AU" sz="3200" baseline="-25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160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5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SharedArea\Physics\Year 12\2.4 Mechanics 90255\Homework files\Set 1 Motion HW files\yr 12 motion  HW animations\7AtruckAndProjectil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309563"/>
            <a:ext cx="7667625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3434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711" y="367748"/>
            <a:ext cx="6263515" cy="60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3069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iencecartoonsplus.com/gallery/physics/physics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229814" cy="58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40579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52400" y="381000"/>
            <a:ext cx="8382000" cy="1371600"/>
            <a:chOff x="192" y="240"/>
            <a:chExt cx="5280" cy="864"/>
          </a:xfrm>
        </p:grpSpPr>
        <p:sp>
          <p:nvSpPr>
            <p:cNvPr id="59411" name="Text Box 3"/>
            <p:cNvSpPr txBox="1">
              <a:spLocks noChangeArrowheads="1"/>
            </p:cNvSpPr>
            <p:nvPr/>
          </p:nvSpPr>
          <p:spPr bwMode="auto">
            <a:xfrm>
              <a:off x="192" y="240"/>
              <a:ext cx="52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800" dirty="0" smtClean="0">
                  <a:solidFill>
                    <a:srgbClr val="000000"/>
                  </a:solidFill>
                  <a:latin typeface="Verdana" pitchFamily="34" charset="0"/>
                </a:rPr>
                <a:t>One dimensional motion:</a:t>
              </a:r>
            </a:p>
          </p:txBody>
        </p:sp>
        <p:grpSp>
          <p:nvGrpSpPr>
            <p:cNvPr id="59412" name="Group 4"/>
            <p:cNvGrpSpPr>
              <a:grpSpLocks/>
            </p:cNvGrpSpPr>
            <p:nvPr/>
          </p:nvGrpSpPr>
          <p:grpSpPr bwMode="auto">
            <a:xfrm>
              <a:off x="1200" y="768"/>
              <a:ext cx="2880" cy="336"/>
              <a:chOff x="1200" y="768"/>
              <a:chExt cx="2880" cy="336"/>
            </a:xfrm>
          </p:grpSpPr>
          <p:sp>
            <p:nvSpPr>
              <p:cNvPr id="59413" name="Line 5"/>
              <p:cNvSpPr>
                <a:spLocks noChangeShapeType="1"/>
              </p:cNvSpPr>
              <p:nvPr/>
            </p:nvSpPr>
            <p:spPr bwMode="auto">
              <a:xfrm>
                <a:off x="1488" y="960"/>
                <a:ext cx="2256" cy="0"/>
              </a:xfrm>
              <a:prstGeom prst="line">
                <a:avLst/>
              </a:prstGeom>
              <a:noFill/>
              <a:ln w="28575">
                <a:solidFill>
                  <a:srgbClr val="33CCCC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NZ" sz="2800" u="sng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414" name="Text Box 6"/>
              <p:cNvSpPr txBox="1">
                <a:spLocks noChangeArrowheads="1"/>
              </p:cNvSpPr>
              <p:nvPr/>
            </p:nvSpPr>
            <p:spPr bwMode="auto">
              <a:xfrm>
                <a:off x="3648" y="816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400" smtClean="0">
                    <a:solidFill>
                      <a:srgbClr val="000000"/>
                    </a:solidFill>
                    <a:latin typeface="Verdana" pitchFamily="34" charset="0"/>
                  </a:rPr>
                  <a:t>+x</a:t>
                </a:r>
              </a:p>
            </p:txBody>
          </p:sp>
          <p:sp>
            <p:nvSpPr>
              <p:cNvPr id="59415" name="Text Box 7"/>
              <p:cNvSpPr txBox="1">
                <a:spLocks noChangeArrowheads="1"/>
              </p:cNvSpPr>
              <p:nvPr/>
            </p:nvSpPr>
            <p:spPr bwMode="auto">
              <a:xfrm>
                <a:off x="1200" y="768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800" smtClean="0">
                    <a:solidFill>
                      <a:srgbClr val="000000"/>
                    </a:solidFill>
                    <a:latin typeface="Verdana" pitchFamily="34" charset="0"/>
                  </a:rPr>
                  <a:t>-</a:t>
                </a:r>
                <a:r>
                  <a:rPr lang="en-US" altLang="en-US" sz="2400" smtClean="0">
                    <a:solidFill>
                      <a:srgbClr val="000000"/>
                    </a:solidFill>
                    <a:latin typeface="Verdana" pitchFamily="34" charset="0"/>
                  </a:rPr>
                  <a:t>x</a:t>
                </a: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1000" y="2362200"/>
            <a:ext cx="6019800" cy="3810000"/>
            <a:chOff x="240" y="1296"/>
            <a:chExt cx="3792" cy="2400"/>
          </a:xfrm>
        </p:grpSpPr>
        <p:sp>
          <p:nvSpPr>
            <p:cNvPr id="59404" name="Text Box 9"/>
            <p:cNvSpPr txBox="1">
              <a:spLocks noChangeArrowheads="1"/>
            </p:cNvSpPr>
            <p:nvPr/>
          </p:nvSpPr>
          <p:spPr bwMode="auto">
            <a:xfrm>
              <a:off x="240" y="1584"/>
              <a:ext cx="32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  <a:latin typeface="Verdana" pitchFamily="34" charset="0"/>
                </a:rPr>
                <a:t>Now:</a:t>
              </a:r>
            </a:p>
          </p:txBody>
        </p:sp>
        <p:sp>
          <p:nvSpPr>
            <p:cNvPr id="59405" name="Line 10"/>
            <p:cNvSpPr>
              <a:spLocks noChangeShapeType="1"/>
            </p:cNvSpPr>
            <p:nvPr/>
          </p:nvSpPr>
          <p:spPr bwMode="auto">
            <a:xfrm>
              <a:off x="1440" y="2544"/>
              <a:ext cx="2256" cy="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06" name="Text Box 11"/>
            <p:cNvSpPr txBox="1">
              <a:spLocks noChangeArrowheads="1"/>
            </p:cNvSpPr>
            <p:nvPr/>
          </p:nvSpPr>
          <p:spPr bwMode="auto">
            <a:xfrm>
              <a:off x="3600" y="240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smtClean="0">
                  <a:solidFill>
                    <a:srgbClr val="000000"/>
                  </a:solidFill>
                  <a:latin typeface="Verdana" pitchFamily="34" charset="0"/>
                </a:rPr>
                <a:t>+x</a:t>
              </a:r>
            </a:p>
          </p:txBody>
        </p:sp>
        <p:sp>
          <p:nvSpPr>
            <p:cNvPr id="59407" name="Text Box 12"/>
            <p:cNvSpPr txBox="1">
              <a:spLocks noChangeArrowheads="1"/>
            </p:cNvSpPr>
            <p:nvPr/>
          </p:nvSpPr>
          <p:spPr bwMode="auto">
            <a:xfrm>
              <a:off x="1152" y="235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  <a:latin typeface="Verdana" pitchFamily="34" charset="0"/>
                </a:rPr>
                <a:t>-</a:t>
              </a:r>
              <a:r>
                <a:rPr lang="en-US" altLang="en-US" sz="2400" smtClean="0">
                  <a:solidFill>
                    <a:srgbClr val="00000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59408" name="Line 13"/>
            <p:cNvSpPr>
              <a:spLocks noChangeShapeType="1"/>
            </p:cNvSpPr>
            <p:nvPr/>
          </p:nvSpPr>
          <p:spPr bwMode="auto">
            <a:xfrm flipV="1">
              <a:off x="2544" y="1440"/>
              <a:ext cx="1" cy="21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09" name="Text Box 14"/>
            <p:cNvSpPr txBox="1">
              <a:spLocks noChangeArrowheads="1"/>
            </p:cNvSpPr>
            <p:nvPr/>
          </p:nvSpPr>
          <p:spPr bwMode="auto">
            <a:xfrm>
              <a:off x="2496" y="340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smtClean="0">
                  <a:solidFill>
                    <a:srgbClr val="000000"/>
                  </a:solidFill>
                  <a:latin typeface="Verdana" pitchFamily="34" charset="0"/>
                </a:rPr>
                <a:t>-y</a:t>
              </a:r>
            </a:p>
          </p:txBody>
        </p:sp>
        <p:sp>
          <p:nvSpPr>
            <p:cNvPr id="59410" name="Text Box 15"/>
            <p:cNvSpPr txBox="1">
              <a:spLocks noChangeArrowheads="1"/>
            </p:cNvSpPr>
            <p:nvPr/>
          </p:nvSpPr>
          <p:spPr bwMode="auto">
            <a:xfrm>
              <a:off x="2496" y="12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smtClean="0">
                  <a:solidFill>
                    <a:srgbClr val="000000"/>
                  </a:solidFill>
                  <a:latin typeface="Verdana" pitchFamily="34" charset="0"/>
                </a:rPr>
                <a:t>+y</a:t>
              </a:r>
            </a:p>
          </p:txBody>
        </p:sp>
      </p:grpSp>
      <p:sp>
        <p:nvSpPr>
          <p:cNvPr id="89104" name="Freeform 16"/>
          <p:cNvSpPr>
            <a:spLocks/>
          </p:cNvSpPr>
          <p:nvPr/>
        </p:nvSpPr>
        <p:spPr bwMode="auto">
          <a:xfrm>
            <a:off x="2590800" y="2667000"/>
            <a:ext cx="3276600" cy="1397000"/>
          </a:xfrm>
          <a:custGeom>
            <a:avLst/>
            <a:gdLst>
              <a:gd name="T0" fmla="*/ 2147483647 w 2064"/>
              <a:gd name="T1" fmla="*/ 0 h 880"/>
              <a:gd name="T2" fmla="*/ 2147483647 w 2064"/>
              <a:gd name="T3" fmla="*/ 2147483647 h 880"/>
              <a:gd name="T4" fmla="*/ 2147483647 w 2064"/>
              <a:gd name="T5" fmla="*/ 2147483647 h 880"/>
              <a:gd name="T6" fmla="*/ 2147483647 w 2064"/>
              <a:gd name="T7" fmla="*/ 2147483647 h 880"/>
              <a:gd name="T8" fmla="*/ 2147483647 w 2064"/>
              <a:gd name="T9" fmla="*/ 2147483647 h 880"/>
              <a:gd name="T10" fmla="*/ 2147483647 w 2064"/>
              <a:gd name="T11" fmla="*/ 2147483647 h 880"/>
              <a:gd name="T12" fmla="*/ 2147483647 w 2064"/>
              <a:gd name="T13" fmla="*/ 2147483647 h 880"/>
              <a:gd name="T14" fmla="*/ 2147483647 w 2064"/>
              <a:gd name="T15" fmla="*/ 2147483647 h 880"/>
              <a:gd name="T16" fmla="*/ 2147483647 w 2064"/>
              <a:gd name="T17" fmla="*/ 2147483647 h 880"/>
              <a:gd name="T18" fmla="*/ 2147483647 w 2064"/>
              <a:gd name="T19" fmla="*/ 2147483647 h 8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64"/>
              <a:gd name="T31" fmla="*/ 0 h 880"/>
              <a:gd name="T32" fmla="*/ 2064 w 2064"/>
              <a:gd name="T33" fmla="*/ 880 h 8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64" h="880">
                <a:moveTo>
                  <a:pt x="48" y="0"/>
                </a:moveTo>
                <a:cubicBezTo>
                  <a:pt x="24" y="92"/>
                  <a:pt x="0" y="184"/>
                  <a:pt x="48" y="240"/>
                </a:cubicBezTo>
                <a:cubicBezTo>
                  <a:pt x="96" y="296"/>
                  <a:pt x="272" y="272"/>
                  <a:pt x="336" y="336"/>
                </a:cubicBezTo>
                <a:cubicBezTo>
                  <a:pt x="400" y="400"/>
                  <a:pt x="352" y="592"/>
                  <a:pt x="432" y="624"/>
                </a:cubicBezTo>
                <a:cubicBezTo>
                  <a:pt x="512" y="656"/>
                  <a:pt x="720" y="488"/>
                  <a:pt x="816" y="528"/>
                </a:cubicBezTo>
                <a:cubicBezTo>
                  <a:pt x="912" y="568"/>
                  <a:pt x="928" y="848"/>
                  <a:pt x="1008" y="864"/>
                </a:cubicBezTo>
                <a:cubicBezTo>
                  <a:pt x="1088" y="880"/>
                  <a:pt x="1184" y="656"/>
                  <a:pt x="1296" y="624"/>
                </a:cubicBezTo>
                <a:cubicBezTo>
                  <a:pt x="1408" y="592"/>
                  <a:pt x="1592" y="728"/>
                  <a:pt x="1680" y="672"/>
                </a:cubicBezTo>
                <a:cubicBezTo>
                  <a:pt x="1768" y="616"/>
                  <a:pt x="1760" y="368"/>
                  <a:pt x="1824" y="288"/>
                </a:cubicBezTo>
                <a:cubicBezTo>
                  <a:pt x="1888" y="208"/>
                  <a:pt x="2024" y="208"/>
                  <a:pt x="2064" y="192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NZ" sz="2800" u="sng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9105" name="Arc 17"/>
          <p:cNvSpPr>
            <a:spLocks/>
          </p:cNvSpPr>
          <p:nvPr/>
        </p:nvSpPr>
        <p:spPr bwMode="auto">
          <a:xfrm flipH="1">
            <a:off x="3657600" y="4114800"/>
            <a:ext cx="2133600" cy="2057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NZ" sz="2800" u="sng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4343400" y="152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NZ" sz="2800" u="sng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H="1">
            <a:off x="2971800" y="152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NZ" sz="2800" u="sng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667000" y="4114800"/>
            <a:ext cx="914400" cy="914400"/>
            <a:chOff x="1680" y="2592"/>
            <a:chExt cx="576" cy="576"/>
          </a:xfrm>
        </p:grpSpPr>
        <p:sp>
          <p:nvSpPr>
            <p:cNvPr id="59401" name="Oval 21"/>
            <p:cNvSpPr>
              <a:spLocks noChangeArrowheads="1"/>
            </p:cNvSpPr>
            <p:nvPr/>
          </p:nvSpPr>
          <p:spPr bwMode="auto">
            <a:xfrm>
              <a:off x="1680" y="2592"/>
              <a:ext cx="576" cy="576"/>
            </a:xfrm>
            <a:prstGeom prst="ellipse">
              <a:avLst/>
            </a:prstGeom>
            <a:noFill/>
            <a:ln w="38100">
              <a:solidFill>
                <a:srgbClr val="FF9C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800" u="sng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02" name="Line 22"/>
            <p:cNvSpPr>
              <a:spLocks noChangeShapeType="1"/>
            </p:cNvSpPr>
            <p:nvPr/>
          </p:nvSpPr>
          <p:spPr bwMode="auto">
            <a:xfrm>
              <a:off x="1680" y="2928"/>
              <a:ext cx="0" cy="48"/>
            </a:xfrm>
            <a:prstGeom prst="line">
              <a:avLst/>
            </a:prstGeom>
            <a:noFill/>
            <a:ln w="38100">
              <a:solidFill>
                <a:srgbClr val="FF9C3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03" name="Line 23"/>
            <p:cNvSpPr>
              <a:spLocks noChangeShapeType="1"/>
            </p:cNvSpPr>
            <p:nvPr/>
          </p:nvSpPr>
          <p:spPr bwMode="auto">
            <a:xfrm flipV="1">
              <a:off x="2256" y="2784"/>
              <a:ext cx="0" cy="144"/>
            </a:xfrm>
            <a:prstGeom prst="line">
              <a:avLst/>
            </a:prstGeom>
            <a:noFill/>
            <a:ln w="38100">
              <a:solidFill>
                <a:srgbClr val="FF9C3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NZ" sz="2800" u="sng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27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 animBg="1"/>
      <p:bldP spid="89105" grpId="0" animBg="1"/>
      <p:bldP spid="89106" grpId="0" animBg="1"/>
      <p:bldP spid="89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indianexpress.com/m-images/Fri%20Dec%2014%202012,%2016:15%20hrs/M_Id_338344_Katn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8" y="316830"/>
            <a:ext cx="8074025" cy="53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8463" y="5883228"/>
            <a:ext cx="748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2400" dirty="0">
                <a:solidFill>
                  <a:srgbClr val="000000"/>
                </a:solidFill>
                <a:latin typeface="Times New Roman" charset="0"/>
                <a:hlinkClick r:id="rId3"/>
              </a:rPr>
              <a:t>https://</a:t>
            </a:r>
            <a:r>
              <a:rPr lang="en-NZ" sz="2400" dirty="0" smtClean="0">
                <a:solidFill>
                  <a:srgbClr val="000000"/>
                </a:solidFill>
                <a:latin typeface="Times New Roman" charset="0"/>
                <a:hlinkClick r:id="rId3"/>
              </a:rPr>
              <a:t>www.youtube.com/watch?v=xj2L4LbYD7Q</a:t>
            </a:r>
            <a:endParaRPr lang="en-NZ" sz="2400" dirty="0" smtClean="0">
              <a:solidFill>
                <a:srgbClr val="000000"/>
              </a:solidFill>
              <a:latin typeface="Times New Roman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2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82147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SharedArea\Physics\Year 12\2.4 Mechanics 90255\C11 Projectlie Motion\2008 files\humancann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290513"/>
            <a:ext cx="5705475" cy="72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7867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028700"/>
            <a:ext cx="5689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5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D:\Physics\PD disk\Walt Rutgers EIT\Motorcycle parab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4762" y="2291316"/>
            <a:ext cx="5837275" cy="98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6000" b="1" kern="0" smtClean="0">
                <a:ln w="11430"/>
                <a:gradFill>
                  <a:gsLst>
                    <a:gs pos="0">
                      <a:srgbClr val="E7B900">
                        <a:tint val="90000"/>
                        <a:satMod val="120000"/>
                      </a:srgbClr>
                    </a:gs>
                    <a:gs pos="25000">
                      <a:srgbClr val="E7B900">
                        <a:tint val="93000"/>
                        <a:satMod val="120000"/>
                      </a:srgbClr>
                    </a:gs>
                    <a:gs pos="50000">
                      <a:srgbClr val="E7B900">
                        <a:shade val="89000"/>
                        <a:satMod val="110000"/>
                      </a:srgbClr>
                    </a:gs>
                    <a:gs pos="75000">
                      <a:srgbClr val="E7B900">
                        <a:tint val="93000"/>
                        <a:satMod val="120000"/>
                      </a:srgbClr>
                    </a:gs>
                    <a:gs pos="100000">
                      <a:srgbClr val="E7B900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Projectile Motion</a:t>
            </a:r>
            <a:endParaRPr lang="en-AU" sz="6000" b="1" kern="0" dirty="0" smtClean="0">
              <a:ln w="11430"/>
              <a:gradFill>
                <a:gsLst>
                  <a:gs pos="0">
                    <a:srgbClr val="E7B900">
                      <a:tint val="90000"/>
                      <a:satMod val="120000"/>
                    </a:srgbClr>
                  </a:gs>
                  <a:gs pos="25000">
                    <a:srgbClr val="E7B900">
                      <a:tint val="93000"/>
                      <a:satMod val="120000"/>
                    </a:srgbClr>
                  </a:gs>
                  <a:gs pos="50000">
                    <a:srgbClr val="E7B900">
                      <a:shade val="89000"/>
                      <a:satMod val="110000"/>
                    </a:srgbClr>
                  </a:gs>
                  <a:gs pos="75000">
                    <a:srgbClr val="E7B900">
                      <a:tint val="93000"/>
                      <a:satMod val="120000"/>
                    </a:srgbClr>
                  </a:gs>
                  <a:gs pos="100000">
                    <a:srgbClr val="E7B900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611143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57" y="-2033213"/>
            <a:ext cx="6087895" cy="913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8026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0955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FF0000"/>
                </a:solidFill>
              </a:rPr>
              <a:t>What is a Projectile?</a:t>
            </a:r>
            <a:endParaRPr lang="en-AU" sz="5400" dirty="0" smtClean="0">
              <a:solidFill>
                <a:srgbClr val="FF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00455" y="1844824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Anything that moves </a:t>
            </a: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(in air) where 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only 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force </a:t>
            </a: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acting is (due to) gravity.</a:t>
            </a:r>
            <a:endParaRPr lang="en-AU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779912" y="3717032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Is a 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moving </a:t>
            </a: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football is 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projectile?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21" name="Picture 5" descr="j0078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55871"/>
            <a:ext cx="28702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7504" y="44624"/>
            <a:ext cx="29370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Key Concepts: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3768" y="5140158"/>
            <a:ext cx="50000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Yes, if you assume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Gravity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is the only force acting</a:t>
            </a:r>
            <a:endParaRPr lang="en-NZ" sz="2800" dirty="0"/>
          </a:p>
        </p:txBody>
      </p:sp>
      <p:sp>
        <p:nvSpPr>
          <p:cNvPr id="4" name="Rectangle 3"/>
          <p:cNvSpPr/>
          <p:nvPr/>
        </p:nvSpPr>
        <p:spPr>
          <a:xfrm>
            <a:off x="3044526" y="44624"/>
            <a:ext cx="5065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Only force is due to gravity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009959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67588" grpId="0" uiExpand="1" build="p" autoUpdateAnimBg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2090"/>
      </p:ext>
    </p:extLst>
  </p:cSld>
  <p:clrMapOvr>
    <a:masterClrMapping/>
  </p:clrMapOvr>
  <p:transition xmlns:p14="http://schemas.microsoft.com/office/powerpoint/2010/main" spd="slow">
    <p:blinds dir="vert"/>
  </p:transition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mboo">
  <a:themeElements>
    <a:clrScheme name="">
      <a:dk1>
        <a:srgbClr val="000000"/>
      </a:dk1>
      <a:lt1>
        <a:srgbClr val="FFFFFF"/>
      </a:lt1>
      <a:dk2>
        <a:srgbClr val="0080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amboo">
  <a:themeElements>
    <a:clrScheme name="">
      <a:dk1>
        <a:srgbClr val="000000"/>
      </a:dk1>
      <a:lt1>
        <a:srgbClr val="FFFFFF"/>
      </a:lt1>
      <a:dk2>
        <a:srgbClr val="0080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248</Words>
  <Application>Microsoft Macintosh PowerPoint</Application>
  <PresentationFormat>On-screen Show (4:3)</PresentationFormat>
  <Paragraphs>65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Cactus</vt:lpstr>
      <vt:lpstr>Bamboo</vt:lpstr>
      <vt:lpstr>1_Bamboo</vt:lpstr>
      <vt:lpstr>1_Cactus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Projectile?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Stephen Anderson</cp:lastModifiedBy>
  <cp:revision>16</cp:revision>
  <dcterms:created xsi:type="dcterms:W3CDTF">2014-04-14T07:44:54Z</dcterms:created>
  <dcterms:modified xsi:type="dcterms:W3CDTF">2015-04-19T08:27:43Z</dcterms:modified>
</cp:coreProperties>
</file>