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22" r:id="rId6"/>
  </p:sldMasterIdLst>
  <p:notesMasterIdLst>
    <p:notesMasterId r:id="rId37"/>
  </p:notesMasterIdLst>
  <p:sldIdLst>
    <p:sldId id="378" r:id="rId7"/>
    <p:sldId id="409" r:id="rId8"/>
    <p:sldId id="374" r:id="rId9"/>
    <p:sldId id="391" r:id="rId10"/>
    <p:sldId id="414" r:id="rId11"/>
    <p:sldId id="411" r:id="rId12"/>
    <p:sldId id="379" r:id="rId13"/>
    <p:sldId id="410" r:id="rId14"/>
    <p:sldId id="367" r:id="rId15"/>
    <p:sldId id="415" r:id="rId16"/>
    <p:sldId id="387" r:id="rId17"/>
    <p:sldId id="388" r:id="rId18"/>
    <p:sldId id="389" r:id="rId19"/>
    <p:sldId id="406" r:id="rId20"/>
    <p:sldId id="357" r:id="rId21"/>
    <p:sldId id="369" r:id="rId22"/>
    <p:sldId id="370" r:id="rId23"/>
    <p:sldId id="375" r:id="rId24"/>
    <p:sldId id="412" r:id="rId25"/>
    <p:sldId id="413" r:id="rId26"/>
    <p:sldId id="416" r:id="rId27"/>
    <p:sldId id="394" r:id="rId28"/>
    <p:sldId id="396" r:id="rId29"/>
    <p:sldId id="408" r:id="rId30"/>
    <p:sldId id="400" r:id="rId31"/>
    <p:sldId id="401" r:id="rId32"/>
    <p:sldId id="402" r:id="rId33"/>
    <p:sldId id="404" r:id="rId34"/>
    <p:sldId id="417" r:id="rId35"/>
    <p:sldId id="405" r:id="rId3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2">
          <p15:clr>
            <a:srgbClr val="A4A3A4"/>
          </p15:clr>
        </p15:guide>
        <p15:guide id="2" pos="57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4586"/>
  </p:normalViewPr>
  <p:slideViewPr>
    <p:cSldViewPr>
      <p:cViewPr>
        <p:scale>
          <a:sx n="70" d="100"/>
          <a:sy n="70" d="100"/>
        </p:scale>
        <p:origin x="1784" y="880"/>
      </p:cViewPr>
      <p:guideLst>
        <p:guide orient="horz" pos="4272"/>
        <p:guide pos="57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9" Type="http://schemas.openxmlformats.org/officeDocument/2006/relationships/slide" Target="slides/slide3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37" Type="http://schemas.openxmlformats.org/officeDocument/2006/relationships/notesMaster" Target="notesMasters/notes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F77F9AB-0BDA-4B8C-9DD5-A530C2025646}" type="datetimeFigureOut">
              <a:rPr lang="en-US"/>
              <a:pPr>
                <a:defRPr/>
              </a:pPr>
              <a:t>2/4/16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3FFC22-043D-4802-9E74-2BA9225D8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4C8073-F30E-474F-838E-48DCC5D1E037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523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1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21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E118E80E-4119-4BBF-9BF4-AB5262A41F0A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eaLnBrk="1" hangingPunct="1">
                <a:spcBef>
                  <a:spcPct val="50000"/>
                </a:spcBef>
              </a:pPr>
              <a:t>5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462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2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22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96998667-1965-4C39-B8FD-BC1A96DDC152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eaLnBrk="1" hangingPunct="1">
                <a:spcBef>
                  <a:spcPct val="50000"/>
                </a:spcBef>
              </a:pPr>
              <a:t>10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098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A7D1FF-ADC4-4E35-A1F2-E0FACE0D8C89}" type="slidenum">
              <a:rPr lang="en-US"/>
              <a:pPr/>
              <a:t>15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3847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4BE3F-4BCD-483A-8C52-605EBFFB4BEF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76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630F92-7E8C-4932-B2F4-64103D5107B0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611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9B0911-5F1A-42F3-9431-7491A3CE6D22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401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080E9E-FFE6-43FF-A98B-A95848639363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798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1.png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87313-C412-4F57-A4F9-4CCD9D3F7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F8E25-E25E-4270-890F-29B46C2C9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34E39-0AC1-4659-8683-287780A08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4CA6BE-19AF-411B-B977-706E40CB194A}" type="datetime1">
              <a:rPr lang="en-US" altLang="en-US"/>
              <a:pPr/>
              <a:t>2/4/16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72CC1-21B3-40CE-B8CC-5C86A5B6F1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265710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ED827D-C788-4DE4-A64D-400BA797CB14}" type="datetime1">
              <a:rPr lang="en-US" altLang="en-US"/>
              <a:pPr/>
              <a:t>2/4/16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82341-D4AC-4C54-B505-A5DCD518F7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53807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9E4361-4D6F-43C4-9C1C-B3D0D3DAFE98}" type="datetime1">
              <a:rPr lang="en-US" altLang="en-US"/>
              <a:pPr/>
              <a:t>2/4/16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33AB5-78E3-43F7-9AC3-9D921FF4EB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937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33262A-0E4D-431A-A94E-98AF475009CB}" type="datetime1">
              <a:rPr lang="en-US" altLang="en-US"/>
              <a:pPr/>
              <a:t>2/4/16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9B4CE-1B05-497F-9474-608A1A6F45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2498529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87D78D-02D1-4F26-9407-0C0480FE0B5F}" type="datetime1">
              <a:rPr lang="en-US" altLang="en-US"/>
              <a:pPr/>
              <a:t>2/4/16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65BCB-B003-46E8-94C8-3B593052C5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84618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43CE59-D06D-488E-A363-D87229E33135}" type="datetime1">
              <a:rPr lang="en-US" altLang="en-US"/>
              <a:pPr/>
              <a:t>2/4/16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B7995-6F04-49AF-8386-9F17A3750F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885549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FD3D83-830A-43EB-91AF-982DED0677BB}" type="datetime1">
              <a:rPr lang="en-US" altLang="en-US"/>
              <a:pPr/>
              <a:t>2/4/16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76E6F-B4CE-4E7F-A55D-F84B290969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181783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30EB7F-BA31-44B9-B965-049373F7D05A}" type="datetime1">
              <a:rPr lang="en-US" altLang="en-US"/>
              <a:pPr/>
              <a:t>2/4/16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33AFD-E223-4C35-9A0A-36EECF1C7A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272062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49B5D-0B4E-4F32-BEAC-976887B1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CEC25E-27FC-4E91-AC0B-62DD88DDB8C5}" type="datetime1">
              <a:rPr lang="en-US" altLang="en-US"/>
              <a:pPr/>
              <a:t>2/4/16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9CEC5-4C2B-40B7-81D1-8F7DC2BE0C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188376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92F959-7824-438D-B6B9-8B135A105D5F}" type="datetime1">
              <a:rPr lang="en-US" altLang="en-US"/>
              <a:pPr/>
              <a:t>2/4/16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85187-3D00-45C7-836E-A155CA4972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47820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0D3124-B575-4042-A870-E8AFD92A3F95}" type="datetime1">
              <a:rPr lang="en-US" altLang="en-US"/>
              <a:pPr/>
              <a:t>2/4/16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2872A-5CC5-402E-BB32-63F671D7AC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27497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87313-C412-4F57-A4F9-4CCD9D3F73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9952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49B5D-0B4E-4F32-BEAC-976887B1E5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7043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680C6-BDBF-403F-AC04-8C6F5047CE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949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E9397-1301-466B-8E0C-5AC84FE4E5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2683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948A5-604C-420B-9F02-690917B5C0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5645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3C538-2125-4A9C-A5F6-F6D227D9B3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1030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0109D-13F8-498D-BDBE-413B95EFA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49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680C6-BDBF-403F-AC04-8C6F5047C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620E3-C704-46FC-BD5A-A8E9D09900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7769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BAFF3-5797-4431-8A02-26464613FD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7556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F8E25-E25E-4270-890F-29B46C2C98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0984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34E39-0AC1-4659-8683-287780A084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1320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87313-C412-4F57-A4F9-4CCD9D3F73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668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49B5D-0B4E-4F32-BEAC-976887B1E5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9010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680C6-BDBF-403F-AC04-8C6F5047CE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6922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E9397-1301-466B-8E0C-5AC84FE4E5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1213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948A5-604C-420B-9F02-690917B5C0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6041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3C538-2125-4A9C-A5F6-F6D227D9B3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69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E9397-1301-466B-8E0C-5AC84FE4E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0109D-13F8-498D-BDBE-413B95EFA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6373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620E3-C704-46FC-BD5A-A8E9D09900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19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BAFF3-5797-4431-8A02-26464613FD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1518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F8E25-E25E-4270-890F-29B46C2C98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1952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34E39-0AC1-4659-8683-287780A084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1489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mb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92"/>
          <a:stretch>
            <a:fillRect/>
          </a:stretch>
        </p:blipFill>
        <p:spPr bwMode="ltGray">
          <a:xfrm>
            <a:off x="6292850" y="-1588"/>
            <a:ext cx="28575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158875"/>
            <a:ext cx="6248400" cy="14319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57175" y="6248400"/>
            <a:ext cx="16224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108200" y="6248400"/>
            <a:ext cx="299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86400" y="62484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4B349-0B4F-47FB-B862-44D34AFC26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2760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729B4-4FAF-4E75-B368-0ADB9182AE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82996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F695E-2F92-4E06-AB68-8CB4B93DBA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818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FD641-9285-4507-9EAF-8A1628E3FC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05791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5741F-D244-4A91-98E9-3E81BF296D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32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948A5-604C-420B-9F02-690917B5C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1A4B-AEC3-4199-8903-1259C1163F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541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8375C-8039-465B-8F51-5523930769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35702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D24D2-87EA-425F-B249-D083B705C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19750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33B46-4034-4D0B-AE6F-592BA9606E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37669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0FB15-2357-42D3-B05F-2CE7BFA1A0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60786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320675"/>
            <a:ext cx="188595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20675"/>
            <a:ext cx="550545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48845-8289-4DE9-B029-B777FBD485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54553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320675"/>
            <a:ext cx="7543800" cy="5775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D43F2-05F2-4F03-849B-954C1E5345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03992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0767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076700" y="41148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D3D17-9845-4A0B-9E75-1C9234B9F4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1801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mb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92"/>
          <a:stretch>
            <a:fillRect/>
          </a:stretch>
        </p:blipFill>
        <p:spPr bwMode="ltGray">
          <a:xfrm>
            <a:off x="6292850" y="-1588"/>
            <a:ext cx="28575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158875"/>
            <a:ext cx="6248400" cy="14319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57175" y="6248400"/>
            <a:ext cx="16224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108200" y="6248400"/>
            <a:ext cx="299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86400" y="62484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4B349-0B4F-47FB-B862-44D34AFC26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0558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729B4-4FAF-4E75-B368-0ADB9182AE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213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3C538-2125-4A9C-A5F6-F6D227D9B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F695E-2F92-4E06-AB68-8CB4B93DBA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9092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FD641-9285-4507-9EAF-8A1628E3FC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5378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5741F-D244-4A91-98E9-3E81BF296D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4964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1A4B-AEC3-4199-8903-1259C1163F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73832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8375C-8039-465B-8F51-5523930769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0571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D24D2-87EA-425F-B249-D083B705C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59401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33B46-4034-4D0B-AE6F-592BA9606E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2310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0FB15-2357-42D3-B05F-2CE7BFA1A0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82877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320675"/>
            <a:ext cx="188595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20675"/>
            <a:ext cx="550545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48845-8289-4DE9-B029-B777FBD485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96987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320675"/>
            <a:ext cx="7543800" cy="5775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D43F2-05F2-4F03-849B-954C1E5345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0109D-13F8-498D-BDBE-413B95EFA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0767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076700" y="41148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D3D17-9845-4A0B-9E75-1C9234B9F4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49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620E3-C704-46FC-BD5A-A8E9D0990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BAFF3-5797-4431-8A02-26464613F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57.xml"/><Relationship Id="rId14" Type="http://schemas.openxmlformats.org/officeDocument/2006/relationships/theme" Target="../theme/theme5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69.xml"/><Relationship Id="rId13" Type="http://schemas.openxmlformats.org/officeDocument/2006/relationships/slideLayout" Target="../slideLayouts/slideLayout70.xml"/><Relationship Id="rId14" Type="http://schemas.openxmlformats.org/officeDocument/2006/relationships/theme" Target="../theme/theme6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9.xml"/><Relationship Id="rId3" Type="http://schemas.openxmlformats.org/officeDocument/2006/relationships/slideLayout" Target="../slideLayouts/slideLayout60.xml"/><Relationship Id="rId4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4.xml"/><Relationship Id="rId8" Type="http://schemas.openxmlformats.org/officeDocument/2006/relationships/slideLayout" Target="../slideLayouts/slideLayout65.xml"/><Relationship Id="rId9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85712FBB-99A9-4374-8AF4-0821A61BA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Verdana" pitchFamily="-108" charset="0"/>
              </a:defRPr>
            </a:lvl1pPr>
          </a:lstStyle>
          <a:p>
            <a:pPr defTabSz="457200" eaLnBrk="1" hangingPunct="1"/>
            <a:fld id="{8106EDD8-A92C-4FF3-AFC3-27F6B98F8791}" type="datetime1">
              <a:rPr lang="en-US" altLang="en-US" b="0" smtClean="0">
                <a:ea typeface="ＭＳ Ｐゴシック" pitchFamily="-108" charset="-128"/>
              </a:rPr>
              <a:pPr defTabSz="457200" eaLnBrk="1" hangingPunct="1"/>
              <a:t>2/4/16</a:t>
            </a:fld>
            <a:endParaRPr lang="en-US" altLang="en-US" b="0" smtClean="0">
              <a:ea typeface="ＭＳ Ｐゴシック" pitchFamily="-108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Verdana" pitchFamily="-108" charset="0"/>
              </a:defRPr>
            </a:lvl1pPr>
          </a:lstStyle>
          <a:p>
            <a:pPr defTabSz="457200" eaLnBrk="1" hangingPunct="1"/>
            <a:endParaRPr lang="en-US" altLang="en-US" b="0" smtClean="0">
              <a:ea typeface="ＭＳ Ｐゴシック" pitchFamily="-108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Verdana" pitchFamily="-108" charset="0"/>
              </a:defRPr>
            </a:lvl1pPr>
          </a:lstStyle>
          <a:p>
            <a:pPr defTabSz="457200" eaLnBrk="1" hangingPunct="1"/>
            <a:fld id="{04127C36-34BF-47FF-B75B-A595C85F30DA}" type="slidenum">
              <a:rPr lang="en-US" altLang="en-US" b="0" smtClean="0">
                <a:ea typeface="ＭＳ Ｐゴシック" pitchFamily="-108" charset="-128"/>
              </a:rPr>
              <a:pPr defTabSz="457200" eaLnBrk="1" hangingPunct="1"/>
              <a:t>‹#›</a:t>
            </a:fld>
            <a:endParaRPr lang="en-US" altLang="en-US" b="0" smtClean="0"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7240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85712FBB-99A9-4374-8AF4-0821A61BAF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36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85712FBB-99A9-4374-8AF4-0821A61BAF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19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mbo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76"/>
          <a:stretch>
            <a:fillRect/>
          </a:stretch>
        </p:blipFill>
        <p:spPr bwMode="ltGray">
          <a:xfrm>
            <a:off x="7353300" y="0"/>
            <a:ext cx="1790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 eaLnBrk="1" hangingPunct="1"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8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 eaLnBrk="1" hangingPunct="1"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 eaLnBrk="1" hangingPunct="1">
              <a:defRPr/>
            </a:pPr>
            <a:fld id="{B2BCF826-A29A-43A6-9077-6FC6A05D0583}" type="slidenum">
              <a:rPr lang="en-US" b="0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37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mbo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76"/>
          <a:stretch>
            <a:fillRect/>
          </a:stretch>
        </p:blipFill>
        <p:spPr bwMode="ltGray">
          <a:xfrm>
            <a:off x="7353300" y="0"/>
            <a:ext cx="1790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 eaLnBrk="1" hangingPunct="1"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8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 eaLnBrk="1" hangingPunct="1"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 eaLnBrk="1" hangingPunct="1">
              <a:defRPr/>
            </a:pPr>
            <a:fld id="{B2BCF826-A29A-43A6-9077-6FC6A05D0583}" type="slidenum">
              <a:rPr lang="en-US" b="0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168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64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www.nzta.govt.nz/resources/roadcode/gfx/wof-2013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3078" name="Picture 6" descr="http://www.vtnz.co.nz/f94,20969/300x250_last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67028"/>
            <a:ext cx="345638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63688" y="3229380"/>
            <a:ext cx="48448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Physics WoF</a:t>
            </a:r>
            <a:endParaRPr lang="en-US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9671" y="4581128"/>
            <a:ext cx="6655989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cap="none" spc="0" dirty="0" smtClean="0">
                <a:ln w="11430"/>
                <a:solidFill>
                  <a:srgbClr val="FF0000"/>
                </a:solidFill>
                <a:latin typeface="Comic Sans MS" panose="030F0702030302020204" pitchFamily="66" charset="0"/>
              </a:rPr>
              <a:t>Start the year right </a:t>
            </a:r>
          </a:p>
          <a:p>
            <a:pPr algn="ctr"/>
            <a:r>
              <a:rPr lang="en-US" sz="4800" b="1" cap="none" spc="0" dirty="0" smtClean="0">
                <a:ln w="11430"/>
                <a:solidFill>
                  <a:srgbClr val="FF0000"/>
                </a:solidFill>
                <a:latin typeface="Comic Sans MS" panose="030F0702030302020204" pitchFamily="66" charset="0"/>
              </a:rPr>
              <a:t>with a </a:t>
            </a:r>
            <a:r>
              <a:rPr lang="en-US" sz="8000" b="1" cap="none" spc="0" dirty="0" smtClean="0">
                <a:ln w="11430"/>
                <a:solidFill>
                  <a:srgbClr val="FF0000"/>
                </a:solidFill>
                <a:latin typeface="Comic Sans MS" panose="030F0702030302020204" pitchFamily="66" charset="0"/>
                <a:sym typeface="Webdings"/>
              </a:rPr>
              <a:t></a:t>
            </a:r>
            <a:endParaRPr lang="en-US" sz="4800" b="1" cap="none" spc="0" dirty="0">
              <a:ln w="11430"/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D:\Physics\Y12 Physics\2.0 WoF\Wo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48254"/>
            <a:ext cx="2324100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55812" y="1807188"/>
            <a:ext cx="182004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5400" dirty="0" smtClean="0"/>
              <a:t>2016</a:t>
            </a:r>
            <a:endParaRPr lang="en-NZ" sz="5400" dirty="0"/>
          </a:p>
        </p:txBody>
      </p:sp>
    </p:spTree>
    <p:extLst>
      <p:ext uri="{BB962C8B-B14F-4D97-AF65-F5344CB8AC3E}">
        <p14:creationId xmlns:p14="http://schemas.microsoft.com/office/powerpoint/2010/main" val="79222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F04.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842" y="116632"/>
            <a:ext cx="4639841" cy="1067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409006"/>
              </p:ext>
            </p:extLst>
          </p:nvPr>
        </p:nvGraphicFramePr>
        <p:xfrm>
          <a:off x="5004048" y="3861048"/>
          <a:ext cx="3690392" cy="2829342"/>
        </p:xfrm>
        <a:graphic>
          <a:graphicData uri="http://schemas.openxmlformats.org/drawingml/2006/table">
            <a:tbl>
              <a:tblPr/>
              <a:tblGrid>
                <a:gridCol w="1234907"/>
                <a:gridCol w="1227754"/>
                <a:gridCol w="1227731"/>
              </a:tblGrid>
              <a:tr h="317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>
                          <a:latin typeface="Times New Roman"/>
                          <a:ea typeface="Times New Roman"/>
                          <a:cs typeface="Times New Roman"/>
                        </a:rPr>
                        <a:t>Power</a:t>
                      </a:r>
                      <a:endParaRPr lang="en-N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>
                          <a:latin typeface="Times New Roman"/>
                          <a:ea typeface="Times New Roman"/>
                          <a:cs typeface="Times New Roman"/>
                        </a:rPr>
                        <a:t>Prefix</a:t>
                      </a:r>
                      <a:endParaRPr lang="en-N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>
                          <a:latin typeface="Times New Roman"/>
                          <a:ea typeface="Times New Roman"/>
                          <a:cs typeface="Times New Roman"/>
                        </a:rPr>
                        <a:t>Symbol</a:t>
                      </a:r>
                      <a:endParaRPr lang="en-N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2000" b="1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2000" b="1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N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tera</a:t>
                      </a:r>
                      <a:endParaRPr lang="en-NZ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giga</a:t>
                      </a:r>
                      <a:endParaRPr lang="en-N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N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7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2000" b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N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>
                          <a:latin typeface="Times New Roman"/>
                          <a:ea typeface="Times New Roman"/>
                          <a:cs typeface="Times New Roman"/>
                        </a:rPr>
                        <a:t>mega</a:t>
                      </a:r>
                      <a:endParaRPr lang="en-N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en-N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2000" b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N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>
                          <a:latin typeface="Times New Roman"/>
                          <a:ea typeface="Times New Roman"/>
                          <a:cs typeface="Times New Roman"/>
                        </a:rPr>
                        <a:t>kilo</a:t>
                      </a:r>
                      <a:endParaRPr lang="en-N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endParaRPr lang="en-N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2000" b="1" baseline="30000">
                          <a:latin typeface="Times New Roman"/>
                          <a:ea typeface="Times New Roman"/>
                          <a:cs typeface="Times New Roman"/>
                        </a:rPr>
                        <a:t>-3</a:t>
                      </a:r>
                      <a:endParaRPr lang="en-N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milli</a:t>
                      </a:r>
                      <a:endParaRPr lang="en-N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en-N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2000" b="1" baseline="30000">
                          <a:latin typeface="Times New Roman"/>
                          <a:ea typeface="Times New Roman"/>
                          <a:cs typeface="Times New Roman"/>
                        </a:rPr>
                        <a:t>-6</a:t>
                      </a:r>
                      <a:endParaRPr lang="en-N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>
                          <a:latin typeface="Times New Roman"/>
                          <a:ea typeface="Times New Roman"/>
                          <a:cs typeface="Times New Roman"/>
                        </a:rPr>
                        <a:t>micro</a:t>
                      </a:r>
                      <a:endParaRPr lang="en-N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</a:t>
                      </a:r>
                      <a:endParaRPr lang="en-N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2000" b="1" baseline="30000">
                          <a:latin typeface="Times New Roman"/>
                          <a:ea typeface="Times New Roman"/>
                          <a:cs typeface="Times New Roman"/>
                        </a:rPr>
                        <a:t>-9</a:t>
                      </a:r>
                      <a:endParaRPr lang="en-N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nano</a:t>
                      </a:r>
                      <a:endParaRPr lang="en-N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N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2000" b="1" baseline="30000">
                          <a:latin typeface="Times New Roman"/>
                          <a:ea typeface="Times New Roman"/>
                          <a:cs typeface="Times New Roman"/>
                        </a:rPr>
                        <a:t>-12</a:t>
                      </a:r>
                      <a:endParaRPr lang="en-N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pico</a:t>
                      </a:r>
                      <a:endParaRPr lang="en-N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</a:t>
                      </a:r>
                      <a:endParaRPr lang="en-N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 rot="16200000">
            <a:off x="1204172" y="1717358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Awake? – covert to grams </a:t>
            </a:r>
          </a:p>
          <a:p>
            <a:r>
              <a:rPr lang="en-NZ" dirty="0" smtClean="0"/>
              <a:t>with appropriate prefix</a:t>
            </a:r>
            <a:endParaRPr lang="en-N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781" y="-44289"/>
            <a:ext cx="4561810" cy="385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746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84097" y="2285992"/>
            <a:ext cx="24055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Physics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WoF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692696"/>
            <a:ext cx="3993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600" dirty="0"/>
              <a:t>Physical Quantities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98780" y="1993604"/>
            <a:ext cx="16097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200" dirty="0" smtClean="0"/>
              <a:t>SI Units</a:t>
            </a:r>
            <a:endParaRPr lang="en-NZ" sz="32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3013384" y="1339027"/>
            <a:ext cx="1198576" cy="964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3" idx="0"/>
          </p:cNvCxnSpPr>
          <p:nvPr/>
        </p:nvCxnSpPr>
        <p:spPr bwMode="auto">
          <a:xfrm flipH="1">
            <a:off x="1403648" y="1339027"/>
            <a:ext cx="288032" cy="6545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467544" y="3455541"/>
            <a:ext cx="3140019" cy="1169552"/>
            <a:chOff x="467544" y="3455541"/>
            <a:chExt cx="3140019" cy="1169552"/>
          </a:xfrm>
        </p:grpSpPr>
        <p:sp>
          <p:nvSpPr>
            <p:cNvPr id="9" name="Rectangle 8"/>
            <p:cNvSpPr/>
            <p:nvPr/>
          </p:nvSpPr>
          <p:spPr>
            <a:xfrm>
              <a:off x="467544" y="4040318"/>
              <a:ext cx="159107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NZ" sz="3200" dirty="0" smtClean="0"/>
                <a:t>Prefixes</a:t>
              </a:r>
              <a:endParaRPr lang="en-NZ" sz="3200" dirty="0"/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H="1">
              <a:off x="2147879" y="3455541"/>
              <a:ext cx="1459684" cy="87716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4" name="Straight Arrow Connector 13"/>
          <p:cNvCxnSpPr/>
          <p:nvPr/>
        </p:nvCxnSpPr>
        <p:spPr bwMode="auto">
          <a:xfrm flipH="1">
            <a:off x="2736967" y="4060229"/>
            <a:ext cx="1071640" cy="11799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1119916" y="5240014"/>
            <a:ext cx="217719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NZ" sz="3200" dirty="0"/>
              <a:t>Significant </a:t>
            </a:r>
            <a:endParaRPr lang="en-NZ" sz="3200" dirty="0" smtClean="0"/>
          </a:p>
          <a:p>
            <a:pPr algn="ctr"/>
            <a:r>
              <a:rPr lang="en-NZ" sz="3200" dirty="0" smtClean="0"/>
              <a:t>figures 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248310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85938" y="0"/>
            <a:ext cx="56022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chemeClr val="accent2"/>
                </a:solidFill>
              </a:rPr>
              <a:t>Significant Figures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428596" y="1071546"/>
            <a:ext cx="84296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NZ" sz="3200" dirty="0"/>
              <a:t>The number of significant figures </a:t>
            </a:r>
            <a:r>
              <a:rPr lang="en-NZ" sz="3200" dirty="0" smtClean="0"/>
              <a:t>expresses </a:t>
            </a:r>
            <a:r>
              <a:rPr lang="en-NZ" sz="3200" dirty="0"/>
              <a:t>the </a:t>
            </a:r>
            <a:r>
              <a:rPr lang="en-NZ" sz="3200" dirty="0">
                <a:solidFill>
                  <a:srgbClr val="FF0000"/>
                </a:solidFill>
              </a:rPr>
              <a:t>precision</a:t>
            </a:r>
            <a:r>
              <a:rPr lang="en-NZ" sz="3200" dirty="0"/>
              <a:t> of the measurement. </a:t>
            </a:r>
          </a:p>
          <a:p>
            <a:pPr algn="ctr"/>
            <a:endParaRPr lang="en-NZ" sz="3200" dirty="0"/>
          </a:p>
        </p:txBody>
      </p:sp>
      <p:sp>
        <p:nvSpPr>
          <p:cNvPr id="7" name="AutoShape 14"/>
          <p:cNvSpPr>
            <a:spLocks noChangeArrowheads="1"/>
          </p:cNvSpPr>
          <p:nvPr/>
        </p:nvSpPr>
        <p:spPr bwMode="auto">
          <a:xfrm>
            <a:off x="2286000" y="2605088"/>
            <a:ext cx="685800" cy="533400"/>
          </a:xfrm>
          <a:prstGeom prst="wedgeRoundRectCallout">
            <a:avLst>
              <a:gd name="adj1" fmla="val 209722"/>
              <a:gd name="adj2" fmla="val 65181"/>
              <a:gd name="adj3" fmla="val 16667"/>
            </a:avLst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CC3300"/>
                </a:solidFill>
              </a:rPr>
              <a:t>4</a:t>
            </a:r>
            <a:endParaRPr lang="en-US"/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3733800" y="2376488"/>
            <a:ext cx="17256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solidFill>
                  <a:schemeClr val="accent2"/>
                </a:solidFill>
              </a:rPr>
              <a:t>Examples: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4114800" y="2986088"/>
            <a:ext cx="8715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3456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4114800" y="3519488"/>
            <a:ext cx="8715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2300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4114800" y="4052888"/>
            <a:ext cx="1127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0.0045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4114800" y="4510088"/>
            <a:ext cx="14112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5.0 x 10</a:t>
            </a:r>
            <a:r>
              <a:rPr lang="en-US" baseline="300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4114800" y="5043488"/>
            <a:ext cx="784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1.04</a:t>
            </a: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4114800" y="5576888"/>
            <a:ext cx="1298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0.00358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4114800" y="6186488"/>
            <a:ext cx="955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54.00</a:t>
            </a:r>
          </a:p>
        </p:txBody>
      </p:sp>
      <p:sp>
        <p:nvSpPr>
          <p:cNvPr id="16" name="AutoShape 23"/>
          <p:cNvSpPr>
            <a:spLocks noChangeArrowheads="1"/>
          </p:cNvSpPr>
          <p:nvPr/>
        </p:nvSpPr>
        <p:spPr bwMode="auto">
          <a:xfrm>
            <a:off x="6357938" y="3286125"/>
            <a:ext cx="685800" cy="533400"/>
          </a:xfrm>
          <a:prstGeom prst="wedgeRoundRectCallout">
            <a:avLst>
              <a:gd name="adj1" fmla="val -227315"/>
              <a:gd name="adj2" fmla="val 28273"/>
              <a:gd name="adj3" fmla="val 16667"/>
            </a:avLst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CC3300"/>
                </a:solidFill>
              </a:rPr>
              <a:t>2</a:t>
            </a:r>
            <a:endParaRPr lang="en-US"/>
          </a:p>
        </p:txBody>
      </p:sp>
      <p:sp>
        <p:nvSpPr>
          <p:cNvPr id="17" name="AutoShape 24"/>
          <p:cNvSpPr>
            <a:spLocks noChangeArrowheads="1"/>
          </p:cNvSpPr>
          <p:nvPr/>
        </p:nvSpPr>
        <p:spPr bwMode="auto">
          <a:xfrm>
            <a:off x="2362200" y="3900488"/>
            <a:ext cx="685800" cy="533400"/>
          </a:xfrm>
          <a:prstGeom prst="wedgeRoundRectCallout">
            <a:avLst>
              <a:gd name="adj1" fmla="val 191435"/>
              <a:gd name="adj2" fmla="val 21130"/>
              <a:gd name="adj3" fmla="val 16667"/>
            </a:avLst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CC3300"/>
                </a:solidFill>
              </a:rPr>
              <a:t>2</a:t>
            </a:r>
            <a:endParaRPr lang="en-US"/>
          </a:p>
        </p:txBody>
      </p:sp>
      <p:sp>
        <p:nvSpPr>
          <p:cNvPr id="18" name="AutoShape 25"/>
          <p:cNvSpPr>
            <a:spLocks noChangeArrowheads="1"/>
          </p:cNvSpPr>
          <p:nvPr/>
        </p:nvSpPr>
        <p:spPr bwMode="auto">
          <a:xfrm>
            <a:off x="6858000" y="4357688"/>
            <a:ext cx="685800" cy="533400"/>
          </a:xfrm>
          <a:prstGeom prst="wedgeRoundRectCallout">
            <a:avLst>
              <a:gd name="adj1" fmla="val -230324"/>
              <a:gd name="adj2" fmla="val 25000"/>
              <a:gd name="adj3" fmla="val 16667"/>
            </a:avLst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CC3300"/>
                </a:solidFill>
              </a:rPr>
              <a:t>2</a:t>
            </a:r>
            <a:endParaRPr lang="en-US"/>
          </a:p>
        </p:txBody>
      </p:sp>
      <p:sp>
        <p:nvSpPr>
          <p:cNvPr id="19" name="AutoShape 26"/>
          <p:cNvSpPr>
            <a:spLocks noChangeArrowheads="1"/>
          </p:cNvSpPr>
          <p:nvPr/>
        </p:nvSpPr>
        <p:spPr bwMode="auto">
          <a:xfrm>
            <a:off x="2286000" y="4857750"/>
            <a:ext cx="685800" cy="533400"/>
          </a:xfrm>
          <a:prstGeom prst="wedgeRoundRectCallout">
            <a:avLst>
              <a:gd name="adj1" fmla="val 196759"/>
              <a:gd name="adj2" fmla="val 13097"/>
              <a:gd name="adj3" fmla="val 16667"/>
            </a:avLst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CC3300"/>
                </a:solidFill>
              </a:rPr>
              <a:t>3</a:t>
            </a:r>
            <a:endParaRPr lang="en-US"/>
          </a:p>
        </p:txBody>
      </p:sp>
      <p:sp>
        <p:nvSpPr>
          <p:cNvPr id="20" name="AutoShape 27"/>
          <p:cNvSpPr>
            <a:spLocks noChangeArrowheads="1"/>
          </p:cNvSpPr>
          <p:nvPr/>
        </p:nvSpPr>
        <p:spPr bwMode="auto">
          <a:xfrm>
            <a:off x="6500813" y="5643563"/>
            <a:ext cx="685800" cy="533400"/>
          </a:xfrm>
          <a:prstGeom prst="wedgeRoundRectCallout">
            <a:avLst>
              <a:gd name="adj1" fmla="val -189815"/>
              <a:gd name="adj2" fmla="val -27083"/>
              <a:gd name="adj3" fmla="val 16667"/>
            </a:avLst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CC3300"/>
                </a:solidFill>
              </a:rPr>
              <a:t>3</a:t>
            </a:r>
            <a:endParaRPr lang="en-US"/>
          </a:p>
        </p:txBody>
      </p:sp>
      <p:sp>
        <p:nvSpPr>
          <p:cNvPr id="21" name="AutoShape 28"/>
          <p:cNvSpPr>
            <a:spLocks noChangeArrowheads="1"/>
          </p:cNvSpPr>
          <p:nvPr/>
        </p:nvSpPr>
        <p:spPr bwMode="auto">
          <a:xfrm>
            <a:off x="2214563" y="6072188"/>
            <a:ext cx="685800" cy="533400"/>
          </a:xfrm>
          <a:prstGeom prst="wedgeRoundRectCallout">
            <a:avLst>
              <a:gd name="adj1" fmla="val 203009"/>
              <a:gd name="adj2" fmla="val 18454"/>
              <a:gd name="adj3" fmla="val 16667"/>
            </a:avLst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CC3300"/>
                </a:solidFill>
              </a:rPr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2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nimBg="1" autoUpdateAnimBg="0"/>
      <p:bldP spid="17" grpId="0" animBg="1" autoUpdateAnimBg="0"/>
      <p:bldP spid="18" grpId="0" animBg="1" autoUpdateAnimBg="0"/>
      <p:bldP spid="19" grpId="0" animBg="1" autoUpdateAnimBg="0"/>
      <p:bldP spid="20" grpId="0" animBg="1" autoUpdateAnimBg="0"/>
      <p:bldP spid="21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38268"/>
            <a:ext cx="8001000" cy="304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49382 </a:t>
            </a:r>
            <a:r>
              <a:rPr lang="en-GB" dirty="0">
                <a:latin typeface="Arial" pitchFamily="34" charset="0"/>
                <a:cs typeface="Arial" pitchFamily="34" charset="0"/>
              </a:rPr>
              <a:t>to 2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s.f</a:t>
            </a:r>
            <a:r>
              <a:rPr lang="en-GB" dirty="0">
                <a:latin typeface="Arial" pitchFamily="34" charset="0"/>
                <a:cs typeface="Arial" pitchFamily="34" charset="0"/>
              </a:rPr>
              <a:t>. = </a:t>
            </a:r>
          </a:p>
          <a:p>
            <a:pPr>
              <a:buFont typeface="Wingdings" pitchFamily="2" charset="2"/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0.05961 to 1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s.f</a:t>
            </a:r>
            <a:r>
              <a:rPr lang="en-GB" dirty="0">
                <a:latin typeface="Arial" pitchFamily="34" charset="0"/>
                <a:cs typeface="Arial" pitchFamily="34" charset="0"/>
              </a:rPr>
              <a:t>. = </a:t>
            </a:r>
          </a:p>
          <a:p>
            <a:pPr>
              <a:buFont typeface="Wingdings" pitchFamily="2" charset="2"/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374.582 to 3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s.f</a:t>
            </a:r>
            <a:r>
              <a:rPr lang="en-GB" dirty="0">
                <a:latin typeface="Arial" pitchFamily="34" charset="0"/>
                <a:cs typeface="Arial" pitchFamily="34" charset="0"/>
              </a:rPr>
              <a:t>. =</a:t>
            </a:r>
          </a:p>
          <a:p>
            <a:pPr>
              <a:buFont typeface="Wingdings" pitchFamily="2" charset="2"/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0.0009317 to 2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s.f</a:t>
            </a:r>
            <a:r>
              <a:rPr lang="en-GB" dirty="0">
                <a:latin typeface="Arial" pitchFamily="34" charset="0"/>
                <a:cs typeface="Arial" pitchFamily="34" charset="0"/>
              </a:rPr>
              <a:t>. = </a:t>
            </a:r>
          </a:p>
          <a:p>
            <a:pPr>
              <a:buFontTx/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143372" y="1500174"/>
            <a:ext cx="11865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49000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429124" y="2071678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0.06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543436" y="2643182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375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819664" y="3214686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0.00093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000100" y="5081606"/>
            <a:ext cx="6934200" cy="990600"/>
            <a:chOff x="624" y="3504"/>
            <a:chExt cx="4368" cy="624"/>
          </a:xfrm>
        </p:grpSpPr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864" y="3504"/>
              <a:ext cx="4128" cy="624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NZ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624" y="3504"/>
              <a:ext cx="436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Fill in zeros up to but not after the decimal point.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000100" y="357166"/>
            <a:ext cx="29738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Spot quiz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353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autoUpdateAnimBg="0"/>
      <p:bldP spid="6150" grpId="0" autoUpdateAnimBg="0"/>
      <p:bldP spid="615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84097" y="2285992"/>
            <a:ext cx="24055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Physics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WoF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692696"/>
            <a:ext cx="3993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600" dirty="0"/>
              <a:t>Physical Quantities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98780" y="1993604"/>
            <a:ext cx="16097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200" dirty="0" smtClean="0"/>
              <a:t>SI Units</a:t>
            </a:r>
            <a:endParaRPr lang="en-NZ" sz="32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3013384" y="1339027"/>
            <a:ext cx="1198576" cy="964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3" idx="0"/>
          </p:cNvCxnSpPr>
          <p:nvPr/>
        </p:nvCxnSpPr>
        <p:spPr bwMode="auto">
          <a:xfrm flipH="1">
            <a:off x="1403648" y="1339027"/>
            <a:ext cx="288032" cy="6545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467544" y="3455541"/>
            <a:ext cx="3140019" cy="1169552"/>
            <a:chOff x="467544" y="3455541"/>
            <a:chExt cx="3140019" cy="1169552"/>
          </a:xfrm>
        </p:grpSpPr>
        <p:sp>
          <p:nvSpPr>
            <p:cNvPr id="9" name="Rectangle 8"/>
            <p:cNvSpPr/>
            <p:nvPr/>
          </p:nvSpPr>
          <p:spPr>
            <a:xfrm>
              <a:off x="467544" y="4040318"/>
              <a:ext cx="159107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NZ" sz="3200" dirty="0" smtClean="0"/>
                <a:t>Prefixes</a:t>
              </a:r>
              <a:endParaRPr lang="en-NZ" sz="3200" dirty="0"/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H="1">
              <a:off x="2147879" y="3455541"/>
              <a:ext cx="1459684" cy="87716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4" name="Straight Arrow Connector 13"/>
          <p:cNvCxnSpPr/>
          <p:nvPr/>
        </p:nvCxnSpPr>
        <p:spPr bwMode="auto">
          <a:xfrm flipH="1">
            <a:off x="2736967" y="4060229"/>
            <a:ext cx="1071640" cy="11799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1119916" y="5240014"/>
            <a:ext cx="217719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NZ" sz="3200" dirty="0"/>
              <a:t>Significant </a:t>
            </a:r>
            <a:endParaRPr lang="en-NZ" sz="3200" dirty="0" smtClean="0"/>
          </a:p>
          <a:p>
            <a:pPr algn="ctr"/>
            <a:r>
              <a:rPr lang="en-NZ" sz="3200" dirty="0" smtClean="0"/>
              <a:t>figures </a:t>
            </a:r>
            <a:endParaRPr lang="en-NZ" sz="3200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4827620" y="4198628"/>
            <a:ext cx="432048" cy="9031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4552531" y="5309819"/>
            <a:ext cx="26460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NZ" sz="3200" dirty="0" smtClean="0"/>
              <a:t>Scientific</a:t>
            </a:r>
          </a:p>
          <a:p>
            <a:pPr lvl="0" algn="ctr"/>
            <a:r>
              <a:rPr lang="en-NZ" sz="3200" dirty="0" smtClean="0"/>
              <a:t>Notation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224426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71546"/>
            <a:ext cx="7990656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A way of representing numbers that are very large or very small</a:t>
            </a:r>
          </a:p>
          <a:p>
            <a:pPr eaLnBrk="1" hangingPunct="1"/>
            <a:r>
              <a:rPr lang="en-US" dirty="0" smtClean="0"/>
              <a:t>Distance from the Earth to the Sun:</a:t>
            </a:r>
          </a:p>
          <a:p>
            <a:pPr lvl="1" eaLnBrk="1" hangingPunct="1"/>
            <a:r>
              <a:rPr lang="en-US" dirty="0" smtClean="0"/>
              <a:t>150,000,000,000 m = 1.5 </a:t>
            </a:r>
            <a:r>
              <a:rPr lang="en-US" dirty="0" smtClean="0">
                <a:cs typeface="Arial" charset="0"/>
              </a:rPr>
              <a:t>×</a:t>
            </a:r>
            <a:r>
              <a:rPr lang="en-US" dirty="0" smtClean="0"/>
              <a:t> 10</a:t>
            </a:r>
            <a:r>
              <a:rPr lang="en-US" baseline="30000" dirty="0" smtClean="0"/>
              <a:t>11</a:t>
            </a:r>
            <a:r>
              <a:rPr lang="en-US" dirty="0" smtClean="0"/>
              <a:t> m</a:t>
            </a:r>
          </a:p>
          <a:p>
            <a:pPr eaLnBrk="1" hangingPunct="1"/>
            <a:r>
              <a:rPr lang="en-US" dirty="0" smtClean="0"/>
              <a:t>Diameter of an atom:</a:t>
            </a:r>
          </a:p>
          <a:p>
            <a:pPr lvl="1" eaLnBrk="1" hangingPunct="1"/>
            <a:r>
              <a:rPr lang="en-US" dirty="0" smtClean="0"/>
              <a:t>0.0000000001 m = 1.0 </a:t>
            </a:r>
            <a:r>
              <a:rPr lang="en-US" dirty="0" smtClean="0">
                <a:cs typeface="Arial" charset="0"/>
              </a:rPr>
              <a:t>×</a:t>
            </a:r>
            <a:r>
              <a:rPr lang="en-US" dirty="0" smtClean="0"/>
              <a:t> 10</a:t>
            </a:r>
            <a:r>
              <a:rPr lang="en-US" baseline="30000" dirty="0" smtClean="0"/>
              <a:t>-10</a:t>
            </a:r>
            <a:r>
              <a:rPr lang="en-US" dirty="0" smtClean="0"/>
              <a:t> m </a:t>
            </a:r>
          </a:p>
          <a:p>
            <a:pPr marL="457200" lvl="1" indent="0" eaLnBrk="1" hangingPunct="1">
              <a:buNone/>
            </a:pPr>
            <a:r>
              <a:rPr lang="en-US" dirty="0" smtClean="0"/>
              <a:t>= 0.1 nm</a:t>
            </a:r>
          </a:p>
          <a:p>
            <a:pPr marL="457200" lvl="1" indent="0" eaLnBrk="1" hangingPunct="1"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714348" y="285728"/>
            <a:ext cx="77153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Scientific </a:t>
            </a:r>
            <a:r>
              <a:rPr lang="en-US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notation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57200" y="4953000"/>
            <a:ext cx="8686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 dirty="0">
                <a:latin typeface="Verdana" pitchFamily="34" charset="0"/>
              </a:rPr>
              <a:t>Here’s the rule:  </a:t>
            </a:r>
            <a:r>
              <a:rPr lang="en-US" altLang="en-US" sz="2400" dirty="0">
                <a:solidFill>
                  <a:schemeClr val="tx2"/>
                </a:solidFill>
                <a:latin typeface="Verdana" pitchFamily="34" charset="0"/>
              </a:rPr>
              <a:t>Zeroes that only exist to separate other numbers from the decimal don’t count as significant figures.</a:t>
            </a:r>
            <a:r>
              <a:rPr lang="en-US" altLang="en-US" sz="2400" u="none" dirty="0">
                <a:solidFill>
                  <a:schemeClr val="tx2"/>
                </a:solidFill>
                <a:latin typeface="Verdana" pitchFamily="34" charset="0"/>
              </a:rPr>
              <a:t>  </a:t>
            </a:r>
            <a:endParaRPr lang="en-US" altLang="en-US" sz="2400" u="none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uto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68275"/>
            <a:ext cx="8686800" cy="668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auto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8438"/>
            <a:ext cx="8077200" cy="665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693774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7544" y="7078"/>
            <a:ext cx="34660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dirty="0"/>
              <a:t>The Scale of the universe</a:t>
            </a:r>
          </a:p>
        </p:txBody>
      </p:sp>
    </p:spTree>
    <p:extLst>
      <p:ext uri="{BB962C8B-B14F-4D97-AF65-F5344CB8AC3E}">
        <p14:creationId xmlns:p14="http://schemas.microsoft.com/office/powerpoint/2010/main" val="59065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641428"/>
              </p:ext>
            </p:extLst>
          </p:nvPr>
        </p:nvGraphicFramePr>
        <p:xfrm>
          <a:off x="251520" y="2276872"/>
          <a:ext cx="8568953" cy="2944368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506015"/>
                <a:gridCol w="1739863"/>
                <a:gridCol w="2207856"/>
                <a:gridCol w="2115219"/>
              </a:tblGrid>
              <a:tr h="45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xxxxxxxxxxxx</a:t>
                      </a:r>
                      <a:endParaRPr lang="en-N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Decimal Form</a:t>
                      </a:r>
                      <a:endParaRPr lang="en-N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Standard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Form</a:t>
                      </a:r>
                      <a:endParaRPr lang="en-NZ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Round to 3 Sig Figs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xxxxxxxxxxxx</a:t>
                      </a:r>
                      <a:endParaRPr lang="en-N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 smtClean="0">
                          <a:effectLst/>
                        </a:rPr>
                        <a:t>91068.0</a:t>
                      </a:r>
                      <a:endParaRPr lang="en-N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xxxxxxxxxxxx</a:t>
                      </a:r>
                      <a:endParaRPr lang="en-N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 smtClean="0">
                          <a:effectLst/>
                        </a:rPr>
                        <a:t>0.08020</a:t>
                      </a:r>
                      <a:endParaRPr lang="en-N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146.5 x 10</a:t>
                      </a:r>
                      <a:r>
                        <a:rPr lang="en-US" sz="2800" baseline="30000">
                          <a:effectLst/>
                        </a:rPr>
                        <a:t>6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 smtClean="0">
                          <a:effectLst/>
                        </a:rPr>
                        <a:t>22.63 </a:t>
                      </a:r>
                      <a:r>
                        <a:rPr lang="en-US" sz="2800" dirty="0">
                          <a:effectLst/>
                        </a:rPr>
                        <a:t>x 10</a:t>
                      </a:r>
                      <a:r>
                        <a:rPr lang="en-US" sz="2800" baseline="30000" dirty="0">
                          <a:effectLst/>
                        </a:rPr>
                        <a:t>-3</a:t>
                      </a:r>
                      <a:endParaRPr lang="en-N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N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35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95721" y="2285992"/>
            <a:ext cx="31822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dirty="0" smtClean="0">
                <a:ln w="11430"/>
                <a:gradFill>
                  <a:gsLst>
                    <a:gs pos="0">
                      <a:srgbClr val="2D2DB9">
                        <a:tint val="90000"/>
                        <a:satMod val="120000"/>
                      </a:srgbClr>
                    </a:gs>
                    <a:gs pos="25000">
                      <a:srgbClr val="2D2DB9">
                        <a:tint val="93000"/>
                        <a:satMod val="120000"/>
                      </a:srgbClr>
                    </a:gs>
                    <a:gs pos="50000">
                      <a:srgbClr val="2D2DB9">
                        <a:shade val="89000"/>
                        <a:satMod val="110000"/>
                      </a:srgbClr>
                    </a:gs>
                    <a:gs pos="75000">
                      <a:srgbClr val="2D2DB9">
                        <a:tint val="93000"/>
                        <a:satMod val="120000"/>
                      </a:srgbClr>
                    </a:gs>
                    <a:gs pos="100000">
                      <a:srgbClr val="2D2DB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Physical</a:t>
            </a:r>
          </a:p>
          <a:p>
            <a:pPr algn="ctr"/>
            <a:r>
              <a:rPr lang="en-US" sz="5400" dirty="0" smtClean="0">
                <a:ln w="11430"/>
                <a:gradFill>
                  <a:gsLst>
                    <a:gs pos="0">
                      <a:srgbClr val="2D2DB9">
                        <a:tint val="90000"/>
                        <a:satMod val="120000"/>
                      </a:srgbClr>
                    </a:gs>
                    <a:gs pos="25000">
                      <a:srgbClr val="2D2DB9">
                        <a:tint val="93000"/>
                        <a:satMod val="120000"/>
                      </a:srgbClr>
                    </a:gs>
                    <a:gs pos="50000">
                      <a:srgbClr val="2D2DB9">
                        <a:shade val="89000"/>
                        <a:satMod val="110000"/>
                      </a:srgbClr>
                    </a:gs>
                    <a:gs pos="75000">
                      <a:srgbClr val="2D2DB9">
                        <a:tint val="93000"/>
                        <a:satMod val="120000"/>
                      </a:srgbClr>
                    </a:gs>
                    <a:gs pos="100000">
                      <a:srgbClr val="2D2DB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Quantities</a:t>
            </a:r>
            <a:endParaRPr lang="en-US" sz="5400" dirty="0">
              <a:ln w="11430"/>
              <a:gradFill>
                <a:gsLst>
                  <a:gs pos="0">
                    <a:srgbClr val="2D2DB9">
                      <a:tint val="90000"/>
                      <a:satMod val="120000"/>
                    </a:srgbClr>
                  </a:gs>
                  <a:gs pos="25000">
                    <a:srgbClr val="2D2DB9">
                      <a:tint val="93000"/>
                      <a:satMod val="120000"/>
                    </a:srgbClr>
                  </a:gs>
                  <a:gs pos="50000">
                    <a:srgbClr val="2D2DB9">
                      <a:shade val="89000"/>
                      <a:satMod val="110000"/>
                    </a:srgbClr>
                  </a:gs>
                  <a:gs pos="75000">
                    <a:srgbClr val="2D2DB9">
                      <a:tint val="93000"/>
                      <a:satMod val="120000"/>
                    </a:srgbClr>
                  </a:gs>
                  <a:gs pos="100000">
                    <a:srgbClr val="2D2DB9">
                      <a:tint val="90000"/>
                      <a:satMod val="120000"/>
                    </a:srgbClr>
                  </a:gs>
                </a:gsLst>
                <a:lin ang="5400000"/>
              </a:gra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692696"/>
            <a:ext cx="3993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600" dirty="0">
                <a:solidFill>
                  <a:srgbClr val="000000"/>
                </a:solidFill>
              </a:rPr>
              <a:t>Physical Quantities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98780" y="1993604"/>
            <a:ext cx="16097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200" dirty="0" smtClean="0">
                <a:solidFill>
                  <a:srgbClr val="000000"/>
                </a:solidFill>
              </a:rPr>
              <a:t>SI Units</a:t>
            </a:r>
            <a:endParaRPr lang="en-NZ" sz="3200" dirty="0">
              <a:solidFill>
                <a:srgbClr val="0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3013384" y="1339027"/>
            <a:ext cx="1198576" cy="964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3" idx="0"/>
          </p:cNvCxnSpPr>
          <p:nvPr/>
        </p:nvCxnSpPr>
        <p:spPr bwMode="auto">
          <a:xfrm flipH="1">
            <a:off x="1403648" y="1339027"/>
            <a:ext cx="288032" cy="6545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309287" y="3270876"/>
            <a:ext cx="2963499" cy="1160888"/>
            <a:chOff x="285397" y="3139721"/>
            <a:chExt cx="3410865" cy="1273318"/>
          </a:xfrm>
        </p:grpSpPr>
        <p:sp>
          <p:nvSpPr>
            <p:cNvPr id="9" name="Rectangle 8"/>
            <p:cNvSpPr/>
            <p:nvPr/>
          </p:nvSpPr>
          <p:spPr>
            <a:xfrm>
              <a:off x="285397" y="3828264"/>
              <a:ext cx="159107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NZ" sz="3200" dirty="0" smtClean="0">
                  <a:solidFill>
                    <a:srgbClr val="000000"/>
                  </a:solidFill>
                </a:rPr>
                <a:t>Prefixes</a:t>
              </a:r>
              <a:endParaRPr lang="en-NZ" sz="3200" dirty="0">
                <a:solidFill>
                  <a:srgbClr val="000000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H="1">
              <a:off x="2147879" y="3139721"/>
              <a:ext cx="1548383" cy="865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4" name="Straight Arrow Connector 13"/>
          <p:cNvCxnSpPr/>
          <p:nvPr/>
        </p:nvCxnSpPr>
        <p:spPr bwMode="auto">
          <a:xfrm flipH="1">
            <a:off x="2818163" y="4042568"/>
            <a:ext cx="1071640" cy="11799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1119916" y="5240014"/>
            <a:ext cx="217719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NZ" sz="3200" dirty="0">
                <a:solidFill>
                  <a:srgbClr val="000000"/>
                </a:solidFill>
              </a:rPr>
              <a:t>Significant </a:t>
            </a:r>
            <a:endParaRPr lang="en-NZ" sz="3200" dirty="0" smtClean="0">
              <a:solidFill>
                <a:srgbClr val="000000"/>
              </a:solidFill>
            </a:endParaRPr>
          </a:p>
          <a:p>
            <a:pPr algn="ctr"/>
            <a:r>
              <a:rPr lang="en-NZ" sz="3200" dirty="0" smtClean="0">
                <a:solidFill>
                  <a:srgbClr val="000000"/>
                </a:solidFill>
              </a:rPr>
              <a:t>figures </a:t>
            </a:r>
            <a:endParaRPr lang="en-NZ" sz="3200" dirty="0">
              <a:solidFill>
                <a:srgbClr val="00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032697" y="4165193"/>
            <a:ext cx="501476" cy="10750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4552531" y="5309819"/>
            <a:ext cx="26460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3200" dirty="0" smtClean="0">
                <a:solidFill>
                  <a:srgbClr val="000000"/>
                </a:solidFill>
              </a:rPr>
              <a:t>Scientific</a:t>
            </a:r>
          </a:p>
          <a:p>
            <a:pPr algn="ctr"/>
            <a:r>
              <a:rPr lang="en-NZ" sz="3200" dirty="0" smtClean="0">
                <a:solidFill>
                  <a:srgbClr val="000000"/>
                </a:solidFill>
              </a:rPr>
              <a:t>Notation</a:t>
            </a:r>
            <a:endParaRPr lang="en-NZ" sz="3200" dirty="0">
              <a:solidFill>
                <a:srgbClr val="0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6384521" y="3958665"/>
            <a:ext cx="494602" cy="4803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/>
          <p:cNvSpPr/>
          <p:nvPr/>
        </p:nvSpPr>
        <p:spPr>
          <a:xfrm>
            <a:off x="5970854" y="4357824"/>
            <a:ext cx="3068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200" dirty="0">
                <a:solidFill>
                  <a:srgbClr val="000000"/>
                </a:solidFill>
              </a:rPr>
              <a:t>Unit </a:t>
            </a:r>
            <a:r>
              <a:rPr lang="en-NZ" sz="3200" dirty="0" smtClean="0">
                <a:solidFill>
                  <a:srgbClr val="000000"/>
                </a:solidFill>
              </a:rPr>
              <a:t>Conversion</a:t>
            </a:r>
            <a:endParaRPr lang="en-NZ" sz="3200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88147" y="280472"/>
            <a:ext cx="2092052" cy="14707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200" dirty="0">
                <a:solidFill>
                  <a:srgbClr val="000000"/>
                </a:solidFill>
              </a:rPr>
              <a:t>Uncertainty</a:t>
            </a:r>
          </a:p>
          <a:p>
            <a:endParaRPr lang="en-NZ" sz="3200" dirty="0">
              <a:solidFill>
                <a:srgbClr val="00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4786862" y="959692"/>
            <a:ext cx="491670" cy="13435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5875551" y="836712"/>
            <a:ext cx="1003572" cy="10851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6879123" y="1242453"/>
            <a:ext cx="180530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Accuracy</a:t>
            </a:r>
          </a:p>
          <a:p>
            <a:r>
              <a:rPr 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   vs </a:t>
            </a:r>
          </a:p>
          <a:p>
            <a:r>
              <a:rPr 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Precision</a:t>
            </a:r>
            <a:endParaRPr lang="en-US" sz="2800" dirty="0">
              <a:solidFill>
                <a:srgbClr val="3333CC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8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596312"/>
              </p:ext>
            </p:extLst>
          </p:nvPr>
        </p:nvGraphicFramePr>
        <p:xfrm>
          <a:off x="323528" y="1124744"/>
          <a:ext cx="8568953" cy="2944368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506015"/>
                <a:gridCol w="1739863"/>
                <a:gridCol w="2207856"/>
                <a:gridCol w="2115219"/>
              </a:tblGrid>
              <a:tr h="216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xxxxxxxxxxxx</a:t>
                      </a:r>
                      <a:endParaRPr lang="en-N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Decimal Form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Form</a:t>
                      </a:r>
                      <a:endParaRPr lang="en-NZ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Round to 3 Sig Figs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xxxxxxxxxxxx</a:t>
                      </a:r>
                      <a:endParaRPr lang="en-N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 smtClean="0">
                          <a:effectLst/>
                        </a:rPr>
                        <a:t>9170.80</a:t>
                      </a:r>
                      <a:endParaRPr lang="en-N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xxxxxxxxxxxx</a:t>
                      </a:r>
                      <a:endParaRPr lang="en-N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 smtClean="0">
                          <a:effectLst/>
                        </a:rPr>
                        <a:t>0.008998</a:t>
                      </a:r>
                      <a:endParaRPr lang="en-N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 smtClean="0">
                          <a:effectLst/>
                        </a:rPr>
                        <a:t>14.95 </a:t>
                      </a:r>
                      <a:r>
                        <a:rPr lang="en-US" sz="2800" dirty="0">
                          <a:effectLst/>
                        </a:rPr>
                        <a:t>x </a:t>
                      </a:r>
                      <a:r>
                        <a:rPr lang="en-US" sz="2800" dirty="0" smtClean="0">
                          <a:effectLst/>
                        </a:rPr>
                        <a:t>10</a:t>
                      </a:r>
                      <a:r>
                        <a:rPr lang="en-US" sz="2800" baseline="30000" dirty="0" smtClean="0">
                          <a:effectLst/>
                        </a:rPr>
                        <a:t>5</a:t>
                      </a:r>
                      <a:endParaRPr lang="en-NZ" sz="2400" baseline="30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 smtClean="0">
                          <a:effectLst/>
                        </a:rPr>
                        <a:t>228.68 </a:t>
                      </a:r>
                      <a:r>
                        <a:rPr lang="en-US" sz="2800" dirty="0">
                          <a:effectLst/>
                        </a:rPr>
                        <a:t>x 10</a:t>
                      </a:r>
                      <a:r>
                        <a:rPr lang="en-US" sz="2800" baseline="30000" dirty="0">
                          <a:effectLst/>
                        </a:rPr>
                        <a:t>-3</a:t>
                      </a:r>
                      <a:endParaRPr lang="en-N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N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02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84097" y="2285992"/>
            <a:ext cx="24055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Physics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WoF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692696"/>
            <a:ext cx="3993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600" dirty="0"/>
              <a:t>Physical Quantities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98780" y="1993604"/>
            <a:ext cx="16097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200" dirty="0" smtClean="0"/>
              <a:t>SI Units</a:t>
            </a:r>
            <a:endParaRPr lang="en-NZ" sz="32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3013384" y="1339027"/>
            <a:ext cx="1198576" cy="964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3" idx="0"/>
          </p:cNvCxnSpPr>
          <p:nvPr/>
        </p:nvCxnSpPr>
        <p:spPr bwMode="auto">
          <a:xfrm flipH="1">
            <a:off x="1403648" y="1339027"/>
            <a:ext cx="288032" cy="6545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467544" y="3455541"/>
            <a:ext cx="3140019" cy="1169552"/>
            <a:chOff x="467544" y="3455541"/>
            <a:chExt cx="3140019" cy="1169552"/>
          </a:xfrm>
        </p:grpSpPr>
        <p:sp>
          <p:nvSpPr>
            <p:cNvPr id="9" name="Rectangle 8"/>
            <p:cNvSpPr/>
            <p:nvPr/>
          </p:nvSpPr>
          <p:spPr>
            <a:xfrm>
              <a:off x="467544" y="4040318"/>
              <a:ext cx="159107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NZ" sz="3200" dirty="0" smtClean="0"/>
                <a:t>Prefixes</a:t>
              </a:r>
              <a:endParaRPr lang="en-NZ" sz="3200" dirty="0"/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H="1">
              <a:off x="2147879" y="3455541"/>
              <a:ext cx="1459684" cy="87716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4" name="Straight Arrow Connector 13"/>
          <p:cNvCxnSpPr/>
          <p:nvPr/>
        </p:nvCxnSpPr>
        <p:spPr bwMode="auto">
          <a:xfrm flipH="1">
            <a:off x="2736967" y="4060229"/>
            <a:ext cx="1071640" cy="11799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1119916" y="5240014"/>
            <a:ext cx="217719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NZ" sz="3200" dirty="0"/>
              <a:t>Significant </a:t>
            </a:r>
            <a:endParaRPr lang="en-NZ" sz="3200" dirty="0" smtClean="0"/>
          </a:p>
          <a:p>
            <a:pPr algn="ctr"/>
            <a:r>
              <a:rPr lang="en-NZ" sz="3200" dirty="0" smtClean="0"/>
              <a:t>figures </a:t>
            </a:r>
            <a:endParaRPr lang="en-NZ" sz="3200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4827620" y="4198628"/>
            <a:ext cx="432048" cy="9031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4552531" y="5309819"/>
            <a:ext cx="26460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NZ" sz="3200" dirty="0" smtClean="0"/>
              <a:t>Scientific</a:t>
            </a:r>
          </a:p>
          <a:p>
            <a:pPr lvl="0" algn="ctr"/>
            <a:r>
              <a:rPr lang="en-NZ" sz="3200" dirty="0" smtClean="0"/>
              <a:t>Notation</a:t>
            </a:r>
            <a:endParaRPr lang="en-NZ" sz="32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5989627" y="3163155"/>
            <a:ext cx="989204" cy="11068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/>
          <p:cNvSpPr/>
          <p:nvPr/>
        </p:nvSpPr>
        <p:spPr>
          <a:xfrm>
            <a:off x="5970854" y="4357824"/>
            <a:ext cx="3068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200" dirty="0"/>
              <a:t>Unit </a:t>
            </a:r>
            <a:r>
              <a:rPr lang="en-NZ" sz="3200" dirty="0" smtClean="0"/>
              <a:t>Conversion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333105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" y="76200"/>
            <a:ext cx="2058988" cy="461963"/>
          </a:xfrm>
          <a:prstGeom prst="rect">
            <a:avLst/>
          </a:prstGeom>
          <a:gradFill rotWithShape="1">
            <a:gsLst>
              <a:gs pos="0">
                <a:srgbClr val="FFE3DF"/>
              </a:gs>
              <a:gs pos="64999">
                <a:srgbClr val="FFBAB1"/>
              </a:gs>
              <a:gs pos="100000">
                <a:srgbClr val="FF9C8E"/>
              </a:gs>
            </a:gsLst>
            <a:lin ang="5400000" scaled="1"/>
          </a:gradFill>
          <a:ln w="9525">
            <a:solidFill>
              <a:srgbClr val="D34412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defTabSz="457200" eaLnBrk="1" hangingPunct="1"/>
            <a:r>
              <a:rPr lang="en-US" altLang="en-US" b="0" smtClean="0">
                <a:solidFill>
                  <a:srgbClr val="000000"/>
                </a:solidFill>
                <a:latin typeface="Verdana" pitchFamily="-108" charset="0"/>
              </a:rPr>
              <a:t>Conversions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114300"/>
            <a:ext cx="5334000" cy="40005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ctr" defTabSz="457200" eaLnBrk="1" hangingPunct="1">
              <a:buFont typeface="Verdana" pitchFamily="-108" charset="0"/>
              <a:buAutoNum type="arabicPeriod"/>
            </a:pPr>
            <a:r>
              <a:rPr lang="en-AU" altLang="en-US" sz="2000" b="0" smtClean="0">
                <a:solidFill>
                  <a:srgbClr val="000000"/>
                </a:solidFill>
                <a:latin typeface="Verdana" pitchFamily="-108" charset="0"/>
              </a:rPr>
              <a:t>Convert 572 centimetres to metres.</a:t>
            </a:r>
            <a:r>
              <a:rPr lang="en-US" altLang="en-US" sz="2000" b="0" smtClean="0">
                <a:solidFill>
                  <a:srgbClr val="000000"/>
                </a:solidFill>
                <a:latin typeface="Verdana" pitchFamily="-10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67744" y="3284984"/>
            <a:ext cx="4219575" cy="40005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ctr" defTabSz="457200" eaLnBrk="1" hangingPunct="1">
              <a:buFont typeface="Verdana" pitchFamily="-108" charset="0"/>
              <a:buAutoNum type="arabicPeriod" startAt="2"/>
            </a:pPr>
            <a:r>
              <a:rPr lang="en-AU" altLang="en-US" sz="2000" b="0" dirty="0" smtClean="0">
                <a:solidFill>
                  <a:srgbClr val="000000"/>
                </a:solidFill>
                <a:latin typeface="Verdana" pitchFamily="-108" charset="0"/>
              </a:rPr>
              <a:t>Convert 80 km to metres</a:t>
            </a:r>
            <a:r>
              <a:rPr lang="en-US" altLang="en-US" sz="2000" b="0" dirty="0" smtClean="0">
                <a:solidFill>
                  <a:srgbClr val="000000"/>
                </a:solidFill>
                <a:latin typeface="Verdana" pitchFamily="-10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6719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6200" y="76200"/>
            <a:ext cx="2058988" cy="461963"/>
          </a:xfrm>
          <a:prstGeom prst="rect">
            <a:avLst/>
          </a:prstGeom>
          <a:gradFill rotWithShape="1">
            <a:gsLst>
              <a:gs pos="0">
                <a:srgbClr val="FFE3DF"/>
              </a:gs>
              <a:gs pos="64999">
                <a:srgbClr val="FFBAB1"/>
              </a:gs>
              <a:gs pos="100000">
                <a:srgbClr val="FF9C8E"/>
              </a:gs>
            </a:gsLst>
            <a:lin ang="5400000" scaled="1"/>
          </a:gradFill>
          <a:ln w="9525">
            <a:solidFill>
              <a:srgbClr val="D34412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defTabSz="457200" eaLnBrk="1" hangingPunct="1"/>
            <a:r>
              <a:rPr lang="en-US" altLang="en-US" b="0" smtClean="0">
                <a:solidFill>
                  <a:srgbClr val="000000"/>
                </a:solidFill>
                <a:latin typeface="Verdana" pitchFamily="-108" charset="0"/>
              </a:rPr>
              <a:t>Conversions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71800" y="356039"/>
            <a:ext cx="4721225" cy="40005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ctr" defTabSz="457200" eaLnBrk="1" hangingPunct="1">
              <a:buFont typeface="Verdana" pitchFamily="-108" charset="0"/>
              <a:buAutoNum type="arabicPeriod" startAt="3"/>
            </a:pPr>
            <a:r>
              <a:rPr lang="en-AU" altLang="en-US" sz="2000" b="0" smtClean="0">
                <a:solidFill>
                  <a:srgbClr val="000000"/>
                </a:solidFill>
                <a:latin typeface="Verdana" pitchFamily="-108" charset="0"/>
              </a:rPr>
              <a:t>Convert 24 hours to seconds</a:t>
            </a:r>
            <a:r>
              <a:rPr lang="en-US" altLang="en-US" sz="2000" b="0" smtClean="0">
                <a:solidFill>
                  <a:srgbClr val="000000"/>
                </a:solidFill>
                <a:latin typeface="Verdana" pitchFamily="-10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676" y="3394382"/>
            <a:ext cx="4249737" cy="523875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ctr" defTabSz="457200" eaLnBrk="1" hangingPunct="1">
              <a:buFont typeface="Verdana" pitchFamily="-108" charset="0"/>
              <a:buAutoNum type="arabicPeriod" startAt="4"/>
            </a:pPr>
            <a:r>
              <a:rPr lang="en-US" altLang="en-US" sz="2000" b="0" dirty="0" smtClean="0">
                <a:solidFill>
                  <a:srgbClr val="000000"/>
                </a:solidFill>
                <a:latin typeface="Verdana" pitchFamily="-108" charset="0"/>
              </a:rPr>
              <a:t>S</a:t>
            </a:r>
            <a:r>
              <a:rPr lang="en-AU" altLang="en-US" sz="2000" b="0" dirty="0" smtClean="0">
                <a:solidFill>
                  <a:srgbClr val="000000"/>
                </a:solidFill>
                <a:latin typeface="Verdana" pitchFamily="-108" charset="0"/>
              </a:rPr>
              <a:t>how 50 km h</a:t>
            </a:r>
            <a:r>
              <a:rPr lang="en-AU" altLang="en-US" sz="2000" b="0" baseline="30000" dirty="0" smtClean="0">
                <a:solidFill>
                  <a:srgbClr val="000000"/>
                </a:solidFill>
                <a:latin typeface="Verdana" pitchFamily="-108" charset="0"/>
              </a:rPr>
              <a:t>-1</a:t>
            </a:r>
            <a:r>
              <a:rPr lang="en-AU" altLang="en-US" sz="2000" b="0" dirty="0" smtClean="0">
                <a:solidFill>
                  <a:srgbClr val="000000"/>
                </a:solidFill>
                <a:latin typeface="Verdana" pitchFamily="-108" charset="0"/>
              </a:rPr>
              <a:t> </a:t>
            </a:r>
            <a:r>
              <a:rPr lang="en-US" altLang="en-US" sz="2800" b="0" dirty="0" smtClean="0">
                <a:solidFill>
                  <a:srgbClr val="000000"/>
                </a:solidFill>
                <a:latin typeface="Symbol" pitchFamily="-107" charset="2"/>
              </a:rPr>
              <a:t>º</a:t>
            </a:r>
            <a:r>
              <a:rPr lang="en-AU" altLang="en-US" sz="2000" b="0" dirty="0" smtClean="0">
                <a:solidFill>
                  <a:srgbClr val="000000"/>
                </a:solidFill>
                <a:latin typeface="Verdana" pitchFamily="-108" charset="0"/>
              </a:rPr>
              <a:t> 14 m s</a:t>
            </a:r>
            <a:r>
              <a:rPr lang="en-AU" altLang="en-US" sz="2000" b="0" baseline="30000" dirty="0" smtClean="0">
                <a:solidFill>
                  <a:srgbClr val="000000"/>
                </a:solidFill>
                <a:latin typeface="Verdana" pitchFamily="-108" charset="0"/>
              </a:rPr>
              <a:t>-1</a:t>
            </a:r>
            <a:r>
              <a:rPr lang="en-US" altLang="en-US" sz="2000" b="0" dirty="0" smtClean="0">
                <a:solidFill>
                  <a:srgbClr val="000000"/>
                </a:solidFill>
                <a:latin typeface="Verdana" pitchFamily="-10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14719" y="3395367"/>
            <a:ext cx="3929281" cy="52322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defTabSz="457200" eaLnBrk="1" hangingPunct="1">
              <a:buFont typeface="Verdana" pitchFamily="-108" charset="0"/>
              <a:buAutoNum type="arabicPeriod" startAt="5"/>
            </a:pPr>
            <a:r>
              <a:rPr lang="en-US" altLang="en-US" sz="1800" b="0" dirty="0" smtClean="0">
                <a:solidFill>
                  <a:srgbClr val="000000"/>
                </a:solidFill>
                <a:latin typeface="Verdana" pitchFamily="-108" charset="0"/>
              </a:rPr>
              <a:t>S</a:t>
            </a:r>
            <a:r>
              <a:rPr lang="en-AU" altLang="en-US" sz="1800" b="0" dirty="0" smtClean="0">
                <a:solidFill>
                  <a:srgbClr val="000000"/>
                </a:solidFill>
                <a:latin typeface="Verdana" pitchFamily="-108" charset="0"/>
              </a:rPr>
              <a:t>how 20 m s</a:t>
            </a:r>
            <a:r>
              <a:rPr lang="en-AU" altLang="en-US" sz="1800" b="0" baseline="30000" dirty="0" smtClean="0">
                <a:solidFill>
                  <a:srgbClr val="000000"/>
                </a:solidFill>
                <a:latin typeface="Verdana" pitchFamily="-108" charset="0"/>
              </a:rPr>
              <a:t>-1</a:t>
            </a:r>
            <a:r>
              <a:rPr lang="en-AU" altLang="en-US" sz="1800" b="0" dirty="0" smtClean="0">
                <a:solidFill>
                  <a:srgbClr val="000000"/>
                </a:solidFill>
                <a:latin typeface="Verdana" pitchFamily="-108" charset="0"/>
              </a:rPr>
              <a:t> </a:t>
            </a:r>
            <a:r>
              <a:rPr lang="en-US" altLang="en-US" sz="2800" b="0" dirty="0" smtClean="0">
                <a:solidFill>
                  <a:srgbClr val="000000"/>
                </a:solidFill>
                <a:latin typeface="Symbol" pitchFamily="-107" charset="2"/>
              </a:rPr>
              <a:t>º</a:t>
            </a:r>
            <a:r>
              <a:rPr lang="en-US" altLang="en-US" sz="1800" b="0" dirty="0" smtClean="0">
                <a:solidFill>
                  <a:srgbClr val="000000"/>
                </a:solidFill>
                <a:latin typeface="Verdana" pitchFamily="-108" charset="0"/>
              </a:rPr>
              <a:t> 72 </a:t>
            </a:r>
            <a:r>
              <a:rPr lang="en-AU" altLang="en-US" sz="1800" b="0" dirty="0" smtClean="0">
                <a:solidFill>
                  <a:srgbClr val="000000"/>
                </a:solidFill>
                <a:latin typeface="Verdana" pitchFamily="-108" charset="0"/>
              </a:rPr>
              <a:t>km h</a:t>
            </a:r>
            <a:r>
              <a:rPr lang="en-AU" altLang="en-US" sz="1800" b="0" baseline="30000" dirty="0" smtClean="0">
                <a:solidFill>
                  <a:srgbClr val="000000"/>
                </a:solidFill>
                <a:latin typeface="Verdana" pitchFamily="-108" charset="0"/>
              </a:rPr>
              <a:t>-1</a:t>
            </a:r>
            <a:r>
              <a:rPr lang="en-US" altLang="en-US" sz="1800" b="0" dirty="0" smtClean="0">
                <a:solidFill>
                  <a:srgbClr val="000000"/>
                </a:solidFill>
                <a:latin typeface="Verdana" pitchFamily="-10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17003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95721" y="2285992"/>
            <a:ext cx="31822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dirty="0" smtClean="0">
                <a:ln w="11430"/>
                <a:gradFill>
                  <a:gsLst>
                    <a:gs pos="0">
                      <a:srgbClr val="2D2DB9">
                        <a:tint val="90000"/>
                        <a:satMod val="120000"/>
                      </a:srgbClr>
                    </a:gs>
                    <a:gs pos="25000">
                      <a:srgbClr val="2D2DB9">
                        <a:tint val="93000"/>
                        <a:satMod val="120000"/>
                      </a:srgbClr>
                    </a:gs>
                    <a:gs pos="50000">
                      <a:srgbClr val="2D2DB9">
                        <a:shade val="89000"/>
                        <a:satMod val="110000"/>
                      </a:srgbClr>
                    </a:gs>
                    <a:gs pos="75000">
                      <a:srgbClr val="2D2DB9">
                        <a:tint val="93000"/>
                        <a:satMod val="120000"/>
                      </a:srgbClr>
                    </a:gs>
                    <a:gs pos="100000">
                      <a:srgbClr val="2D2DB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Physical</a:t>
            </a:r>
          </a:p>
          <a:p>
            <a:pPr algn="ctr"/>
            <a:r>
              <a:rPr lang="en-US" sz="5400" dirty="0" smtClean="0">
                <a:ln w="11430"/>
                <a:gradFill>
                  <a:gsLst>
                    <a:gs pos="0">
                      <a:srgbClr val="2D2DB9">
                        <a:tint val="90000"/>
                        <a:satMod val="120000"/>
                      </a:srgbClr>
                    </a:gs>
                    <a:gs pos="25000">
                      <a:srgbClr val="2D2DB9">
                        <a:tint val="93000"/>
                        <a:satMod val="120000"/>
                      </a:srgbClr>
                    </a:gs>
                    <a:gs pos="50000">
                      <a:srgbClr val="2D2DB9">
                        <a:shade val="89000"/>
                        <a:satMod val="110000"/>
                      </a:srgbClr>
                    </a:gs>
                    <a:gs pos="75000">
                      <a:srgbClr val="2D2DB9">
                        <a:tint val="93000"/>
                        <a:satMod val="120000"/>
                      </a:srgbClr>
                    </a:gs>
                    <a:gs pos="100000">
                      <a:srgbClr val="2D2DB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Quantities</a:t>
            </a:r>
            <a:endParaRPr lang="en-US" sz="5400" dirty="0">
              <a:ln w="11430"/>
              <a:gradFill>
                <a:gsLst>
                  <a:gs pos="0">
                    <a:srgbClr val="2D2DB9">
                      <a:tint val="90000"/>
                      <a:satMod val="120000"/>
                    </a:srgbClr>
                  </a:gs>
                  <a:gs pos="25000">
                    <a:srgbClr val="2D2DB9">
                      <a:tint val="93000"/>
                      <a:satMod val="120000"/>
                    </a:srgbClr>
                  </a:gs>
                  <a:gs pos="50000">
                    <a:srgbClr val="2D2DB9">
                      <a:shade val="89000"/>
                      <a:satMod val="110000"/>
                    </a:srgbClr>
                  </a:gs>
                  <a:gs pos="75000">
                    <a:srgbClr val="2D2DB9">
                      <a:tint val="93000"/>
                      <a:satMod val="120000"/>
                    </a:srgbClr>
                  </a:gs>
                  <a:gs pos="100000">
                    <a:srgbClr val="2D2DB9">
                      <a:tint val="90000"/>
                      <a:satMod val="120000"/>
                    </a:srgbClr>
                  </a:gs>
                </a:gsLst>
                <a:lin ang="5400000"/>
              </a:gra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692696"/>
            <a:ext cx="3993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600" dirty="0">
                <a:solidFill>
                  <a:srgbClr val="000000"/>
                </a:solidFill>
              </a:rPr>
              <a:t>Physical Quantities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98780" y="1993604"/>
            <a:ext cx="16097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200" dirty="0" smtClean="0">
                <a:solidFill>
                  <a:srgbClr val="000000"/>
                </a:solidFill>
              </a:rPr>
              <a:t>SI Units</a:t>
            </a:r>
            <a:endParaRPr lang="en-NZ" sz="3200" dirty="0">
              <a:solidFill>
                <a:srgbClr val="0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3013384" y="1339027"/>
            <a:ext cx="1198576" cy="964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3" idx="0"/>
          </p:cNvCxnSpPr>
          <p:nvPr/>
        </p:nvCxnSpPr>
        <p:spPr bwMode="auto">
          <a:xfrm flipH="1">
            <a:off x="1403648" y="1339027"/>
            <a:ext cx="288032" cy="6545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309287" y="3270876"/>
            <a:ext cx="2963499" cy="1160888"/>
            <a:chOff x="285397" y="3139721"/>
            <a:chExt cx="3410865" cy="1273318"/>
          </a:xfrm>
        </p:grpSpPr>
        <p:sp>
          <p:nvSpPr>
            <p:cNvPr id="9" name="Rectangle 8"/>
            <p:cNvSpPr/>
            <p:nvPr/>
          </p:nvSpPr>
          <p:spPr>
            <a:xfrm>
              <a:off x="285397" y="3828264"/>
              <a:ext cx="159107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NZ" sz="3200" dirty="0" smtClean="0">
                  <a:solidFill>
                    <a:srgbClr val="000000"/>
                  </a:solidFill>
                </a:rPr>
                <a:t>Prefixes</a:t>
              </a:r>
              <a:endParaRPr lang="en-NZ" sz="3200" dirty="0">
                <a:solidFill>
                  <a:srgbClr val="000000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H="1">
              <a:off x="2147879" y="3139721"/>
              <a:ext cx="1548383" cy="865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4" name="Straight Arrow Connector 13"/>
          <p:cNvCxnSpPr/>
          <p:nvPr/>
        </p:nvCxnSpPr>
        <p:spPr bwMode="auto">
          <a:xfrm flipH="1">
            <a:off x="2818163" y="4042568"/>
            <a:ext cx="1071640" cy="11799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1119916" y="5240014"/>
            <a:ext cx="217719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NZ" sz="3200" dirty="0">
                <a:solidFill>
                  <a:srgbClr val="000000"/>
                </a:solidFill>
              </a:rPr>
              <a:t>Significant </a:t>
            </a:r>
            <a:endParaRPr lang="en-NZ" sz="3200" dirty="0" smtClean="0">
              <a:solidFill>
                <a:srgbClr val="000000"/>
              </a:solidFill>
            </a:endParaRPr>
          </a:p>
          <a:p>
            <a:pPr algn="ctr"/>
            <a:r>
              <a:rPr lang="en-NZ" sz="3200" dirty="0" smtClean="0">
                <a:solidFill>
                  <a:srgbClr val="000000"/>
                </a:solidFill>
              </a:rPr>
              <a:t>figures </a:t>
            </a:r>
            <a:endParaRPr lang="en-NZ" sz="3200" dirty="0">
              <a:solidFill>
                <a:srgbClr val="00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032697" y="4165193"/>
            <a:ext cx="501476" cy="10750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4552531" y="5309819"/>
            <a:ext cx="26460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3200" dirty="0" smtClean="0">
                <a:solidFill>
                  <a:srgbClr val="000000"/>
                </a:solidFill>
              </a:rPr>
              <a:t>Scientific</a:t>
            </a:r>
          </a:p>
          <a:p>
            <a:pPr algn="ctr"/>
            <a:r>
              <a:rPr lang="en-NZ" sz="3200" dirty="0" smtClean="0">
                <a:solidFill>
                  <a:srgbClr val="000000"/>
                </a:solidFill>
              </a:rPr>
              <a:t>Notation</a:t>
            </a:r>
            <a:endParaRPr lang="en-NZ" sz="3200" dirty="0">
              <a:solidFill>
                <a:srgbClr val="0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6384521" y="3958665"/>
            <a:ext cx="494602" cy="4803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/>
          <p:cNvSpPr/>
          <p:nvPr/>
        </p:nvSpPr>
        <p:spPr>
          <a:xfrm>
            <a:off x="5970854" y="4357824"/>
            <a:ext cx="3068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200" dirty="0">
                <a:solidFill>
                  <a:srgbClr val="000000"/>
                </a:solidFill>
              </a:rPr>
              <a:t>Unit </a:t>
            </a:r>
            <a:r>
              <a:rPr lang="en-NZ" sz="3200" dirty="0" smtClean="0">
                <a:solidFill>
                  <a:srgbClr val="000000"/>
                </a:solidFill>
              </a:rPr>
              <a:t>Conversion</a:t>
            </a:r>
            <a:endParaRPr lang="en-NZ" sz="3200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88147" y="280472"/>
            <a:ext cx="2092052" cy="14707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200" dirty="0">
                <a:solidFill>
                  <a:srgbClr val="000000"/>
                </a:solidFill>
              </a:rPr>
              <a:t>Uncertainty</a:t>
            </a:r>
          </a:p>
          <a:p>
            <a:endParaRPr lang="en-NZ" sz="3200" dirty="0">
              <a:solidFill>
                <a:srgbClr val="00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4786862" y="959692"/>
            <a:ext cx="491670" cy="13435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5875550" y="836712"/>
            <a:ext cx="419249" cy="7706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5875551" y="836712"/>
            <a:ext cx="419249" cy="13536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6345485" y="1297242"/>
            <a:ext cx="1925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Accuracy</a:t>
            </a:r>
            <a:r>
              <a:rPr lang="en-US" sz="2800" dirty="0">
                <a:solidFill>
                  <a:srgbClr val="3333CC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6366265" y="1949210"/>
            <a:ext cx="19224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Precision</a:t>
            </a:r>
            <a:r>
              <a:rPr lang="en-US" sz="2800" dirty="0">
                <a:solidFill>
                  <a:srgbClr val="3333CC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198571" y="259144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CC"/>
                </a:solidFill>
                <a:latin typeface="Arial" charset="0"/>
                <a:cs typeface="Arial" charset="0"/>
              </a:rPr>
              <a:t>Random</a:t>
            </a:r>
            <a:endParaRPr lang="en-NZ" dirty="0">
              <a:solidFill>
                <a:srgbClr val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229218" y="3040044"/>
            <a:ext cx="18117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CC"/>
                </a:solidFill>
                <a:latin typeface="Arial" charset="0"/>
                <a:cs typeface="Arial" charset="0"/>
              </a:rPr>
              <a:t>Systematic</a:t>
            </a:r>
            <a:endParaRPr lang="en-NZ" dirty="0">
              <a:solidFill>
                <a:srgbClr val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520964" y="3558809"/>
            <a:ext cx="1228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CC"/>
                </a:solidFill>
                <a:latin typeface="Arial" charset="0"/>
                <a:cs typeface="Arial" charset="0"/>
              </a:rPr>
              <a:t>Human</a:t>
            </a:r>
            <a:endParaRPr lang="en-NZ" dirty="0">
              <a:solidFill>
                <a:srgbClr val="0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469663" y="760375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Improve?</a:t>
            </a:r>
            <a:endParaRPr lang="en-N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11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25" grpId="0"/>
      <p:bldP spid="35" grpId="0"/>
      <p:bldP spid="36" grpId="0"/>
      <p:bldP spid="37" grpId="0"/>
      <p:bldP spid="3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571500" y="1285875"/>
            <a:ext cx="1925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Accuracy</a:t>
            </a:r>
            <a:r>
              <a:rPr lang="en-US" sz="2800" dirty="0">
                <a:solidFill>
                  <a:srgbClr val="3333CC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539552" y="2636912"/>
            <a:ext cx="19224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Precision</a:t>
            </a:r>
            <a:r>
              <a:rPr lang="en-US" sz="2800" dirty="0">
                <a:solidFill>
                  <a:srgbClr val="3333CC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555776" y="1052736"/>
            <a:ext cx="61436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how </a:t>
            </a:r>
            <a:r>
              <a:rPr lang="en-US" sz="2800" dirty="0">
                <a:solidFill>
                  <a:srgbClr val="3333CC"/>
                </a:solidFill>
                <a:latin typeface="Arial" charset="0"/>
                <a:cs typeface="Arial" charset="0"/>
              </a:rPr>
              <a:t>close the </a:t>
            </a:r>
            <a:r>
              <a:rPr lang="en-US" sz="2800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measurement </a:t>
            </a:r>
            <a:r>
              <a:rPr lang="en-US" sz="2800" dirty="0">
                <a:solidFill>
                  <a:srgbClr val="3333CC"/>
                </a:solidFill>
                <a:latin typeface="Arial" charset="0"/>
                <a:cs typeface="Arial" charset="0"/>
              </a:rPr>
              <a:t>is to the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true</a:t>
            </a:r>
            <a:r>
              <a:rPr lang="en-US" sz="2800" dirty="0">
                <a:solidFill>
                  <a:srgbClr val="3333CC"/>
                </a:solidFill>
                <a:latin typeface="Arial" charset="0"/>
                <a:cs typeface="Arial" charset="0"/>
              </a:rPr>
              <a:t> value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627784" y="2636912"/>
            <a:ext cx="5786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how </a:t>
            </a:r>
            <a:r>
              <a:rPr lang="en-US" sz="2800" dirty="0">
                <a:solidFill>
                  <a:srgbClr val="3333CC"/>
                </a:solidFill>
                <a:latin typeface="Arial" charset="0"/>
                <a:cs typeface="Arial" charset="0"/>
              </a:rPr>
              <a:t>many significant </a:t>
            </a:r>
            <a:r>
              <a:rPr lang="en-US" sz="2800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digits</a:t>
            </a:r>
            <a:endParaRPr lang="en-US" sz="2800" dirty="0">
              <a:solidFill>
                <a:srgbClr val="3333CC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827584" y="4077072"/>
            <a:ext cx="76438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CC3300"/>
                </a:solidFill>
                <a:latin typeface="Arial" charset="0"/>
                <a:cs typeface="Arial" charset="0"/>
              </a:rPr>
              <a:t>There will always be some error in a measured value. A measurement is only an </a:t>
            </a:r>
            <a:r>
              <a:rPr 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estimate</a:t>
            </a:r>
            <a:r>
              <a:rPr lang="en-US" sz="2800">
                <a:solidFill>
                  <a:srgbClr val="CC3300"/>
                </a:solidFill>
                <a:latin typeface="Arial" charset="0"/>
                <a:cs typeface="Arial" charset="0"/>
              </a:rPr>
              <a:t> of the true value.</a:t>
            </a:r>
          </a:p>
        </p:txBody>
      </p:sp>
    </p:spTree>
    <p:extLst>
      <p:ext uri="{BB962C8B-B14F-4D97-AF65-F5344CB8AC3E}">
        <p14:creationId xmlns:p14="http://schemas.microsoft.com/office/powerpoint/2010/main" val="172737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  <p:bldP spid="4102" grpId="0" autoUpdateAnimBg="0"/>
      <p:bldP spid="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57188" y="428625"/>
            <a:ext cx="7215187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2800" dirty="0">
                <a:solidFill>
                  <a:srgbClr val="000000"/>
                </a:solidFill>
              </a:rPr>
              <a:t>A gold coin is measured on a very accurate and precise scale to have a mass of 127.96458 grams.</a:t>
            </a:r>
            <a:endParaRPr lang="en-NZ" sz="2800" dirty="0">
              <a:solidFill>
                <a:srgbClr val="000000"/>
              </a:solidFill>
            </a:endParaRPr>
          </a:p>
          <a:p>
            <a:endParaRPr lang="en-AU" sz="2800" dirty="0">
              <a:solidFill>
                <a:srgbClr val="000000"/>
              </a:solidFill>
            </a:endParaRPr>
          </a:p>
          <a:p>
            <a:r>
              <a:rPr lang="en-AU" sz="2800" dirty="0">
                <a:solidFill>
                  <a:srgbClr val="000000"/>
                </a:solidFill>
              </a:rPr>
              <a:t>A second scale gives a reading of 128 grams</a:t>
            </a:r>
            <a:r>
              <a:rPr lang="en-AU" sz="28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AU" sz="2800" dirty="0" smtClean="0">
                <a:solidFill>
                  <a:srgbClr val="000000"/>
                </a:solidFill>
              </a:rPr>
              <a:t> </a:t>
            </a:r>
            <a:r>
              <a:rPr lang="en-AU" sz="2800" dirty="0">
                <a:solidFill>
                  <a:srgbClr val="000000"/>
                </a:solidFill>
              </a:rPr>
              <a:t>The second scale is accurate but not precise.</a:t>
            </a:r>
            <a:endParaRPr lang="en-NZ" sz="2800" dirty="0">
              <a:solidFill>
                <a:srgbClr val="000000"/>
              </a:solidFill>
            </a:endParaRPr>
          </a:p>
          <a:p>
            <a:endParaRPr lang="en-AU" sz="2800" dirty="0">
              <a:solidFill>
                <a:srgbClr val="000000"/>
              </a:solidFill>
            </a:endParaRPr>
          </a:p>
          <a:p>
            <a:r>
              <a:rPr lang="en-AU" sz="2800" dirty="0">
                <a:solidFill>
                  <a:srgbClr val="000000"/>
                </a:solidFill>
              </a:rPr>
              <a:t>A third scale gives a reading of 135.21568 grams. </a:t>
            </a:r>
            <a:endParaRPr lang="en-AU" sz="2800" dirty="0" smtClean="0">
              <a:solidFill>
                <a:srgbClr val="000000"/>
              </a:solidFill>
            </a:endParaRPr>
          </a:p>
          <a:p>
            <a:r>
              <a:rPr lang="en-AU" sz="2800" dirty="0" smtClean="0">
                <a:solidFill>
                  <a:srgbClr val="000000"/>
                </a:solidFill>
              </a:rPr>
              <a:t>The </a:t>
            </a:r>
            <a:r>
              <a:rPr lang="en-AU" sz="2800" dirty="0">
                <a:solidFill>
                  <a:srgbClr val="000000"/>
                </a:solidFill>
              </a:rPr>
              <a:t>third scale is precise but not accurate.</a:t>
            </a:r>
            <a:endParaRPr lang="en-NZ" sz="2800" dirty="0">
              <a:solidFill>
                <a:srgbClr val="000000"/>
              </a:solidFill>
            </a:endParaRPr>
          </a:p>
          <a:p>
            <a:endParaRPr lang="en-AU" sz="2800" dirty="0">
              <a:solidFill>
                <a:srgbClr val="000000"/>
              </a:solidFill>
            </a:endParaRPr>
          </a:p>
          <a:p>
            <a:r>
              <a:rPr lang="en-AU" sz="2800" dirty="0">
                <a:solidFill>
                  <a:srgbClr val="000000"/>
                </a:solidFill>
              </a:rPr>
              <a:t>A fourth scale gives a reading of 115 grams. </a:t>
            </a:r>
            <a:endParaRPr lang="en-AU" sz="2800" dirty="0" smtClean="0">
              <a:solidFill>
                <a:srgbClr val="000000"/>
              </a:solidFill>
            </a:endParaRPr>
          </a:p>
          <a:p>
            <a:r>
              <a:rPr lang="en-AU" sz="2800" dirty="0" smtClean="0">
                <a:solidFill>
                  <a:srgbClr val="000000"/>
                </a:solidFill>
              </a:rPr>
              <a:t>The </a:t>
            </a:r>
            <a:r>
              <a:rPr lang="en-AU" sz="2800" dirty="0">
                <a:solidFill>
                  <a:srgbClr val="000000"/>
                </a:solidFill>
              </a:rPr>
              <a:t>fourth scale is neither accurate nor precise.</a:t>
            </a:r>
            <a:endParaRPr lang="en-NZ" sz="2800" dirty="0">
              <a:solidFill>
                <a:srgbClr val="000000"/>
              </a:solidFill>
            </a:endParaRPr>
          </a:p>
          <a:p>
            <a:endParaRPr lang="en-AU" sz="2800" dirty="0" smtClean="0">
              <a:solidFill>
                <a:srgbClr val="000000"/>
              </a:solidFill>
            </a:endParaRPr>
          </a:p>
          <a:p>
            <a:endParaRPr lang="en-NZ" sz="2800" dirty="0">
              <a:solidFill>
                <a:srgbClr val="000000"/>
              </a:solidFill>
            </a:endParaRP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500938" y="1357313"/>
            <a:ext cx="157162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015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ccuracy and Precis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714375"/>
            <a:ext cx="7429500" cy="574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777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0063" y="1547193"/>
            <a:ext cx="1595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3333CC"/>
                </a:solidFill>
                <a:latin typeface="Arial" charset="0"/>
                <a:cs typeface="Arial" charset="0"/>
              </a:rPr>
              <a:t>1) Random: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143125" y="1332880"/>
            <a:ext cx="6500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Errors </a:t>
            </a:r>
            <a:r>
              <a:rPr lang="en-US" sz="2000" dirty="0">
                <a:solidFill>
                  <a:srgbClr val="CC3300"/>
                </a:solidFill>
                <a:latin typeface="Arial" charset="0"/>
                <a:cs typeface="Arial" charset="0"/>
              </a:rPr>
              <a:t>produced by unpredictable and unknown </a:t>
            </a:r>
            <a:r>
              <a:rPr lang="en-US" sz="2000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variations. Measurements </a:t>
            </a:r>
            <a:r>
              <a:rPr lang="en-US" sz="2000" dirty="0">
                <a:solidFill>
                  <a:srgbClr val="CC3300"/>
                </a:solidFill>
                <a:latin typeface="Arial" charset="0"/>
                <a:cs typeface="Arial" charset="0"/>
              </a:rPr>
              <a:t>are spread randomly around an average value.</a:t>
            </a:r>
          </a:p>
        </p:txBody>
      </p:sp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428625" y="571500"/>
            <a:ext cx="8083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3333CC"/>
                </a:solidFill>
                <a:latin typeface="Arial" charset="0"/>
                <a:cs typeface="Arial" charset="0"/>
              </a:rPr>
              <a:t>Measurement  / Experimental Errors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3528" y="2492896"/>
            <a:ext cx="192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3333CC"/>
                </a:solidFill>
                <a:latin typeface="Arial" charset="0"/>
                <a:cs typeface="Arial" charset="0"/>
              </a:rPr>
              <a:t>2) Systematic: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267744" y="2420888"/>
            <a:ext cx="571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Errors </a:t>
            </a:r>
            <a:r>
              <a:rPr lang="en-US" sz="2000" dirty="0">
                <a:solidFill>
                  <a:srgbClr val="CC3300"/>
                </a:solidFill>
                <a:latin typeface="Arial" charset="0"/>
                <a:cs typeface="Arial" charset="0"/>
              </a:rPr>
              <a:t>that </a:t>
            </a:r>
            <a:r>
              <a:rPr lang="en-US" sz="2000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give </a:t>
            </a:r>
            <a:r>
              <a:rPr lang="en-US" sz="2000" dirty="0">
                <a:solidFill>
                  <a:srgbClr val="CC3300"/>
                </a:solidFill>
                <a:latin typeface="Arial" charset="0"/>
                <a:cs typeface="Arial" charset="0"/>
              </a:rPr>
              <a:t>results </a:t>
            </a:r>
            <a:r>
              <a:rPr lang="en-US" sz="2000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consistently </a:t>
            </a:r>
            <a:r>
              <a:rPr lang="en-US" sz="2000" dirty="0">
                <a:solidFill>
                  <a:srgbClr val="CC3300"/>
                </a:solidFill>
                <a:latin typeface="Arial" charset="0"/>
                <a:cs typeface="Arial" charset="0"/>
              </a:rPr>
              <a:t>above </a:t>
            </a:r>
            <a:r>
              <a:rPr lang="en-US" sz="2000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or below </a:t>
            </a:r>
            <a:r>
              <a:rPr lang="en-US" sz="2000" dirty="0">
                <a:solidFill>
                  <a:srgbClr val="CC3300"/>
                </a:solidFill>
                <a:latin typeface="Arial" charset="0"/>
                <a:cs typeface="Arial" charset="0"/>
              </a:rPr>
              <a:t>the true </a:t>
            </a:r>
            <a:r>
              <a:rPr lang="en-US" sz="2000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value, </a:t>
            </a:r>
            <a:r>
              <a:rPr lang="en-US" sz="2000" dirty="0" err="1" smtClean="0">
                <a:solidFill>
                  <a:srgbClr val="CC3300"/>
                </a:solidFill>
                <a:latin typeface="Arial" charset="0"/>
                <a:cs typeface="Arial" charset="0"/>
              </a:rPr>
              <a:t>eg</a:t>
            </a:r>
            <a:r>
              <a:rPr lang="en-US" sz="2000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: </a:t>
            </a:r>
            <a:endParaRPr lang="en-US" sz="2000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411760" y="3212976"/>
            <a:ext cx="48577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NZ" sz="2000" dirty="0">
                <a:solidFill>
                  <a:srgbClr val="000000"/>
                </a:solidFill>
                <a:latin typeface="Arial" charset="0"/>
                <a:cs typeface="Arial" charset="0"/>
              </a:rPr>
              <a:t>Calibration error</a:t>
            </a:r>
          </a:p>
          <a:p>
            <a:pPr>
              <a:buFont typeface="Arial" charset="0"/>
              <a:buChar char="•"/>
            </a:pPr>
            <a:r>
              <a:rPr lang="en-NZ" sz="2000" dirty="0">
                <a:solidFill>
                  <a:srgbClr val="000000"/>
                </a:solidFill>
                <a:latin typeface="Arial" charset="0"/>
                <a:cs typeface="Arial" charset="0"/>
              </a:rPr>
              <a:t>Zeroing error</a:t>
            </a:r>
          </a:p>
          <a:p>
            <a:pPr>
              <a:buFont typeface="Arial" charset="0"/>
              <a:buChar char="•"/>
            </a:pPr>
            <a:r>
              <a:rPr lang="en-NZ" sz="2000" dirty="0">
                <a:solidFill>
                  <a:srgbClr val="000000"/>
                </a:solidFill>
                <a:latin typeface="Arial" charset="0"/>
                <a:cs typeface="Arial" charset="0"/>
              </a:rPr>
              <a:t>Parallax error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67544" y="4509120"/>
            <a:ext cx="1438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3333CC"/>
                </a:solidFill>
                <a:latin typeface="Arial" charset="0"/>
                <a:cs typeface="Arial" charset="0"/>
              </a:rPr>
              <a:t>3) Human: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51720" y="4437112"/>
            <a:ext cx="639102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NZ" sz="2000" dirty="0">
                <a:solidFill>
                  <a:srgbClr val="000000"/>
                </a:solidFill>
                <a:latin typeface="Arial" charset="0"/>
                <a:cs typeface="Arial" charset="0"/>
              </a:rPr>
              <a:t>Misreading of scales / instrument</a:t>
            </a:r>
          </a:p>
          <a:p>
            <a:pPr>
              <a:buFont typeface="Arial" charset="0"/>
              <a:buChar char="•"/>
            </a:pPr>
            <a:r>
              <a:rPr lang="en-NZ" sz="2000" dirty="0">
                <a:solidFill>
                  <a:srgbClr val="000000"/>
                </a:solidFill>
                <a:latin typeface="Arial" charset="0"/>
                <a:cs typeface="Arial" charset="0"/>
              </a:rPr>
              <a:t>Bad maths / wrong equation used</a:t>
            </a:r>
          </a:p>
          <a:p>
            <a:pPr>
              <a:buFont typeface="Arial" charset="0"/>
              <a:buChar char="•"/>
            </a:pPr>
            <a:r>
              <a:rPr lang="en-NZ" sz="2000" dirty="0">
                <a:solidFill>
                  <a:srgbClr val="000000"/>
                </a:solidFill>
                <a:latin typeface="Arial" charset="0"/>
                <a:cs typeface="Arial" charset="0"/>
              </a:rPr>
              <a:t>Transcription error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244403" y="5683303"/>
            <a:ext cx="20249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Accuracy</a:t>
            </a:r>
            <a:r>
              <a:rPr lang="en-US" sz="2800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?</a:t>
            </a:r>
            <a:endParaRPr lang="en-US" sz="2800" dirty="0">
              <a:solidFill>
                <a:srgbClr val="3333CC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264244" y="5710398"/>
            <a:ext cx="20217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Precision</a:t>
            </a:r>
            <a:r>
              <a:rPr lang="en-US" sz="2800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?</a:t>
            </a:r>
            <a:endParaRPr lang="en-US" sz="2800" dirty="0">
              <a:solidFill>
                <a:srgbClr val="3333CC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89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11" grpId="0" autoUpdateAnimBg="0"/>
      <p:bldP spid="13" grpId="0"/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3074" name="Picture 2" descr="D:\Physics\Y12 Physics\2.0 WoF\IMG_085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630" y="32284"/>
            <a:ext cx="9147629" cy="6860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37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84097" y="2285992"/>
            <a:ext cx="24055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Physics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WoF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692696"/>
            <a:ext cx="3993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600" dirty="0"/>
              <a:t>Physical Quantities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98780" y="1993604"/>
            <a:ext cx="16097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200" dirty="0" smtClean="0"/>
              <a:t>SI Units</a:t>
            </a:r>
            <a:endParaRPr lang="en-NZ" sz="32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3013384" y="1339027"/>
            <a:ext cx="1198576" cy="964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3" idx="0"/>
          </p:cNvCxnSpPr>
          <p:nvPr/>
        </p:nvCxnSpPr>
        <p:spPr bwMode="auto">
          <a:xfrm flipH="1">
            <a:off x="1403648" y="1339027"/>
            <a:ext cx="288032" cy="6545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Rectangle 3"/>
          <p:cNvSpPr/>
          <p:nvPr/>
        </p:nvSpPr>
        <p:spPr>
          <a:xfrm>
            <a:off x="706408" y="4509120"/>
            <a:ext cx="7805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800" dirty="0">
                <a:solidFill>
                  <a:srgbClr val="FF0000"/>
                </a:solidFill>
              </a:rPr>
              <a:t>Physics involves measuring </a:t>
            </a:r>
            <a:r>
              <a:rPr lang="en-NZ" sz="2800" dirty="0" smtClean="0">
                <a:solidFill>
                  <a:srgbClr val="FF0000"/>
                </a:solidFill>
              </a:rPr>
              <a:t>Physical Quantities…</a:t>
            </a:r>
            <a:endParaRPr lang="en-NZ" sz="28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21966" y="5361860"/>
            <a:ext cx="7805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800" dirty="0" smtClean="0">
                <a:solidFill>
                  <a:srgbClr val="FF0000"/>
                </a:solidFill>
              </a:rPr>
              <a:t>7 defined ‘base’ Physical Quantities!</a:t>
            </a:r>
            <a:endParaRPr lang="en-N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01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4134" y="1643049"/>
            <a:ext cx="83963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sz="3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A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Observer and/or instrument placement - </a:t>
            </a:r>
            <a:r>
              <a:rPr lang="en-A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parallax error</a:t>
            </a:r>
            <a:endParaRPr lang="en-NZ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A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Use appropriate </a:t>
            </a:r>
            <a:r>
              <a:rPr lang="en-A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significant figures</a:t>
            </a:r>
            <a:endParaRPr lang="en-NZ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A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Beware of </a:t>
            </a:r>
            <a:r>
              <a:rPr lang="en-A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Zeroing</a:t>
            </a:r>
            <a:r>
              <a:rPr lang="en-A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en-A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Calibration</a:t>
            </a:r>
            <a:r>
              <a:rPr lang="en-A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errors</a:t>
            </a:r>
          </a:p>
          <a:p>
            <a:pPr>
              <a:buFont typeface="Arial" pitchFamily="34" charset="0"/>
              <a:buChar char="•"/>
            </a:pPr>
            <a:r>
              <a:rPr lang="en-A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Average repeated </a:t>
            </a:r>
            <a:r>
              <a:rPr lang="en-A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measurements (</a:t>
            </a:r>
            <a:r>
              <a:rPr lang="en-AU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ie</a:t>
            </a:r>
            <a:r>
              <a:rPr lang="en-A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for time data)</a:t>
            </a:r>
            <a:endParaRPr lang="en-NZ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A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Collect </a:t>
            </a:r>
            <a:r>
              <a:rPr lang="en-A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sufficient</a:t>
            </a:r>
            <a:r>
              <a:rPr lang="en-A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data (</a:t>
            </a:r>
            <a:r>
              <a:rPr lang="en-AU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eg</a:t>
            </a:r>
            <a:r>
              <a:rPr lang="en-A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when looking for a relationship – need at least 5 lots of data)</a:t>
            </a:r>
            <a:endParaRPr lang="en-NZ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NZ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8662" y="785794"/>
            <a:ext cx="6777689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AU" sz="4400" dirty="0" smtClean="0">
                <a:ln w="11430"/>
                <a:gradFill>
                  <a:gsLst>
                    <a:gs pos="0">
                      <a:srgbClr val="2D2DB9">
                        <a:tint val="90000"/>
                        <a:satMod val="120000"/>
                      </a:srgbClr>
                    </a:gs>
                    <a:gs pos="25000">
                      <a:srgbClr val="2D2DB9">
                        <a:tint val="93000"/>
                        <a:satMod val="120000"/>
                      </a:srgbClr>
                    </a:gs>
                    <a:gs pos="50000">
                      <a:srgbClr val="2D2DB9">
                        <a:shade val="89000"/>
                        <a:satMod val="110000"/>
                      </a:srgbClr>
                    </a:gs>
                    <a:gs pos="75000">
                      <a:srgbClr val="2D2DB9">
                        <a:tint val="93000"/>
                        <a:satMod val="120000"/>
                      </a:srgbClr>
                    </a:gs>
                    <a:gs pos="100000">
                      <a:srgbClr val="2D2DB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IMPROVING ACCURACY</a:t>
            </a:r>
          </a:p>
        </p:txBody>
      </p:sp>
    </p:spTree>
    <p:extLst>
      <p:ext uri="{BB962C8B-B14F-4D97-AF65-F5344CB8AC3E}">
        <p14:creationId xmlns:p14="http://schemas.microsoft.com/office/powerpoint/2010/main" val="345507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99" name="Group 279"/>
          <p:cNvGraphicFramePr>
            <a:graphicFrameLocks noGrp="1"/>
          </p:cNvGraphicFramePr>
          <p:nvPr/>
        </p:nvGraphicFramePr>
        <p:xfrm>
          <a:off x="250825" y="476250"/>
          <a:ext cx="8713788" cy="5616577"/>
        </p:xfrm>
        <a:graphic>
          <a:graphicData uri="http://schemas.openxmlformats.org/drawingml/2006/table">
            <a:tbl>
              <a:tblPr/>
              <a:tblGrid>
                <a:gridCol w="3557588"/>
                <a:gridCol w="1452562"/>
                <a:gridCol w="2324100"/>
                <a:gridCol w="1379538"/>
              </a:tblGrid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Base Quantity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Base </a:t>
                      </a:r>
                      <a:r>
                        <a:rPr kumimoji="0" lang="en-GB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Bell MT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52" name="Text Box 232"/>
          <p:cNvSpPr txBox="1">
            <a:spLocks noChangeArrowheads="1"/>
          </p:cNvSpPr>
          <p:nvPr/>
        </p:nvSpPr>
        <p:spPr bwMode="auto">
          <a:xfrm>
            <a:off x="323850" y="2276475"/>
            <a:ext cx="1728788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800"/>
              <a:t>Time</a:t>
            </a:r>
          </a:p>
          <a:p>
            <a:pPr eaLnBrk="1" hangingPunct="1">
              <a:spcBef>
                <a:spcPct val="50000"/>
              </a:spcBef>
            </a:pPr>
            <a:endParaRPr lang="en-GB" altLang="en-US" sz="2800"/>
          </a:p>
        </p:txBody>
      </p:sp>
      <p:sp>
        <p:nvSpPr>
          <p:cNvPr id="5353" name="Text Box 233"/>
          <p:cNvSpPr txBox="1">
            <a:spLocks noChangeArrowheads="1"/>
          </p:cNvSpPr>
          <p:nvPr/>
        </p:nvSpPr>
        <p:spPr bwMode="auto">
          <a:xfrm>
            <a:off x="323850" y="2781300"/>
            <a:ext cx="2447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/>
              <a:t>Length</a:t>
            </a:r>
          </a:p>
        </p:txBody>
      </p:sp>
      <p:sp>
        <p:nvSpPr>
          <p:cNvPr id="5354" name="Text Box 234"/>
          <p:cNvSpPr txBox="1">
            <a:spLocks noChangeArrowheads="1"/>
          </p:cNvSpPr>
          <p:nvPr/>
        </p:nvSpPr>
        <p:spPr bwMode="auto">
          <a:xfrm>
            <a:off x="323850" y="3284538"/>
            <a:ext cx="194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800"/>
              <a:t>Mass</a:t>
            </a:r>
          </a:p>
        </p:txBody>
      </p:sp>
      <p:sp>
        <p:nvSpPr>
          <p:cNvPr id="5355" name="Text Box 235"/>
          <p:cNvSpPr txBox="1">
            <a:spLocks noChangeArrowheads="1"/>
          </p:cNvSpPr>
          <p:nvPr/>
        </p:nvSpPr>
        <p:spPr bwMode="auto">
          <a:xfrm>
            <a:off x="323850" y="3789363"/>
            <a:ext cx="23764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/>
              <a:t>Temperature</a:t>
            </a:r>
          </a:p>
        </p:txBody>
      </p:sp>
      <p:sp>
        <p:nvSpPr>
          <p:cNvPr id="5356" name="Text Box 236"/>
          <p:cNvSpPr txBox="1">
            <a:spLocks noChangeArrowheads="1"/>
          </p:cNvSpPr>
          <p:nvPr/>
        </p:nvSpPr>
        <p:spPr bwMode="auto">
          <a:xfrm>
            <a:off x="323850" y="4292600"/>
            <a:ext cx="2952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800" dirty="0"/>
              <a:t>Electric Current</a:t>
            </a:r>
          </a:p>
        </p:txBody>
      </p:sp>
      <p:sp>
        <p:nvSpPr>
          <p:cNvPr id="5358" name="Text Box 238"/>
          <p:cNvSpPr txBox="1">
            <a:spLocks noChangeArrowheads="1"/>
          </p:cNvSpPr>
          <p:nvPr/>
        </p:nvSpPr>
        <p:spPr bwMode="auto">
          <a:xfrm>
            <a:off x="279061" y="4891112"/>
            <a:ext cx="41036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dirty="0"/>
              <a:t>Amount of Substance</a:t>
            </a:r>
          </a:p>
        </p:txBody>
      </p:sp>
      <p:sp>
        <p:nvSpPr>
          <p:cNvPr id="5359" name="Text Box 239"/>
          <p:cNvSpPr txBox="1">
            <a:spLocks noChangeArrowheads="1"/>
          </p:cNvSpPr>
          <p:nvPr/>
        </p:nvSpPr>
        <p:spPr bwMode="auto">
          <a:xfrm>
            <a:off x="323850" y="5516563"/>
            <a:ext cx="381635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/>
              <a:t>Luminous Intensity</a:t>
            </a:r>
          </a:p>
          <a:p>
            <a:pPr eaLnBrk="1" hangingPunct="1">
              <a:spcBef>
                <a:spcPct val="50000"/>
              </a:spcBef>
            </a:pPr>
            <a:endParaRPr lang="en-GB" altLang="en-US" sz="2800"/>
          </a:p>
        </p:txBody>
      </p:sp>
      <p:sp>
        <p:nvSpPr>
          <p:cNvPr id="5362" name="Text Box 242"/>
          <p:cNvSpPr txBox="1">
            <a:spLocks noChangeArrowheads="1"/>
          </p:cNvSpPr>
          <p:nvPr/>
        </p:nvSpPr>
        <p:spPr bwMode="auto">
          <a:xfrm>
            <a:off x="4500563" y="2276475"/>
            <a:ext cx="504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t</a:t>
            </a:r>
          </a:p>
        </p:txBody>
      </p:sp>
      <p:sp>
        <p:nvSpPr>
          <p:cNvPr id="5363" name="Text Box 243"/>
          <p:cNvSpPr txBox="1">
            <a:spLocks noChangeArrowheads="1"/>
          </p:cNvSpPr>
          <p:nvPr/>
        </p:nvSpPr>
        <p:spPr bwMode="auto">
          <a:xfrm>
            <a:off x="4427538" y="2781300"/>
            <a:ext cx="576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 dirty="0" smtClean="0">
                <a:solidFill>
                  <a:srgbClr val="009900"/>
                </a:solidFill>
                <a:latin typeface="Arial Narrow" panose="020B0606020202030204" pitchFamily="34" charset="0"/>
              </a:rPr>
              <a:t>l</a:t>
            </a:r>
            <a:endParaRPr lang="en-GB" altLang="en-US" sz="2800" b="1" dirty="0">
              <a:solidFill>
                <a:srgbClr val="009900"/>
              </a:solidFill>
              <a:latin typeface="Arial Narrow" panose="020B0606020202030204" pitchFamily="34" charset="0"/>
            </a:endParaRPr>
          </a:p>
        </p:txBody>
      </p:sp>
      <p:sp>
        <p:nvSpPr>
          <p:cNvPr id="5364" name="Text Box 244"/>
          <p:cNvSpPr txBox="1">
            <a:spLocks noChangeArrowheads="1"/>
          </p:cNvSpPr>
          <p:nvPr/>
        </p:nvSpPr>
        <p:spPr bwMode="auto">
          <a:xfrm>
            <a:off x="4356100" y="3284538"/>
            <a:ext cx="7921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m</a:t>
            </a:r>
          </a:p>
        </p:txBody>
      </p:sp>
      <p:sp>
        <p:nvSpPr>
          <p:cNvPr id="5365" name="Text Box 245"/>
          <p:cNvSpPr txBox="1">
            <a:spLocks noChangeArrowheads="1"/>
          </p:cNvSpPr>
          <p:nvPr/>
        </p:nvSpPr>
        <p:spPr bwMode="auto">
          <a:xfrm>
            <a:off x="4067175" y="3789363"/>
            <a:ext cx="1368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 smtClean="0">
                <a:solidFill>
                  <a:srgbClr val="009900"/>
                </a:solidFill>
              </a:rPr>
              <a:t>   T </a:t>
            </a:r>
            <a:endParaRPr lang="en-GB" altLang="en-US" sz="2800" dirty="0">
              <a:solidFill>
                <a:srgbClr val="009900"/>
              </a:solidFill>
            </a:endParaRPr>
          </a:p>
        </p:txBody>
      </p:sp>
      <p:sp>
        <p:nvSpPr>
          <p:cNvPr id="5366" name="Text Box 246"/>
          <p:cNvSpPr txBox="1">
            <a:spLocks noChangeArrowheads="1"/>
          </p:cNvSpPr>
          <p:nvPr/>
        </p:nvSpPr>
        <p:spPr bwMode="auto">
          <a:xfrm>
            <a:off x="4140200" y="4292600"/>
            <a:ext cx="935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800">
                <a:solidFill>
                  <a:srgbClr val="009900"/>
                </a:solidFill>
                <a:latin typeface="Bell MT" pitchFamily="18" charset="0"/>
              </a:rPr>
              <a:t>I</a:t>
            </a:r>
            <a:endParaRPr lang="en-GB" altLang="en-US" sz="2800">
              <a:latin typeface="Bell MT" pitchFamily="18" charset="0"/>
            </a:endParaRPr>
          </a:p>
        </p:txBody>
      </p:sp>
      <p:sp>
        <p:nvSpPr>
          <p:cNvPr id="5367" name="Text Box 247"/>
          <p:cNvSpPr txBox="1">
            <a:spLocks noChangeArrowheads="1"/>
          </p:cNvSpPr>
          <p:nvPr/>
        </p:nvSpPr>
        <p:spPr bwMode="auto">
          <a:xfrm>
            <a:off x="4427538" y="4797425"/>
            <a:ext cx="647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n</a:t>
            </a:r>
          </a:p>
        </p:txBody>
      </p:sp>
      <p:sp>
        <p:nvSpPr>
          <p:cNvPr id="5372" name="Text Box 252"/>
          <p:cNvSpPr txBox="1">
            <a:spLocks noChangeArrowheads="1"/>
          </p:cNvSpPr>
          <p:nvPr/>
        </p:nvSpPr>
        <p:spPr bwMode="auto">
          <a:xfrm>
            <a:off x="5364163" y="2276475"/>
            <a:ext cx="16557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800"/>
              <a:t>second</a:t>
            </a:r>
          </a:p>
        </p:txBody>
      </p:sp>
      <p:sp>
        <p:nvSpPr>
          <p:cNvPr id="5373" name="Text Box 253"/>
          <p:cNvSpPr txBox="1">
            <a:spLocks noChangeArrowheads="1"/>
          </p:cNvSpPr>
          <p:nvPr/>
        </p:nvSpPr>
        <p:spPr bwMode="auto">
          <a:xfrm>
            <a:off x="5364163" y="2781300"/>
            <a:ext cx="1728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800"/>
              <a:t>metre</a:t>
            </a:r>
          </a:p>
        </p:txBody>
      </p:sp>
      <p:sp>
        <p:nvSpPr>
          <p:cNvPr id="5375" name="Text Box 255"/>
          <p:cNvSpPr txBox="1">
            <a:spLocks noChangeArrowheads="1"/>
          </p:cNvSpPr>
          <p:nvPr/>
        </p:nvSpPr>
        <p:spPr bwMode="auto">
          <a:xfrm>
            <a:off x="5364163" y="3284538"/>
            <a:ext cx="1873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/>
              <a:t>kilogram</a:t>
            </a:r>
          </a:p>
        </p:txBody>
      </p:sp>
      <p:sp>
        <p:nvSpPr>
          <p:cNvPr id="5376" name="Text Box 256"/>
          <p:cNvSpPr txBox="1">
            <a:spLocks noChangeArrowheads="1"/>
          </p:cNvSpPr>
          <p:nvPr/>
        </p:nvSpPr>
        <p:spPr bwMode="auto">
          <a:xfrm>
            <a:off x="5364163" y="3789363"/>
            <a:ext cx="1584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/>
              <a:t>kelvin</a:t>
            </a:r>
          </a:p>
        </p:txBody>
      </p:sp>
      <p:sp>
        <p:nvSpPr>
          <p:cNvPr id="5377" name="Text Box 257"/>
          <p:cNvSpPr txBox="1">
            <a:spLocks noChangeArrowheads="1"/>
          </p:cNvSpPr>
          <p:nvPr/>
        </p:nvSpPr>
        <p:spPr bwMode="auto">
          <a:xfrm>
            <a:off x="5364163" y="4292600"/>
            <a:ext cx="1584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/>
              <a:t>ampere</a:t>
            </a:r>
          </a:p>
        </p:txBody>
      </p:sp>
      <p:sp>
        <p:nvSpPr>
          <p:cNvPr id="5378" name="Text Box 258"/>
          <p:cNvSpPr txBox="1">
            <a:spLocks noChangeArrowheads="1"/>
          </p:cNvSpPr>
          <p:nvPr/>
        </p:nvSpPr>
        <p:spPr bwMode="auto">
          <a:xfrm>
            <a:off x="5364163" y="4797425"/>
            <a:ext cx="1171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/>
              <a:t>mole</a:t>
            </a:r>
          </a:p>
        </p:txBody>
      </p:sp>
      <p:sp>
        <p:nvSpPr>
          <p:cNvPr id="5379" name="Text Box 259"/>
          <p:cNvSpPr txBox="1">
            <a:spLocks noChangeArrowheads="1"/>
          </p:cNvSpPr>
          <p:nvPr/>
        </p:nvSpPr>
        <p:spPr bwMode="auto">
          <a:xfrm>
            <a:off x="5364163" y="5445125"/>
            <a:ext cx="1871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/>
              <a:t>candela</a:t>
            </a:r>
          </a:p>
        </p:txBody>
      </p:sp>
      <p:sp>
        <p:nvSpPr>
          <p:cNvPr id="5380" name="Text Box 260"/>
          <p:cNvSpPr txBox="1">
            <a:spLocks noChangeArrowheads="1"/>
          </p:cNvSpPr>
          <p:nvPr/>
        </p:nvSpPr>
        <p:spPr bwMode="auto">
          <a:xfrm>
            <a:off x="7885113" y="2276475"/>
            <a:ext cx="647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s</a:t>
            </a:r>
          </a:p>
        </p:txBody>
      </p:sp>
      <p:sp>
        <p:nvSpPr>
          <p:cNvPr id="5381" name="Text Box 261"/>
          <p:cNvSpPr txBox="1">
            <a:spLocks noChangeArrowheads="1"/>
          </p:cNvSpPr>
          <p:nvPr/>
        </p:nvSpPr>
        <p:spPr bwMode="auto">
          <a:xfrm>
            <a:off x="7885113" y="2781300"/>
            <a:ext cx="720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m</a:t>
            </a:r>
          </a:p>
        </p:txBody>
      </p:sp>
      <p:sp>
        <p:nvSpPr>
          <p:cNvPr id="5382" name="Text Box 262"/>
          <p:cNvSpPr txBox="1">
            <a:spLocks noChangeArrowheads="1"/>
          </p:cNvSpPr>
          <p:nvPr/>
        </p:nvSpPr>
        <p:spPr bwMode="auto">
          <a:xfrm>
            <a:off x="7885113" y="3284538"/>
            <a:ext cx="720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kg</a:t>
            </a:r>
          </a:p>
        </p:txBody>
      </p:sp>
      <p:sp>
        <p:nvSpPr>
          <p:cNvPr id="5383" name="Text Box 263"/>
          <p:cNvSpPr txBox="1">
            <a:spLocks noChangeArrowheads="1"/>
          </p:cNvSpPr>
          <p:nvPr/>
        </p:nvSpPr>
        <p:spPr bwMode="auto">
          <a:xfrm>
            <a:off x="7885113" y="3789363"/>
            <a:ext cx="792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K</a:t>
            </a:r>
          </a:p>
        </p:txBody>
      </p:sp>
      <p:sp>
        <p:nvSpPr>
          <p:cNvPr id="5384" name="Text Box 264"/>
          <p:cNvSpPr txBox="1">
            <a:spLocks noChangeArrowheads="1"/>
          </p:cNvSpPr>
          <p:nvPr/>
        </p:nvSpPr>
        <p:spPr bwMode="auto">
          <a:xfrm>
            <a:off x="7991475" y="4292600"/>
            <a:ext cx="115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A</a:t>
            </a:r>
          </a:p>
        </p:txBody>
      </p:sp>
      <p:sp>
        <p:nvSpPr>
          <p:cNvPr id="5387" name="Text Box 267"/>
          <p:cNvSpPr txBox="1">
            <a:spLocks noChangeArrowheads="1"/>
          </p:cNvSpPr>
          <p:nvPr/>
        </p:nvSpPr>
        <p:spPr bwMode="auto">
          <a:xfrm>
            <a:off x="7812088" y="4868863"/>
            <a:ext cx="18716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mol</a:t>
            </a:r>
          </a:p>
        </p:txBody>
      </p:sp>
      <p:sp>
        <p:nvSpPr>
          <p:cNvPr id="5388" name="Text Box 268"/>
          <p:cNvSpPr txBox="1">
            <a:spLocks noChangeArrowheads="1"/>
          </p:cNvSpPr>
          <p:nvPr/>
        </p:nvSpPr>
        <p:spPr bwMode="auto">
          <a:xfrm>
            <a:off x="7956550" y="5445125"/>
            <a:ext cx="792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cd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3803650"/>
            <a:ext cx="9144000" cy="266397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06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2" grpId="0"/>
      <p:bldP spid="5353" grpId="0"/>
      <p:bldP spid="5354" grpId="0"/>
      <p:bldP spid="5355" grpId="0"/>
      <p:bldP spid="5356" grpId="0"/>
      <p:bldP spid="5358" grpId="0"/>
      <p:bldP spid="5359" grpId="0"/>
      <p:bldP spid="5362" grpId="0"/>
      <p:bldP spid="5363" grpId="0"/>
      <p:bldP spid="5364" grpId="0"/>
      <p:bldP spid="5365" grpId="0"/>
      <p:bldP spid="5366" grpId="0"/>
      <p:bldP spid="5367" grpId="0"/>
      <p:bldP spid="5372" grpId="0"/>
      <p:bldP spid="5373" grpId="0"/>
      <p:bldP spid="5375" grpId="0"/>
      <p:bldP spid="5376" grpId="0"/>
      <p:bldP spid="5377" grpId="0"/>
      <p:bldP spid="5378" grpId="0"/>
      <p:bldP spid="5379" grpId="0"/>
      <p:bldP spid="5380" grpId="0"/>
      <p:bldP spid="5381" grpId="0"/>
      <p:bldP spid="5382" grpId="0"/>
      <p:bldP spid="5384" grpId="0"/>
      <p:bldP spid="5387" grpId="0"/>
      <p:bldP spid="5388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304800" y="1676400"/>
            <a:ext cx="3733800" cy="2514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 b="0" u="sng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" y="477838"/>
            <a:ext cx="86868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0" u="sng" dirty="0" smtClean="0">
                <a:solidFill>
                  <a:srgbClr val="000000"/>
                </a:solidFill>
                <a:latin typeface="Verdana" pitchFamily="34" charset="0"/>
              </a:rPr>
              <a:t>Units of measurement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dirty="0" smtClean="0">
                <a:solidFill>
                  <a:srgbClr val="000000"/>
                </a:solidFill>
                <a:latin typeface="Verdana" pitchFamily="34" charset="0"/>
              </a:rPr>
              <a:t>Ex: miles, feet, inches, hours, gallons, pounds, liters…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0" u="sng" dirty="0" smtClean="0">
                <a:solidFill>
                  <a:srgbClr val="000000"/>
                </a:solidFill>
                <a:latin typeface="Verdana" pitchFamily="34" charset="0"/>
              </a:rPr>
              <a:t>SI units (metric) 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0" dirty="0" smtClean="0">
                <a:solidFill>
                  <a:srgbClr val="000000"/>
                </a:solidFill>
                <a:latin typeface="Verdana" pitchFamily="34" charset="0"/>
              </a:rPr>
              <a:t>Length: meter (m)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0" dirty="0" smtClean="0">
                <a:solidFill>
                  <a:srgbClr val="000000"/>
                </a:solidFill>
                <a:latin typeface="Verdana" pitchFamily="34" charset="0"/>
              </a:rPr>
              <a:t>Time: second (s)   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0" dirty="0" smtClean="0">
                <a:solidFill>
                  <a:srgbClr val="000000"/>
                </a:solidFill>
                <a:latin typeface="Verdana" pitchFamily="34" charset="0"/>
              </a:rPr>
              <a:t>Mass: kilogram (kg)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279525" y="5908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5" name="AutoShape 6"/>
          <p:cNvSpPr>
            <a:spLocks/>
          </p:cNvSpPr>
          <p:nvPr/>
        </p:nvSpPr>
        <p:spPr bwMode="auto">
          <a:xfrm>
            <a:off x="4114800" y="1752600"/>
            <a:ext cx="457200" cy="2438400"/>
          </a:xfrm>
          <a:prstGeom prst="rightBrace">
            <a:avLst>
              <a:gd name="adj1" fmla="val 44444"/>
              <a:gd name="adj2" fmla="val 2298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 b="0" u="sng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4267200" y="2209800"/>
            <a:ext cx="48768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dirty="0" smtClean="0">
                <a:solidFill>
                  <a:srgbClr val="000000"/>
                </a:solidFill>
                <a:latin typeface="Verdana" pitchFamily="34" charset="0"/>
              </a:rPr>
              <a:t>  </a:t>
            </a:r>
            <a:r>
              <a:rPr lang="en-US" altLang="en-US" sz="2400" b="0" u="sng" dirty="0" smtClean="0">
                <a:solidFill>
                  <a:srgbClr val="000000"/>
                </a:solidFill>
                <a:latin typeface="Verdana" pitchFamily="34" charset="0"/>
              </a:rPr>
              <a:t>Base Units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dirty="0" smtClean="0">
                <a:solidFill>
                  <a:srgbClr val="000000"/>
                </a:solidFill>
                <a:latin typeface="Verdana" pitchFamily="34" charset="0"/>
              </a:rPr>
              <a:t> (Other units derived from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dirty="0" smtClean="0">
                <a:solidFill>
                  <a:srgbClr val="000000"/>
                </a:solidFill>
                <a:latin typeface="Verdana" pitchFamily="34" charset="0"/>
              </a:rPr>
              <a:t>             these)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dirty="0" smtClean="0">
                <a:solidFill>
                  <a:srgbClr val="000000"/>
                </a:solidFill>
                <a:latin typeface="Verdana" pitchFamily="34" charset="0"/>
              </a:rPr>
              <a:t> Volume: m</a:t>
            </a:r>
            <a:r>
              <a:rPr lang="en-US" altLang="en-US" sz="2400" b="0" baseline="30000" dirty="0" smtClean="0">
                <a:solidFill>
                  <a:srgbClr val="000000"/>
                </a:solidFill>
                <a:latin typeface="Verdana" pitchFamily="34" charset="0"/>
              </a:rPr>
              <a:t>3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dirty="0" smtClean="0">
                <a:solidFill>
                  <a:srgbClr val="000000"/>
                </a:solidFill>
                <a:latin typeface="Verdana" pitchFamily="34" charset="0"/>
              </a:rPr>
              <a:t> Speed: ms</a:t>
            </a:r>
            <a:r>
              <a:rPr lang="en-US" altLang="en-US" sz="2400" b="0" baseline="30000" dirty="0" smtClean="0">
                <a:solidFill>
                  <a:srgbClr val="000000"/>
                </a:solidFill>
                <a:latin typeface="Verdana" pitchFamily="34" charset="0"/>
              </a:rPr>
              <a:t>-1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dirty="0" smtClean="0">
                <a:solidFill>
                  <a:srgbClr val="000000"/>
                </a:solidFill>
                <a:latin typeface="Verdana" pitchFamily="34" charset="0"/>
              </a:rPr>
              <a:t> Power: (kg)(m</a:t>
            </a:r>
            <a:r>
              <a:rPr lang="en-US" altLang="en-US" sz="2400" b="0" baseline="30000" dirty="0" smtClean="0">
                <a:solidFill>
                  <a:srgbClr val="000000"/>
                </a:solidFill>
                <a:latin typeface="Verdana" pitchFamily="34" charset="0"/>
              </a:rPr>
              <a:t>2</a:t>
            </a:r>
            <a:r>
              <a:rPr lang="en-US" altLang="en-US" sz="2400" b="0" dirty="0" smtClean="0">
                <a:solidFill>
                  <a:srgbClr val="000000"/>
                </a:solidFill>
                <a:latin typeface="Verdana" pitchFamily="34" charset="0"/>
              </a:rPr>
              <a:t>)s</a:t>
            </a:r>
            <a:r>
              <a:rPr lang="en-US" altLang="en-US" sz="2400" b="0" baseline="30000" dirty="0" smtClean="0">
                <a:solidFill>
                  <a:srgbClr val="000000"/>
                </a:solidFill>
                <a:latin typeface="Verdana" pitchFamily="34" charset="0"/>
              </a:rPr>
              <a:t>-3 </a:t>
            </a:r>
            <a:r>
              <a:rPr lang="en-US" altLang="en-US" sz="2400" b="0" dirty="0" smtClean="0">
                <a:solidFill>
                  <a:srgbClr val="000000"/>
                </a:solidFill>
                <a:latin typeface="Verdana" pitchFamily="34" charset="0"/>
              </a:rPr>
              <a:t>= 1 Watt</a:t>
            </a:r>
            <a:endParaRPr lang="en-US" altLang="en-US" sz="2400" b="0" baseline="3000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247" name="AutoShape 12"/>
          <p:cNvSpPr>
            <a:spLocks noChangeArrowheads="1"/>
          </p:cNvSpPr>
          <p:nvPr/>
        </p:nvSpPr>
        <p:spPr bwMode="auto">
          <a:xfrm rot="5312097">
            <a:off x="7031832" y="3407568"/>
            <a:ext cx="609600" cy="6524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lnTo>
                  <a:pt x="15662" y="1428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endParaRPr lang="en-NZ" sz="2800" b="0" u="sng" smtClean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09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848872" cy="661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075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84097" y="2285992"/>
            <a:ext cx="24055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Physics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WoF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692696"/>
            <a:ext cx="3993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600" dirty="0"/>
              <a:t>Physical Quantities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98780" y="1993604"/>
            <a:ext cx="16097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200" dirty="0" smtClean="0"/>
              <a:t>SI Units</a:t>
            </a:r>
            <a:endParaRPr lang="en-NZ" sz="32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3013384" y="1339027"/>
            <a:ext cx="1198576" cy="964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3" idx="0"/>
          </p:cNvCxnSpPr>
          <p:nvPr/>
        </p:nvCxnSpPr>
        <p:spPr bwMode="auto">
          <a:xfrm flipH="1">
            <a:off x="1403648" y="1339027"/>
            <a:ext cx="288032" cy="6545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467544" y="3455541"/>
            <a:ext cx="3140019" cy="1169552"/>
            <a:chOff x="467544" y="3455541"/>
            <a:chExt cx="3140019" cy="1169552"/>
          </a:xfrm>
        </p:grpSpPr>
        <p:sp>
          <p:nvSpPr>
            <p:cNvPr id="9" name="Rectangle 8"/>
            <p:cNvSpPr/>
            <p:nvPr/>
          </p:nvSpPr>
          <p:spPr>
            <a:xfrm>
              <a:off x="467544" y="4040318"/>
              <a:ext cx="159107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NZ" sz="3200" dirty="0" smtClean="0"/>
                <a:t>Prefixes</a:t>
              </a:r>
              <a:endParaRPr lang="en-NZ" sz="3200" dirty="0"/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H="1">
              <a:off x="2147879" y="3455541"/>
              <a:ext cx="1459684" cy="87716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8870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hilohome.com/sensors/laser/poin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719" y="2018723"/>
            <a:ext cx="761665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own Arrow 1"/>
          <p:cNvSpPr/>
          <p:nvPr/>
        </p:nvSpPr>
        <p:spPr bwMode="auto">
          <a:xfrm>
            <a:off x="2483768" y="650571"/>
            <a:ext cx="1152128" cy="136815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422" y="1132298"/>
            <a:ext cx="4876947" cy="84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402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14500" y="1143000"/>
          <a:ext cx="5562600" cy="4975860"/>
        </p:xfrm>
        <a:graphic>
          <a:graphicData uri="http://schemas.openxmlformats.org/drawingml/2006/table">
            <a:tbl>
              <a:tblPr/>
              <a:tblGrid>
                <a:gridCol w="1861399"/>
                <a:gridCol w="1615226"/>
                <a:gridCol w="2085975"/>
              </a:tblGrid>
              <a:tr h="571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>
                          <a:latin typeface="Times New Roman"/>
                          <a:ea typeface="Times New Roman"/>
                          <a:cs typeface="Times New Roman"/>
                        </a:rPr>
                        <a:t>Power</a:t>
                      </a:r>
                      <a:endParaRPr lang="en-N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>
                          <a:latin typeface="Times New Roman"/>
                          <a:ea typeface="Times New Roman"/>
                          <a:cs typeface="Times New Roman"/>
                        </a:rPr>
                        <a:t>Prefix</a:t>
                      </a:r>
                      <a:endParaRPr lang="en-N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>
                          <a:latin typeface="Times New Roman"/>
                          <a:ea typeface="Times New Roman"/>
                          <a:cs typeface="Times New Roman"/>
                        </a:rPr>
                        <a:t>Symbol</a:t>
                      </a:r>
                      <a:endParaRPr lang="en-N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3200" b="1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3200" b="1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N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tera</a:t>
                      </a:r>
                      <a:endParaRPr lang="en-NZ" sz="3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giga</a:t>
                      </a:r>
                      <a:endParaRPr lang="en-N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N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3200" b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N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>
                          <a:latin typeface="Times New Roman"/>
                          <a:ea typeface="Times New Roman"/>
                          <a:cs typeface="Times New Roman"/>
                        </a:rPr>
                        <a:t>mega</a:t>
                      </a:r>
                      <a:endParaRPr lang="en-N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en-N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3200" b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N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>
                          <a:latin typeface="Times New Roman"/>
                          <a:ea typeface="Times New Roman"/>
                          <a:cs typeface="Times New Roman"/>
                        </a:rPr>
                        <a:t>kilo</a:t>
                      </a:r>
                      <a:endParaRPr lang="en-N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endParaRPr lang="en-N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3200" b="1" baseline="30000">
                          <a:latin typeface="Times New Roman"/>
                          <a:ea typeface="Times New Roman"/>
                          <a:cs typeface="Times New Roman"/>
                        </a:rPr>
                        <a:t>-3</a:t>
                      </a:r>
                      <a:endParaRPr lang="en-N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 err="1">
                          <a:latin typeface="Times New Roman"/>
                          <a:ea typeface="Times New Roman"/>
                          <a:cs typeface="Times New Roman"/>
                        </a:rPr>
                        <a:t>milli</a:t>
                      </a:r>
                      <a:endParaRPr lang="en-N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en-N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3200" b="1" baseline="30000">
                          <a:latin typeface="Times New Roman"/>
                          <a:ea typeface="Times New Roman"/>
                          <a:cs typeface="Times New Roman"/>
                        </a:rPr>
                        <a:t>-6</a:t>
                      </a:r>
                      <a:endParaRPr lang="en-N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>
                          <a:latin typeface="Times New Roman"/>
                          <a:ea typeface="Times New Roman"/>
                          <a:cs typeface="Times New Roman"/>
                        </a:rPr>
                        <a:t>micro</a:t>
                      </a:r>
                      <a:endParaRPr lang="en-N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</a:t>
                      </a:r>
                      <a:endParaRPr lang="en-N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3200" b="1" baseline="30000">
                          <a:latin typeface="Times New Roman"/>
                          <a:ea typeface="Times New Roman"/>
                          <a:cs typeface="Times New Roman"/>
                        </a:rPr>
                        <a:t>-9</a:t>
                      </a:r>
                      <a:endParaRPr lang="en-N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 err="1">
                          <a:latin typeface="Times New Roman"/>
                          <a:ea typeface="Times New Roman"/>
                          <a:cs typeface="Times New Roman"/>
                        </a:rPr>
                        <a:t>nano</a:t>
                      </a:r>
                      <a:endParaRPr lang="en-N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N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3200" b="1" baseline="30000">
                          <a:latin typeface="Times New Roman"/>
                          <a:ea typeface="Times New Roman"/>
                          <a:cs typeface="Times New Roman"/>
                        </a:rPr>
                        <a:t>-12</a:t>
                      </a:r>
                      <a:endParaRPr lang="en-N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 err="1">
                          <a:latin typeface="Times New Roman"/>
                          <a:ea typeface="Times New Roman"/>
                          <a:cs typeface="Times New Roman"/>
                        </a:rPr>
                        <a:t>pico</a:t>
                      </a:r>
                      <a:endParaRPr lang="en-N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</a:t>
                      </a:r>
                      <a:endParaRPr lang="en-N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46" name="Rectangle 2"/>
          <p:cNvSpPr>
            <a:spLocks noChangeArrowheads="1"/>
          </p:cNvSpPr>
          <p:nvPr/>
        </p:nvSpPr>
        <p:spPr bwMode="auto">
          <a:xfrm>
            <a:off x="533400" y="304800"/>
            <a:ext cx="39719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NZ" sz="4000" dirty="0"/>
              <a:t>Prefix multipliers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amboo">
  <a:themeElements>
    <a:clrScheme name="">
      <a:dk1>
        <a:srgbClr val="000000"/>
      </a:dk1>
      <a:lt1>
        <a:srgbClr val="FFFFFF"/>
      </a:lt1>
      <a:dk2>
        <a:srgbClr val="0080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Bambo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Bamboo">
  <a:themeElements>
    <a:clrScheme name="">
      <a:dk1>
        <a:srgbClr val="000000"/>
      </a:dk1>
      <a:lt1>
        <a:srgbClr val="FFFFFF"/>
      </a:lt1>
      <a:dk2>
        <a:srgbClr val="0080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Bambo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4552</TotalTime>
  <Words>750</Words>
  <Application>Microsoft Macintosh PowerPoint</Application>
  <PresentationFormat>On-screen Show (4:3)</PresentationFormat>
  <Paragraphs>304</Paragraphs>
  <Slides>30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30</vt:i4>
      </vt:variant>
    </vt:vector>
  </HeadingPairs>
  <TitlesOfParts>
    <vt:vector size="49" baseType="lpstr">
      <vt:lpstr>Arial Black</vt:lpstr>
      <vt:lpstr>Arial Narrow</vt:lpstr>
      <vt:lpstr>Bell MT</vt:lpstr>
      <vt:lpstr>Bradley Hand ITC</vt:lpstr>
      <vt:lpstr>Calibri</vt:lpstr>
      <vt:lpstr>Comic Sans MS</vt:lpstr>
      <vt:lpstr>ＭＳ Ｐゴシック</vt:lpstr>
      <vt:lpstr>Symbol</vt:lpstr>
      <vt:lpstr>Times New Roman</vt:lpstr>
      <vt:lpstr>Verdana</vt:lpstr>
      <vt:lpstr>Webdings</vt:lpstr>
      <vt:lpstr>Wingdings</vt:lpstr>
      <vt:lpstr>Arial</vt:lpstr>
      <vt:lpstr>Default Design</vt:lpstr>
      <vt:lpstr>1_Office Theme</vt:lpstr>
      <vt:lpstr>1_Default Design</vt:lpstr>
      <vt:lpstr>2_Default Design</vt:lpstr>
      <vt:lpstr>Bamboo</vt:lpstr>
      <vt:lpstr>1_Bamboo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Ted Vittitoe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Ted Vittitoe</dc:creator>
  <cp:lastModifiedBy>Stephen Anderson</cp:lastModifiedBy>
  <cp:revision>142</cp:revision>
  <cp:lastPrinted>2002-08-21T19:36:57Z</cp:lastPrinted>
  <dcterms:created xsi:type="dcterms:W3CDTF">2002-01-12T04:58:06Z</dcterms:created>
  <dcterms:modified xsi:type="dcterms:W3CDTF">2016-02-03T19:08:52Z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50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0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2</vt:i4>
  </property>
  <property fmtid="{D5CDD505-2E9C-101B-9397-08002B2CF9AE}" pid="21" name="OutputDir">
    <vt:lpwstr>C:\MCC Web Physics\VittitT\Phy 2053</vt:lpwstr>
  </property>
</Properties>
</file>