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71" r:id="rId2"/>
  </p:sldMasterIdLst>
  <p:notesMasterIdLst>
    <p:notesMasterId r:id="rId14"/>
  </p:notesMasterIdLst>
  <p:handoutMasterIdLst>
    <p:handoutMasterId r:id="rId15"/>
  </p:handoutMasterIdLst>
  <p:sldIdLst>
    <p:sldId id="332" r:id="rId3"/>
    <p:sldId id="355" r:id="rId4"/>
    <p:sldId id="385" r:id="rId5"/>
    <p:sldId id="384" r:id="rId6"/>
    <p:sldId id="343" r:id="rId7"/>
    <p:sldId id="334" r:id="rId8"/>
    <p:sldId id="360" r:id="rId9"/>
    <p:sldId id="363" r:id="rId10"/>
    <p:sldId id="365" r:id="rId11"/>
    <p:sldId id="364" r:id="rId12"/>
    <p:sldId id="362" r:id="rId13"/>
  </p:sldIdLst>
  <p:sldSz cx="9144000" cy="6858000" type="screen4x3"/>
  <p:notesSz cx="6791325" cy="99234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accent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66FF"/>
    <a:srgbClr val="66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9" autoAdjust="0"/>
    <p:restoredTop sz="94745" autoAdjust="0"/>
  </p:normalViewPr>
  <p:slideViewPr>
    <p:cSldViewPr>
      <p:cViewPr>
        <p:scale>
          <a:sx n="70" d="100"/>
          <a:sy n="70" d="100"/>
        </p:scale>
        <p:origin x="1608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498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22599807-0814-465E-809E-4382B197E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24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498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4B5D2046-7AA5-47AA-AB5A-AAA1389FB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0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D2046-7AA5-47AA-AB5A-AAA1389FBB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6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D2046-7AA5-47AA-AB5A-AAA1389FBB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D2046-7AA5-47AA-AB5A-AAA1389FBB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D2046-7AA5-47AA-AB5A-AAA1389FBB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D2046-7AA5-47AA-AB5A-AAA1389FBB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D2046-7AA5-47AA-AB5A-AAA1389FBB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764FB5E-E9D2-4A97-97E1-51D445DBE195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021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00B7-03AD-4C15-B1AB-E43D37D3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427F-1E87-47CB-B25F-4307045B1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A4994-9A25-4EDA-BB04-1B5470BE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ACE66-A296-4155-AD60-9981D38EBB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8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7DD9E-7988-477D-A7CC-08F6A5CDA8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73E67-F696-4898-B3D2-A1C0FE8E86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0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BFB1C-6C36-46C2-A830-F02CFBFD8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1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6F79-CC1E-401B-841B-1B45361182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0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EEBEE-9A50-42B8-BCB8-D7FC236EEE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1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57C80-E5D7-4A25-90B8-464BDD4725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AA832-2DE4-450D-ADF6-5F666E2FF4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7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0135-618F-48ED-A1BC-E53221A91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37B89-E7CA-44F1-B2CB-87A9C8A0E7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6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39378-6CFF-404D-A4DF-A5AAA58861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8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15CCB-E1E4-4E77-BECB-C5F0B404C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1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662DA-1A95-46F5-86EA-F183A75FD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8E0B-10FE-412F-8CFE-E55F9F99B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0C2D-BB21-45D9-AA62-2B757635F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F56E-3DF6-408C-8DBB-5C4F473E1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ACAC-BF68-48C0-8AFC-B7BEB95EB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BE99-DF8D-41AF-8E5B-9866B5333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AEC0-365A-432F-B677-EA9702A0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2A4DA11-30A4-45AA-910D-A181932A7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algn="l" eaLnBrk="0" hangingPunct="0">
              <a:defRPr/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Osaka" charset="-128"/>
              </a:defRPr>
            </a:lvl1pPr>
          </a:lstStyle>
          <a:p>
            <a:pPr eaLnBrk="0" hangingPunct="0"/>
            <a:fld id="{8CE006D9-F162-49F6-9D86-86516FCB6B16}" type="slidenum">
              <a:rPr lang="en-US" smtClean="0">
                <a:solidFill>
                  <a:srgbClr val="000000"/>
                </a:solidFill>
                <a:effectLst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256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7696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effectLst/>
                <a:latin typeface="Verdana" pitchFamily="34" charset="0"/>
              </a:rPr>
              <a:t>Magnets have two ends – poles – called north and south.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effectLst/>
                <a:latin typeface="Verdana" pitchFamily="34" charset="0"/>
              </a:rPr>
              <a:t>Like poles repel; unlike poles attract.</a:t>
            </a:r>
          </a:p>
        </p:txBody>
      </p:sp>
      <p:pic>
        <p:nvPicPr>
          <p:cNvPr id="393220" name="Picture 4" descr="20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5" y="2819400"/>
            <a:ext cx="419100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296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Magnets and Magnetic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3 Stephen Documents\Physics\Y12 Physics\2.6 Electricity 91173\L2phy Elec n Mag\southern ligh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"/>
            <a:ext cx="9603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duced Cur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465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82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icture 1026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NZ"/>
          </a:p>
        </p:txBody>
      </p:sp>
      <p:pic>
        <p:nvPicPr>
          <p:cNvPr id="11267" name="Picture 1028" descr="&#10;mag fld 1.TIF                                                  00012244.                              ABA78158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229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39624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effectLst/>
                <a:latin typeface="Verdana" pitchFamily="34" charset="0"/>
              </a:rPr>
              <a:t>Plotting Compasses show the Magnetic field direction</a:t>
            </a:r>
            <a:endParaRPr lang="en-AU" sz="2400" dirty="0"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NZ"/>
          </a:p>
        </p:txBody>
      </p:sp>
      <p:pic>
        <p:nvPicPr>
          <p:cNvPr id="13315" name="Picture 3" descr="&#10;unlk ples.TIF                                                  00010B3B.                              ABA78158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359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lk ples.TIF                                                    00010B3B.                              ABA78158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81534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4267200" y="4598194"/>
            <a:ext cx="533400" cy="507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4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747713"/>
            <a:ext cx="7772400" cy="946150"/>
            <a:chOff x="336" y="384"/>
            <a:chExt cx="4896" cy="596"/>
          </a:xfrm>
        </p:grpSpPr>
        <p:pic>
          <p:nvPicPr>
            <p:cNvPr id="10260" name="Picture 3" descr="j0395750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432"/>
              <a:ext cx="624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1" name="Text Box 4"/>
            <p:cNvSpPr txBox="1">
              <a:spLocks noChangeArrowheads="1"/>
            </p:cNvSpPr>
            <p:nvPr/>
          </p:nvSpPr>
          <p:spPr bwMode="auto">
            <a:xfrm>
              <a:off x="720" y="384"/>
              <a:ext cx="451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u="sng">
                  <a:solidFill>
                    <a:schemeClr val="accent2"/>
                  </a:solidFill>
                  <a:effectLst/>
                  <a:latin typeface="Verdana" pitchFamily="34" charset="0"/>
                </a:rPr>
                <a:t>Magnetic Field</a:t>
              </a:r>
              <a:r>
                <a:rPr lang="en-US" sz="2800">
                  <a:solidFill>
                    <a:schemeClr val="accent2"/>
                  </a:solidFill>
                  <a:effectLst/>
                  <a:latin typeface="Verdana" pitchFamily="34" charset="0"/>
                </a:rPr>
                <a:t> (</a:t>
              </a:r>
              <a:r>
                <a:rPr lang="en-US" sz="2800" b="1">
                  <a:solidFill>
                    <a:schemeClr val="accent2"/>
                  </a:solidFill>
                  <a:effectLst/>
                  <a:latin typeface="Verdana" pitchFamily="34" charset="0"/>
                </a:rPr>
                <a:t>B </a:t>
              </a:r>
              <a:r>
                <a:rPr lang="en-US" sz="2400">
                  <a:solidFill>
                    <a:schemeClr val="accent2"/>
                  </a:solidFill>
                  <a:effectLst/>
                  <a:latin typeface="Verdana" pitchFamily="34" charset="0"/>
                </a:rPr>
                <a:t>SI unit ~ T tesla</a:t>
              </a:r>
              <a:r>
                <a:rPr lang="en-US" sz="2800">
                  <a:solidFill>
                    <a:schemeClr val="accent2"/>
                  </a:solidFill>
                  <a:effectLst/>
                  <a:latin typeface="Verdana" pitchFamily="34" charset="0"/>
                </a:rPr>
                <a:t>)                     points from “North” to “South” </a:t>
              </a:r>
              <a:r>
                <a:rPr lang="en-US" sz="2800" i="1">
                  <a:solidFill>
                    <a:schemeClr val="accent2"/>
                  </a:solidFill>
                  <a:effectLst/>
                  <a:latin typeface="Verdana" pitchFamily="34" charset="0"/>
                </a:rPr>
                <a:t>poles</a:t>
              </a:r>
            </a:p>
          </p:txBody>
        </p:sp>
      </p:grp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  <a:effectLst/>
                <a:latin typeface="Verdana" pitchFamily="34" charset="0"/>
              </a:rPr>
              <a:t>Recall:  Electric Field (</a:t>
            </a:r>
            <a:r>
              <a:rPr lang="en-US" sz="2400" b="1">
                <a:solidFill>
                  <a:schemeClr val="accent2"/>
                </a:solidFill>
                <a:effectLst/>
                <a:latin typeface="Verdana" pitchFamily="34" charset="0"/>
              </a:rPr>
              <a:t>E</a:t>
            </a:r>
            <a:r>
              <a:rPr lang="en-US" sz="2400">
                <a:solidFill>
                  <a:schemeClr val="accent2"/>
                </a:solidFill>
                <a:effectLst/>
                <a:latin typeface="Verdana" pitchFamily="34" charset="0"/>
              </a:rPr>
              <a:t>) points from + to - charge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00400" y="1662113"/>
            <a:ext cx="3962400" cy="974725"/>
            <a:chOff x="2016" y="1200"/>
            <a:chExt cx="2496" cy="614"/>
          </a:xfrm>
        </p:grpSpPr>
        <p:sp>
          <p:nvSpPr>
            <p:cNvPr id="392199" name="AutoShape 7"/>
            <p:cNvSpPr>
              <a:spLocks/>
            </p:cNvSpPr>
            <p:nvPr/>
          </p:nvSpPr>
          <p:spPr bwMode="auto">
            <a:xfrm rot="-5400000">
              <a:off x="3144" y="312"/>
              <a:ext cx="144" cy="1920"/>
            </a:xfrm>
            <a:prstGeom prst="leftBrace">
              <a:avLst>
                <a:gd name="adj1" fmla="val 111111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9" name="Text Box 8"/>
            <p:cNvSpPr txBox="1">
              <a:spLocks noChangeArrowheads="1"/>
            </p:cNvSpPr>
            <p:nvPr/>
          </p:nvSpPr>
          <p:spPr bwMode="auto">
            <a:xfrm>
              <a:off x="2016" y="1296"/>
              <a:ext cx="24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chemeClr val="accent2"/>
                  </a:solidFill>
                  <a:effectLst/>
                  <a:latin typeface="Verdana" pitchFamily="34" charset="0"/>
                </a:rPr>
                <a:t>opposite poles attract  like poles repel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" y="3284538"/>
            <a:ext cx="4114800" cy="3429000"/>
            <a:chOff x="288" y="1872"/>
            <a:chExt cx="2592" cy="2160"/>
          </a:xfrm>
        </p:grpSpPr>
        <p:pic>
          <p:nvPicPr>
            <p:cNvPr id="10255" name="Picture 10" descr="f21004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304"/>
              <a:ext cx="2592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Text Box 11"/>
            <p:cNvSpPr txBox="1">
              <a:spLocks noChangeArrowheads="1"/>
            </p:cNvSpPr>
            <p:nvPr/>
          </p:nvSpPr>
          <p:spPr bwMode="auto">
            <a:xfrm>
              <a:off x="528" y="1872"/>
              <a:ext cx="21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chemeClr val="accent2"/>
                  </a:solidFill>
                  <a:effectLst/>
                  <a:latin typeface="Verdana" pitchFamily="34" charset="0"/>
                </a:rPr>
                <a:t>Magnetic Field Lines</a:t>
              </a:r>
            </a:p>
          </p:txBody>
        </p:sp>
        <p:sp>
          <p:nvSpPr>
            <p:cNvPr id="392204" name="Line 12"/>
            <p:cNvSpPr>
              <a:spLocks noChangeShapeType="1"/>
            </p:cNvSpPr>
            <p:nvPr/>
          </p:nvSpPr>
          <p:spPr bwMode="auto">
            <a:xfrm flipH="1">
              <a:off x="1680" y="2160"/>
              <a:ext cx="96" cy="384"/>
            </a:xfrm>
            <a:prstGeom prst="line">
              <a:avLst/>
            </a:prstGeom>
            <a:noFill/>
            <a:ln w="3492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038600" y="3589338"/>
            <a:ext cx="4419600" cy="1143000"/>
            <a:chOff x="2544" y="2064"/>
            <a:chExt cx="2784" cy="720"/>
          </a:xfrm>
        </p:grpSpPr>
        <p:sp>
          <p:nvSpPr>
            <p:cNvPr id="392206" name="Line 14"/>
            <p:cNvSpPr>
              <a:spLocks noChangeShapeType="1"/>
            </p:cNvSpPr>
            <p:nvPr/>
          </p:nvSpPr>
          <p:spPr bwMode="auto">
            <a:xfrm flipH="1">
              <a:off x="2544" y="2304"/>
              <a:ext cx="192" cy="480"/>
            </a:xfrm>
            <a:prstGeom prst="line">
              <a:avLst/>
            </a:prstGeom>
            <a:noFill/>
            <a:ln w="41275">
              <a:solidFill>
                <a:srgbClr val="660066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4" name="Text Box 15"/>
            <p:cNvSpPr txBox="1">
              <a:spLocks noChangeArrowheads="1"/>
            </p:cNvSpPr>
            <p:nvPr/>
          </p:nvSpPr>
          <p:spPr bwMode="auto">
            <a:xfrm>
              <a:off x="2544" y="2064"/>
              <a:ext cx="27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chemeClr val="accent2"/>
                  </a:solidFill>
                  <a:effectLst/>
                  <a:latin typeface="Verdana" pitchFamily="34" charset="0"/>
                </a:rPr>
                <a:t>B</a:t>
              </a:r>
              <a:r>
                <a:rPr lang="en-US" sz="2400">
                  <a:solidFill>
                    <a:schemeClr val="accent2"/>
                  </a:solidFill>
                  <a:effectLst/>
                  <a:latin typeface="Verdana" pitchFamily="34" charset="0"/>
                </a:rPr>
                <a:t> is </a:t>
              </a:r>
              <a:r>
                <a:rPr lang="en-US" sz="2400" i="1">
                  <a:solidFill>
                    <a:schemeClr val="accent2"/>
                  </a:solidFill>
                  <a:effectLst/>
                  <a:latin typeface="Verdana" pitchFamily="34" charset="0"/>
                </a:rPr>
                <a:t>tangent</a:t>
              </a:r>
              <a:r>
                <a:rPr lang="en-US" sz="2400">
                  <a:solidFill>
                    <a:schemeClr val="accent2"/>
                  </a:solidFill>
                  <a:effectLst/>
                  <a:latin typeface="Verdana" pitchFamily="34" charset="0"/>
                </a:rPr>
                <a:t> to the field lines at any point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57600" y="4579938"/>
            <a:ext cx="5029200" cy="1552575"/>
            <a:chOff x="2304" y="2688"/>
            <a:chExt cx="3168" cy="978"/>
          </a:xfrm>
        </p:grpSpPr>
        <p:sp>
          <p:nvSpPr>
            <p:cNvPr id="392209" name="Oval 17"/>
            <p:cNvSpPr>
              <a:spLocks noChangeArrowheads="1"/>
            </p:cNvSpPr>
            <p:nvPr/>
          </p:nvSpPr>
          <p:spPr bwMode="auto">
            <a:xfrm>
              <a:off x="2304" y="2928"/>
              <a:ext cx="288" cy="480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10" name="Line 18"/>
            <p:cNvSpPr>
              <a:spLocks noChangeShapeType="1"/>
            </p:cNvSpPr>
            <p:nvPr/>
          </p:nvSpPr>
          <p:spPr bwMode="auto">
            <a:xfrm flipV="1">
              <a:off x="2592" y="2832"/>
              <a:ext cx="912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2" name="Text Box 19"/>
            <p:cNvSpPr txBox="1">
              <a:spLocks noChangeArrowheads="1"/>
            </p:cNvSpPr>
            <p:nvPr/>
          </p:nvSpPr>
          <p:spPr bwMode="auto">
            <a:xfrm>
              <a:off x="3360" y="2688"/>
              <a:ext cx="211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chemeClr val="accent2"/>
                  </a:solidFill>
                  <a:effectLst/>
                  <a:latin typeface="Verdana" pitchFamily="34" charset="0"/>
                </a:rPr>
                <a:t>The density of the lines represents the strength of the magnetic field</a:t>
              </a:r>
            </a:p>
          </p:txBody>
        </p:sp>
      </p:grp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979613" y="2708275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effectLst/>
                <a:latin typeface="Verdana" pitchFamily="34" charset="0"/>
              </a:rPr>
              <a:t>“South </a:t>
            </a:r>
            <a:r>
              <a:rPr lang="en-US" sz="2400" b="1" dirty="0" err="1" smtClean="0">
                <a:solidFill>
                  <a:schemeClr val="accent6"/>
                </a:solidFill>
                <a:effectLst/>
                <a:latin typeface="Verdana" pitchFamily="34" charset="0"/>
              </a:rPr>
              <a:t>sux</a:t>
            </a:r>
            <a:r>
              <a:rPr lang="en-US" sz="2400" b="1" dirty="0" smtClean="0">
                <a:solidFill>
                  <a:schemeClr val="accent6"/>
                </a:solidFill>
                <a:effectLst/>
                <a:latin typeface="Verdana" pitchFamily="34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effectLst/>
                <a:latin typeface="Verdana" pitchFamily="34" charset="0"/>
              </a:rPr>
              <a:t>~ North blows”</a:t>
            </a:r>
            <a:endParaRPr lang="en-AU" sz="2400" b="1" dirty="0">
              <a:solidFill>
                <a:schemeClr val="accent6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2" grpId="0"/>
      <p:bldP spid="3922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n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3776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953000" y="1447800"/>
            <a:ext cx="3657600" cy="33877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3600" dirty="0">
                <a:solidFill>
                  <a:schemeClr val="accent6"/>
                </a:solidFill>
                <a:effectLst/>
              </a:rPr>
              <a:t>The region of space in which a </a:t>
            </a:r>
            <a:r>
              <a:rPr lang="en-AU" sz="3600" dirty="0">
                <a:solidFill>
                  <a:srgbClr val="FF0000"/>
                </a:solidFill>
                <a:effectLst/>
              </a:rPr>
              <a:t>magnetic force </a:t>
            </a:r>
            <a:r>
              <a:rPr lang="en-AU" sz="3600" dirty="0">
                <a:solidFill>
                  <a:schemeClr val="accent6"/>
                </a:solidFill>
                <a:effectLst/>
              </a:rPr>
              <a:t>is experienced is called a </a:t>
            </a:r>
            <a:r>
              <a:rPr lang="en-AU" sz="3600" dirty="0">
                <a:solidFill>
                  <a:srgbClr val="FF0000"/>
                </a:solidFill>
                <a:effectLst/>
              </a:rPr>
              <a:t>magnetic field</a:t>
            </a:r>
            <a:r>
              <a:rPr lang="en-AU" sz="3600" dirty="0">
                <a:solidFill>
                  <a:schemeClr val="accent6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effectLst/>
                <a:latin typeface="Verdana" pitchFamily="34" charset="0"/>
              </a:rPr>
              <a:t>A uniform magnetic field is constant in magnitude and direction.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2286000"/>
            <a:ext cx="5410200" cy="2362200"/>
            <a:chOff x="240" y="1536"/>
            <a:chExt cx="4675" cy="2256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40" y="1728"/>
              <a:ext cx="2400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400" b="1" dirty="0">
                  <a:solidFill>
                    <a:schemeClr val="accent2"/>
                  </a:solidFill>
                  <a:effectLst/>
                  <a:latin typeface="Verdana" pitchFamily="34" charset="0"/>
                </a:rPr>
                <a:t>The field between these </a:t>
              </a:r>
            </a:p>
            <a:p>
              <a:pPr algn="l" eaLnBrk="0" hangingPunct="0"/>
              <a:r>
                <a:rPr lang="en-US" sz="2400" b="1" dirty="0">
                  <a:solidFill>
                    <a:schemeClr val="accent2"/>
                  </a:solidFill>
                  <a:effectLst/>
                  <a:latin typeface="Verdana" pitchFamily="34" charset="0"/>
                </a:rPr>
                <a:t>two wide poles is nearly uniform.</a:t>
              </a:r>
            </a:p>
          </p:txBody>
        </p:sp>
        <p:pic>
          <p:nvPicPr>
            <p:cNvPr id="15366" name="Picture 6" descr="20_0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536"/>
              <a:ext cx="2083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MagField_29_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190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arth_magnetic_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76200"/>
            <a:ext cx="7392987" cy="71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3 Stephen Documents\Physics\Y12 Physics\2.6 Electricity 91173\L2phy Elec n Mag\earth magnetic field distor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4" y="11836"/>
            <a:ext cx="9125505" cy="684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371600" y="-57150"/>
            <a:ext cx="7265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l" eaLnBrk="0" hangingPunct="0"/>
            <a:r>
              <a:rPr lang="en-US" smtClean="0">
                <a:solidFill>
                  <a:srgbClr val="FFFFFF"/>
                </a:solidFill>
                <a:effectLst/>
              </a:rPr>
              <a:t>Rewrite the statement below and fill in the missing words.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826000"/>
            <a:ext cx="9144000" cy="203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The Earth's magnetic field is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similar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to that of a bar magnet,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 but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this similarity is superficial. The magnetic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 field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of a bar magnet, or any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other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type of permanent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magnet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, is created by the coordinated spins of electrons and nuclei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 within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iron atoms.  The Earth's core,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however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, is hotter than 1043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/>
              </a:rPr>
              <a:t>K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, the Curie point temperature at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which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the orientations of spins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within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iron become randomized.  Such randomization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causes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the substance to lose its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magnetic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field.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Therefore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the Earth's magnetic field is caused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not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by magnetized iron deposits,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but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mostly by electric currents in </a:t>
            </a:r>
            <a:r>
              <a:rPr lang="en-US" sz="1800" dirty="0">
                <a:solidFill>
                  <a:srgbClr val="FF0000"/>
                </a:solidFill>
                <a:effectLst/>
                <a:latin typeface="Arial"/>
              </a:rPr>
              <a:t>the</a:t>
            </a:r>
            <a:r>
              <a:rPr lang="en-US" sz="1800" dirty="0">
                <a:solidFill>
                  <a:srgbClr val="000000"/>
                </a:solidFill>
                <a:effectLst/>
                <a:latin typeface="Arial"/>
              </a:rPr>
              <a:t> liquid outer core.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7391400" y="4114800"/>
            <a:ext cx="16240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l" eaLnBrk="0" hangingPunct="0"/>
            <a:r>
              <a:rPr lang="en-US" smtClean="0">
                <a:solidFill>
                  <a:srgbClr val="FFFFFF"/>
                </a:solidFill>
                <a:effectLst/>
              </a:rPr>
              <a:t>Not to scale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00013" y="4419600"/>
            <a:ext cx="8915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 anchorCtr="1"/>
          <a:lstStyle>
            <a:lvl1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l" eaLnBrk="0" hangingPunct="0"/>
            <a:r>
              <a:rPr lang="en-US" sz="1400" smtClean="0">
                <a:solidFill>
                  <a:srgbClr val="FFFFFF"/>
                </a:solidFill>
                <a:effectLst/>
              </a:rPr>
              <a:t>Artist's rendition of Earth's magnetosphere. This is in the public domain, it was created by NASA.</a:t>
            </a:r>
            <a:r>
              <a:rPr lang="en-US" sz="2400" smtClean="0">
                <a:solidFill>
                  <a:srgbClr val="FFFFFF"/>
                </a:solidFill>
                <a:effectLst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3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-blank">
  <a:themeElements>
    <a:clrScheme name="">
      <a:dk1>
        <a:srgbClr val="3333FF"/>
      </a:dk1>
      <a:lt1>
        <a:srgbClr val="FFFFFF"/>
      </a:lt1>
      <a:dk2>
        <a:srgbClr val="0066FF"/>
      </a:dk2>
      <a:lt2>
        <a:srgbClr val="DDDDDD"/>
      </a:lt2>
      <a:accent1>
        <a:srgbClr val="3333FF"/>
      </a:accent1>
      <a:accent2>
        <a:srgbClr val="000000"/>
      </a:accent2>
      <a:accent3>
        <a:srgbClr val="FFFFFF"/>
      </a:accent3>
      <a:accent4>
        <a:srgbClr val="2A2ADA"/>
      </a:accent4>
      <a:accent5>
        <a:srgbClr val="ADADFF"/>
      </a:accent5>
      <a:accent6>
        <a:srgbClr val="000000"/>
      </a:accent6>
      <a:hlink>
        <a:srgbClr val="F3FC36"/>
      </a:hlink>
      <a:folHlink>
        <a:srgbClr val="9900CC"/>
      </a:folHlink>
    </a:clrScheme>
    <a:fontScheme name="aaa-blan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aaa-blank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-blank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-blank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-blank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-blank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-blank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-blank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-blank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-blank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G:\Carlos\PHY184\aaa-blank.pot</Template>
  <TotalTime>6055</TotalTime>
  <Words>292</Words>
  <Application>Microsoft Macintosh PowerPoint</Application>
  <PresentationFormat>On-screen Show (4:3)</PresentationFormat>
  <Paragraphs>26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Black</vt:lpstr>
      <vt:lpstr>ＭＳ Ｐゴシック</vt:lpstr>
      <vt:lpstr>Osaka</vt:lpstr>
      <vt:lpstr>Tahoma</vt:lpstr>
      <vt:lpstr>Verdana</vt:lpstr>
      <vt:lpstr>Wingdings</vt:lpstr>
      <vt:lpstr>Arial</vt:lpstr>
      <vt:lpstr>aaa-blank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</dc:title>
  <dc:creator>bertulani</dc:creator>
  <cp:lastModifiedBy>Stephen Anderson</cp:lastModifiedBy>
  <cp:revision>152</cp:revision>
  <dcterms:created xsi:type="dcterms:W3CDTF">2002-09-11T21:21:59Z</dcterms:created>
  <dcterms:modified xsi:type="dcterms:W3CDTF">2015-10-16T07:46:03Z</dcterms:modified>
</cp:coreProperties>
</file>