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wav" ContentType="audio/wav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80" r:id="rId2"/>
    <p:sldId id="385" r:id="rId3"/>
    <p:sldId id="383" r:id="rId4"/>
    <p:sldId id="381" r:id="rId5"/>
    <p:sldId id="382" r:id="rId6"/>
    <p:sldId id="391" r:id="rId7"/>
    <p:sldId id="394" r:id="rId8"/>
    <p:sldId id="339" r:id="rId9"/>
    <p:sldId id="396" r:id="rId10"/>
    <p:sldId id="372" r:id="rId11"/>
    <p:sldId id="395" r:id="rId12"/>
    <p:sldId id="397" r:id="rId13"/>
    <p:sldId id="398" r:id="rId14"/>
    <p:sldId id="399" r:id="rId15"/>
    <p:sldId id="393" r:id="rId16"/>
    <p:sldId id="373" r:id="rId17"/>
  </p:sldIdLst>
  <p:sldSz cx="9144000" cy="6858000" type="screen4x3"/>
  <p:notesSz cx="6791325" cy="9923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7749" autoAdjust="0"/>
  </p:normalViewPr>
  <p:slideViewPr>
    <p:cSldViewPr>
      <p:cViewPr>
        <p:scale>
          <a:sx n="70" d="100"/>
          <a:sy n="70" d="100"/>
        </p:scale>
        <p:origin x="-1744" y="-688"/>
      </p:cViewPr>
      <p:guideLst>
        <p:guide orient="horz" pos="1392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>
        <p:scale>
          <a:sx n="75" d="100"/>
          <a:sy n="75" d="100"/>
        </p:scale>
        <p:origin x="-648" y="1944"/>
      </p:cViewPr>
      <p:guideLst>
        <p:guide orient="horz" pos="3126"/>
        <p:guide pos="213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AC05A6-4EF8-44E5-B4AD-7EE6CF9F0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416FF-CA1B-4D62-B94F-230FAFF37F1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B4C5B-9C1F-4A4D-9BC5-27E0E9EC34CA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AFAC1-4057-4880-BE3F-08866177B518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6B34B-CB78-4210-8681-DD35BA20275F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46AE-F761-484E-920D-B938C8A2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C5CB-F4A5-432E-ABF9-24BAE982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D9874-A95D-4432-991E-6FF003CDB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FA574-5B57-4CBB-A43E-53890896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1666-B658-443C-B4DF-031D44D4F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DDCD-82C2-4548-BB9F-AFFB40622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4CF1-C620-407E-971D-F8C3F1408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96B89-FD42-4CC3-AD52-0855828F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C5449-5671-4A0F-A9A9-1CB9C1F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8B8B-4C8D-4EE3-BCC9-90330818A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7602D-61FF-4EAE-BFCD-DD965506A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0C8E8B-A456-4E83-AD03-88E7424CD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Relationship Id="rId7" Type="http://schemas.openxmlformats.org/officeDocument/2006/relationships/audio" Target="../media/audio5.wav"/><Relationship Id="rId8" Type="http://schemas.openxmlformats.org/officeDocument/2006/relationships/image" Target="../media/image14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Relationship Id="rId7" Type="http://schemas.openxmlformats.org/officeDocument/2006/relationships/audio" Target="../media/audio5.wav"/><Relationship Id="rId8" Type="http://schemas.openxmlformats.org/officeDocument/2006/relationships/image" Target="../media/image16.jpeg"/><Relationship Id="rId9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hyperlink" Target="http://www.ngsir.netfirms.com/englishhtm/SpringSHM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1.wmf"/><Relationship Id="rId9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audio" Target="../media/audio3.wav"/><Relationship Id="rId6" Type="http://schemas.openxmlformats.org/officeDocument/2006/relationships/audio" Target="../media/audio4.wav"/><Relationship Id="rId7" Type="http://schemas.openxmlformats.org/officeDocument/2006/relationships/audio" Target="../media/audio5.wav"/><Relationship Id="rId8" Type="http://schemas.openxmlformats.org/officeDocument/2006/relationships/image" Target="../media/image13.jpeg"/><Relationship Id="rId9" Type="http://schemas.openxmlformats.org/officeDocument/2006/relationships/image" Target="../media/image14.jpeg"/><Relationship Id="rId10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6" y="1047890"/>
            <a:ext cx="8885944" cy="432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75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381000"/>
            <a:ext cx="49911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219200" y="5600700"/>
          <a:ext cx="593802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4" imgW="1765080" imgH="203040" progId="Equation.3">
                  <p:embed/>
                </p:oleObj>
              </mc:Choice>
              <mc:Fallback>
                <p:oleObj name="Equation" r:id="rId4" imgW="1765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00700"/>
                        <a:ext cx="593802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0.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5638800" cy="629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6477000" y="3581400"/>
            <a:ext cx="232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V = 0,  a = max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362700" y="5715000"/>
            <a:ext cx="232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/>
              <a:t>V = 0,  a = max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6438900" y="4610100"/>
            <a:ext cx="232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V = max,  a = 0</a:t>
            </a:r>
          </a:p>
        </p:txBody>
      </p:sp>
    </p:spTree>
    <p:extLst>
      <p:ext uri="{BB962C8B-B14F-4D97-AF65-F5344CB8AC3E}">
        <p14:creationId xmlns:p14="http://schemas.microsoft.com/office/powerpoint/2010/main" val="125563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5" name="Rectangle 53" descr="白色大理石"/>
          <p:cNvSpPr>
            <a:spLocks noChangeArrowheads="1"/>
          </p:cNvSpPr>
          <p:nvPr/>
        </p:nvSpPr>
        <p:spPr bwMode="auto">
          <a:xfrm>
            <a:off x="4572000" y="533400"/>
            <a:ext cx="2362200" cy="60960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257800" y="1143000"/>
            <a:ext cx="914400" cy="4114800"/>
            <a:chOff x="2688" y="768"/>
            <a:chExt cx="576" cy="2592"/>
          </a:xfrm>
        </p:grpSpPr>
        <p:sp>
          <p:nvSpPr>
            <p:cNvPr id="9254" name="Oval 52" descr="一般木紋"/>
            <p:cNvSpPr>
              <a:spLocks noChangeArrowheads="1"/>
            </p:cNvSpPr>
            <p:nvPr/>
          </p:nvSpPr>
          <p:spPr bwMode="auto">
            <a:xfrm>
              <a:off x="2688" y="2784"/>
              <a:ext cx="576" cy="576"/>
            </a:xfrm>
            <a:prstGeom prst="ellipse">
              <a:avLst/>
            </a:prstGeom>
            <a:blipFill dpi="0" rotWithShape="0">
              <a:blip r:embed="rId9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55" name="Line 70"/>
            <p:cNvSpPr>
              <a:spLocks noChangeShapeType="1"/>
            </p:cNvSpPr>
            <p:nvPr/>
          </p:nvSpPr>
          <p:spPr bwMode="auto">
            <a:xfrm flipV="1">
              <a:off x="2976" y="768"/>
              <a:ext cx="0" cy="2016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5715000" y="3962400"/>
            <a:ext cx="0" cy="1600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838200" y="1654175"/>
            <a:ext cx="3686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chemeClr val="tx1"/>
                </a:solidFill>
                <a:ea typeface="PMingLiU" pitchFamily="18" charset="-120"/>
              </a:rPr>
              <a:t>Simple Pendulum</a:t>
            </a:r>
            <a:endParaRPr lang="en-US" altLang="zh-TW">
              <a:solidFill>
                <a:schemeClr val="tx1"/>
              </a:solidFill>
              <a:ea typeface="PMingLiU" pitchFamily="18" charset="-120"/>
            </a:endParaRPr>
          </a:p>
        </p:txBody>
      </p: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6324600" y="838200"/>
            <a:ext cx="2209800" cy="4603750"/>
            <a:chOff x="3984" y="528"/>
            <a:chExt cx="1392" cy="2900"/>
          </a:xfrm>
        </p:grpSpPr>
        <p:grpSp>
          <p:nvGrpSpPr>
            <p:cNvPr id="9248" name="Group 73"/>
            <p:cNvGrpSpPr>
              <a:grpSpLocks/>
            </p:cNvGrpSpPr>
            <p:nvPr/>
          </p:nvGrpSpPr>
          <p:grpSpPr bwMode="auto">
            <a:xfrm rot="-1839408">
              <a:off x="3984" y="528"/>
              <a:ext cx="576" cy="2592"/>
              <a:chOff x="2688" y="768"/>
              <a:chExt cx="576" cy="2592"/>
            </a:xfrm>
          </p:grpSpPr>
          <p:sp>
            <p:nvSpPr>
              <p:cNvPr id="9252" name="Oval 74" descr="一般木紋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576" cy="576"/>
              </a:xfrm>
              <a:prstGeom prst="ellipse">
                <a:avLst/>
              </a:prstGeom>
              <a:blipFill dpi="0" rotWithShape="0">
                <a:blip r:embed="rId9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53" name="Line 75"/>
              <p:cNvSpPr>
                <a:spLocks noChangeShapeType="1"/>
              </p:cNvSpPr>
              <p:nvPr/>
            </p:nvSpPr>
            <p:spPr bwMode="auto">
              <a:xfrm flipV="1">
                <a:off x="2976" y="768"/>
                <a:ext cx="0" cy="2016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249" name="Group 85"/>
            <p:cNvGrpSpPr>
              <a:grpSpLocks/>
            </p:cNvGrpSpPr>
            <p:nvPr/>
          </p:nvGrpSpPr>
          <p:grpSpPr bwMode="auto">
            <a:xfrm>
              <a:off x="4512" y="2736"/>
              <a:ext cx="864" cy="692"/>
              <a:chOff x="4608" y="1536"/>
              <a:chExt cx="864" cy="692"/>
            </a:xfrm>
          </p:grpSpPr>
          <p:sp>
            <p:nvSpPr>
              <p:cNvPr id="9250" name="Line 86"/>
              <p:cNvSpPr>
                <a:spLocks noChangeShapeType="1"/>
              </p:cNvSpPr>
              <p:nvPr/>
            </p:nvSpPr>
            <p:spPr bwMode="auto">
              <a:xfrm flipH="1">
                <a:off x="4608" y="2208"/>
                <a:ext cx="86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51" name="Text Box 87"/>
              <p:cNvSpPr txBox="1">
                <a:spLocks noChangeArrowheads="1"/>
              </p:cNvSpPr>
              <p:nvPr/>
            </p:nvSpPr>
            <p:spPr bwMode="auto">
              <a:xfrm>
                <a:off x="4944" y="1536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6" name="Group 99"/>
          <p:cNvGrpSpPr>
            <a:grpSpLocks/>
          </p:cNvGrpSpPr>
          <p:nvPr/>
        </p:nvGrpSpPr>
        <p:grpSpPr bwMode="auto">
          <a:xfrm>
            <a:off x="5791200" y="990600"/>
            <a:ext cx="1295400" cy="4648200"/>
            <a:chOff x="3648" y="624"/>
            <a:chExt cx="816" cy="2928"/>
          </a:xfrm>
        </p:grpSpPr>
        <p:grpSp>
          <p:nvGrpSpPr>
            <p:cNvPr id="9242" name="Group 79"/>
            <p:cNvGrpSpPr>
              <a:grpSpLocks/>
            </p:cNvGrpSpPr>
            <p:nvPr/>
          </p:nvGrpSpPr>
          <p:grpSpPr bwMode="auto">
            <a:xfrm rot="-927935">
              <a:off x="3648" y="624"/>
              <a:ext cx="576" cy="2592"/>
              <a:chOff x="2688" y="768"/>
              <a:chExt cx="576" cy="2592"/>
            </a:xfrm>
          </p:grpSpPr>
          <p:sp>
            <p:nvSpPr>
              <p:cNvPr id="9246" name="Oval 80" descr="一般木紋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576" cy="576"/>
              </a:xfrm>
              <a:prstGeom prst="ellipse">
                <a:avLst/>
              </a:prstGeom>
              <a:blipFill dpi="0" rotWithShape="0">
                <a:blip r:embed="rId9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47" name="Line 81"/>
              <p:cNvSpPr>
                <a:spLocks noChangeShapeType="1"/>
              </p:cNvSpPr>
              <p:nvPr/>
            </p:nvSpPr>
            <p:spPr bwMode="auto">
              <a:xfrm flipV="1">
                <a:off x="2976" y="768"/>
                <a:ext cx="0" cy="2016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243" name="Group 88"/>
            <p:cNvGrpSpPr>
              <a:grpSpLocks/>
            </p:cNvGrpSpPr>
            <p:nvPr/>
          </p:nvGrpSpPr>
          <p:grpSpPr bwMode="auto">
            <a:xfrm>
              <a:off x="4032" y="3120"/>
              <a:ext cx="432" cy="432"/>
              <a:chOff x="4128" y="898"/>
              <a:chExt cx="432" cy="494"/>
            </a:xfrm>
          </p:grpSpPr>
          <p:sp>
            <p:nvSpPr>
              <p:cNvPr id="9244" name="Line 89"/>
              <p:cNvSpPr>
                <a:spLocks noChangeShapeType="1"/>
              </p:cNvSpPr>
              <p:nvPr/>
            </p:nvSpPr>
            <p:spPr bwMode="auto">
              <a:xfrm flipH="1">
                <a:off x="4128" y="1392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45" name="Text Box 90"/>
              <p:cNvSpPr txBox="1">
                <a:spLocks noChangeArrowheads="1"/>
              </p:cNvSpPr>
              <p:nvPr/>
            </p:nvSpPr>
            <p:spPr bwMode="auto">
              <a:xfrm>
                <a:off x="4224" y="898"/>
                <a:ext cx="260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2819400" y="838200"/>
            <a:ext cx="2286000" cy="4603750"/>
            <a:chOff x="1776" y="528"/>
            <a:chExt cx="1440" cy="2900"/>
          </a:xfrm>
        </p:grpSpPr>
        <p:grpSp>
          <p:nvGrpSpPr>
            <p:cNvPr id="9236" name="Group 76"/>
            <p:cNvGrpSpPr>
              <a:grpSpLocks/>
            </p:cNvGrpSpPr>
            <p:nvPr/>
          </p:nvGrpSpPr>
          <p:grpSpPr bwMode="auto">
            <a:xfrm rot="1839408" flipH="1">
              <a:off x="2640" y="528"/>
              <a:ext cx="576" cy="2592"/>
              <a:chOff x="2688" y="768"/>
              <a:chExt cx="576" cy="2592"/>
            </a:xfrm>
          </p:grpSpPr>
          <p:sp>
            <p:nvSpPr>
              <p:cNvPr id="9240" name="Oval 77" descr="一般木紋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576" cy="576"/>
              </a:xfrm>
              <a:prstGeom prst="ellipse">
                <a:avLst/>
              </a:prstGeom>
              <a:blipFill dpi="0" rotWithShape="0">
                <a:blip r:embed="rId9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41" name="Line 78"/>
              <p:cNvSpPr>
                <a:spLocks noChangeShapeType="1"/>
              </p:cNvSpPr>
              <p:nvPr/>
            </p:nvSpPr>
            <p:spPr bwMode="auto">
              <a:xfrm flipV="1">
                <a:off x="2976" y="768"/>
                <a:ext cx="0" cy="2016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237" name="Group 91"/>
            <p:cNvGrpSpPr>
              <a:grpSpLocks/>
            </p:cNvGrpSpPr>
            <p:nvPr/>
          </p:nvGrpSpPr>
          <p:grpSpPr bwMode="auto">
            <a:xfrm flipH="1">
              <a:off x="1776" y="2736"/>
              <a:ext cx="864" cy="692"/>
              <a:chOff x="4608" y="1536"/>
              <a:chExt cx="864" cy="692"/>
            </a:xfrm>
          </p:grpSpPr>
          <p:sp>
            <p:nvSpPr>
              <p:cNvPr id="9238" name="Line 92"/>
              <p:cNvSpPr>
                <a:spLocks noChangeShapeType="1"/>
              </p:cNvSpPr>
              <p:nvPr/>
            </p:nvSpPr>
            <p:spPr bwMode="auto">
              <a:xfrm flipH="1">
                <a:off x="4608" y="2208"/>
                <a:ext cx="86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9" name="Text Box 93"/>
              <p:cNvSpPr txBox="1">
                <a:spLocks noChangeArrowheads="1"/>
              </p:cNvSpPr>
              <p:nvPr/>
            </p:nvSpPr>
            <p:spPr bwMode="auto">
              <a:xfrm>
                <a:off x="4944" y="1536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4267200" y="990600"/>
            <a:ext cx="1371600" cy="4724400"/>
            <a:chOff x="2688" y="624"/>
            <a:chExt cx="864" cy="2976"/>
          </a:xfrm>
        </p:grpSpPr>
        <p:grpSp>
          <p:nvGrpSpPr>
            <p:cNvPr id="9230" name="Group 82"/>
            <p:cNvGrpSpPr>
              <a:grpSpLocks/>
            </p:cNvGrpSpPr>
            <p:nvPr/>
          </p:nvGrpSpPr>
          <p:grpSpPr bwMode="auto">
            <a:xfrm rot="927935" flipH="1">
              <a:off x="2976" y="624"/>
              <a:ext cx="576" cy="2592"/>
              <a:chOff x="2688" y="768"/>
              <a:chExt cx="576" cy="2592"/>
            </a:xfrm>
          </p:grpSpPr>
          <p:sp>
            <p:nvSpPr>
              <p:cNvPr id="9234" name="Oval 83" descr="一般木紋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576" cy="576"/>
              </a:xfrm>
              <a:prstGeom prst="ellipse">
                <a:avLst/>
              </a:prstGeom>
              <a:blipFill dpi="0" rotWithShape="0">
                <a:blip r:embed="rId9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5" name="Line 84"/>
              <p:cNvSpPr>
                <a:spLocks noChangeShapeType="1"/>
              </p:cNvSpPr>
              <p:nvPr/>
            </p:nvSpPr>
            <p:spPr bwMode="auto">
              <a:xfrm flipV="1">
                <a:off x="2976" y="768"/>
                <a:ext cx="0" cy="2016"/>
              </a:xfrm>
              <a:prstGeom prst="line">
                <a:avLst/>
              </a:prstGeom>
              <a:noFill/>
              <a:ln w="38100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9231" name="Group 94"/>
            <p:cNvGrpSpPr>
              <a:grpSpLocks/>
            </p:cNvGrpSpPr>
            <p:nvPr/>
          </p:nvGrpSpPr>
          <p:grpSpPr bwMode="auto">
            <a:xfrm flipH="1">
              <a:off x="2688" y="3120"/>
              <a:ext cx="432" cy="480"/>
              <a:chOff x="4128" y="898"/>
              <a:chExt cx="432" cy="494"/>
            </a:xfrm>
          </p:grpSpPr>
          <p:sp>
            <p:nvSpPr>
              <p:cNvPr id="9232" name="Line 95"/>
              <p:cNvSpPr>
                <a:spLocks noChangeShapeType="1"/>
              </p:cNvSpPr>
              <p:nvPr/>
            </p:nvSpPr>
            <p:spPr bwMode="auto">
              <a:xfrm flipH="1">
                <a:off x="4128" y="1392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233" name="Text Box 96"/>
              <p:cNvSpPr txBox="1">
                <a:spLocks noChangeArrowheads="1"/>
              </p:cNvSpPr>
              <p:nvPr/>
            </p:nvSpPr>
            <p:spPr bwMode="auto">
              <a:xfrm>
                <a:off x="4224" y="898"/>
                <a:ext cx="260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15" name="Group 105"/>
          <p:cNvGrpSpPr>
            <a:grpSpLocks/>
          </p:cNvGrpSpPr>
          <p:nvPr/>
        </p:nvGrpSpPr>
        <p:grpSpPr bwMode="auto">
          <a:xfrm>
            <a:off x="2667000" y="5638800"/>
            <a:ext cx="2590800" cy="685800"/>
            <a:chOff x="1680" y="3552"/>
            <a:chExt cx="1632" cy="432"/>
          </a:xfrm>
        </p:grpSpPr>
        <p:sp>
          <p:nvSpPr>
            <p:cNvPr id="9228" name="AutoShape 103"/>
            <p:cNvSpPr>
              <a:spLocks noChangeArrowheads="1"/>
            </p:cNvSpPr>
            <p:nvPr/>
          </p:nvSpPr>
          <p:spPr bwMode="auto">
            <a:xfrm>
              <a:off x="1680" y="3552"/>
              <a:ext cx="1632" cy="432"/>
            </a:xfrm>
            <a:prstGeom prst="wedgeRectCallout">
              <a:avLst>
                <a:gd name="adj1" fmla="val 68444"/>
                <a:gd name="adj2" fmla="val -1081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AU"/>
            </a:p>
          </p:txBody>
        </p:sp>
        <p:sp>
          <p:nvSpPr>
            <p:cNvPr id="9229" name="Text Box 104"/>
            <p:cNvSpPr txBox="1">
              <a:spLocks noChangeArrowheads="1"/>
            </p:cNvSpPr>
            <p:nvPr/>
          </p:nvSpPr>
          <p:spPr bwMode="auto">
            <a:xfrm>
              <a:off x="1728" y="3600"/>
              <a:ext cx="1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solidFill>
                    <a:schemeClr val="tx2"/>
                  </a:solidFill>
                  <a:ea typeface="PMingLiU" pitchFamily="18" charset="-120"/>
                </a:rPr>
                <a:t>Equil. position</a:t>
              </a:r>
              <a:endParaRPr lang="en-US" altLang="zh-TW">
                <a:ea typeface="PMingLiU" pitchFamily="18" charset="-120"/>
              </a:endParaRPr>
            </a:p>
          </p:txBody>
        </p:sp>
      </p:grpSp>
      <p:sp>
        <p:nvSpPr>
          <p:cNvPr id="9227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191481340"/>
      </p:ext>
    </p:extLst>
  </p:cSld>
  <p:clrMapOvr>
    <a:masterClrMapping/>
  </p:clrMapOvr>
  <p:transition xmlns:p14="http://schemas.microsoft.com/office/powerpoint/2010/main" spd="slow">
    <p:sndAc>
      <p:stSnd>
        <p:snd r:embed="rId3" name="CAMERA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029200" y="990600"/>
            <a:ext cx="2432050" cy="1371600"/>
            <a:chOff x="3168" y="624"/>
            <a:chExt cx="1532" cy="864"/>
          </a:xfrm>
        </p:grpSpPr>
        <p:sp>
          <p:nvSpPr>
            <p:cNvPr id="10266" name="Oval 36" descr="橡樹"/>
            <p:cNvSpPr>
              <a:spLocks noChangeArrowheads="1"/>
            </p:cNvSpPr>
            <p:nvPr/>
          </p:nvSpPr>
          <p:spPr bwMode="auto">
            <a:xfrm>
              <a:off x="3168" y="1152"/>
              <a:ext cx="864" cy="144"/>
            </a:xfrm>
            <a:prstGeom prst="ellipse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9525">
              <a:round/>
              <a:headEnd/>
              <a:tailEnd/>
            </a:ln>
            <a:scene3d>
              <a:camera prst="legacyObliqueBottom"/>
              <a:lightRig rig="legacyNormal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  <p:grpSp>
          <p:nvGrpSpPr>
            <p:cNvPr id="10267" name="Group 23"/>
            <p:cNvGrpSpPr>
              <a:grpSpLocks/>
            </p:cNvGrpSpPr>
            <p:nvPr/>
          </p:nvGrpSpPr>
          <p:grpSpPr bwMode="auto">
            <a:xfrm>
              <a:off x="4224" y="624"/>
              <a:ext cx="476" cy="864"/>
              <a:chOff x="4512" y="2544"/>
              <a:chExt cx="476" cy="864"/>
            </a:xfrm>
          </p:grpSpPr>
          <p:sp>
            <p:nvSpPr>
              <p:cNvPr id="10268" name="Line 12"/>
              <p:cNvSpPr>
                <a:spLocks noChangeShapeType="1"/>
              </p:cNvSpPr>
              <p:nvPr/>
            </p:nvSpPr>
            <p:spPr bwMode="auto">
              <a:xfrm flipH="1">
                <a:off x="4512" y="2640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69" name="Text Box 13"/>
              <p:cNvSpPr txBox="1">
                <a:spLocks noChangeArrowheads="1"/>
              </p:cNvSpPr>
              <p:nvPr/>
            </p:nvSpPr>
            <p:spPr bwMode="auto">
              <a:xfrm>
                <a:off x="4608" y="2544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38200" y="1447800"/>
            <a:ext cx="3686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chemeClr val="tx1"/>
                </a:solidFill>
                <a:ea typeface="PMingLiU" pitchFamily="18" charset="-120"/>
              </a:rPr>
              <a:t>Floating Cylinder</a:t>
            </a:r>
            <a:endParaRPr lang="en-US" altLang="zh-TW">
              <a:solidFill>
                <a:schemeClr val="tx1"/>
              </a:solidFill>
              <a:ea typeface="PMingLiU" pitchFamily="18" charset="-120"/>
            </a:endParaRPr>
          </a:p>
        </p:txBody>
      </p:sp>
      <p:sp>
        <p:nvSpPr>
          <p:cNvPr id="30729" name="Oval 9" descr="橡樹"/>
          <p:cNvSpPr>
            <a:spLocks noChangeArrowheads="1"/>
          </p:cNvSpPr>
          <p:nvPr/>
        </p:nvSpPr>
        <p:spPr bwMode="auto">
          <a:xfrm>
            <a:off x="5029200" y="2438400"/>
            <a:ext cx="1371600" cy="228600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Bottom"/>
            <a:lightRig rig="legacyNormal3" dir="t"/>
          </a:scene3d>
          <a:sp3d extrusionH="363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914400" y="3352800"/>
            <a:ext cx="7391400" cy="2895600"/>
          </a:xfrm>
          <a:prstGeom prst="rect">
            <a:avLst/>
          </a:prstGeom>
          <a:solidFill>
            <a:srgbClr val="9933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029200" y="1828800"/>
            <a:ext cx="2165350" cy="914400"/>
            <a:chOff x="3168" y="1152"/>
            <a:chExt cx="1364" cy="576"/>
          </a:xfrm>
        </p:grpSpPr>
        <p:sp>
          <p:nvSpPr>
            <p:cNvPr id="10262" name="Oval 37" descr="橡樹"/>
            <p:cNvSpPr>
              <a:spLocks noChangeArrowheads="1"/>
            </p:cNvSpPr>
            <p:nvPr/>
          </p:nvSpPr>
          <p:spPr bwMode="auto">
            <a:xfrm>
              <a:off x="3168" y="1344"/>
              <a:ext cx="864" cy="144"/>
            </a:xfrm>
            <a:prstGeom prst="ellipse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9525">
              <a:round/>
              <a:headEnd/>
              <a:tailEnd/>
            </a:ln>
            <a:scene3d>
              <a:camera prst="legacyObliqueBottom"/>
              <a:lightRig rig="legacyNormal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  <p:grpSp>
          <p:nvGrpSpPr>
            <p:cNvPr id="10263" name="Group 24"/>
            <p:cNvGrpSpPr>
              <a:grpSpLocks/>
            </p:cNvGrpSpPr>
            <p:nvPr/>
          </p:nvGrpSpPr>
          <p:grpSpPr bwMode="auto">
            <a:xfrm>
              <a:off x="4224" y="1152"/>
              <a:ext cx="308" cy="576"/>
              <a:chOff x="3984" y="2496"/>
              <a:chExt cx="308" cy="576"/>
            </a:xfrm>
          </p:grpSpPr>
          <p:sp>
            <p:nvSpPr>
              <p:cNvPr id="10264" name="Line 15"/>
              <p:cNvSpPr>
                <a:spLocks noChangeShapeType="1"/>
              </p:cNvSpPr>
              <p:nvPr/>
            </p:nvSpPr>
            <p:spPr bwMode="auto">
              <a:xfrm flipH="1">
                <a:off x="3984" y="2544"/>
                <a:ext cx="0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65" name="Text Box 16"/>
              <p:cNvSpPr txBox="1">
                <a:spLocks noChangeArrowheads="1"/>
              </p:cNvSpPr>
              <p:nvPr/>
            </p:nvSpPr>
            <p:spPr bwMode="auto">
              <a:xfrm>
                <a:off x="4032" y="2496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495800" y="2514600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NZ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9200" y="2971800"/>
            <a:ext cx="2590800" cy="685800"/>
            <a:chOff x="768" y="1872"/>
            <a:chExt cx="1632" cy="432"/>
          </a:xfrm>
        </p:grpSpPr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>
              <a:off x="768" y="1872"/>
              <a:ext cx="1632" cy="432"/>
            </a:xfrm>
            <a:prstGeom prst="wedgeRectCallout">
              <a:avLst>
                <a:gd name="adj1" fmla="val 82782"/>
                <a:gd name="adj2" fmla="val -1185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AU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816" y="1920"/>
              <a:ext cx="1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solidFill>
                    <a:schemeClr val="tx2"/>
                  </a:solidFill>
                  <a:ea typeface="PMingLiU" pitchFamily="18" charset="-120"/>
                </a:rPr>
                <a:t>Equil. position</a:t>
              </a:r>
              <a:endParaRPr lang="en-US" altLang="zh-TW">
                <a:ea typeface="PMingLiU" pitchFamily="18" charset="-12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029200" y="2286000"/>
            <a:ext cx="2165350" cy="838200"/>
            <a:chOff x="3168" y="1440"/>
            <a:chExt cx="1364" cy="528"/>
          </a:xfrm>
        </p:grpSpPr>
        <p:grpSp>
          <p:nvGrpSpPr>
            <p:cNvPr id="10256" name="Group 32"/>
            <p:cNvGrpSpPr>
              <a:grpSpLocks/>
            </p:cNvGrpSpPr>
            <p:nvPr/>
          </p:nvGrpSpPr>
          <p:grpSpPr bwMode="auto">
            <a:xfrm>
              <a:off x="4224" y="1440"/>
              <a:ext cx="308" cy="528"/>
              <a:chOff x="3456" y="672"/>
              <a:chExt cx="308" cy="528"/>
            </a:xfrm>
          </p:grpSpPr>
          <p:sp>
            <p:nvSpPr>
              <p:cNvPr id="10258" name="Line 30"/>
              <p:cNvSpPr>
                <a:spLocks noChangeShapeType="1"/>
              </p:cNvSpPr>
              <p:nvPr/>
            </p:nvSpPr>
            <p:spPr bwMode="auto">
              <a:xfrm flipH="1" flipV="1">
                <a:off x="3456" y="672"/>
                <a:ext cx="0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9" name="Text Box 31"/>
              <p:cNvSpPr txBox="1">
                <a:spLocks noChangeArrowheads="1"/>
              </p:cNvSpPr>
              <p:nvPr/>
            </p:nvSpPr>
            <p:spPr bwMode="auto">
              <a:xfrm>
                <a:off x="3504" y="768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  <p:sp>
          <p:nvSpPr>
            <p:cNvPr id="10257" name="Oval 34" descr="橡樹"/>
            <p:cNvSpPr>
              <a:spLocks noChangeArrowheads="1"/>
            </p:cNvSpPr>
            <p:nvPr/>
          </p:nvSpPr>
          <p:spPr bwMode="auto">
            <a:xfrm>
              <a:off x="3168" y="1728"/>
              <a:ext cx="864" cy="144"/>
            </a:xfrm>
            <a:prstGeom prst="ellipse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9525">
              <a:round/>
              <a:headEnd/>
              <a:tailEnd/>
            </a:ln>
            <a:scene3d>
              <a:camera prst="legacyObliqueBottom"/>
              <a:lightRig rig="legacyNormal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029200" y="2438400"/>
            <a:ext cx="2432050" cy="1371600"/>
            <a:chOff x="3168" y="1536"/>
            <a:chExt cx="1532" cy="864"/>
          </a:xfrm>
        </p:grpSpPr>
        <p:grpSp>
          <p:nvGrpSpPr>
            <p:cNvPr id="10252" name="Group 28"/>
            <p:cNvGrpSpPr>
              <a:grpSpLocks/>
            </p:cNvGrpSpPr>
            <p:nvPr/>
          </p:nvGrpSpPr>
          <p:grpSpPr bwMode="auto">
            <a:xfrm>
              <a:off x="4224" y="1536"/>
              <a:ext cx="476" cy="864"/>
              <a:chOff x="4800" y="2304"/>
              <a:chExt cx="476" cy="864"/>
            </a:xfrm>
          </p:grpSpPr>
          <p:sp>
            <p:nvSpPr>
              <p:cNvPr id="10254" name="Line 26"/>
              <p:cNvSpPr>
                <a:spLocks noChangeShapeType="1"/>
              </p:cNvSpPr>
              <p:nvPr/>
            </p:nvSpPr>
            <p:spPr bwMode="auto">
              <a:xfrm flipH="1" flipV="1">
                <a:off x="4800" y="2400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0255" name="Text Box 27"/>
              <p:cNvSpPr txBox="1">
                <a:spLocks noChangeArrowheads="1"/>
              </p:cNvSpPr>
              <p:nvPr/>
            </p:nvSpPr>
            <p:spPr bwMode="auto">
              <a:xfrm>
                <a:off x="4896" y="2304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  <p:sp>
          <p:nvSpPr>
            <p:cNvPr id="10253" name="Oval 33" descr="橡樹"/>
            <p:cNvSpPr>
              <a:spLocks noChangeArrowheads="1"/>
            </p:cNvSpPr>
            <p:nvPr/>
          </p:nvSpPr>
          <p:spPr bwMode="auto">
            <a:xfrm>
              <a:off x="3168" y="1920"/>
              <a:ext cx="864" cy="144"/>
            </a:xfrm>
            <a:prstGeom prst="ellipse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9525">
              <a:round/>
              <a:headEnd/>
              <a:tailEnd/>
            </a:ln>
            <a:scene3d>
              <a:camera prst="legacyObliqueBottom"/>
              <a:lightRig rig="legacyNormal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</p:grpSp>
      <p:sp>
        <p:nvSpPr>
          <p:cNvPr id="10251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29303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CAMERA.WAV"/>
          </p:stSnd>
        </p:sndAc>
      </p:transition>
    </mc:Choice>
    <mc:Fallback xmlns="">
      <p:transition>
        <p:sndAc>
          <p:stSnd>
            <p:snd r:embed="rId9" name="CAMERA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utoUpdateAnimBg="0"/>
      <p:bldP spid="30729" grpId="0" animBg="1"/>
      <p:bldP spid="307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755650" y="15811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755650" y="2190750"/>
            <a:ext cx="3276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054" name="Group 4"/>
          <p:cNvGrpSpPr>
            <a:grpSpLocks/>
          </p:cNvGrpSpPr>
          <p:nvPr/>
        </p:nvGrpSpPr>
        <p:grpSpPr bwMode="auto">
          <a:xfrm>
            <a:off x="2736850" y="1747838"/>
            <a:ext cx="533400" cy="461962"/>
            <a:chOff x="3360" y="3327"/>
            <a:chExt cx="336" cy="291"/>
          </a:xfrm>
        </p:grpSpPr>
        <p:sp>
          <p:nvSpPr>
            <p:cNvPr id="2140" name="Rectangle 5"/>
            <p:cNvSpPr>
              <a:spLocks noChangeArrowheads="1"/>
            </p:cNvSpPr>
            <p:nvPr/>
          </p:nvSpPr>
          <p:spPr bwMode="auto">
            <a:xfrm>
              <a:off x="3360" y="3360"/>
              <a:ext cx="336" cy="24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Arial" charset="0"/>
                <a:cs typeface="Arial" charset="0"/>
              </a:endParaRPr>
            </a:p>
          </p:txBody>
        </p:sp>
        <p:sp>
          <p:nvSpPr>
            <p:cNvPr id="2141" name="Text Box 6"/>
            <p:cNvSpPr txBox="1">
              <a:spLocks noChangeArrowheads="1"/>
            </p:cNvSpPr>
            <p:nvPr/>
          </p:nvSpPr>
          <p:spPr bwMode="auto">
            <a:xfrm>
              <a:off x="3393" y="3327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723900" y="1757363"/>
            <a:ext cx="1981200" cy="304800"/>
            <a:chOff x="2640" y="2601"/>
            <a:chExt cx="864" cy="192"/>
          </a:xfrm>
        </p:grpSpPr>
        <p:grpSp>
          <p:nvGrpSpPr>
            <p:cNvPr id="2125" name="Group 8"/>
            <p:cNvGrpSpPr>
              <a:grpSpLocks/>
            </p:cNvGrpSpPr>
            <p:nvPr/>
          </p:nvGrpSpPr>
          <p:grpSpPr bwMode="auto">
            <a:xfrm>
              <a:off x="2734" y="2601"/>
              <a:ext cx="154" cy="192"/>
              <a:chOff x="2688" y="2640"/>
              <a:chExt cx="288" cy="192"/>
            </a:xfrm>
          </p:grpSpPr>
          <p:sp>
            <p:nvSpPr>
              <p:cNvPr id="2138" name="Line 9"/>
              <p:cNvSpPr>
                <a:spLocks noChangeShapeType="1"/>
              </p:cNvSpPr>
              <p:nvPr/>
            </p:nvSpPr>
            <p:spPr bwMode="auto">
              <a:xfrm flipV="1">
                <a:off x="2688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39" name="Line 10"/>
              <p:cNvSpPr>
                <a:spLocks noChangeShapeType="1"/>
              </p:cNvSpPr>
              <p:nvPr/>
            </p:nvSpPr>
            <p:spPr bwMode="auto">
              <a:xfrm flipH="1" flipV="1">
                <a:off x="2832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26" name="Group 11"/>
            <p:cNvGrpSpPr>
              <a:grpSpLocks/>
            </p:cNvGrpSpPr>
            <p:nvPr/>
          </p:nvGrpSpPr>
          <p:grpSpPr bwMode="auto">
            <a:xfrm>
              <a:off x="2888" y="2601"/>
              <a:ext cx="154" cy="192"/>
              <a:chOff x="2688" y="2640"/>
              <a:chExt cx="288" cy="192"/>
            </a:xfrm>
          </p:grpSpPr>
          <p:sp>
            <p:nvSpPr>
              <p:cNvPr id="2136" name="Line 12"/>
              <p:cNvSpPr>
                <a:spLocks noChangeShapeType="1"/>
              </p:cNvSpPr>
              <p:nvPr/>
            </p:nvSpPr>
            <p:spPr bwMode="auto">
              <a:xfrm flipV="1">
                <a:off x="2688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37" name="Line 13"/>
              <p:cNvSpPr>
                <a:spLocks noChangeShapeType="1"/>
              </p:cNvSpPr>
              <p:nvPr/>
            </p:nvSpPr>
            <p:spPr bwMode="auto">
              <a:xfrm flipH="1" flipV="1">
                <a:off x="2832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27" name="Group 14"/>
            <p:cNvGrpSpPr>
              <a:grpSpLocks/>
            </p:cNvGrpSpPr>
            <p:nvPr/>
          </p:nvGrpSpPr>
          <p:grpSpPr bwMode="auto">
            <a:xfrm>
              <a:off x="3042" y="2601"/>
              <a:ext cx="154" cy="192"/>
              <a:chOff x="2688" y="2640"/>
              <a:chExt cx="288" cy="192"/>
            </a:xfrm>
          </p:grpSpPr>
          <p:sp>
            <p:nvSpPr>
              <p:cNvPr id="2134" name="Line 15"/>
              <p:cNvSpPr>
                <a:spLocks noChangeShapeType="1"/>
              </p:cNvSpPr>
              <p:nvPr/>
            </p:nvSpPr>
            <p:spPr bwMode="auto">
              <a:xfrm flipV="1">
                <a:off x="2688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35" name="Line 16"/>
              <p:cNvSpPr>
                <a:spLocks noChangeShapeType="1"/>
              </p:cNvSpPr>
              <p:nvPr/>
            </p:nvSpPr>
            <p:spPr bwMode="auto">
              <a:xfrm flipH="1" flipV="1">
                <a:off x="2832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28" name="Group 17"/>
            <p:cNvGrpSpPr>
              <a:grpSpLocks/>
            </p:cNvGrpSpPr>
            <p:nvPr/>
          </p:nvGrpSpPr>
          <p:grpSpPr bwMode="auto">
            <a:xfrm>
              <a:off x="3196" y="2601"/>
              <a:ext cx="154" cy="192"/>
              <a:chOff x="2688" y="2640"/>
              <a:chExt cx="288" cy="192"/>
            </a:xfrm>
          </p:grpSpPr>
          <p:sp>
            <p:nvSpPr>
              <p:cNvPr id="2132" name="Line 18"/>
              <p:cNvSpPr>
                <a:spLocks noChangeShapeType="1"/>
              </p:cNvSpPr>
              <p:nvPr/>
            </p:nvSpPr>
            <p:spPr bwMode="auto">
              <a:xfrm flipV="1">
                <a:off x="2688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33" name="Line 19"/>
              <p:cNvSpPr>
                <a:spLocks noChangeShapeType="1"/>
              </p:cNvSpPr>
              <p:nvPr/>
            </p:nvSpPr>
            <p:spPr bwMode="auto">
              <a:xfrm flipH="1" flipV="1">
                <a:off x="2832" y="264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129" name="Line 20"/>
            <p:cNvSpPr>
              <a:spLocks noChangeShapeType="1"/>
            </p:cNvSpPr>
            <p:nvPr/>
          </p:nvSpPr>
          <p:spPr bwMode="auto">
            <a:xfrm flipV="1">
              <a:off x="3350" y="2601"/>
              <a:ext cx="77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30" name="Line 21"/>
            <p:cNvSpPr>
              <a:spLocks noChangeShapeType="1"/>
            </p:cNvSpPr>
            <p:nvPr/>
          </p:nvSpPr>
          <p:spPr bwMode="auto">
            <a:xfrm flipH="1" flipV="1">
              <a:off x="2640" y="2688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31" name="Line 22"/>
            <p:cNvSpPr>
              <a:spLocks noChangeShapeType="1"/>
            </p:cNvSpPr>
            <p:nvPr/>
          </p:nvSpPr>
          <p:spPr bwMode="auto">
            <a:xfrm>
              <a:off x="3438" y="2601"/>
              <a:ext cx="6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56" name="Line 23"/>
          <p:cNvSpPr>
            <a:spLocks noChangeShapeType="1"/>
          </p:cNvSpPr>
          <p:nvPr/>
        </p:nvSpPr>
        <p:spPr bwMode="auto">
          <a:xfrm flipH="1">
            <a:off x="2127250" y="1976438"/>
            <a:ext cx="6096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57" name="Line 24"/>
          <p:cNvSpPr>
            <a:spLocks noChangeShapeType="1"/>
          </p:cNvSpPr>
          <p:nvPr/>
        </p:nvSpPr>
        <p:spPr bwMode="auto">
          <a:xfrm>
            <a:off x="2203450" y="2281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58" name="Line 25"/>
          <p:cNvSpPr>
            <a:spLocks noChangeShapeType="1"/>
          </p:cNvSpPr>
          <p:nvPr/>
        </p:nvSpPr>
        <p:spPr bwMode="auto">
          <a:xfrm>
            <a:off x="3017838" y="2281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59" name="Line 26"/>
          <p:cNvSpPr>
            <a:spLocks noChangeShapeType="1"/>
          </p:cNvSpPr>
          <p:nvPr/>
        </p:nvSpPr>
        <p:spPr bwMode="auto">
          <a:xfrm>
            <a:off x="2203450" y="2433638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60" name="Text Box 27"/>
          <p:cNvSpPr txBox="1">
            <a:spLocks noChangeArrowheads="1"/>
          </p:cNvSpPr>
          <p:nvPr/>
        </p:nvSpPr>
        <p:spPr bwMode="auto">
          <a:xfrm>
            <a:off x="2432050" y="233045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2061" name="Text Box 28"/>
          <p:cNvSpPr txBox="1">
            <a:spLocks noChangeArrowheads="1"/>
          </p:cNvSpPr>
          <p:nvPr/>
        </p:nvSpPr>
        <p:spPr bwMode="auto">
          <a:xfrm>
            <a:off x="2279650" y="14430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190500" y="3657600"/>
            <a:ext cx="3319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(k) is the spring constant</a:t>
            </a:r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190500" y="4057650"/>
            <a:ext cx="713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Displacement (x) is measured from the equilibrium point</a:t>
            </a:r>
          </a:p>
        </p:txBody>
      </p:sp>
      <p:sp>
        <p:nvSpPr>
          <p:cNvPr id="112671" name="Rectangle 31"/>
          <p:cNvSpPr>
            <a:spLocks noChangeArrowheads="1"/>
          </p:cNvSpPr>
          <p:nvPr/>
        </p:nvSpPr>
        <p:spPr bwMode="auto">
          <a:xfrm>
            <a:off x="198438" y="4438650"/>
            <a:ext cx="566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Amplitude (A) is the maximum displacement</a:t>
            </a:r>
          </a:p>
        </p:txBody>
      </p:sp>
      <p:sp>
        <p:nvSpPr>
          <p:cNvPr id="112672" name="Rectangle 32"/>
          <p:cNvSpPr>
            <a:spLocks noChangeArrowheads="1"/>
          </p:cNvSpPr>
          <p:nvPr/>
        </p:nvSpPr>
        <p:spPr bwMode="auto">
          <a:xfrm>
            <a:off x="190500" y="5281613"/>
            <a:ext cx="665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Period (T) is the time required to complete one cycle</a:t>
            </a:r>
          </a:p>
        </p:txBody>
      </p:sp>
      <p:sp>
        <p:nvSpPr>
          <p:cNvPr id="112673" name="Rectangle 33"/>
          <p:cNvSpPr>
            <a:spLocks noChangeArrowheads="1"/>
          </p:cNvSpPr>
          <p:nvPr/>
        </p:nvSpPr>
        <p:spPr bwMode="auto">
          <a:xfrm>
            <a:off x="190500" y="5738813"/>
            <a:ext cx="7608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Frequency (f) is the number of cycles completed per second</a:t>
            </a:r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190500" y="4824413"/>
            <a:ext cx="6481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A cycle is a full up-and-down or left-to-right motion</a:t>
            </a:r>
          </a:p>
        </p:txBody>
      </p:sp>
      <p:sp>
        <p:nvSpPr>
          <p:cNvPr id="2068" name="WordArt 35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576103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NZ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2069" name="Group 36"/>
          <p:cNvGrpSpPr>
            <a:grpSpLocks/>
          </p:cNvGrpSpPr>
          <p:nvPr/>
        </p:nvGrpSpPr>
        <p:grpSpPr bwMode="auto">
          <a:xfrm rot="5400000">
            <a:off x="6278563" y="755650"/>
            <a:ext cx="1295400" cy="304800"/>
            <a:chOff x="432" y="1296"/>
            <a:chExt cx="1824" cy="192"/>
          </a:xfrm>
        </p:grpSpPr>
        <p:grpSp>
          <p:nvGrpSpPr>
            <p:cNvPr id="2109" name="Group 37"/>
            <p:cNvGrpSpPr>
              <a:grpSpLocks/>
            </p:cNvGrpSpPr>
            <p:nvPr/>
          </p:nvGrpSpPr>
          <p:grpSpPr bwMode="auto">
            <a:xfrm>
              <a:off x="576" y="1296"/>
              <a:ext cx="384" cy="192"/>
              <a:chOff x="576" y="1296"/>
              <a:chExt cx="384" cy="192"/>
            </a:xfrm>
          </p:grpSpPr>
          <p:sp>
            <p:nvSpPr>
              <p:cNvPr id="2123" name="Line 38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24" name="Line 39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10" name="Group 40"/>
            <p:cNvGrpSpPr>
              <a:grpSpLocks/>
            </p:cNvGrpSpPr>
            <p:nvPr/>
          </p:nvGrpSpPr>
          <p:grpSpPr bwMode="auto">
            <a:xfrm>
              <a:off x="960" y="1296"/>
              <a:ext cx="384" cy="192"/>
              <a:chOff x="576" y="1296"/>
              <a:chExt cx="384" cy="192"/>
            </a:xfrm>
          </p:grpSpPr>
          <p:sp>
            <p:nvSpPr>
              <p:cNvPr id="2121" name="Line 41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22" name="Line 42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11" name="Group 43"/>
            <p:cNvGrpSpPr>
              <a:grpSpLocks/>
            </p:cNvGrpSpPr>
            <p:nvPr/>
          </p:nvGrpSpPr>
          <p:grpSpPr bwMode="auto">
            <a:xfrm>
              <a:off x="1344" y="1296"/>
              <a:ext cx="384" cy="192"/>
              <a:chOff x="576" y="1296"/>
              <a:chExt cx="384" cy="192"/>
            </a:xfrm>
          </p:grpSpPr>
          <p:sp>
            <p:nvSpPr>
              <p:cNvPr id="2119" name="Line 44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20" name="Line 45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112" name="Group 46"/>
            <p:cNvGrpSpPr>
              <a:grpSpLocks/>
            </p:cNvGrpSpPr>
            <p:nvPr/>
          </p:nvGrpSpPr>
          <p:grpSpPr bwMode="auto">
            <a:xfrm>
              <a:off x="1728" y="1296"/>
              <a:ext cx="384" cy="192"/>
              <a:chOff x="576" y="1296"/>
              <a:chExt cx="384" cy="192"/>
            </a:xfrm>
          </p:grpSpPr>
          <p:sp>
            <p:nvSpPr>
              <p:cNvPr id="2117" name="Line 47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18" name="Line 48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113" name="Line 49"/>
            <p:cNvSpPr>
              <a:spLocks noChangeShapeType="1"/>
            </p:cNvSpPr>
            <p:nvPr/>
          </p:nvSpPr>
          <p:spPr bwMode="auto">
            <a:xfrm flipV="1">
              <a:off x="576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14" name="Line 50"/>
            <p:cNvSpPr>
              <a:spLocks noChangeShapeType="1"/>
            </p:cNvSpPr>
            <p:nvPr/>
          </p:nvSpPr>
          <p:spPr bwMode="auto">
            <a:xfrm flipV="1">
              <a:off x="211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15" name="Line 51"/>
            <p:cNvSpPr>
              <a:spLocks noChangeShapeType="1"/>
            </p:cNvSpPr>
            <p:nvPr/>
          </p:nvSpPr>
          <p:spPr bwMode="auto">
            <a:xfrm>
              <a:off x="2112" y="13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16" name="Line 52"/>
            <p:cNvSpPr>
              <a:spLocks noChangeShapeType="1"/>
            </p:cNvSpPr>
            <p:nvPr/>
          </p:nvSpPr>
          <p:spPr bwMode="auto">
            <a:xfrm>
              <a:off x="432" y="13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70" name="Line 53"/>
          <p:cNvSpPr>
            <a:spLocks noChangeShapeType="1"/>
          </p:cNvSpPr>
          <p:nvPr/>
        </p:nvSpPr>
        <p:spPr bwMode="auto">
          <a:xfrm>
            <a:off x="6392863" y="26035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071" name="Group 54"/>
          <p:cNvGrpSpPr>
            <a:grpSpLocks/>
          </p:cNvGrpSpPr>
          <p:nvPr/>
        </p:nvGrpSpPr>
        <p:grpSpPr bwMode="auto">
          <a:xfrm rot="5400000">
            <a:off x="6964363" y="1289050"/>
            <a:ext cx="2362200" cy="304800"/>
            <a:chOff x="432" y="1296"/>
            <a:chExt cx="1824" cy="192"/>
          </a:xfrm>
        </p:grpSpPr>
        <p:grpSp>
          <p:nvGrpSpPr>
            <p:cNvPr id="2093" name="Group 55"/>
            <p:cNvGrpSpPr>
              <a:grpSpLocks/>
            </p:cNvGrpSpPr>
            <p:nvPr/>
          </p:nvGrpSpPr>
          <p:grpSpPr bwMode="auto">
            <a:xfrm>
              <a:off x="576" y="1296"/>
              <a:ext cx="384" cy="192"/>
              <a:chOff x="576" y="1296"/>
              <a:chExt cx="384" cy="192"/>
            </a:xfrm>
          </p:grpSpPr>
          <p:sp>
            <p:nvSpPr>
              <p:cNvPr id="2107" name="Line 56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08" name="Line 57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094" name="Group 58"/>
            <p:cNvGrpSpPr>
              <a:grpSpLocks/>
            </p:cNvGrpSpPr>
            <p:nvPr/>
          </p:nvGrpSpPr>
          <p:grpSpPr bwMode="auto">
            <a:xfrm>
              <a:off x="960" y="1296"/>
              <a:ext cx="384" cy="192"/>
              <a:chOff x="576" y="1296"/>
              <a:chExt cx="384" cy="192"/>
            </a:xfrm>
          </p:grpSpPr>
          <p:sp>
            <p:nvSpPr>
              <p:cNvPr id="2105" name="Line 59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06" name="Line 60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095" name="Group 61"/>
            <p:cNvGrpSpPr>
              <a:grpSpLocks/>
            </p:cNvGrpSpPr>
            <p:nvPr/>
          </p:nvGrpSpPr>
          <p:grpSpPr bwMode="auto">
            <a:xfrm>
              <a:off x="1344" y="1296"/>
              <a:ext cx="384" cy="192"/>
              <a:chOff x="576" y="1296"/>
              <a:chExt cx="384" cy="192"/>
            </a:xfrm>
          </p:grpSpPr>
          <p:sp>
            <p:nvSpPr>
              <p:cNvPr id="2103" name="Line 62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04" name="Line 63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096" name="Group 64"/>
            <p:cNvGrpSpPr>
              <a:grpSpLocks/>
            </p:cNvGrpSpPr>
            <p:nvPr/>
          </p:nvGrpSpPr>
          <p:grpSpPr bwMode="auto">
            <a:xfrm>
              <a:off x="1728" y="1296"/>
              <a:ext cx="384" cy="192"/>
              <a:chOff x="576" y="1296"/>
              <a:chExt cx="384" cy="192"/>
            </a:xfrm>
          </p:grpSpPr>
          <p:sp>
            <p:nvSpPr>
              <p:cNvPr id="2101" name="Line 65"/>
              <p:cNvSpPr>
                <a:spLocks noChangeShapeType="1"/>
              </p:cNvSpPr>
              <p:nvPr/>
            </p:nvSpPr>
            <p:spPr bwMode="auto">
              <a:xfrm flipV="1">
                <a:off x="576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102" name="Line 66"/>
              <p:cNvSpPr>
                <a:spLocks noChangeShapeType="1"/>
              </p:cNvSpPr>
              <p:nvPr/>
            </p:nvSpPr>
            <p:spPr bwMode="auto">
              <a:xfrm flipH="1" flipV="1">
                <a:off x="768" y="12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2097" name="Line 67"/>
            <p:cNvSpPr>
              <a:spLocks noChangeShapeType="1"/>
            </p:cNvSpPr>
            <p:nvPr/>
          </p:nvSpPr>
          <p:spPr bwMode="auto">
            <a:xfrm flipV="1">
              <a:off x="576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98" name="Line 68"/>
            <p:cNvSpPr>
              <a:spLocks noChangeShapeType="1"/>
            </p:cNvSpPr>
            <p:nvPr/>
          </p:nvSpPr>
          <p:spPr bwMode="auto">
            <a:xfrm flipV="1">
              <a:off x="211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99" name="Line 69"/>
            <p:cNvSpPr>
              <a:spLocks noChangeShapeType="1"/>
            </p:cNvSpPr>
            <p:nvPr/>
          </p:nvSpPr>
          <p:spPr bwMode="auto">
            <a:xfrm>
              <a:off x="2112" y="13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00" name="Line 70"/>
            <p:cNvSpPr>
              <a:spLocks noChangeShapeType="1"/>
            </p:cNvSpPr>
            <p:nvPr/>
          </p:nvSpPr>
          <p:spPr bwMode="auto">
            <a:xfrm>
              <a:off x="432" y="13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72" name="Line 71"/>
          <p:cNvSpPr>
            <a:spLocks noChangeShapeType="1"/>
          </p:cNvSpPr>
          <p:nvPr/>
        </p:nvSpPr>
        <p:spPr bwMode="auto">
          <a:xfrm>
            <a:off x="7612063" y="26035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73" name="Rectangle 72"/>
          <p:cNvSpPr>
            <a:spLocks noChangeArrowheads="1"/>
          </p:cNvSpPr>
          <p:nvPr/>
        </p:nvSpPr>
        <p:spPr bwMode="auto">
          <a:xfrm>
            <a:off x="7688263" y="262255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2074" name="Line 73"/>
          <p:cNvSpPr>
            <a:spLocks noChangeShapeType="1"/>
          </p:cNvSpPr>
          <p:nvPr/>
        </p:nvSpPr>
        <p:spPr bwMode="auto">
          <a:xfrm>
            <a:off x="6926263" y="15557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75" name="Line 74"/>
          <p:cNvSpPr>
            <a:spLocks noChangeShapeType="1"/>
          </p:cNvSpPr>
          <p:nvPr/>
        </p:nvSpPr>
        <p:spPr bwMode="auto">
          <a:xfrm>
            <a:off x="7078663" y="26225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76" name="Line 75"/>
          <p:cNvSpPr>
            <a:spLocks noChangeShapeType="1"/>
          </p:cNvSpPr>
          <p:nvPr/>
        </p:nvSpPr>
        <p:spPr bwMode="auto">
          <a:xfrm>
            <a:off x="7383463" y="155575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77" name="Text Box 76"/>
          <p:cNvSpPr txBox="1">
            <a:spLocks noChangeArrowheads="1"/>
          </p:cNvSpPr>
          <p:nvPr/>
        </p:nvSpPr>
        <p:spPr bwMode="auto">
          <a:xfrm rot="-5400000">
            <a:off x="6566693" y="1891507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cs typeface="Arial" charset="0"/>
              </a:rPr>
              <a:t>A = x</a:t>
            </a:r>
            <a:r>
              <a:rPr lang="en-US" sz="2000" baseline="-25000">
                <a:latin typeface="Arial" charset="0"/>
                <a:cs typeface="Arial" charset="0"/>
              </a:rPr>
              <a:t>max</a:t>
            </a:r>
          </a:p>
        </p:txBody>
      </p:sp>
      <p:sp>
        <p:nvSpPr>
          <p:cNvPr id="2078" name="Line 77"/>
          <p:cNvSpPr>
            <a:spLocks noChangeShapeType="1"/>
          </p:cNvSpPr>
          <p:nvPr/>
        </p:nvSpPr>
        <p:spPr bwMode="auto">
          <a:xfrm>
            <a:off x="8145463" y="1784350"/>
            <a:ext cx="0" cy="838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8" name="Group 78"/>
          <p:cNvGrpSpPr>
            <a:grpSpLocks/>
          </p:cNvGrpSpPr>
          <p:nvPr/>
        </p:nvGrpSpPr>
        <p:grpSpPr bwMode="auto">
          <a:xfrm>
            <a:off x="8145463" y="3232150"/>
            <a:ext cx="798512" cy="838200"/>
            <a:chOff x="4880" y="2544"/>
            <a:chExt cx="503" cy="528"/>
          </a:xfrm>
        </p:grpSpPr>
        <p:sp>
          <p:nvSpPr>
            <p:cNvPr id="2091" name="Line 79"/>
            <p:cNvSpPr>
              <a:spLocks noChangeShapeType="1"/>
            </p:cNvSpPr>
            <p:nvPr/>
          </p:nvSpPr>
          <p:spPr bwMode="auto">
            <a:xfrm>
              <a:off x="4880" y="2544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92" name="Text Box 80"/>
            <p:cNvSpPr txBox="1">
              <a:spLocks noChangeArrowheads="1"/>
            </p:cNvSpPr>
            <p:nvPr/>
          </p:nvSpPr>
          <p:spPr bwMode="auto">
            <a:xfrm>
              <a:off x="5024" y="2767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  <a:cs typeface="Arial" charset="0"/>
                </a:rPr>
                <a:t>mg</a:t>
              </a:r>
            </a:p>
          </p:txBody>
        </p:sp>
      </p:grpSp>
      <p:sp>
        <p:nvSpPr>
          <p:cNvPr id="2080" name="Text Box 81"/>
          <p:cNvSpPr txBox="1">
            <a:spLocks noChangeArrowheads="1"/>
          </p:cNvSpPr>
          <p:nvPr/>
        </p:nvSpPr>
        <p:spPr bwMode="auto">
          <a:xfrm>
            <a:off x="8316913" y="19161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2081" name="Text Box 82"/>
          <p:cNvSpPr txBox="1">
            <a:spLocks noChangeArrowheads="1"/>
          </p:cNvSpPr>
          <p:nvPr/>
        </p:nvSpPr>
        <p:spPr bwMode="auto">
          <a:xfrm>
            <a:off x="4500563" y="162877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>
              <a:latin typeface="Arial" charset="0"/>
              <a:cs typeface="Arial" charset="0"/>
            </a:endParaRPr>
          </a:p>
        </p:txBody>
      </p:sp>
      <p:graphicFrame>
        <p:nvGraphicFramePr>
          <p:cNvPr id="2050" name="Object 83"/>
          <p:cNvGraphicFramePr>
            <a:graphicFrameLocks noChangeAspect="1"/>
          </p:cNvGraphicFramePr>
          <p:nvPr/>
        </p:nvGraphicFramePr>
        <p:xfrm>
          <a:off x="3848100" y="838200"/>
          <a:ext cx="16557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545760" imgH="177480" progId="Equation.3">
                  <p:embed/>
                </p:oleObj>
              </mc:Choice>
              <mc:Fallback>
                <p:oleObj name="Equation" r:id="rId3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838200"/>
                        <a:ext cx="16557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84"/>
          <p:cNvSpPr txBox="1">
            <a:spLocks noChangeArrowheads="1"/>
          </p:cNvSpPr>
          <p:nvPr/>
        </p:nvSpPr>
        <p:spPr bwMode="auto">
          <a:xfrm>
            <a:off x="228600" y="3048000"/>
            <a:ext cx="8208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No difference in SHM calculations </a:t>
            </a:r>
          </a:p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      between horizontal &amp; vertical springs</a:t>
            </a:r>
          </a:p>
        </p:txBody>
      </p:sp>
      <p:sp>
        <p:nvSpPr>
          <p:cNvPr id="2083" name="Text Box 85"/>
          <p:cNvSpPr txBox="1">
            <a:spLocks noChangeArrowheads="1"/>
          </p:cNvSpPr>
          <p:nvPr/>
        </p:nvSpPr>
        <p:spPr bwMode="auto">
          <a:xfrm>
            <a:off x="4643438" y="2276475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Equilibrium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Position</a:t>
            </a:r>
          </a:p>
        </p:txBody>
      </p:sp>
      <p:sp>
        <p:nvSpPr>
          <p:cNvPr id="2084" name="Line 86"/>
          <p:cNvSpPr>
            <a:spLocks noChangeShapeType="1"/>
          </p:cNvSpPr>
          <p:nvPr/>
        </p:nvSpPr>
        <p:spPr bwMode="auto">
          <a:xfrm flipV="1">
            <a:off x="6156325" y="2636838"/>
            <a:ext cx="7921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2085" name="Line 87"/>
          <p:cNvSpPr>
            <a:spLocks noChangeShapeType="1"/>
          </p:cNvSpPr>
          <p:nvPr/>
        </p:nvSpPr>
        <p:spPr bwMode="auto">
          <a:xfrm>
            <a:off x="2997200" y="1371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2086" name="Line 88"/>
          <p:cNvSpPr>
            <a:spLocks noChangeShapeType="1"/>
          </p:cNvSpPr>
          <p:nvPr/>
        </p:nvSpPr>
        <p:spPr bwMode="auto">
          <a:xfrm flipH="1">
            <a:off x="3073400" y="2513013"/>
            <a:ext cx="1614488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graphicFrame>
        <p:nvGraphicFramePr>
          <p:cNvPr id="2051" name="Object 89"/>
          <p:cNvGraphicFramePr>
            <a:graphicFrameLocks noChangeAspect="1"/>
          </p:cNvGraphicFramePr>
          <p:nvPr/>
        </p:nvGraphicFramePr>
        <p:xfrm>
          <a:off x="7924800" y="4152900"/>
          <a:ext cx="930275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431640" imgH="838080" progId="Equation.3">
                  <p:embed/>
                </p:oleObj>
              </mc:Choice>
              <mc:Fallback>
                <p:oleObj name="Equation" r:id="rId5" imgW="43164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152900"/>
                        <a:ext cx="930275" cy="180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7" name="TextBox 89"/>
          <p:cNvSpPr txBox="1">
            <a:spLocks noChangeArrowheads="1"/>
          </p:cNvSpPr>
          <p:nvPr/>
        </p:nvSpPr>
        <p:spPr bwMode="auto">
          <a:xfrm>
            <a:off x="266700" y="6172200"/>
            <a:ext cx="506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charset="0"/>
                <a:cs typeface="Arial" charset="0"/>
              </a:rPr>
              <a:t>Similar features for a pendulum…</a:t>
            </a:r>
          </a:p>
        </p:txBody>
      </p:sp>
      <p:sp>
        <p:nvSpPr>
          <p:cNvPr id="2088" name="TextBox 90"/>
          <p:cNvSpPr txBox="1">
            <a:spLocks noChangeArrowheads="1"/>
          </p:cNvSpPr>
          <p:nvPr/>
        </p:nvSpPr>
        <p:spPr bwMode="auto">
          <a:xfrm>
            <a:off x="381000" y="190500"/>
            <a:ext cx="510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charset="0"/>
                <a:cs typeface="Arial" charset="0"/>
              </a:rPr>
              <a:t>Essential features for Horizontal &amp; Vertical Springs</a:t>
            </a:r>
          </a:p>
        </p:txBody>
      </p:sp>
      <p:sp>
        <p:nvSpPr>
          <p:cNvPr id="2089" name="Line 29"/>
          <p:cNvSpPr>
            <a:spLocks noChangeShapeType="1"/>
          </p:cNvSpPr>
          <p:nvPr/>
        </p:nvSpPr>
        <p:spPr bwMode="auto">
          <a:xfrm flipV="1">
            <a:off x="3009900" y="14478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90" name="Text Box 30"/>
          <p:cNvSpPr txBox="1">
            <a:spLocks noChangeArrowheads="1"/>
          </p:cNvSpPr>
          <p:nvPr/>
        </p:nvSpPr>
        <p:spPr bwMode="auto">
          <a:xfrm>
            <a:off x="2552700" y="1108075"/>
            <a:ext cx="91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x = 0</a:t>
            </a:r>
          </a:p>
        </p:txBody>
      </p:sp>
    </p:spTree>
    <p:extLst>
      <p:ext uri="{BB962C8B-B14F-4D97-AF65-F5344CB8AC3E}">
        <p14:creationId xmlns:p14="http://schemas.microsoft.com/office/powerpoint/2010/main" val="335024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9" grpId="0" autoUpdateAnimBg="0"/>
      <p:bldP spid="112670" grpId="0" autoUpdateAnimBg="0"/>
      <p:bldP spid="112671" grpId="0" autoUpdateAnimBg="0"/>
      <p:bldP spid="112672" grpId="0" autoUpdateAnimBg="0"/>
      <p:bldP spid="112673" grpId="0" autoUpdateAnimBg="0"/>
      <p:bldP spid="112674" grpId="0" autoUpdateAnimBg="0"/>
      <p:bldP spid="20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HM Ticker Timer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0" y="542179"/>
            <a:ext cx="8786812" cy="60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98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434975"/>
            <a:ext cx="501650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5300" y="3276600"/>
            <a:ext cx="46482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457200" y="5410200"/>
            <a:ext cx="544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NZ" sz="3600"/>
              <a:t>See Mass spring applet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7700" y="6019800"/>
            <a:ext cx="788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Verdana" pitchFamily="34" charset="0"/>
              </a:rPr>
              <a:t>Web Link: </a:t>
            </a:r>
            <a:r>
              <a:rPr lang="en-US" b="0">
                <a:solidFill>
                  <a:schemeClr val="tx1"/>
                </a:solidFill>
                <a:latin typeface="Verdana" pitchFamily="34" charset="0"/>
                <a:hlinkClick r:id="rId4"/>
              </a:rPr>
              <a:t>Mass spring applet</a:t>
            </a:r>
            <a:endParaRPr lang="en-US" b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0424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83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464" y="1"/>
            <a:ext cx="96445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66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1506" name="Picture 2" descr="D:\Physics\Y13 Physics\3.4 Mechanical Systems 91524\4 Simple Harmonic motion\L3phy SHM\rope bridge oscillation - Cop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3894" y="126169"/>
            <a:ext cx="43181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Resonance</a:t>
            </a:r>
            <a:endParaRPr lang="en-US" sz="7200" b="1" cap="none" spc="0" dirty="0">
              <a:ln w="11430"/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2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188"/>
            <a:ext cx="9229502" cy="684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3894" y="126169"/>
            <a:ext cx="43181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Resonance</a:t>
            </a:r>
            <a:endParaRPr lang="en-US" sz="7200" b="1" cap="none" spc="0" dirty="0">
              <a:ln w="11430"/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2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9428"/>
            <a:ext cx="7056784" cy="679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13726" y="2699305"/>
            <a:ext cx="7372531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Simple Harmonic Motion</a:t>
            </a:r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732813" y="4120289"/>
            <a:ext cx="6949992" cy="3187615"/>
          </a:xfrm>
          <a:custGeom>
            <a:avLst/>
            <a:gdLst>
              <a:gd name="T0" fmla="*/ 0 w 7571123"/>
              <a:gd name="T1" fmla="*/ 0 h 2743200"/>
              <a:gd name="T2" fmla="*/ 7571123 w 7571123"/>
              <a:gd name="T3" fmla="*/ 2743200 h 2743200"/>
            </a:gdLst>
            <a:ahLst/>
            <a:cxnLst/>
            <a:rect l="T0" t="T1" r="T2" b="T3"/>
            <a:pathLst>
              <a:path w="7571123" h="2743200">
                <a:moveTo>
                  <a:pt x="38209" y="566057"/>
                </a:moveTo>
                <a:cubicBezTo>
                  <a:pt x="45466" y="776514"/>
                  <a:pt x="39131" y="1427426"/>
                  <a:pt x="52723" y="1857829"/>
                </a:cubicBezTo>
                <a:cubicBezTo>
                  <a:pt x="53689" y="1888412"/>
                  <a:pt x="81752" y="1944914"/>
                  <a:pt x="81752" y="1944914"/>
                </a:cubicBezTo>
                <a:cubicBezTo>
                  <a:pt x="87326" y="1978359"/>
                  <a:pt x="92915" y="2039813"/>
                  <a:pt x="110780" y="2075543"/>
                </a:cubicBezTo>
                <a:cubicBezTo>
                  <a:pt x="137806" y="2129596"/>
                  <a:pt x="143228" y="2114481"/>
                  <a:pt x="183352" y="2162629"/>
                </a:cubicBezTo>
                <a:cubicBezTo>
                  <a:pt x="194519" y="2176030"/>
                  <a:pt x="202704" y="2191657"/>
                  <a:pt x="212380" y="2206171"/>
                </a:cubicBezTo>
                <a:cubicBezTo>
                  <a:pt x="232170" y="2265541"/>
                  <a:pt x="236401" y="2308832"/>
                  <a:pt x="284952" y="2351314"/>
                </a:cubicBezTo>
                <a:cubicBezTo>
                  <a:pt x="306183" y="2369891"/>
                  <a:pt x="331011" y="2385216"/>
                  <a:pt x="357523" y="2394857"/>
                </a:cubicBezTo>
                <a:cubicBezTo>
                  <a:pt x="385180" y="2404914"/>
                  <a:pt x="415580" y="2404533"/>
                  <a:pt x="444609" y="2409371"/>
                </a:cubicBezTo>
                <a:cubicBezTo>
                  <a:pt x="595783" y="2459765"/>
                  <a:pt x="427245" y="2407983"/>
                  <a:pt x="807466" y="2438400"/>
                </a:cubicBezTo>
                <a:cubicBezTo>
                  <a:pt x="822717" y="2439620"/>
                  <a:pt x="836249" y="2448888"/>
                  <a:pt x="851009" y="2452914"/>
                </a:cubicBezTo>
                <a:cubicBezTo>
                  <a:pt x="889499" y="2463411"/>
                  <a:pt x="927365" y="2478630"/>
                  <a:pt x="967123" y="2481943"/>
                </a:cubicBezTo>
                <a:lnTo>
                  <a:pt x="1141294" y="2496457"/>
                </a:lnTo>
                <a:cubicBezTo>
                  <a:pt x="1165485" y="2501295"/>
                  <a:pt x="1189444" y="2507482"/>
                  <a:pt x="1213866" y="2510971"/>
                </a:cubicBezTo>
                <a:cubicBezTo>
                  <a:pt x="1257236" y="2517167"/>
                  <a:pt x="1301534" y="2516894"/>
                  <a:pt x="1344494" y="2525486"/>
                </a:cubicBezTo>
                <a:cubicBezTo>
                  <a:pt x="1374499" y="2531487"/>
                  <a:pt x="1401895" y="2547092"/>
                  <a:pt x="1431580" y="2554514"/>
                </a:cubicBezTo>
                <a:cubicBezTo>
                  <a:pt x="1455930" y="2560602"/>
                  <a:pt x="1541359" y="2582939"/>
                  <a:pt x="1562209" y="2583543"/>
                </a:cubicBezTo>
                <a:cubicBezTo>
                  <a:pt x="1871755" y="2592515"/>
                  <a:pt x="2181485" y="2593219"/>
                  <a:pt x="2491123" y="2598057"/>
                </a:cubicBezTo>
                <a:cubicBezTo>
                  <a:pt x="2520152" y="2607733"/>
                  <a:pt x="2548901" y="2618293"/>
                  <a:pt x="2578209" y="2627086"/>
                </a:cubicBezTo>
                <a:cubicBezTo>
                  <a:pt x="2617886" y="2638989"/>
                  <a:pt x="2685826" y="2652703"/>
                  <a:pt x="2723352" y="2656114"/>
                </a:cubicBezTo>
                <a:cubicBezTo>
                  <a:pt x="2800594" y="2663136"/>
                  <a:pt x="2878171" y="2665791"/>
                  <a:pt x="2955580" y="2670629"/>
                </a:cubicBezTo>
                <a:cubicBezTo>
                  <a:pt x="2995001" y="2680484"/>
                  <a:pt x="3046722" y="2694392"/>
                  <a:pt x="3086209" y="2699657"/>
                </a:cubicBezTo>
                <a:cubicBezTo>
                  <a:pt x="3134405" y="2706083"/>
                  <a:pt x="3182997" y="2709081"/>
                  <a:pt x="3231352" y="2714171"/>
                </a:cubicBezTo>
                <a:cubicBezTo>
                  <a:pt x="3489985" y="2741396"/>
                  <a:pt x="3226998" y="2716415"/>
                  <a:pt x="3521637" y="2743200"/>
                </a:cubicBezTo>
                <a:cubicBezTo>
                  <a:pt x="3679138" y="2736638"/>
                  <a:pt x="3831796" y="2739888"/>
                  <a:pt x="3986094" y="2714171"/>
                </a:cubicBezTo>
                <a:cubicBezTo>
                  <a:pt x="4005771" y="2710891"/>
                  <a:pt x="4024679" y="2703984"/>
                  <a:pt x="4044152" y="2699657"/>
                </a:cubicBezTo>
                <a:cubicBezTo>
                  <a:pt x="4068234" y="2694306"/>
                  <a:pt x="4092790" y="2691126"/>
                  <a:pt x="4116723" y="2685143"/>
                </a:cubicBezTo>
                <a:cubicBezTo>
                  <a:pt x="4131566" y="2681432"/>
                  <a:pt x="4145423" y="2674340"/>
                  <a:pt x="4160266" y="2670629"/>
                </a:cubicBezTo>
                <a:cubicBezTo>
                  <a:pt x="4184199" y="2664646"/>
                  <a:pt x="4208904" y="2662097"/>
                  <a:pt x="4232837" y="2656114"/>
                </a:cubicBezTo>
                <a:cubicBezTo>
                  <a:pt x="4247680" y="2652403"/>
                  <a:pt x="4261327" y="2644337"/>
                  <a:pt x="4276380" y="2641600"/>
                </a:cubicBezTo>
                <a:cubicBezTo>
                  <a:pt x="4314757" y="2634623"/>
                  <a:pt x="4353789" y="2631924"/>
                  <a:pt x="4392494" y="2627086"/>
                </a:cubicBezTo>
                <a:cubicBezTo>
                  <a:pt x="4407008" y="2622248"/>
                  <a:pt x="4421712" y="2617943"/>
                  <a:pt x="4436037" y="2612571"/>
                </a:cubicBezTo>
                <a:cubicBezTo>
                  <a:pt x="4460432" y="2603423"/>
                  <a:pt x="4483333" y="2589862"/>
                  <a:pt x="4508609" y="2583543"/>
                </a:cubicBezTo>
                <a:cubicBezTo>
                  <a:pt x="4541798" y="2575246"/>
                  <a:pt x="4576342" y="2573867"/>
                  <a:pt x="4610209" y="2569029"/>
                </a:cubicBezTo>
                <a:cubicBezTo>
                  <a:pt x="4694948" y="2540781"/>
                  <a:pt x="4613121" y="2565543"/>
                  <a:pt x="4740837" y="2540000"/>
                </a:cubicBezTo>
                <a:cubicBezTo>
                  <a:pt x="4760398" y="2536088"/>
                  <a:pt x="4779714" y="2530966"/>
                  <a:pt x="4798894" y="2525486"/>
                </a:cubicBezTo>
                <a:cubicBezTo>
                  <a:pt x="4853307" y="2509939"/>
                  <a:pt x="4838095" y="2507802"/>
                  <a:pt x="4900494" y="2496457"/>
                </a:cubicBezTo>
                <a:cubicBezTo>
                  <a:pt x="4934153" y="2490337"/>
                  <a:pt x="4968435" y="2488063"/>
                  <a:pt x="5002094" y="2481943"/>
                </a:cubicBezTo>
                <a:cubicBezTo>
                  <a:pt x="5064502" y="2470596"/>
                  <a:pt x="5049274" y="2468463"/>
                  <a:pt x="5103694" y="2452914"/>
                </a:cubicBezTo>
                <a:cubicBezTo>
                  <a:pt x="5164312" y="2435594"/>
                  <a:pt x="5180418" y="2435289"/>
                  <a:pt x="5248837" y="2423886"/>
                </a:cubicBezTo>
                <a:cubicBezTo>
                  <a:pt x="5656524" y="2443299"/>
                  <a:pt x="5598082" y="2448034"/>
                  <a:pt x="6105180" y="2423886"/>
                </a:cubicBezTo>
                <a:cubicBezTo>
                  <a:pt x="6158682" y="2421338"/>
                  <a:pt x="6173102" y="2399620"/>
                  <a:pt x="6221294" y="2380343"/>
                </a:cubicBezTo>
                <a:cubicBezTo>
                  <a:pt x="6249704" y="2368979"/>
                  <a:pt x="6279351" y="2360990"/>
                  <a:pt x="6308380" y="2351314"/>
                </a:cubicBezTo>
                <a:lnTo>
                  <a:pt x="6351923" y="2336800"/>
                </a:lnTo>
                <a:cubicBezTo>
                  <a:pt x="6366437" y="2327124"/>
                  <a:pt x="6381271" y="2317910"/>
                  <a:pt x="6395466" y="2307771"/>
                </a:cubicBezTo>
                <a:cubicBezTo>
                  <a:pt x="6415150" y="2293711"/>
                  <a:pt x="6433395" y="2277647"/>
                  <a:pt x="6453523" y="2264229"/>
                </a:cubicBezTo>
                <a:cubicBezTo>
                  <a:pt x="6476996" y="2248581"/>
                  <a:pt x="6502172" y="2235638"/>
                  <a:pt x="6526094" y="2220686"/>
                </a:cubicBezTo>
                <a:cubicBezTo>
                  <a:pt x="6540887" y="2211441"/>
                  <a:pt x="6553304" y="2197782"/>
                  <a:pt x="6569637" y="2191657"/>
                </a:cubicBezTo>
                <a:cubicBezTo>
                  <a:pt x="6592736" y="2182995"/>
                  <a:pt x="6618018" y="2181981"/>
                  <a:pt x="6642209" y="2177143"/>
                </a:cubicBezTo>
                <a:cubicBezTo>
                  <a:pt x="6731470" y="2132512"/>
                  <a:pt x="6682264" y="2160115"/>
                  <a:pt x="6787352" y="2090057"/>
                </a:cubicBezTo>
                <a:cubicBezTo>
                  <a:pt x="6801866" y="2080381"/>
                  <a:pt x="6818559" y="2073364"/>
                  <a:pt x="6830894" y="2061029"/>
                </a:cubicBezTo>
                <a:cubicBezTo>
                  <a:pt x="6845408" y="2046515"/>
                  <a:pt x="6856078" y="2026666"/>
                  <a:pt x="6874437" y="2017486"/>
                </a:cubicBezTo>
                <a:cubicBezTo>
                  <a:pt x="6896502" y="2006453"/>
                  <a:pt x="6923076" y="2008954"/>
                  <a:pt x="6947009" y="2002971"/>
                </a:cubicBezTo>
                <a:cubicBezTo>
                  <a:pt x="6961852" y="1999260"/>
                  <a:pt x="6975792" y="1992482"/>
                  <a:pt x="6990552" y="1988457"/>
                </a:cubicBezTo>
                <a:cubicBezTo>
                  <a:pt x="7029042" y="1977960"/>
                  <a:pt x="7068818" y="1972046"/>
                  <a:pt x="7106666" y="1959429"/>
                </a:cubicBezTo>
                <a:cubicBezTo>
                  <a:pt x="7121180" y="1954591"/>
                  <a:pt x="7135449" y="1948940"/>
                  <a:pt x="7150209" y="1944914"/>
                </a:cubicBezTo>
                <a:cubicBezTo>
                  <a:pt x="7188699" y="1934417"/>
                  <a:pt x="7266323" y="1915886"/>
                  <a:pt x="7266323" y="1915886"/>
                </a:cubicBezTo>
                <a:cubicBezTo>
                  <a:pt x="7280837" y="1906210"/>
                  <a:pt x="7297531" y="1899192"/>
                  <a:pt x="7309866" y="1886857"/>
                </a:cubicBezTo>
                <a:cubicBezTo>
                  <a:pt x="7344144" y="1852578"/>
                  <a:pt x="7339467" y="1825095"/>
                  <a:pt x="7367923" y="1785257"/>
                </a:cubicBezTo>
                <a:cubicBezTo>
                  <a:pt x="7379854" y="1768554"/>
                  <a:pt x="7396952" y="1756228"/>
                  <a:pt x="7411466" y="1741714"/>
                </a:cubicBezTo>
                <a:cubicBezTo>
                  <a:pt x="7441495" y="1681655"/>
                  <a:pt x="7451589" y="1668308"/>
                  <a:pt x="7469523" y="1596571"/>
                </a:cubicBezTo>
                <a:cubicBezTo>
                  <a:pt x="7474361" y="1577219"/>
                  <a:pt x="7476179" y="1556849"/>
                  <a:pt x="7484037" y="1538514"/>
                </a:cubicBezTo>
                <a:cubicBezTo>
                  <a:pt x="7490909" y="1522480"/>
                  <a:pt x="7503390" y="1509485"/>
                  <a:pt x="7513066" y="1494971"/>
                </a:cubicBezTo>
                <a:cubicBezTo>
                  <a:pt x="7517904" y="1470781"/>
                  <a:pt x="7521089" y="1446200"/>
                  <a:pt x="7527580" y="1422400"/>
                </a:cubicBezTo>
                <a:cubicBezTo>
                  <a:pt x="7535631" y="1392879"/>
                  <a:pt x="7549188" y="1364999"/>
                  <a:pt x="7556609" y="1335314"/>
                </a:cubicBezTo>
                <a:lnTo>
                  <a:pt x="7571123" y="1277257"/>
                </a:lnTo>
                <a:cubicBezTo>
                  <a:pt x="7566285" y="1214362"/>
                  <a:pt x="7563575" y="1151266"/>
                  <a:pt x="7556609" y="1088571"/>
                </a:cubicBezTo>
                <a:cubicBezTo>
                  <a:pt x="7548562" y="1016147"/>
                  <a:pt x="7544023" y="1030008"/>
                  <a:pt x="7527580" y="972457"/>
                </a:cubicBezTo>
                <a:cubicBezTo>
                  <a:pt x="7522100" y="953277"/>
                  <a:pt x="7518798" y="933507"/>
                  <a:pt x="7513066" y="914400"/>
                </a:cubicBezTo>
                <a:cubicBezTo>
                  <a:pt x="7504273" y="885092"/>
                  <a:pt x="7491458" y="856999"/>
                  <a:pt x="7484037" y="827314"/>
                </a:cubicBezTo>
                <a:cubicBezTo>
                  <a:pt x="7465292" y="752334"/>
                  <a:pt x="7480588" y="785855"/>
                  <a:pt x="7440494" y="725714"/>
                </a:cubicBezTo>
                <a:cubicBezTo>
                  <a:pt x="7397783" y="597579"/>
                  <a:pt x="7425149" y="665993"/>
                  <a:pt x="7353409" y="522514"/>
                </a:cubicBezTo>
                <a:lnTo>
                  <a:pt x="7324380" y="464457"/>
                </a:lnTo>
                <a:cubicBezTo>
                  <a:pt x="7314704" y="445105"/>
                  <a:pt x="7308334" y="423709"/>
                  <a:pt x="7295352" y="406400"/>
                </a:cubicBezTo>
                <a:cubicBezTo>
                  <a:pt x="7280838" y="387048"/>
                  <a:pt x="7265227" y="368471"/>
                  <a:pt x="7251809" y="348343"/>
                </a:cubicBezTo>
                <a:cubicBezTo>
                  <a:pt x="7236160" y="324870"/>
                  <a:pt x="7223218" y="299694"/>
                  <a:pt x="7208266" y="275771"/>
                </a:cubicBezTo>
                <a:cubicBezTo>
                  <a:pt x="7199021" y="260979"/>
                  <a:pt x="7192365" y="243716"/>
                  <a:pt x="7179237" y="232229"/>
                </a:cubicBezTo>
                <a:cubicBezTo>
                  <a:pt x="7110112" y="171745"/>
                  <a:pt x="7106239" y="177693"/>
                  <a:pt x="7034094" y="159657"/>
                </a:cubicBezTo>
                <a:cubicBezTo>
                  <a:pt x="7014742" y="149981"/>
                  <a:pt x="6996761" y="136846"/>
                  <a:pt x="6976037" y="130629"/>
                </a:cubicBezTo>
                <a:cubicBezTo>
                  <a:pt x="6947849" y="122173"/>
                  <a:pt x="6917906" y="121378"/>
                  <a:pt x="6888952" y="116114"/>
                </a:cubicBezTo>
                <a:cubicBezTo>
                  <a:pt x="6864680" y="111701"/>
                  <a:pt x="6840462" y="106951"/>
                  <a:pt x="6816380" y="101600"/>
                </a:cubicBezTo>
                <a:cubicBezTo>
                  <a:pt x="6796907" y="97273"/>
                  <a:pt x="6777884" y="90998"/>
                  <a:pt x="6758323" y="87086"/>
                </a:cubicBezTo>
                <a:cubicBezTo>
                  <a:pt x="6729465" y="81314"/>
                  <a:pt x="6700095" y="78343"/>
                  <a:pt x="6671237" y="72571"/>
                </a:cubicBezTo>
                <a:cubicBezTo>
                  <a:pt x="6651676" y="68659"/>
                  <a:pt x="6632741" y="61969"/>
                  <a:pt x="6613180" y="58057"/>
                </a:cubicBezTo>
                <a:cubicBezTo>
                  <a:pt x="6584322" y="52286"/>
                  <a:pt x="6555048" y="48807"/>
                  <a:pt x="6526094" y="43543"/>
                </a:cubicBezTo>
                <a:cubicBezTo>
                  <a:pt x="6501823" y="39130"/>
                  <a:pt x="6478041" y="31753"/>
                  <a:pt x="6453523" y="29029"/>
                </a:cubicBezTo>
                <a:cubicBezTo>
                  <a:pt x="6347300" y="17226"/>
                  <a:pt x="6240647" y="9676"/>
                  <a:pt x="6134209" y="0"/>
                </a:cubicBezTo>
                <a:lnTo>
                  <a:pt x="3869980" y="14514"/>
                </a:lnTo>
                <a:cubicBezTo>
                  <a:pt x="3854682" y="14706"/>
                  <a:pt x="3841439" y="26028"/>
                  <a:pt x="3826437" y="29029"/>
                </a:cubicBezTo>
                <a:cubicBezTo>
                  <a:pt x="3792891" y="35738"/>
                  <a:pt x="3758893" y="40300"/>
                  <a:pt x="3724837" y="43543"/>
                </a:cubicBezTo>
                <a:cubicBezTo>
                  <a:pt x="3657237" y="49981"/>
                  <a:pt x="3589370" y="53219"/>
                  <a:pt x="3521637" y="58057"/>
                </a:cubicBezTo>
                <a:cubicBezTo>
                  <a:pt x="3502285" y="62895"/>
                  <a:pt x="3482760" y="67091"/>
                  <a:pt x="3463580" y="72571"/>
                </a:cubicBezTo>
                <a:cubicBezTo>
                  <a:pt x="3448869" y="76774"/>
                  <a:pt x="3434880" y="83375"/>
                  <a:pt x="3420037" y="87086"/>
                </a:cubicBezTo>
                <a:cubicBezTo>
                  <a:pt x="3396104" y="93069"/>
                  <a:pt x="3371548" y="96249"/>
                  <a:pt x="3347466" y="101600"/>
                </a:cubicBezTo>
                <a:cubicBezTo>
                  <a:pt x="3327993" y="105927"/>
                  <a:pt x="3308761" y="111276"/>
                  <a:pt x="3289409" y="116114"/>
                </a:cubicBezTo>
                <a:cubicBezTo>
                  <a:pt x="3270057" y="130628"/>
                  <a:pt x="3253458" y="149832"/>
                  <a:pt x="3231352" y="159657"/>
                </a:cubicBezTo>
                <a:cubicBezTo>
                  <a:pt x="3208809" y="169676"/>
                  <a:pt x="3182713" y="168188"/>
                  <a:pt x="3158780" y="174171"/>
                </a:cubicBezTo>
                <a:cubicBezTo>
                  <a:pt x="3143937" y="177882"/>
                  <a:pt x="3130080" y="184975"/>
                  <a:pt x="3115237" y="188686"/>
                </a:cubicBezTo>
                <a:cubicBezTo>
                  <a:pt x="3091304" y="194669"/>
                  <a:pt x="3066856" y="198362"/>
                  <a:pt x="3042666" y="203200"/>
                </a:cubicBezTo>
                <a:cubicBezTo>
                  <a:pt x="3028152" y="212876"/>
                  <a:pt x="3015456" y="226104"/>
                  <a:pt x="2999123" y="232229"/>
                </a:cubicBezTo>
                <a:cubicBezTo>
                  <a:pt x="2976024" y="240891"/>
                  <a:pt x="2950634" y="241392"/>
                  <a:pt x="2926552" y="246743"/>
                </a:cubicBezTo>
                <a:cubicBezTo>
                  <a:pt x="2907079" y="251070"/>
                  <a:pt x="2887847" y="256419"/>
                  <a:pt x="2868494" y="261257"/>
                </a:cubicBezTo>
                <a:cubicBezTo>
                  <a:pt x="2705820" y="369710"/>
                  <a:pt x="2828235" y="299139"/>
                  <a:pt x="2389523" y="304800"/>
                </a:cubicBezTo>
                <a:lnTo>
                  <a:pt x="575237" y="319314"/>
                </a:lnTo>
                <a:cubicBezTo>
                  <a:pt x="492989" y="324152"/>
                  <a:pt x="409003" y="316327"/>
                  <a:pt x="328494" y="333829"/>
                </a:cubicBezTo>
                <a:cubicBezTo>
                  <a:pt x="294403" y="341240"/>
                  <a:pt x="270437" y="372534"/>
                  <a:pt x="241409" y="391886"/>
                </a:cubicBezTo>
                <a:lnTo>
                  <a:pt x="197866" y="420914"/>
                </a:lnTo>
                <a:cubicBezTo>
                  <a:pt x="183352" y="430590"/>
                  <a:pt x="170872" y="444427"/>
                  <a:pt x="154323" y="449943"/>
                </a:cubicBezTo>
                <a:lnTo>
                  <a:pt x="110780" y="464457"/>
                </a:lnTo>
                <a:cubicBezTo>
                  <a:pt x="105942" y="478971"/>
                  <a:pt x="99977" y="493157"/>
                  <a:pt x="96266" y="508000"/>
                </a:cubicBezTo>
                <a:cubicBezTo>
                  <a:pt x="90283" y="531933"/>
                  <a:pt x="99196" y="563127"/>
                  <a:pt x="81752" y="580571"/>
                </a:cubicBezTo>
                <a:cubicBezTo>
                  <a:pt x="64308" y="598015"/>
                  <a:pt x="32584" y="587284"/>
                  <a:pt x="9180" y="595086"/>
                </a:cubicBezTo>
                <a:cubicBezTo>
                  <a:pt x="0" y="598146"/>
                  <a:pt x="30952" y="355600"/>
                  <a:pt x="38209" y="566057"/>
                </a:cubicBezTo>
                <a:close/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833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235" y="151729"/>
            <a:ext cx="39410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Periodic Motion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2235" y="810908"/>
            <a:ext cx="8229600" cy="25796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0" kern="0" dirty="0" smtClean="0">
                <a:latin typeface="Arial" charset="0"/>
                <a:cs typeface="Arial" charset="0"/>
              </a:rPr>
              <a:t>Periodic motion is any motion that repeats itself. 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sz="2200" b="0" kern="0" dirty="0" smtClean="0">
                <a:latin typeface="Arial" charset="0"/>
                <a:cs typeface="Arial" charset="0"/>
              </a:rPr>
              <a:t>Examples of periodic motion include:</a:t>
            </a:r>
          </a:p>
          <a:p>
            <a:pPr marL="1065213" lvl="1">
              <a:lnSpc>
                <a:spcPct val="90000"/>
              </a:lnSpc>
            </a:pPr>
            <a:r>
              <a:rPr lang="en-US" sz="2200" b="0" kern="0" dirty="0" smtClean="0">
                <a:latin typeface="Arial" charset="0"/>
                <a:cs typeface="Arial" charset="0"/>
              </a:rPr>
              <a:t>Rise and fall of tides</a:t>
            </a:r>
          </a:p>
          <a:p>
            <a:pPr marL="1065213" lvl="1">
              <a:lnSpc>
                <a:spcPct val="90000"/>
              </a:lnSpc>
            </a:pPr>
            <a:r>
              <a:rPr lang="en-US" sz="2200" b="0" kern="0" dirty="0" smtClean="0">
                <a:latin typeface="Arial" charset="0"/>
                <a:cs typeface="Arial" charset="0"/>
              </a:rPr>
              <a:t>Heart beat</a:t>
            </a:r>
          </a:p>
          <a:p>
            <a:pPr marL="1065213" lvl="1">
              <a:lnSpc>
                <a:spcPct val="90000"/>
              </a:lnSpc>
            </a:pPr>
            <a:r>
              <a:rPr lang="en-US" sz="2200" b="0" kern="0" dirty="0" smtClean="0">
                <a:latin typeface="Arial" charset="0"/>
                <a:cs typeface="Arial" charset="0"/>
              </a:rPr>
              <a:t>Pendulum</a:t>
            </a:r>
          </a:p>
          <a:p>
            <a:pPr marL="1065213" lvl="1">
              <a:lnSpc>
                <a:spcPct val="90000"/>
              </a:lnSpc>
            </a:pPr>
            <a:r>
              <a:rPr lang="en-US" sz="2200" b="0" kern="0" dirty="0" smtClean="0">
                <a:latin typeface="Arial" charset="0"/>
                <a:cs typeface="Arial" charset="0"/>
              </a:rPr>
              <a:t>Horizontal &amp; vertical springs</a:t>
            </a:r>
          </a:p>
        </p:txBody>
      </p:sp>
      <p:sp>
        <p:nvSpPr>
          <p:cNvPr id="6" name="Rectangle 5"/>
          <p:cNvSpPr/>
          <p:nvPr/>
        </p:nvSpPr>
        <p:spPr>
          <a:xfrm>
            <a:off x="424260" y="3333248"/>
            <a:ext cx="60372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Simple Harmonic Motion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637003"/>
              </p:ext>
            </p:extLst>
          </p:nvPr>
        </p:nvGraphicFramePr>
        <p:xfrm>
          <a:off x="6461490" y="4018004"/>
          <a:ext cx="2392547" cy="88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444240" imgH="164880" progId="Equation.3">
                  <p:embed/>
                </p:oleObj>
              </mc:Choice>
              <mc:Fallback>
                <p:oleObj name="Equation" r:id="rId3" imgW="444240" imgH="16488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490" y="4018004"/>
                        <a:ext cx="2392547" cy="887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6757" y="4107670"/>
            <a:ext cx="62347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000" b="0" dirty="0">
                <a:solidFill>
                  <a:schemeClr val="tx1"/>
                </a:solidFill>
                <a:latin typeface="Arial" charset="0"/>
                <a:cs typeface="Arial" charset="0"/>
              </a:rPr>
              <a:t>For an object to be doing </a:t>
            </a:r>
            <a:r>
              <a:rPr lang="en-NZ" sz="2000" u="sng" dirty="0">
                <a:solidFill>
                  <a:srgbClr val="FF0000"/>
                </a:solidFill>
                <a:latin typeface="Arial" charset="0"/>
                <a:cs typeface="Arial" charset="0"/>
              </a:rPr>
              <a:t>SHM</a:t>
            </a:r>
            <a:r>
              <a:rPr lang="en-NZ" sz="2000" b="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NZ" sz="2000" b="0" dirty="0">
                <a:solidFill>
                  <a:schemeClr val="tx1"/>
                </a:solidFill>
                <a:latin typeface="Arial" charset="0"/>
                <a:cs typeface="Arial" charset="0"/>
              </a:rPr>
              <a:t>the following </a:t>
            </a:r>
            <a:r>
              <a:rPr lang="en-NZ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two (three) </a:t>
            </a:r>
            <a:r>
              <a:rPr lang="en-NZ" sz="2000" b="0" dirty="0">
                <a:solidFill>
                  <a:schemeClr val="tx1"/>
                </a:solidFill>
                <a:latin typeface="Arial" charset="0"/>
                <a:cs typeface="Arial" charset="0"/>
              </a:rPr>
              <a:t>conditions must </a:t>
            </a:r>
            <a:r>
              <a:rPr lang="en-NZ" sz="20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apply to the periodic motion</a:t>
            </a:r>
            <a:r>
              <a:rPr lang="en-NZ" sz="2000" dirty="0" smtClean="0">
                <a:latin typeface="Arial" charset="0"/>
                <a:cs typeface="Arial" charset="0"/>
              </a:rPr>
              <a:t>:</a:t>
            </a:r>
            <a:endParaRPr lang="en-NZ" sz="2000" dirty="0">
              <a:latin typeface="Arial" charset="0"/>
              <a:cs typeface="Arial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26757" y="5003605"/>
            <a:ext cx="89060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NZ" dirty="0">
                <a:latin typeface="Arial" charset="0"/>
                <a:cs typeface="Arial" charset="0"/>
              </a:rPr>
              <a:t>Acceleration is proportional to displacement</a:t>
            </a:r>
          </a:p>
          <a:p>
            <a:pPr marL="457200" indent="-457200">
              <a:buFontTx/>
              <a:buAutoNum type="arabicParenR"/>
            </a:pPr>
            <a:r>
              <a:rPr lang="en-NZ" dirty="0">
                <a:latin typeface="Arial" charset="0"/>
                <a:cs typeface="Arial" charset="0"/>
              </a:rPr>
              <a:t>Acceleration directed towards the equilibrium </a:t>
            </a:r>
            <a:r>
              <a:rPr lang="en-NZ" dirty="0" smtClean="0">
                <a:latin typeface="Arial" charset="0"/>
                <a:cs typeface="Arial" charset="0"/>
              </a:rPr>
              <a:t>position</a:t>
            </a:r>
          </a:p>
          <a:p>
            <a:pPr marL="457200" indent="-457200">
              <a:buFontTx/>
              <a:buAutoNum type="arabicParenR"/>
            </a:pPr>
            <a:r>
              <a:rPr lang="en-NZ" dirty="0" smtClean="0">
                <a:latin typeface="Arial" charset="0"/>
                <a:cs typeface="Arial" charset="0"/>
              </a:rPr>
              <a:t>There must exist a restorative force </a:t>
            </a:r>
            <a:endParaRPr lang="en-NZ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0" y="-16954"/>
            <a:ext cx="2032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44177" y="267766"/>
            <a:ext cx="95280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For an object undergoing SHM:</a:t>
            </a:r>
          </a:p>
          <a:p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The velocity is </a:t>
            </a:r>
            <a:r>
              <a:rPr lang="en-US" sz="2200" dirty="0">
                <a:solidFill>
                  <a:srgbClr val="FF0000"/>
                </a:solidFill>
                <a:latin typeface="Arial" charset="0"/>
                <a:cs typeface="Arial" charset="0"/>
              </a:rPr>
              <a:t>NOT</a:t>
            </a:r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constant and will vary between </a:t>
            </a:r>
            <a:r>
              <a:rPr lang="en-US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</a:t>
            </a:r>
            <a:r>
              <a:rPr lang="en-US" sz="2200" b="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max</a:t>
            </a:r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and zero.</a:t>
            </a:r>
          </a:p>
          <a:p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Since V is always changing there must be acceleration occurring</a:t>
            </a:r>
          </a:p>
          <a:p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The acceleration is </a:t>
            </a:r>
            <a:r>
              <a:rPr lang="en-US" sz="2200" dirty="0">
                <a:solidFill>
                  <a:srgbClr val="FF0000"/>
                </a:solidFill>
                <a:latin typeface="Arial" charset="0"/>
                <a:cs typeface="Arial" charset="0"/>
              </a:rPr>
              <a:t>NOT</a:t>
            </a:r>
            <a:r>
              <a:rPr lang="en-US" sz="2200" b="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constant and will vary between </a:t>
            </a:r>
            <a:r>
              <a:rPr lang="en-US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en-US" sz="2200" b="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max</a:t>
            </a:r>
            <a:r>
              <a:rPr lang="en-US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and zero.</a:t>
            </a:r>
            <a:endParaRPr lang="en-AU" sz="2200" b="0" baseline="30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70640" y="5694895"/>
          <a:ext cx="4508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3" imgW="1765080" imgH="203040" progId="Equation.3">
                  <p:embed/>
                </p:oleObj>
              </mc:Choice>
              <mc:Fallback>
                <p:oleObj name="Equation" r:id="rId3" imgW="1765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40" y="5694895"/>
                        <a:ext cx="4508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8" name="Group 5"/>
          <p:cNvGrpSpPr>
            <a:grpSpLocks/>
          </p:cNvGrpSpPr>
          <p:nvPr/>
        </p:nvGrpSpPr>
        <p:grpSpPr bwMode="auto">
          <a:xfrm>
            <a:off x="3803315" y="1967780"/>
            <a:ext cx="4075112" cy="477838"/>
            <a:chOff x="2016" y="864"/>
            <a:chExt cx="2567" cy="301"/>
          </a:xfrm>
        </p:grpSpPr>
        <p:grpSp>
          <p:nvGrpSpPr>
            <p:cNvPr id="3150" name="Group 6"/>
            <p:cNvGrpSpPr>
              <a:grpSpLocks/>
            </p:cNvGrpSpPr>
            <p:nvPr/>
          </p:nvGrpSpPr>
          <p:grpSpPr bwMode="auto">
            <a:xfrm>
              <a:off x="2016" y="864"/>
              <a:ext cx="2567" cy="301"/>
              <a:chOff x="2016" y="864"/>
              <a:chExt cx="2567" cy="301"/>
            </a:xfrm>
          </p:grpSpPr>
          <p:grpSp>
            <p:nvGrpSpPr>
              <p:cNvPr id="3152" name="Group 7"/>
              <p:cNvGrpSpPr>
                <a:grpSpLocks/>
              </p:cNvGrpSpPr>
              <p:nvPr/>
            </p:nvGrpSpPr>
            <p:grpSpPr bwMode="auto">
              <a:xfrm>
                <a:off x="2016" y="864"/>
                <a:ext cx="2448" cy="301"/>
                <a:chOff x="384" y="2016"/>
                <a:chExt cx="2784" cy="301"/>
              </a:xfrm>
            </p:grpSpPr>
            <p:grpSp>
              <p:nvGrpSpPr>
                <p:cNvPr id="3154" name="Group 8"/>
                <p:cNvGrpSpPr>
                  <a:grpSpLocks/>
                </p:cNvGrpSpPr>
                <p:nvPr/>
              </p:nvGrpSpPr>
              <p:grpSpPr bwMode="auto">
                <a:xfrm rot="10766602">
                  <a:off x="384" y="2027"/>
                  <a:ext cx="1536" cy="290"/>
                  <a:chOff x="1632" y="1632"/>
                  <a:chExt cx="1392" cy="288"/>
                </a:xfrm>
              </p:grpSpPr>
              <p:grpSp>
                <p:nvGrpSpPr>
                  <p:cNvPr id="317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32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85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6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7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73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2208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82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3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4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74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1920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79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0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81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7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496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76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77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78" name="Oval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</p:grpSp>
            <p:grpSp>
              <p:nvGrpSpPr>
                <p:cNvPr id="3155" name="Group 25"/>
                <p:cNvGrpSpPr>
                  <a:grpSpLocks/>
                </p:cNvGrpSpPr>
                <p:nvPr/>
              </p:nvGrpSpPr>
              <p:grpSpPr bwMode="auto">
                <a:xfrm rot="10766602">
                  <a:off x="1632" y="2016"/>
                  <a:ext cx="1536" cy="290"/>
                  <a:chOff x="1632" y="1632"/>
                  <a:chExt cx="1392" cy="288"/>
                </a:xfrm>
              </p:grpSpPr>
              <p:grpSp>
                <p:nvGrpSpPr>
                  <p:cNvPr id="315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632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69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70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71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57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208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66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7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8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58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920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63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4" name="Oval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5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3159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496" y="1632"/>
                    <a:ext cx="528" cy="288"/>
                    <a:chOff x="1632" y="1344"/>
                    <a:chExt cx="576" cy="576"/>
                  </a:xfrm>
                </p:grpSpPr>
                <p:sp>
                  <p:nvSpPr>
                    <p:cNvPr id="3160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1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3162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344"/>
                      <a:ext cx="384" cy="57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CCFF99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en-NZ"/>
                    </a:p>
                  </p:txBody>
                </p:sp>
              </p:grpSp>
            </p:grpSp>
          </p:grpSp>
          <p:sp>
            <p:nvSpPr>
              <p:cNvPr id="3153" name="Rectangle 42"/>
              <p:cNvSpPr>
                <a:spLocks noChangeArrowheads="1"/>
              </p:cNvSpPr>
              <p:nvPr/>
            </p:nvSpPr>
            <p:spPr bwMode="auto">
              <a:xfrm rot="-5400000">
                <a:off x="4356" y="924"/>
                <a:ext cx="240" cy="21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NZ"/>
              </a:p>
            </p:txBody>
          </p:sp>
        </p:grpSp>
        <p:sp>
          <p:nvSpPr>
            <p:cNvPr id="3151" name="Line 43"/>
            <p:cNvSpPr>
              <a:spLocks noChangeShapeType="1"/>
            </p:cNvSpPr>
            <p:nvPr/>
          </p:nvSpPr>
          <p:spPr bwMode="auto">
            <a:xfrm>
              <a:off x="2832" y="10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NZ"/>
            </a:p>
          </p:txBody>
        </p:sp>
      </p:grpSp>
      <p:grpSp>
        <p:nvGrpSpPr>
          <p:cNvPr id="3079" name="Group 44"/>
          <p:cNvGrpSpPr>
            <a:grpSpLocks/>
          </p:cNvGrpSpPr>
          <p:nvPr/>
        </p:nvGrpSpPr>
        <p:grpSpPr bwMode="auto">
          <a:xfrm>
            <a:off x="1060115" y="1739180"/>
            <a:ext cx="4075112" cy="1066800"/>
            <a:chOff x="288" y="720"/>
            <a:chExt cx="2567" cy="672"/>
          </a:xfrm>
        </p:grpSpPr>
        <p:grpSp>
          <p:nvGrpSpPr>
            <p:cNvPr id="3113" name="Group 45"/>
            <p:cNvGrpSpPr>
              <a:grpSpLocks/>
            </p:cNvGrpSpPr>
            <p:nvPr/>
          </p:nvGrpSpPr>
          <p:grpSpPr bwMode="auto">
            <a:xfrm>
              <a:off x="288" y="864"/>
              <a:ext cx="2448" cy="301"/>
              <a:chOff x="384" y="2016"/>
              <a:chExt cx="2784" cy="301"/>
            </a:xfrm>
          </p:grpSpPr>
          <p:grpSp>
            <p:nvGrpSpPr>
              <p:cNvPr id="3116" name="Group 46"/>
              <p:cNvGrpSpPr>
                <a:grpSpLocks/>
              </p:cNvGrpSpPr>
              <p:nvPr/>
            </p:nvGrpSpPr>
            <p:grpSpPr bwMode="auto">
              <a:xfrm rot="10766602">
                <a:off x="384" y="2027"/>
                <a:ext cx="1536" cy="290"/>
                <a:chOff x="1632" y="1632"/>
                <a:chExt cx="1392" cy="288"/>
              </a:xfrm>
            </p:grpSpPr>
            <p:grpSp>
              <p:nvGrpSpPr>
                <p:cNvPr id="3134" name="Group 47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47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9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35" name="Group 51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4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36" name="Group 55"/>
                <p:cNvGrpSpPr>
                  <a:grpSpLocks/>
                </p:cNvGrpSpPr>
                <p:nvPr/>
              </p:nvGrpSpPr>
              <p:grpSpPr bwMode="auto">
                <a:xfrm>
                  <a:off x="1920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4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37" name="Group 59"/>
                <p:cNvGrpSpPr>
                  <a:grpSpLocks/>
                </p:cNvGrpSpPr>
                <p:nvPr/>
              </p:nvGrpSpPr>
              <p:grpSpPr bwMode="auto">
                <a:xfrm>
                  <a:off x="2496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38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3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40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</p:grpSp>
          <p:grpSp>
            <p:nvGrpSpPr>
              <p:cNvPr id="3117" name="Group 63"/>
              <p:cNvGrpSpPr>
                <a:grpSpLocks/>
              </p:cNvGrpSpPr>
              <p:nvPr/>
            </p:nvGrpSpPr>
            <p:grpSpPr bwMode="auto">
              <a:xfrm rot="10766602">
                <a:off x="1632" y="2016"/>
                <a:ext cx="1536" cy="290"/>
                <a:chOff x="1632" y="1632"/>
                <a:chExt cx="1392" cy="288"/>
              </a:xfrm>
            </p:grpSpPr>
            <p:grpSp>
              <p:nvGrpSpPr>
                <p:cNvPr id="3118" name="Group 64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3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3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3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19" name="Group 68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28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29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30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20" name="Group 72"/>
                <p:cNvGrpSpPr>
                  <a:grpSpLocks/>
                </p:cNvGrpSpPr>
                <p:nvPr/>
              </p:nvGrpSpPr>
              <p:grpSpPr bwMode="auto">
                <a:xfrm>
                  <a:off x="1920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2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2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2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21" name="Group 76"/>
                <p:cNvGrpSpPr>
                  <a:grpSpLocks/>
                </p:cNvGrpSpPr>
                <p:nvPr/>
              </p:nvGrpSpPr>
              <p:grpSpPr bwMode="auto">
                <a:xfrm>
                  <a:off x="2496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22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23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24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rgbClr val="99CC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</p:grpSp>
        </p:grpSp>
        <p:sp>
          <p:nvSpPr>
            <p:cNvPr id="3114" name="Line 80"/>
            <p:cNvSpPr>
              <a:spLocks noChangeShapeType="1"/>
            </p:cNvSpPr>
            <p:nvPr/>
          </p:nvSpPr>
          <p:spPr bwMode="auto">
            <a:xfrm>
              <a:off x="311" y="720"/>
              <a:ext cx="0" cy="67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NZ"/>
            </a:p>
          </p:txBody>
        </p:sp>
        <p:sp>
          <p:nvSpPr>
            <p:cNvPr id="3115" name="Rectangle 81"/>
            <p:cNvSpPr>
              <a:spLocks noChangeArrowheads="1"/>
            </p:cNvSpPr>
            <p:nvPr/>
          </p:nvSpPr>
          <p:spPr bwMode="auto">
            <a:xfrm rot="-5400000">
              <a:off x="2628" y="924"/>
              <a:ext cx="240" cy="2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NZ"/>
            </a:p>
          </p:txBody>
        </p:sp>
      </p:grpSp>
      <p:grpSp>
        <p:nvGrpSpPr>
          <p:cNvPr id="3080" name="Group 82"/>
          <p:cNvGrpSpPr>
            <a:grpSpLocks/>
          </p:cNvGrpSpPr>
          <p:nvPr/>
        </p:nvGrpSpPr>
        <p:grpSpPr bwMode="auto">
          <a:xfrm>
            <a:off x="1060115" y="1999530"/>
            <a:ext cx="3733800" cy="460375"/>
            <a:chOff x="288" y="884"/>
            <a:chExt cx="2352" cy="290"/>
          </a:xfrm>
        </p:grpSpPr>
        <p:grpSp>
          <p:nvGrpSpPr>
            <p:cNvPr id="3093" name="Group 83"/>
            <p:cNvGrpSpPr>
              <a:grpSpLocks/>
            </p:cNvGrpSpPr>
            <p:nvPr/>
          </p:nvGrpSpPr>
          <p:grpSpPr bwMode="auto">
            <a:xfrm>
              <a:off x="288" y="884"/>
              <a:ext cx="983" cy="290"/>
              <a:chOff x="288" y="884"/>
              <a:chExt cx="983" cy="290"/>
            </a:xfrm>
          </p:grpSpPr>
          <p:grpSp>
            <p:nvGrpSpPr>
              <p:cNvPr id="3095" name="Group 84"/>
              <p:cNvGrpSpPr>
                <a:grpSpLocks/>
              </p:cNvGrpSpPr>
              <p:nvPr/>
            </p:nvGrpSpPr>
            <p:grpSpPr bwMode="auto">
              <a:xfrm rot="10766602">
                <a:off x="288" y="884"/>
                <a:ext cx="838" cy="290"/>
                <a:chOff x="1632" y="1632"/>
                <a:chExt cx="1392" cy="288"/>
              </a:xfrm>
            </p:grpSpPr>
            <p:grpSp>
              <p:nvGrpSpPr>
                <p:cNvPr id="3097" name="Group 85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10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11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12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098" name="Group 89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07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8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9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099" name="Group 93"/>
                <p:cNvGrpSpPr>
                  <a:grpSpLocks/>
                </p:cNvGrpSpPr>
                <p:nvPr/>
              </p:nvGrpSpPr>
              <p:grpSpPr bwMode="auto">
                <a:xfrm>
                  <a:off x="1920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0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00" name="Group 97"/>
                <p:cNvGrpSpPr>
                  <a:grpSpLocks/>
                </p:cNvGrpSpPr>
                <p:nvPr/>
              </p:nvGrpSpPr>
              <p:grpSpPr bwMode="auto">
                <a:xfrm>
                  <a:off x="2496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3101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2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103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3096" name="Rectangle 101"/>
              <p:cNvSpPr>
                <a:spLocks noChangeArrowheads="1"/>
              </p:cNvSpPr>
              <p:nvPr/>
            </p:nvSpPr>
            <p:spPr bwMode="auto">
              <a:xfrm rot="-5400000">
                <a:off x="1044" y="924"/>
                <a:ext cx="240" cy="21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NZ"/>
              </a:p>
            </p:txBody>
          </p:sp>
        </p:grpSp>
        <p:sp>
          <p:nvSpPr>
            <p:cNvPr id="3094" name="Line 102"/>
            <p:cNvSpPr>
              <a:spLocks noChangeShapeType="1"/>
            </p:cNvSpPr>
            <p:nvPr/>
          </p:nvSpPr>
          <p:spPr bwMode="auto">
            <a:xfrm flipH="1">
              <a:off x="2160" y="1008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NZ"/>
            </a:p>
          </p:txBody>
        </p:sp>
      </p:grpSp>
      <p:sp>
        <p:nvSpPr>
          <p:cNvPr id="3081" name="Text Box 103"/>
          <p:cNvSpPr txBox="1">
            <a:spLocks noChangeArrowheads="1"/>
          </p:cNvSpPr>
          <p:nvPr/>
        </p:nvSpPr>
        <p:spPr bwMode="auto">
          <a:xfrm>
            <a:off x="4108115" y="24249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Verdana" pitchFamily="34" charset="0"/>
              </a:rPr>
              <a:t> x=0</a:t>
            </a:r>
          </a:p>
        </p:txBody>
      </p:sp>
      <p:sp>
        <p:nvSpPr>
          <p:cNvPr id="3082" name="Text Box 104"/>
          <p:cNvSpPr txBox="1">
            <a:spLocks noChangeArrowheads="1"/>
          </p:cNvSpPr>
          <p:nvPr/>
        </p:nvSpPr>
        <p:spPr bwMode="auto">
          <a:xfrm>
            <a:off x="6927515" y="24249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Verdana" pitchFamily="34" charset="0"/>
              </a:rPr>
              <a:t> x=A</a:t>
            </a:r>
          </a:p>
        </p:txBody>
      </p:sp>
      <p:sp>
        <p:nvSpPr>
          <p:cNvPr id="3083" name="Text Box 105"/>
          <p:cNvSpPr txBox="1">
            <a:spLocks noChangeArrowheads="1"/>
          </p:cNvSpPr>
          <p:nvPr/>
        </p:nvSpPr>
        <p:spPr bwMode="auto">
          <a:xfrm>
            <a:off x="1669715" y="24249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Verdana" pitchFamily="34" charset="0"/>
              </a:rPr>
              <a:t> x=-A</a:t>
            </a:r>
          </a:p>
        </p:txBody>
      </p:sp>
      <p:sp>
        <p:nvSpPr>
          <p:cNvPr id="3084" name="Text Box 107"/>
          <p:cNvSpPr txBox="1">
            <a:spLocks noChangeArrowheads="1"/>
          </p:cNvSpPr>
          <p:nvPr/>
        </p:nvSpPr>
        <p:spPr bwMode="auto">
          <a:xfrm>
            <a:off x="4614527" y="3045693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V</a:t>
            </a:r>
            <a:r>
              <a:rPr lang="en-US" sz="2000" baseline="-25000">
                <a:solidFill>
                  <a:schemeClr val="tx1"/>
                </a:solidFill>
              </a:rPr>
              <a:t>max</a:t>
            </a:r>
          </a:p>
          <a:p>
            <a:r>
              <a:rPr lang="en-US" sz="2000">
                <a:solidFill>
                  <a:schemeClr val="tx1"/>
                </a:solidFill>
              </a:rPr>
              <a:t>a</a:t>
            </a:r>
            <a:r>
              <a:rPr lang="en-US" sz="2000" baseline="-250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085" name="Text Box 108"/>
          <p:cNvSpPr txBox="1">
            <a:spLocks noChangeArrowheads="1"/>
          </p:cNvSpPr>
          <p:nvPr/>
        </p:nvSpPr>
        <p:spPr bwMode="auto">
          <a:xfrm>
            <a:off x="7386302" y="3082205"/>
            <a:ext cx="755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V</a:t>
            </a:r>
            <a:r>
              <a:rPr lang="en-US" sz="2000" baseline="-250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=0 </a:t>
            </a:r>
          </a:p>
          <a:p>
            <a:r>
              <a:rPr lang="en-US" sz="2000">
                <a:solidFill>
                  <a:schemeClr val="tx1"/>
                </a:solidFill>
              </a:rPr>
              <a:t>a</a:t>
            </a:r>
            <a:r>
              <a:rPr lang="en-US" sz="2000" baseline="-25000">
                <a:solidFill>
                  <a:schemeClr val="tx1"/>
                </a:solidFill>
              </a:rPr>
              <a:t>max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86" name="Line 109"/>
          <p:cNvSpPr>
            <a:spLocks noChangeShapeType="1"/>
          </p:cNvSpPr>
          <p:nvPr/>
        </p:nvSpPr>
        <p:spPr bwMode="auto">
          <a:xfrm>
            <a:off x="7746665" y="2866305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3087" name="Line 110"/>
          <p:cNvSpPr>
            <a:spLocks noChangeShapeType="1"/>
          </p:cNvSpPr>
          <p:nvPr/>
        </p:nvSpPr>
        <p:spPr bwMode="auto">
          <a:xfrm>
            <a:off x="4974890" y="2866305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3088" name="Line 111"/>
          <p:cNvSpPr>
            <a:spLocks noChangeShapeType="1"/>
          </p:cNvSpPr>
          <p:nvPr/>
        </p:nvSpPr>
        <p:spPr bwMode="auto">
          <a:xfrm>
            <a:off x="2453940" y="2829793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3089" name="Text Box 112"/>
          <p:cNvSpPr txBox="1">
            <a:spLocks noChangeArrowheads="1"/>
          </p:cNvSpPr>
          <p:nvPr/>
        </p:nvSpPr>
        <p:spPr bwMode="auto">
          <a:xfrm>
            <a:off x="2093577" y="3117130"/>
            <a:ext cx="755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V</a:t>
            </a:r>
            <a:r>
              <a:rPr lang="en-US" sz="2000" baseline="-25000">
                <a:solidFill>
                  <a:schemeClr val="tx1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= 0 </a:t>
            </a:r>
          </a:p>
          <a:p>
            <a:r>
              <a:rPr lang="en-US" sz="2000">
                <a:solidFill>
                  <a:schemeClr val="tx1"/>
                </a:solidFill>
              </a:rPr>
              <a:t>a</a:t>
            </a:r>
            <a:r>
              <a:rPr lang="en-US" sz="2000" baseline="-25000">
                <a:solidFill>
                  <a:schemeClr val="tx1"/>
                </a:solidFill>
              </a:rPr>
              <a:t>max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90" name="Text Box 113"/>
          <p:cNvSpPr txBox="1">
            <a:spLocks noChangeArrowheads="1"/>
          </p:cNvSpPr>
          <p:nvPr/>
        </p:nvSpPr>
        <p:spPr bwMode="auto">
          <a:xfrm>
            <a:off x="232235" y="4043480"/>
            <a:ext cx="3024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u="sng" dirty="0">
                <a:solidFill>
                  <a:schemeClr val="tx1"/>
                </a:solidFill>
              </a:rPr>
              <a:t>acceleration is </a:t>
            </a:r>
            <a:r>
              <a:rPr lang="en-US" b="0" u="sng" dirty="0">
                <a:solidFill>
                  <a:schemeClr val="tx1"/>
                </a:solidFill>
                <a:sym typeface="Symbol" pitchFamily="18" charset="2"/>
              </a:rPr>
              <a:t> to negative displacement</a:t>
            </a:r>
          </a:p>
        </p:txBody>
      </p:sp>
      <p:sp>
        <p:nvSpPr>
          <p:cNvPr id="3091" name="AutoShape 114"/>
          <p:cNvSpPr>
            <a:spLocks noChangeArrowheads="1"/>
          </p:cNvSpPr>
          <p:nvPr/>
        </p:nvSpPr>
        <p:spPr bwMode="auto">
          <a:xfrm rot="5126250">
            <a:off x="1546434" y="4960460"/>
            <a:ext cx="564298" cy="5379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3075" name="Object 115"/>
          <p:cNvGraphicFramePr>
            <a:graphicFrameLocks noChangeAspect="1"/>
          </p:cNvGraphicFramePr>
          <p:nvPr/>
        </p:nvGraphicFramePr>
        <p:xfrm>
          <a:off x="3496660" y="4235505"/>
          <a:ext cx="1495965" cy="449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5" imgW="761760" imgH="228600" progId="Equation.3">
                  <p:embed/>
                </p:oleObj>
              </mc:Choice>
              <mc:Fallback>
                <p:oleObj name="Equation" r:id="rId5" imgW="761760" imgH="2286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660" y="4235505"/>
                        <a:ext cx="1495965" cy="449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6"/>
          <p:cNvGraphicFramePr>
            <a:graphicFrameLocks noChangeAspect="1"/>
          </p:cNvGraphicFramePr>
          <p:nvPr/>
        </p:nvGraphicFramePr>
        <p:xfrm>
          <a:off x="3535065" y="4811580"/>
          <a:ext cx="1536200" cy="46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7" imgW="799920" imgH="241200" progId="Equation.3">
                  <p:embed/>
                </p:oleObj>
              </mc:Choice>
              <mc:Fallback>
                <p:oleObj name="Equation" r:id="rId7" imgW="799920" imgH="241200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065" y="4811580"/>
                        <a:ext cx="1536200" cy="463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6910" y="3774645"/>
            <a:ext cx="2957185" cy="295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057400" y="3733800"/>
            <a:ext cx="4343400" cy="1066800"/>
            <a:chOff x="1296" y="2352"/>
            <a:chExt cx="2736" cy="672"/>
          </a:xfrm>
        </p:grpSpPr>
        <p:grpSp>
          <p:nvGrpSpPr>
            <p:cNvPr id="8281" name="Group 3"/>
            <p:cNvGrpSpPr>
              <a:grpSpLocks/>
            </p:cNvGrpSpPr>
            <p:nvPr/>
          </p:nvGrpSpPr>
          <p:grpSpPr bwMode="auto">
            <a:xfrm>
              <a:off x="1296" y="2352"/>
              <a:ext cx="2178" cy="613"/>
              <a:chOff x="1362" y="1169"/>
              <a:chExt cx="2178" cy="613"/>
            </a:xfrm>
          </p:grpSpPr>
          <p:sp>
            <p:nvSpPr>
              <p:cNvPr id="8283" name="Freeform 4"/>
              <p:cNvSpPr>
                <a:spLocks/>
              </p:cNvSpPr>
              <p:nvPr/>
            </p:nvSpPr>
            <p:spPr bwMode="auto">
              <a:xfrm>
                <a:off x="1362" y="1169"/>
                <a:ext cx="354" cy="607"/>
              </a:xfrm>
              <a:custGeom>
                <a:avLst/>
                <a:gdLst>
                  <a:gd name="T0" fmla="*/ 0 w 354"/>
                  <a:gd name="T1" fmla="*/ 367 h 607"/>
                  <a:gd name="T2" fmla="*/ 162 w 354"/>
                  <a:gd name="T3" fmla="*/ 355 h 607"/>
                  <a:gd name="T4" fmla="*/ 210 w 354"/>
                  <a:gd name="T5" fmla="*/ 181 h 607"/>
                  <a:gd name="T6" fmla="*/ 300 w 354"/>
                  <a:gd name="T7" fmla="*/ 31 h 607"/>
                  <a:gd name="T8" fmla="*/ 348 w 354"/>
                  <a:gd name="T9" fmla="*/ 367 h 607"/>
                  <a:gd name="T10" fmla="*/ 300 w 354"/>
                  <a:gd name="T11" fmla="*/ 607 h 607"/>
                  <a:gd name="T12" fmla="*/ 252 w 354"/>
                  <a:gd name="T13" fmla="*/ 367 h 607"/>
                  <a:gd name="T14" fmla="*/ 324 w 354"/>
                  <a:gd name="T15" fmla="*/ 145 h 60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4"/>
                  <a:gd name="T25" fmla="*/ 0 h 607"/>
                  <a:gd name="T26" fmla="*/ 354 w 354"/>
                  <a:gd name="T27" fmla="*/ 607 h 60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4" h="607">
                    <a:moveTo>
                      <a:pt x="0" y="367"/>
                    </a:moveTo>
                    <a:cubicBezTo>
                      <a:pt x="72" y="361"/>
                      <a:pt x="132" y="385"/>
                      <a:pt x="162" y="355"/>
                    </a:cubicBezTo>
                    <a:cubicBezTo>
                      <a:pt x="197" y="324"/>
                      <a:pt x="187" y="235"/>
                      <a:pt x="210" y="181"/>
                    </a:cubicBezTo>
                    <a:cubicBezTo>
                      <a:pt x="233" y="127"/>
                      <a:pt x="277" y="0"/>
                      <a:pt x="300" y="31"/>
                    </a:cubicBezTo>
                    <a:cubicBezTo>
                      <a:pt x="354" y="25"/>
                      <a:pt x="342" y="199"/>
                      <a:pt x="348" y="367"/>
                    </a:cubicBezTo>
                    <a:cubicBezTo>
                      <a:pt x="354" y="535"/>
                      <a:pt x="330" y="607"/>
                      <a:pt x="300" y="607"/>
                    </a:cubicBezTo>
                    <a:cubicBezTo>
                      <a:pt x="270" y="607"/>
                      <a:pt x="248" y="444"/>
                      <a:pt x="252" y="367"/>
                    </a:cubicBezTo>
                    <a:cubicBezTo>
                      <a:pt x="271" y="242"/>
                      <a:pt x="282" y="217"/>
                      <a:pt x="324" y="145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4" name="Freeform 5"/>
              <p:cNvSpPr>
                <a:spLocks/>
              </p:cNvSpPr>
              <p:nvPr/>
            </p:nvSpPr>
            <p:spPr bwMode="auto">
              <a:xfrm>
                <a:off x="1728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5" name="Freeform 6"/>
              <p:cNvSpPr>
                <a:spLocks/>
              </p:cNvSpPr>
              <p:nvPr/>
            </p:nvSpPr>
            <p:spPr bwMode="auto">
              <a:xfrm>
                <a:off x="1872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6" name="Freeform 7"/>
              <p:cNvSpPr>
                <a:spLocks/>
              </p:cNvSpPr>
              <p:nvPr/>
            </p:nvSpPr>
            <p:spPr bwMode="auto">
              <a:xfrm>
                <a:off x="2016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7" name="Freeform 8"/>
              <p:cNvSpPr>
                <a:spLocks/>
              </p:cNvSpPr>
              <p:nvPr/>
            </p:nvSpPr>
            <p:spPr bwMode="auto">
              <a:xfrm>
                <a:off x="2160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8" name="Freeform 9"/>
              <p:cNvSpPr>
                <a:spLocks/>
              </p:cNvSpPr>
              <p:nvPr/>
            </p:nvSpPr>
            <p:spPr bwMode="auto">
              <a:xfrm>
                <a:off x="2304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9" name="Freeform 10"/>
              <p:cNvSpPr>
                <a:spLocks/>
              </p:cNvSpPr>
              <p:nvPr/>
            </p:nvSpPr>
            <p:spPr bwMode="auto">
              <a:xfrm>
                <a:off x="2448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0" name="Freeform 11"/>
              <p:cNvSpPr>
                <a:spLocks/>
              </p:cNvSpPr>
              <p:nvPr/>
            </p:nvSpPr>
            <p:spPr bwMode="auto">
              <a:xfrm>
                <a:off x="2592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1" name="Freeform 12"/>
              <p:cNvSpPr>
                <a:spLocks/>
              </p:cNvSpPr>
              <p:nvPr/>
            </p:nvSpPr>
            <p:spPr bwMode="auto">
              <a:xfrm>
                <a:off x="2736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2" name="Freeform 13"/>
              <p:cNvSpPr>
                <a:spLocks/>
              </p:cNvSpPr>
              <p:nvPr/>
            </p:nvSpPr>
            <p:spPr bwMode="auto">
              <a:xfrm>
                <a:off x="2880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3" name="Freeform 14"/>
              <p:cNvSpPr>
                <a:spLocks/>
              </p:cNvSpPr>
              <p:nvPr/>
            </p:nvSpPr>
            <p:spPr bwMode="auto">
              <a:xfrm>
                <a:off x="3024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4" name="Freeform 15"/>
              <p:cNvSpPr>
                <a:spLocks/>
              </p:cNvSpPr>
              <p:nvPr/>
            </p:nvSpPr>
            <p:spPr bwMode="auto">
              <a:xfrm>
                <a:off x="3168" y="1200"/>
                <a:ext cx="144" cy="582"/>
              </a:xfrm>
              <a:custGeom>
                <a:avLst/>
                <a:gdLst>
                  <a:gd name="T0" fmla="*/ 0 w 144"/>
                  <a:gd name="T1" fmla="*/ 72 h 582"/>
                  <a:gd name="T2" fmla="*/ 90 w 144"/>
                  <a:gd name="T3" fmla="*/ 6 h 582"/>
                  <a:gd name="T4" fmla="*/ 138 w 144"/>
                  <a:gd name="T5" fmla="*/ 342 h 582"/>
                  <a:gd name="T6" fmla="*/ 90 w 144"/>
                  <a:gd name="T7" fmla="*/ 582 h 582"/>
                  <a:gd name="T8" fmla="*/ 42 w 144"/>
                  <a:gd name="T9" fmla="*/ 342 h 582"/>
                  <a:gd name="T10" fmla="*/ 114 w 144"/>
                  <a:gd name="T11" fmla="*/ 120 h 5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"/>
                  <a:gd name="T19" fmla="*/ 0 h 582"/>
                  <a:gd name="T20" fmla="*/ 144 w 144"/>
                  <a:gd name="T21" fmla="*/ 582 h 5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" h="582">
                    <a:moveTo>
                      <a:pt x="0" y="72"/>
                    </a:moveTo>
                    <a:cubicBezTo>
                      <a:pt x="30" y="48"/>
                      <a:pt x="36" y="12"/>
                      <a:pt x="90" y="6"/>
                    </a:cubicBezTo>
                    <a:cubicBezTo>
                      <a:pt x="144" y="0"/>
                      <a:pt x="132" y="174"/>
                      <a:pt x="138" y="342"/>
                    </a:cubicBezTo>
                    <a:cubicBezTo>
                      <a:pt x="144" y="510"/>
                      <a:pt x="120" y="582"/>
                      <a:pt x="90" y="582"/>
                    </a:cubicBezTo>
                    <a:cubicBezTo>
                      <a:pt x="60" y="582"/>
                      <a:pt x="38" y="419"/>
                      <a:pt x="42" y="342"/>
                    </a:cubicBezTo>
                    <a:cubicBezTo>
                      <a:pt x="61" y="217"/>
                      <a:pt x="72" y="192"/>
                      <a:pt x="114" y="120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5" name="Freeform 16"/>
              <p:cNvSpPr>
                <a:spLocks/>
              </p:cNvSpPr>
              <p:nvPr/>
            </p:nvSpPr>
            <p:spPr bwMode="auto">
              <a:xfrm>
                <a:off x="3312" y="1230"/>
                <a:ext cx="228" cy="324"/>
              </a:xfrm>
              <a:custGeom>
                <a:avLst/>
                <a:gdLst>
                  <a:gd name="T0" fmla="*/ 0 w 228"/>
                  <a:gd name="T1" fmla="*/ 42 h 324"/>
                  <a:gd name="T2" fmla="*/ 66 w 228"/>
                  <a:gd name="T3" fmla="*/ 6 h 324"/>
                  <a:gd name="T4" fmla="*/ 84 w 228"/>
                  <a:gd name="T5" fmla="*/ 258 h 324"/>
                  <a:gd name="T6" fmla="*/ 228 w 228"/>
                  <a:gd name="T7" fmla="*/ 306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"/>
                  <a:gd name="T13" fmla="*/ 0 h 324"/>
                  <a:gd name="T14" fmla="*/ 228 w 228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" h="324">
                    <a:moveTo>
                      <a:pt x="0" y="42"/>
                    </a:moveTo>
                    <a:cubicBezTo>
                      <a:pt x="30" y="18"/>
                      <a:pt x="12" y="12"/>
                      <a:pt x="66" y="6"/>
                    </a:cubicBezTo>
                    <a:cubicBezTo>
                      <a:pt x="120" y="0"/>
                      <a:pt x="90" y="192"/>
                      <a:pt x="84" y="258"/>
                    </a:cubicBezTo>
                    <a:cubicBezTo>
                      <a:pt x="78" y="324"/>
                      <a:pt x="192" y="312"/>
                      <a:pt x="228" y="306"/>
                    </a:cubicBezTo>
                  </a:path>
                </a:pathLst>
              </a:custGeom>
              <a:noFill/>
              <a:ln w="9525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8282" name="Oval 17" descr="一般木紋"/>
            <p:cNvSpPr>
              <a:spLocks noChangeArrowheads="1"/>
            </p:cNvSpPr>
            <p:nvPr/>
          </p:nvSpPr>
          <p:spPr bwMode="auto">
            <a:xfrm>
              <a:off x="3456" y="2448"/>
              <a:ext cx="576" cy="576"/>
            </a:xfrm>
            <a:prstGeom prst="ellipse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8690" name="Rectangle 18" descr="白色大理石"/>
          <p:cNvSpPr>
            <a:spLocks noChangeArrowheads="1"/>
          </p:cNvSpPr>
          <p:nvPr/>
        </p:nvSpPr>
        <p:spPr bwMode="auto">
          <a:xfrm>
            <a:off x="838200" y="3048000"/>
            <a:ext cx="1219200" cy="2514600"/>
          </a:xfrm>
          <a:prstGeom prst="rect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943600" y="3581400"/>
            <a:ext cx="0" cy="1676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990600" y="1524000"/>
            <a:ext cx="6469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chemeClr val="tx1"/>
                </a:solidFill>
                <a:ea typeface="PMingLiU" pitchFamily="18" charset="-120"/>
              </a:rPr>
              <a:t>Horizontal Mass-Spring System</a:t>
            </a:r>
            <a:endParaRPr lang="en-US" altLang="zh-TW">
              <a:solidFill>
                <a:schemeClr val="tx1"/>
              </a:solidFill>
              <a:ea typeface="PMingLiU" pitchFamily="18" charset="-120"/>
            </a:endParaRPr>
          </a:p>
        </p:txBody>
      </p: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2057400" y="2590800"/>
            <a:ext cx="6629400" cy="2209800"/>
            <a:chOff x="1296" y="1632"/>
            <a:chExt cx="4176" cy="1392"/>
          </a:xfrm>
        </p:grpSpPr>
        <p:grpSp>
          <p:nvGrpSpPr>
            <p:cNvPr id="8262" name="Group 61"/>
            <p:cNvGrpSpPr>
              <a:grpSpLocks/>
            </p:cNvGrpSpPr>
            <p:nvPr/>
          </p:nvGrpSpPr>
          <p:grpSpPr bwMode="auto">
            <a:xfrm>
              <a:off x="1296" y="2352"/>
              <a:ext cx="4032" cy="672"/>
              <a:chOff x="1296" y="2352"/>
              <a:chExt cx="4032" cy="672"/>
            </a:xfrm>
          </p:grpSpPr>
          <p:sp>
            <p:nvSpPr>
              <p:cNvPr id="8266" name="Oval 22" descr="一般木紋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576" cy="57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8267" name="Group 23"/>
              <p:cNvGrpSpPr>
                <a:grpSpLocks/>
              </p:cNvGrpSpPr>
              <p:nvPr/>
            </p:nvGrpSpPr>
            <p:grpSpPr bwMode="auto">
              <a:xfrm>
                <a:off x="1296" y="2352"/>
                <a:ext cx="3456" cy="613"/>
                <a:chOff x="1362" y="1169"/>
                <a:chExt cx="2178" cy="613"/>
              </a:xfrm>
            </p:grpSpPr>
            <p:sp>
              <p:nvSpPr>
                <p:cNvPr id="8268" name="Freeform 24"/>
                <p:cNvSpPr>
                  <a:spLocks/>
                </p:cNvSpPr>
                <p:nvPr/>
              </p:nvSpPr>
              <p:spPr bwMode="auto">
                <a:xfrm>
                  <a:off x="1362" y="1169"/>
                  <a:ext cx="354" cy="607"/>
                </a:xfrm>
                <a:custGeom>
                  <a:avLst/>
                  <a:gdLst>
                    <a:gd name="T0" fmla="*/ 0 w 354"/>
                    <a:gd name="T1" fmla="*/ 367 h 607"/>
                    <a:gd name="T2" fmla="*/ 162 w 354"/>
                    <a:gd name="T3" fmla="*/ 355 h 607"/>
                    <a:gd name="T4" fmla="*/ 210 w 354"/>
                    <a:gd name="T5" fmla="*/ 181 h 607"/>
                    <a:gd name="T6" fmla="*/ 300 w 354"/>
                    <a:gd name="T7" fmla="*/ 31 h 607"/>
                    <a:gd name="T8" fmla="*/ 348 w 354"/>
                    <a:gd name="T9" fmla="*/ 367 h 607"/>
                    <a:gd name="T10" fmla="*/ 300 w 354"/>
                    <a:gd name="T11" fmla="*/ 607 h 607"/>
                    <a:gd name="T12" fmla="*/ 252 w 354"/>
                    <a:gd name="T13" fmla="*/ 367 h 607"/>
                    <a:gd name="T14" fmla="*/ 324 w 354"/>
                    <a:gd name="T15" fmla="*/ 145 h 60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4"/>
                    <a:gd name="T25" fmla="*/ 0 h 607"/>
                    <a:gd name="T26" fmla="*/ 354 w 354"/>
                    <a:gd name="T27" fmla="*/ 607 h 60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4" h="607">
                      <a:moveTo>
                        <a:pt x="0" y="367"/>
                      </a:moveTo>
                      <a:cubicBezTo>
                        <a:pt x="72" y="361"/>
                        <a:pt x="132" y="385"/>
                        <a:pt x="162" y="355"/>
                      </a:cubicBezTo>
                      <a:cubicBezTo>
                        <a:pt x="197" y="324"/>
                        <a:pt x="187" y="235"/>
                        <a:pt x="210" y="181"/>
                      </a:cubicBezTo>
                      <a:cubicBezTo>
                        <a:pt x="233" y="127"/>
                        <a:pt x="277" y="0"/>
                        <a:pt x="300" y="31"/>
                      </a:cubicBezTo>
                      <a:cubicBezTo>
                        <a:pt x="354" y="25"/>
                        <a:pt x="342" y="199"/>
                        <a:pt x="348" y="367"/>
                      </a:cubicBezTo>
                      <a:cubicBezTo>
                        <a:pt x="354" y="535"/>
                        <a:pt x="330" y="607"/>
                        <a:pt x="300" y="607"/>
                      </a:cubicBezTo>
                      <a:cubicBezTo>
                        <a:pt x="270" y="607"/>
                        <a:pt x="248" y="444"/>
                        <a:pt x="252" y="367"/>
                      </a:cubicBezTo>
                      <a:cubicBezTo>
                        <a:pt x="271" y="242"/>
                        <a:pt x="282" y="217"/>
                        <a:pt x="324" y="145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69" name="Freeform 25"/>
                <p:cNvSpPr>
                  <a:spLocks/>
                </p:cNvSpPr>
                <p:nvPr/>
              </p:nvSpPr>
              <p:spPr bwMode="auto">
                <a:xfrm>
                  <a:off x="172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0" name="Freeform 26"/>
                <p:cNvSpPr>
                  <a:spLocks/>
                </p:cNvSpPr>
                <p:nvPr/>
              </p:nvSpPr>
              <p:spPr bwMode="auto">
                <a:xfrm>
                  <a:off x="187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1" name="Freeform 27"/>
                <p:cNvSpPr>
                  <a:spLocks/>
                </p:cNvSpPr>
                <p:nvPr/>
              </p:nvSpPr>
              <p:spPr bwMode="auto">
                <a:xfrm>
                  <a:off x="201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2" name="Freeform 28"/>
                <p:cNvSpPr>
                  <a:spLocks/>
                </p:cNvSpPr>
                <p:nvPr/>
              </p:nvSpPr>
              <p:spPr bwMode="auto">
                <a:xfrm>
                  <a:off x="216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3" name="Freeform 29"/>
                <p:cNvSpPr>
                  <a:spLocks/>
                </p:cNvSpPr>
                <p:nvPr/>
              </p:nvSpPr>
              <p:spPr bwMode="auto">
                <a:xfrm>
                  <a:off x="230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4" name="Freeform 30"/>
                <p:cNvSpPr>
                  <a:spLocks/>
                </p:cNvSpPr>
                <p:nvPr/>
              </p:nvSpPr>
              <p:spPr bwMode="auto">
                <a:xfrm>
                  <a:off x="244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5" name="Freeform 31"/>
                <p:cNvSpPr>
                  <a:spLocks/>
                </p:cNvSpPr>
                <p:nvPr/>
              </p:nvSpPr>
              <p:spPr bwMode="auto">
                <a:xfrm>
                  <a:off x="259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6" name="Freeform 32"/>
                <p:cNvSpPr>
                  <a:spLocks/>
                </p:cNvSpPr>
                <p:nvPr/>
              </p:nvSpPr>
              <p:spPr bwMode="auto">
                <a:xfrm>
                  <a:off x="273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7" name="Freeform 33"/>
                <p:cNvSpPr>
                  <a:spLocks/>
                </p:cNvSpPr>
                <p:nvPr/>
              </p:nvSpPr>
              <p:spPr bwMode="auto">
                <a:xfrm>
                  <a:off x="288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8" name="Freeform 34"/>
                <p:cNvSpPr>
                  <a:spLocks/>
                </p:cNvSpPr>
                <p:nvPr/>
              </p:nvSpPr>
              <p:spPr bwMode="auto">
                <a:xfrm>
                  <a:off x="302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79" name="Freeform 35"/>
                <p:cNvSpPr>
                  <a:spLocks/>
                </p:cNvSpPr>
                <p:nvPr/>
              </p:nvSpPr>
              <p:spPr bwMode="auto">
                <a:xfrm>
                  <a:off x="316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80" name="Freeform 36"/>
                <p:cNvSpPr>
                  <a:spLocks/>
                </p:cNvSpPr>
                <p:nvPr/>
              </p:nvSpPr>
              <p:spPr bwMode="auto">
                <a:xfrm>
                  <a:off x="3312" y="1230"/>
                  <a:ext cx="228" cy="324"/>
                </a:xfrm>
                <a:custGeom>
                  <a:avLst/>
                  <a:gdLst>
                    <a:gd name="T0" fmla="*/ 0 w 228"/>
                    <a:gd name="T1" fmla="*/ 42 h 324"/>
                    <a:gd name="T2" fmla="*/ 66 w 228"/>
                    <a:gd name="T3" fmla="*/ 6 h 324"/>
                    <a:gd name="T4" fmla="*/ 84 w 228"/>
                    <a:gd name="T5" fmla="*/ 258 h 324"/>
                    <a:gd name="T6" fmla="*/ 228 w 228"/>
                    <a:gd name="T7" fmla="*/ 306 h 3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8"/>
                    <a:gd name="T13" fmla="*/ 0 h 324"/>
                    <a:gd name="T14" fmla="*/ 228 w 228"/>
                    <a:gd name="T15" fmla="*/ 324 h 3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8" h="324">
                      <a:moveTo>
                        <a:pt x="0" y="42"/>
                      </a:moveTo>
                      <a:cubicBezTo>
                        <a:pt x="30" y="18"/>
                        <a:pt x="12" y="12"/>
                        <a:pt x="66" y="6"/>
                      </a:cubicBezTo>
                      <a:cubicBezTo>
                        <a:pt x="120" y="0"/>
                        <a:pt x="90" y="192"/>
                        <a:pt x="84" y="258"/>
                      </a:cubicBezTo>
                      <a:cubicBezTo>
                        <a:pt x="78" y="324"/>
                        <a:pt x="192" y="312"/>
                        <a:pt x="228" y="306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  <p:grpSp>
          <p:nvGrpSpPr>
            <p:cNvPr id="8263" name="Group 63"/>
            <p:cNvGrpSpPr>
              <a:grpSpLocks/>
            </p:cNvGrpSpPr>
            <p:nvPr/>
          </p:nvGrpSpPr>
          <p:grpSpPr bwMode="auto">
            <a:xfrm>
              <a:off x="4608" y="1632"/>
              <a:ext cx="864" cy="692"/>
              <a:chOff x="4608" y="1536"/>
              <a:chExt cx="864" cy="692"/>
            </a:xfrm>
          </p:grpSpPr>
          <p:sp>
            <p:nvSpPr>
              <p:cNvPr id="8264" name="Line 37"/>
              <p:cNvSpPr>
                <a:spLocks noChangeShapeType="1"/>
              </p:cNvSpPr>
              <p:nvPr/>
            </p:nvSpPr>
            <p:spPr bwMode="auto">
              <a:xfrm flipH="1">
                <a:off x="4608" y="2208"/>
                <a:ext cx="86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65" name="Text Box 62"/>
              <p:cNvSpPr txBox="1">
                <a:spLocks noChangeArrowheads="1"/>
              </p:cNvSpPr>
              <p:nvPr/>
            </p:nvSpPr>
            <p:spPr bwMode="auto">
              <a:xfrm>
                <a:off x="4944" y="1536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57400" y="2971800"/>
            <a:ext cx="5334000" cy="1828800"/>
            <a:chOff x="1440" y="720"/>
            <a:chExt cx="3360" cy="1152"/>
          </a:xfrm>
        </p:grpSpPr>
        <p:grpSp>
          <p:nvGrpSpPr>
            <p:cNvPr id="8243" name="Group 64"/>
            <p:cNvGrpSpPr>
              <a:grpSpLocks/>
            </p:cNvGrpSpPr>
            <p:nvPr/>
          </p:nvGrpSpPr>
          <p:grpSpPr bwMode="auto">
            <a:xfrm>
              <a:off x="4272" y="720"/>
              <a:ext cx="432" cy="480"/>
              <a:chOff x="4128" y="898"/>
              <a:chExt cx="432" cy="494"/>
            </a:xfrm>
          </p:grpSpPr>
          <p:sp>
            <p:nvSpPr>
              <p:cNvPr id="8260" name="Line 57"/>
              <p:cNvSpPr>
                <a:spLocks noChangeShapeType="1"/>
              </p:cNvSpPr>
              <p:nvPr/>
            </p:nvSpPr>
            <p:spPr bwMode="auto">
              <a:xfrm flipH="1">
                <a:off x="4128" y="1392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61" name="Text Box 58"/>
              <p:cNvSpPr txBox="1">
                <a:spLocks noChangeArrowheads="1"/>
              </p:cNvSpPr>
              <p:nvPr/>
            </p:nvSpPr>
            <p:spPr bwMode="auto">
              <a:xfrm>
                <a:off x="4224" y="898"/>
                <a:ext cx="260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  <p:grpSp>
          <p:nvGrpSpPr>
            <p:cNvPr id="8244" name="Group 107"/>
            <p:cNvGrpSpPr>
              <a:grpSpLocks/>
            </p:cNvGrpSpPr>
            <p:nvPr/>
          </p:nvGrpSpPr>
          <p:grpSpPr bwMode="auto">
            <a:xfrm>
              <a:off x="1440" y="1200"/>
              <a:ext cx="3360" cy="672"/>
              <a:chOff x="1296" y="2832"/>
              <a:chExt cx="3360" cy="672"/>
            </a:xfrm>
          </p:grpSpPr>
          <p:sp>
            <p:nvSpPr>
              <p:cNvPr id="8245" name="Oval 66" descr="一般木紋"/>
              <p:cNvSpPr>
                <a:spLocks noChangeArrowheads="1"/>
              </p:cNvSpPr>
              <p:nvPr/>
            </p:nvSpPr>
            <p:spPr bwMode="auto">
              <a:xfrm>
                <a:off x="4080" y="2928"/>
                <a:ext cx="576" cy="57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8246" name="Group 67"/>
              <p:cNvGrpSpPr>
                <a:grpSpLocks/>
              </p:cNvGrpSpPr>
              <p:nvPr/>
            </p:nvGrpSpPr>
            <p:grpSpPr bwMode="auto">
              <a:xfrm>
                <a:off x="1296" y="2832"/>
                <a:ext cx="2784" cy="613"/>
                <a:chOff x="1362" y="1169"/>
                <a:chExt cx="2178" cy="613"/>
              </a:xfrm>
            </p:grpSpPr>
            <p:sp>
              <p:nvSpPr>
                <p:cNvPr id="8247" name="Freeform 68"/>
                <p:cNvSpPr>
                  <a:spLocks/>
                </p:cNvSpPr>
                <p:nvPr/>
              </p:nvSpPr>
              <p:spPr bwMode="auto">
                <a:xfrm>
                  <a:off x="1362" y="1169"/>
                  <a:ext cx="354" cy="607"/>
                </a:xfrm>
                <a:custGeom>
                  <a:avLst/>
                  <a:gdLst>
                    <a:gd name="T0" fmla="*/ 0 w 354"/>
                    <a:gd name="T1" fmla="*/ 367 h 607"/>
                    <a:gd name="T2" fmla="*/ 162 w 354"/>
                    <a:gd name="T3" fmla="*/ 355 h 607"/>
                    <a:gd name="T4" fmla="*/ 210 w 354"/>
                    <a:gd name="T5" fmla="*/ 181 h 607"/>
                    <a:gd name="T6" fmla="*/ 300 w 354"/>
                    <a:gd name="T7" fmla="*/ 31 h 607"/>
                    <a:gd name="T8" fmla="*/ 348 w 354"/>
                    <a:gd name="T9" fmla="*/ 367 h 607"/>
                    <a:gd name="T10" fmla="*/ 300 w 354"/>
                    <a:gd name="T11" fmla="*/ 607 h 607"/>
                    <a:gd name="T12" fmla="*/ 252 w 354"/>
                    <a:gd name="T13" fmla="*/ 367 h 607"/>
                    <a:gd name="T14" fmla="*/ 324 w 354"/>
                    <a:gd name="T15" fmla="*/ 145 h 60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4"/>
                    <a:gd name="T25" fmla="*/ 0 h 607"/>
                    <a:gd name="T26" fmla="*/ 354 w 354"/>
                    <a:gd name="T27" fmla="*/ 607 h 60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4" h="607">
                      <a:moveTo>
                        <a:pt x="0" y="367"/>
                      </a:moveTo>
                      <a:cubicBezTo>
                        <a:pt x="72" y="361"/>
                        <a:pt x="132" y="385"/>
                        <a:pt x="162" y="355"/>
                      </a:cubicBezTo>
                      <a:cubicBezTo>
                        <a:pt x="197" y="324"/>
                        <a:pt x="187" y="235"/>
                        <a:pt x="210" y="181"/>
                      </a:cubicBezTo>
                      <a:cubicBezTo>
                        <a:pt x="233" y="127"/>
                        <a:pt x="277" y="0"/>
                        <a:pt x="300" y="31"/>
                      </a:cubicBezTo>
                      <a:cubicBezTo>
                        <a:pt x="354" y="25"/>
                        <a:pt x="342" y="199"/>
                        <a:pt x="348" y="367"/>
                      </a:cubicBezTo>
                      <a:cubicBezTo>
                        <a:pt x="354" y="535"/>
                        <a:pt x="330" y="607"/>
                        <a:pt x="300" y="607"/>
                      </a:cubicBezTo>
                      <a:cubicBezTo>
                        <a:pt x="270" y="607"/>
                        <a:pt x="248" y="444"/>
                        <a:pt x="252" y="367"/>
                      </a:cubicBezTo>
                      <a:cubicBezTo>
                        <a:pt x="271" y="242"/>
                        <a:pt x="282" y="217"/>
                        <a:pt x="324" y="145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48" name="Freeform 69"/>
                <p:cNvSpPr>
                  <a:spLocks/>
                </p:cNvSpPr>
                <p:nvPr/>
              </p:nvSpPr>
              <p:spPr bwMode="auto">
                <a:xfrm>
                  <a:off x="172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49" name="Freeform 70"/>
                <p:cNvSpPr>
                  <a:spLocks/>
                </p:cNvSpPr>
                <p:nvPr/>
              </p:nvSpPr>
              <p:spPr bwMode="auto">
                <a:xfrm>
                  <a:off x="187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0" name="Freeform 71"/>
                <p:cNvSpPr>
                  <a:spLocks/>
                </p:cNvSpPr>
                <p:nvPr/>
              </p:nvSpPr>
              <p:spPr bwMode="auto">
                <a:xfrm>
                  <a:off x="201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1" name="Freeform 72"/>
                <p:cNvSpPr>
                  <a:spLocks/>
                </p:cNvSpPr>
                <p:nvPr/>
              </p:nvSpPr>
              <p:spPr bwMode="auto">
                <a:xfrm>
                  <a:off x="216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2" name="Freeform 73"/>
                <p:cNvSpPr>
                  <a:spLocks/>
                </p:cNvSpPr>
                <p:nvPr/>
              </p:nvSpPr>
              <p:spPr bwMode="auto">
                <a:xfrm>
                  <a:off x="230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3" name="Freeform 74"/>
                <p:cNvSpPr>
                  <a:spLocks/>
                </p:cNvSpPr>
                <p:nvPr/>
              </p:nvSpPr>
              <p:spPr bwMode="auto">
                <a:xfrm>
                  <a:off x="244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4" name="Freeform 75"/>
                <p:cNvSpPr>
                  <a:spLocks/>
                </p:cNvSpPr>
                <p:nvPr/>
              </p:nvSpPr>
              <p:spPr bwMode="auto">
                <a:xfrm>
                  <a:off x="259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5" name="Freeform 76"/>
                <p:cNvSpPr>
                  <a:spLocks/>
                </p:cNvSpPr>
                <p:nvPr/>
              </p:nvSpPr>
              <p:spPr bwMode="auto">
                <a:xfrm>
                  <a:off x="273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6" name="Freeform 77"/>
                <p:cNvSpPr>
                  <a:spLocks/>
                </p:cNvSpPr>
                <p:nvPr/>
              </p:nvSpPr>
              <p:spPr bwMode="auto">
                <a:xfrm>
                  <a:off x="288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7" name="Freeform 78"/>
                <p:cNvSpPr>
                  <a:spLocks/>
                </p:cNvSpPr>
                <p:nvPr/>
              </p:nvSpPr>
              <p:spPr bwMode="auto">
                <a:xfrm>
                  <a:off x="302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8" name="Freeform 79"/>
                <p:cNvSpPr>
                  <a:spLocks/>
                </p:cNvSpPr>
                <p:nvPr/>
              </p:nvSpPr>
              <p:spPr bwMode="auto">
                <a:xfrm>
                  <a:off x="316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9" name="Freeform 80"/>
                <p:cNvSpPr>
                  <a:spLocks/>
                </p:cNvSpPr>
                <p:nvPr/>
              </p:nvSpPr>
              <p:spPr bwMode="auto">
                <a:xfrm>
                  <a:off x="3312" y="1230"/>
                  <a:ext cx="228" cy="324"/>
                </a:xfrm>
                <a:custGeom>
                  <a:avLst/>
                  <a:gdLst>
                    <a:gd name="T0" fmla="*/ 0 w 228"/>
                    <a:gd name="T1" fmla="*/ 42 h 324"/>
                    <a:gd name="T2" fmla="*/ 66 w 228"/>
                    <a:gd name="T3" fmla="*/ 6 h 324"/>
                    <a:gd name="T4" fmla="*/ 84 w 228"/>
                    <a:gd name="T5" fmla="*/ 258 h 324"/>
                    <a:gd name="T6" fmla="*/ 228 w 228"/>
                    <a:gd name="T7" fmla="*/ 306 h 3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8"/>
                    <a:gd name="T13" fmla="*/ 0 h 324"/>
                    <a:gd name="T14" fmla="*/ 228 w 228"/>
                    <a:gd name="T15" fmla="*/ 324 h 3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8" h="324">
                      <a:moveTo>
                        <a:pt x="0" y="42"/>
                      </a:moveTo>
                      <a:cubicBezTo>
                        <a:pt x="30" y="18"/>
                        <a:pt x="12" y="12"/>
                        <a:pt x="66" y="6"/>
                      </a:cubicBezTo>
                      <a:cubicBezTo>
                        <a:pt x="120" y="0"/>
                        <a:pt x="90" y="192"/>
                        <a:pt x="84" y="258"/>
                      </a:cubicBezTo>
                      <a:cubicBezTo>
                        <a:pt x="78" y="324"/>
                        <a:pt x="192" y="312"/>
                        <a:pt x="228" y="306"/>
                      </a:cubicBezTo>
                    </a:path>
                  </a:pathLst>
                </a:custGeom>
                <a:noFill/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2057400" y="2895600"/>
            <a:ext cx="3352800" cy="1828800"/>
            <a:chOff x="1296" y="1824"/>
            <a:chExt cx="2112" cy="1152"/>
          </a:xfrm>
        </p:grpSpPr>
        <p:grpSp>
          <p:nvGrpSpPr>
            <p:cNvPr id="8224" name="Group 82"/>
            <p:cNvGrpSpPr>
              <a:grpSpLocks/>
            </p:cNvGrpSpPr>
            <p:nvPr/>
          </p:nvGrpSpPr>
          <p:grpSpPr bwMode="auto">
            <a:xfrm>
              <a:off x="1296" y="2352"/>
              <a:ext cx="2112" cy="624"/>
              <a:chOff x="1296" y="3168"/>
              <a:chExt cx="2112" cy="624"/>
            </a:xfrm>
          </p:grpSpPr>
          <p:sp>
            <p:nvSpPr>
              <p:cNvPr id="8228" name="Oval 42" descr="一般木紋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576" cy="57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8229" name="Group 43"/>
              <p:cNvGrpSpPr>
                <a:grpSpLocks/>
              </p:cNvGrpSpPr>
              <p:nvPr/>
            </p:nvGrpSpPr>
            <p:grpSpPr bwMode="auto">
              <a:xfrm>
                <a:off x="1296" y="3168"/>
                <a:ext cx="1536" cy="613"/>
                <a:chOff x="1362" y="1169"/>
                <a:chExt cx="2178" cy="613"/>
              </a:xfrm>
            </p:grpSpPr>
            <p:sp>
              <p:nvSpPr>
                <p:cNvPr id="8230" name="Freeform 44"/>
                <p:cNvSpPr>
                  <a:spLocks/>
                </p:cNvSpPr>
                <p:nvPr/>
              </p:nvSpPr>
              <p:spPr bwMode="auto">
                <a:xfrm>
                  <a:off x="1362" y="1169"/>
                  <a:ext cx="354" cy="607"/>
                </a:xfrm>
                <a:custGeom>
                  <a:avLst/>
                  <a:gdLst>
                    <a:gd name="T0" fmla="*/ 0 w 354"/>
                    <a:gd name="T1" fmla="*/ 367 h 607"/>
                    <a:gd name="T2" fmla="*/ 162 w 354"/>
                    <a:gd name="T3" fmla="*/ 355 h 607"/>
                    <a:gd name="T4" fmla="*/ 210 w 354"/>
                    <a:gd name="T5" fmla="*/ 181 h 607"/>
                    <a:gd name="T6" fmla="*/ 300 w 354"/>
                    <a:gd name="T7" fmla="*/ 31 h 607"/>
                    <a:gd name="T8" fmla="*/ 348 w 354"/>
                    <a:gd name="T9" fmla="*/ 367 h 607"/>
                    <a:gd name="T10" fmla="*/ 300 w 354"/>
                    <a:gd name="T11" fmla="*/ 607 h 607"/>
                    <a:gd name="T12" fmla="*/ 252 w 354"/>
                    <a:gd name="T13" fmla="*/ 367 h 607"/>
                    <a:gd name="T14" fmla="*/ 324 w 354"/>
                    <a:gd name="T15" fmla="*/ 145 h 60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4"/>
                    <a:gd name="T25" fmla="*/ 0 h 607"/>
                    <a:gd name="T26" fmla="*/ 354 w 354"/>
                    <a:gd name="T27" fmla="*/ 607 h 60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4" h="607">
                      <a:moveTo>
                        <a:pt x="0" y="367"/>
                      </a:moveTo>
                      <a:cubicBezTo>
                        <a:pt x="72" y="361"/>
                        <a:pt x="132" y="385"/>
                        <a:pt x="162" y="355"/>
                      </a:cubicBezTo>
                      <a:cubicBezTo>
                        <a:pt x="197" y="324"/>
                        <a:pt x="187" y="235"/>
                        <a:pt x="210" y="181"/>
                      </a:cubicBezTo>
                      <a:cubicBezTo>
                        <a:pt x="233" y="127"/>
                        <a:pt x="277" y="0"/>
                        <a:pt x="300" y="31"/>
                      </a:cubicBezTo>
                      <a:cubicBezTo>
                        <a:pt x="354" y="25"/>
                        <a:pt x="342" y="199"/>
                        <a:pt x="348" y="367"/>
                      </a:cubicBezTo>
                      <a:cubicBezTo>
                        <a:pt x="354" y="535"/>
                        <a:pt x="330" y="607"/>
                        <a:pt x="300" y="607"/>
                      </a:cubicBezTo>
                      <a:cubicBezTo>
                        <a:pt x="270" y="607"/>
                        <a:pt x="248" y="444"/>
                        <a:pt x="252" y="367"/>
                      </a:cubicBezTo>
                      <a:cubicBezTo>
                        <a:pt x="271" y="242"/>
                        <a:pt x="282" y="217"/>
                        <a:pt x="324" y="145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1" name="Freeform 45"/>
                <p:cNvSpPr>
                  <a:spLocks/>
                </p:cNvSpPr>
                <p:nvPr/>
              </p:nvSpPr>
              <p:spPr bwMode="auto">
                <a:xfrm>
                  <a:off x="172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2" name="Freeform 46"/>
                <p:cNvSpPr>
                  <a:spLocks/>
                </p:cNvSpPr>
                <p:nvPr/>
              </p:nvSpPr>
              <p:spPr bwMode="auto">
                <a:xfrm>
                  <a:off x="187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3" name="Freeform 47"/>
                <p:cNvSpPr>
                  <a:spLocks/>
                </p:cNvSpPr>
                <p:nvPr/>
              </p:nvSpPr>
              <p:spPr bwMode="auto">
                <a:xfrm>
                  <a:off x="201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4" name="Freeform 48"/>
                <p:cNvSpPr>
                  <a:spLocks/>
                </p:cNvSpPr>
                <p:nvPr/>
              </p:nvSpPr>
              <p:spPr bwMode="auto">
                <a:xfrm>
                  <a:off x="216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5" name="Freeform 49"/>
                <p:cNvSpPr>
                  <a:spLocks/>
                </p:cNvSpPr>
                <p:nvPr/>
              </p:nvSpPr>
              <p:spPr bwMode="auto">
                <a:xfrm>
                  <a:off x="230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6" name="Freeform 50"/>
                <p:cNvSpPr>
                  <a:spLocks/>
                </p:cNvSpPr>
                <p:nvPr/>
              </p:nvSpPr>
              <p:spPr bwMode="auto">
                <a:xfrm>
                  <a:off x="244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7" name="Freeform 51"/>
                <p:cNvSpPr>
                  <a:spLocks/>
                </p:cNvSpPr>
                <p:nvPr/>
              </p:nvSpPr>
              <p:spPr bwMode="auto">
                <a:xfrm>
                  <a:off x="259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8" name="Freeform 52"/>
                <p:cNvSpPr>
                  <a:spLocks/>
                </p:cNvSpPr>
                <p:nvPr/>
              </p:nvSpPr>
              <p:spPr bwMode="auto">
                <a:xfrm>
                  <a:off x="273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39" name="Freeform 53"/>
                <p:cNvSpPr>
                  <a:spLocks/>
                </p:cNvSpPr>
                <p:nvPr/>
              </p:nvSpPr>
              <p:spPr bwMode="auto">
                <a:xfrm>
                  <a:off x="288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40" name="Freeform 54"/>
                <p:cNvSpPr>
                  <a:spLocks/>
                </p:cNvSpPr>
                <p:nvPr/>
              </p:nvSpPr>
              <p:spPr bwMode="auto">
                <a:xfrm>
                  <a:off x="302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41" name="Freeform 55"/>
                <p:cNvSpPr>
                  <a:spLocks/>
                </p:cNvSpPr>
                <p:nvPr/>
              </p:nvSpPr>
              <p:spPr bwMode="auto">
                <a:xfrm>
                  <a:off x="316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42" name="Freeform 56"/>
                <p:cNvSpPr>
                  <a:spLocks/>
                </p:cNvSpPr>
                <p:nvPr/>
              </p:nvSpPr>
              <p:spPr bwMode="auto">
                <a:xfrm>
                  <a:off x="3312" y="1230"/>
                  <a:ext cx="228" cy="324"/>
                </a:xfrm>
                <a:custGeom>
                  <a:avLst/>
                  <a:gdLst>
                    <a:gd name="T0" fmla="*/ 0 w 228"/>
                    <a:gd name="T1" fmla="*/ 42 h 324"/>
                    <a:gd name="T2" fmla="*/ 66 w 228"/>
                    <a:gd name="T3" fmla="*/ 6 h 324"/>
                    <a:gd name="T4" fmla="*/ 84 w 228"/>
                    <a:gd name="T5" fmla="*/ 258 h 324"/>
                    <a:gd name="T6" fmla="*/ 228 w 228"/>
                    <a:gd name="T7" fmla="*/ 306 h 3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8"/>
                    <a:gd name="T13" fmla="*/ 0 h 324"/>
                    <a:gd name="T14" fmla="*/ 228 w 228"/>
                    <a:gd name="T15" fmla="*/ 324 h 3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8" h="324">
                      <a:moveTo>
                        <a:pt x="0" y="42"/>
                      </a:moveTo>
                      <a:cubicBezTo>
                        <a:pt x="30" y="18"/>
                        <a:pt x="12" y="12"/>
                        <a:pt x="66" y="6"/>
                      </a:cubicBezTo>
                      <a:cubicBezTo>
                        <a:pt x="120" y="0"/>
                        <a:pt x="90" y="192"/>
                        <a:pt x="84" y="258"/>
                      </a:cubicBezTo>
                      <a:cubicBezTo>
                        <a:pt x="78" y="324"/>
                        <a:pt x="192" y="312"/>
                        <a:pt x="228" y="306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  <p:grpSp>
          <p:nvGrpSpPr>
            <p:cNvPr id="8225" name="Group 83"/>
            <p:cNvGrpSpPr>
              <a:grpSpLocks/>
            </p:cNvGrpSpPr>
            <p:nvPr/>
          </p:nvGrpSpPr>
          <p:grpSpPr bwMode="auto">
            <a:xfrm flipH="1">
              <a:off x="2976" y="1824"/>
              <a:ext cx="432" cy="480"/>
              <a:chOff x="4128" y="898"/>
              <a:chExt cx="432" cy="494"/>
            </a:xfrm>
          </p:grpSpPr>
          <p:sp>
            <p:nvSpPr>
              <p:cNvPr id="8226" name="Line 84"/>
              <p:cNvSpPr>
                <a:spLocks noChangeShapeType="1"/>
              </p:cNvSpPr>
              <p:nvPr/>
            </p:nvSpPr>
            <p:spPr bwMode="auto">
              <a:xfrm flipH="1">
                <a:off x="4128" y="1392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27" name="Text Box 85"/>
              <p:cNvSpPr txBox="1">
                <a:spLocks noChangeArrowheads="1"/>
              </p:cNvSpPr>
              <p:nvPr/>
            </p:nvSpPr>
            <p:spPr bwMode="auto">
              <a:xfrm>
                <a:off x="4224" y="898"/>
                <a:ext cx="260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3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16" name="Group 110"/>
          <p:cNvGrpSpPr>
            <a:grpSpLocks/>
          </p:cNvGrpSpPr>
          <p:nvPr/>
        </p:nvGrpSpPr>
        <p:grpSpPr bwMode="auto">
          <a:xfrm>
            <a:off x="2057400" y="2514600"/>
            <a:ext cx="2667000" cy="2286000"/>
            <a:chOff x="1200" y="2688"/>
            <a:chExt cx="1680" cy="1440"/>
          </a:xfrm>
        </p:grpSpPr>
        <p:grpSp>
          <p:nvGrpSpPr>
            <p:cNvPr id="8205" name="Group 105"/>
            <p:cNvGrpSpPr>
              <a:grpSpLocks/>
            </p:cNvGrpSpPr>
            <p:nvPr/>
          </p:nvGrpSpPr>
          <p:grpSpPr bwMode="auto">
            <a:xfrm>
              <a:off x="1200" y="3456"/>
              <a:ext cx="1488" cy="672"/>
              <a:chOff x="1296" y="3360"/>
              <a:chExt cx="1488" cy="672"/>
            </a:xfrm>
          </p:grpSpPr>
          <p:sp>
            <p:nvSpPr>
              <p:cNvPr id="8209" name="Oval 87" descr="一般木紋"/>
              <p:cNvSpPr>
                <a:spLocks noChangeArrowheads="1"/>
              </p:cNvSpPr>
              <p:nvPr/>
            </p:nvSpPr>
            <p:spPr bwMode="auto">
              <a:xfrm>
                <a:off x="2208" y="3456"/>
                <a:ext cx="576" cy="576"/>
              </a:xfrm>
              <a:prstGeom prst="ellipse">
                <a:avLst/>
              </a:prstGeom>
              <a:blipFill dpi="0" rotWithShape="0">
                <a:blip r:embed="rId8" cstate="print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8210" name="Group 88"/>
              <p:cNvGrpSpPr>
                <a:grpSpLocks/>
              </p:cNvGrpSpPr>
              <p:nvPr/>
            </p:nvGrpSpPr>
            <p:grpSpPr bwMode="auto">
              <a:xfrm>
                <a:off x="1296" y="3360"/>
                <a:ext cx="912" cy="613"/>
                <a:chOff x="1362" y="1169"/>
                <a:chExt cx="2178" cy="613"/>
              </a:xfrm>
            </p:grpSpPr>
            <p:sp>
              <p:nvSpPr>
                <p:cNvPr id="8211" name="Freeform 89"/>
                <p:cNvSpPr>
                  <a:spLocks/>
                </p:cNvSpPr>
                <p:nvPr/>
              </p:nvSpPr>
              <p:spPr bwMode="auto">
                <a:xfrm>
                  <a:off x="1362" y="1169"/>
                  <a:ext cx="354" cy="607"/>
                </a:xfrm>
                <a:custGeom>
                  <a:avLst/>
                  <a:gdLst>
                    <a:gd name="T0" fmla="*/ 0 w 354"/>
                    <a:gd name="T1" fmla="*/ 367 h 607"/>
                    <a:gd name="T2" fmla="*/ 162 w 354"/>
                    <a:gd name="T3" fmla="*/ 355 h 607"/>
                    <a:gd name="T4" fmla="*/ 210 w 354"/>
                    <a:gd name="T5" fmla="*/ 181 h 607"/>
                    <a:gd name="T6" fmla="*/ 300 w 354"/>
                    <a:gd name="T7" fmla="*/ 31 h 607"/>
                    <a:gd name="T8" fmla="*/ 348 w 354"/>
                    <a:gd name="T9" fmla="*/ 367 h 607"/>
                    <a:gd name="T10" fmla="*/ 300 w 354"/>
                    <a:gd name="T11" fmla="*/ 607 h 607"/>
                    <a:gd name="T12" fmla="*/ 252 w 354"/>
                    <a:gd name="T13" fmla="*/ 367 h 607"/>
                    <a:gd name="T14" fmla="*/ 324 w 354"/>
                    <a:gd name="T15" fmla="*/ 145 h 60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54"/>
                    <a:gd name="T25" fmla="*/ 0 h 607"/>
                    <a:gd name="T26" fmla="*/ 354 w 354"/>
                    <a:gd name="T27" fmla="*/ 607 h 60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54" h="607">
                      <a:moveTo>
                        <a:pt x="0" y="367"/>
                      </a:moveTo>
                      <a:cubicBezTo>
                        <a:pt x="72" y="361"/>
                        <a:pt x="132" y="385"/>
                        <a:pt x="162" y="355"/>
                      </a:cubicBezTo>
                      <a:cubicBezTo>
                        <a:pt x="197" y="324"/>
                        <a:pt x="187" y="235"/>
                        <a:pt x="210" y="181"/>
                      </a:cubicBezTo>
                      <a:cubicBezTo>
                        <a:pt x="233" y="127"/>
                        <a:pt x="277" y="0"/>
                        <a:pt x="300" y="31"/>
                      </a:cubicBezTo>
                      <a:cubicBezTo>
                        <a:pt x="354" y="25"/>
                        <a:pt x="342" y="199"/>
                        <a:pt x="348" y="367"/>
                      </a:cubicBezTo>
                      <a:cubicBezTo>
                        <a:pt x="354" y="535"/>
                        <a:pt x="330" y="607"/>
                        <a:pt x="300" y="607"/>
                      </a:cubicBezTo>
                      <a:cubicBezTo>
                        <a:pt x="270" y="607"/>
                        <a:pt x="248" y="444"/>
                        <a:pt x="252" y="367"/>
                      </a:cubicBezTo>
                      <a:cubicBezTo>
                        <a:pt x="271" y="242"/>
                        <a:pt x="282" y="217"/>
                        <a:pt x="324" y="145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2" name="Freeform 90"/>
                <p:cNvSpPr>
                  <a:spLocks/>
                </p:cNvSpPr>
                <p:nvPr/>
              </p:nvSpPr>
              <p:spPr bwMode="auto">
                <a:xfrm>
                  <a:off x="172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3" name="Freeform 91"/>
                <p:cNvSpPr>
                  <a:spLocks/>
                </p:cNvSpPr>
                <p:nvPr/>
              </p:nvSpPr>
              <p:spPr bwMode="auto">
                <a:xfrm>
                  <a:off x="187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4" name="Freeform 92"/>
                <p:cNvSpPr>
                  <a:spLocks/>
                </p:cNvSpPr>
                <p:nvPr/>
              </p:nvSpPr>
              <p:spPr bwMode="auto">
                <a:xfrm>
                  <a:off x="201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5" name="Freeform 93"/>
                <p:cNvSpPr>
                  <a:spLocks/>
                </p:cNvSpPr>
                <p:nvPr/>
              </p:nvSpPr>
              <p:spPr bwMode="auto">
                <a:xfrm>
                  <a:off x="216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6" name="Freeform 94"/>
                <p:cNvSpPr>
                  <a:spLocks/>
                </p:cNvSpPr>
                <p:nvPr/>
              </p:nvSpPr>
              <p:spPr bwMode="auto">
                <a:xfrm>
                  <a:off x="230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7" name="Freeform 95"/>
                <p:cNvSpPr>
                  <a:spLocks/>
                </p:cNvSpPr>
                <p:nvPr/>
              </p:nvSpPr>
              <p:spPr bwMode="auto">
                <a:xfrm>
                  <a:off x="244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8" name="Freeform 96"/>
                <p:cNvSpPr>
                  <a:spLocks/>
                </p:cNvSpPr>
                <p:nvPr/>
              </p:nvSpPr>
              <p:spPr bwMode="auto">
                <a:xfrm>
                  <a:off x="2592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19" name="Freeform 97"/>
                <p:cNvSpPr>
                  <a:spLocks/>
                </p:cNvSpPr>
                <p:nvPr/>
              </p:nvSpPr>
              <p:spPr bwMode="auto">
                <a:xfrm>
                  <a:off x="2736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20" name="Freeform 98"/>
                <p:cNvSpPr>
                  <a:spLocks/>
                </p:cNvSpPr>
                <p:nvPr/>
              </p:nvSpPr>
              <p:spPr bwMode="auto">
                <a:xfrm>
                  <a:off x="2880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21" name="Freeform 99"/>
                <p:cNvSpPr>
                  <a:spLocks/>
                </p:cNvSpPr>
                <p:nvPr/>
              </p:nvSpPr>
              <p:spPr bwMode="auto">
                <a:xfrm>
                  <a:off x="3024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22" name="Freeform 100"/>
                <p:cNvSpPr>
                  <a:spLocks/>
                </p:cNvSpPr>
                <p:nvPr/>
              </p:nvSpPr>
              <p:spPr bwMode="auto">
                <a:xfrm>
                  <a:off x="3168" y="1200"/>
                  <a:ext cx="144" cy="582"/>
                </a:xfrm>
                <a:custGeom>
                  <a:avLst/>
                  <a:gdLst>
                    <a:gd name="T0" fmla="*/ 0 w 144"/>
                    <a:gd name="T1" fmla="*/ 72 h 582"/>
                    <a:gd name="T2" fmla="*/ 90 w 144"/>
                    <a:gd name="T3" fmla="*/ 6 h 582"/>
                    <a:gd name="T4" fmla="*/ 138 w 144"/>
                    <a:gd name="T5" fmla="*/ 342 h 582"/>
                    <a:gd name="T6" fmla="*/ 90 w 144"/>
                    <a:gd name="T7" fmla="*/ 582 h 582"/>
                    <a:gd name="T8" fmla="*/ 42 w 144"/>
                    <a:gd name="T9" fmla="*/ 342 h 582"/>
                    <a:gd name="T10" fmla="*/ 114 w 144"/>
                    <a:gd name="T11" fmla="*/ 120 h 5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4"/>
                    <a:gd name="T19" fmla="*/ 0 h 582"/>
                    <a:gd name="T20" fmla="*/ 144 w 144"/>
                    <a:gd name="T21" fmla="*/ 582 h 5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4" h="582">
                      <a:moveTo>
                        <a:pt x="0" y="72"/>
                      </a:moveTo>
                      <a:cubicBezTo>
                        <a:pt x="30" y="48"/>
                        <a:pt x="36" y="12"/>
                        <a:pt x="90" y="6"/>
                      </a:cubicBezTo>
                      <a:cubicBezTo>
                        <a:pt x="144" y="0"/>
                        <a:pt x="132" y="174"/>
                        <a:pt x="138" y="342"/>
                      </a:cubicBezTo>
                      <a:cubicBezTo>
                        <a:pt x="144" y="510"/>
                        <a:pt x="120" y="582"/>
                        <a:pt x="90" y="582"/>
                      </a:cubicBezTo>
                      <a:cubicBezTo>
                        <a:pt x="60" y="582"/>
                        <a:pt x="38" y="419"/>
                        <a:pt x="42" y="342"/>
                      </a:cubicBezTo>
                      <a:cubicBezTo>
                        <a:pt x="61" y="217"/>
                        <a:pt x="72" y="192"/>
                        <a:pt x="114" y="120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23" name="Freeform 101"/>
                <p:cNvSpPr>
                  <a:spLocks/>
                </p:cNvSpPr>
                <p:nvPr/>
              </p:nvSpPr>
              <p:spPr bwMode="auto">
                <a:xfrm>
                  <a:off x="3312" y="1230"/>
                  <a:ext cx="228" cy="324"/>
                </a:xfrm>
                <a:custGeom>
                  <a:avLst/>
                  <a:gdLst>
                    <a:gd name="T0" fmla="*/ 0 w 228"/>
                    <a:gd name="T1" fmla="*/ 42 h 324"/>
                    <a:gd name="T2" fmla="*/ 66 w 228"/>
                    <a:gd name="T3" fmla="*/ 6 h 324"/>
                    <a:gd name="T4" fmla="*/ 84 w 228"/>
                    <a:gd name="T5" fmla="*/ 258 h 324"/>
                    <a:gd name="T6" fmla="*/ 228 w 228"/>
                    <a:gd name="T7" fmla="*/ 306 h 3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8"/>
                    <a:gd name="T13" fmla="*/ 0 h 324"/>
                    <a:gd name="T14" fmla="*/ 228 w 228"/>
                    <a:gd name="T15" fmla="*/ 324 h 3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8" h="324">
                      <a:moveTo>
                        <a:pt x="0" y="42"/>
                      </a:moveTo>
                      <a:cubicBezTo>
                        <a:pt x="30" y="18"/>
                        <a:pt x="12" y="12"/>
                        <a:pt x="66" y="6"/>
                      </a:cubicBezTo>
                      <a:cubicBezTo>
                        <a:pt x="120" y="0"/>
                        <a:pt x="90" y="192"/>
                        <a:pt x="84" y="258"/>
                      </a:cubicBezTo>
                      <a:cubicBezTo>
                        <a:pt x="78" y="324"/>
                        <a:pt x="192" y="312"/>
                        <a:pt x="228" y="306"/>
                      </a:cubicBezTo>
                    </a:path>
                  </a:pathLst>
                </a:custGeom>
                <a:noFill/>
                <a:ln w="19050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</p:grpSp>
        <p:grpSp>
          <p:nvGrpSpPr>
            <p:cNvPr id="8206" name="Group 102"/>
            <p:cNvGrpSpPr>
              <a:grpSpLocks/>
            </p:cNvGrpSpPr>
            <p:nvPr/>
          </p:nvGrpSpPr>
          <p:grpSpPr bwMode="auto">
            <a:xfrm flipH="1">
              <a:off x="2016" y="2688"/>
              <a:ext cx="864" cy="692"/>
              <a:chOff x="4608" y="1536"/>
              <a:chExt cx="864" cy="692"/>
            </a:xfrm>
          </p:grpSpPr>
          <p:sp>
            <p:nvSpPr>
              <p:cNvPr id="8207" name="Line 103"/>
              <p:cNvSpPr>
                <a:spLocks noChangeShapeType="1"/>
              </p:cNvSpPr>
              <p:nvPr/>
            </p:nvSpPr>
            <p:spPr bwMode="auto">
              <a:xfrm flipH="1">
                <a:off x="4608" y="2208"/>
                <a:ext cx="86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08" name="Text Box 104"/>
              <p:cNvSpPr txBox="1">
                <a:spLocks noChangeArrowheads="1"/>
              </p:cNvSpPr>
              <p:nvPr/>
            </p:nvSpPr>
            <p:spPr bwMode="auto">
              <a:xfrm>
                <a:off x="4944" y="1536"/>
                <a:ext cx="380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6600">
                    <a:solidFill>
                      <a:srgbClr val="FF3300"/>
                    </a:solidFill>
                    <a:ea typeface="PMingLiU" pitchFamily="18" charset="-120"/>
                  </a:rPr>
                  <a:t>a</a:t>
                </a:r>
                <a:endParaRPr lang="en-US" altLang="zh-TW">
                  <a:ea typeface="PMingLiU" pitchFamily="18" charset="-120"/>
                </a:endParaRPr>
              </a:p>
            </p:txBody>
          </p:sp>
        </p:grpSp>
      </p:grpSp>
      <p:grpSp>
        <p:nvGrpSpPr>
          <p:cNvPr id="20" name="Group 112"/>
          <p:cNvGrpSpPr>
            <a:grpSpLocks/>
          </p:cNvGrpSpPr>
          <p:nvPr/>
        </p:nvGrpSpPr>
        <p:grpSpPr bwMode="auto">
          <a:xfrm>
            <a:off x="4648200" y="5486400"/>
            <a:ext cx="2590800" cy="685800"/>
            <a:chOff x="2112" y="3456"/>
            <a:chExt cx="1632" cy="432"/>
          </a:xfrm>
        </p:grpSpPr>
        <p:sp>
          <p:nvSpPr>
            <p:cNvPr id="8203" name="AutoShape 113"/>
            <p:cNvSpPr>
              <a:spLocks noChangeArrowheads="1"/>
            </p:cNvSpPr>
            <p:nvPr/>
          </p:nvSpPr>
          <p:spPr bwMode="auto">
            <a:xfrm>
              <a:off x="2112" y="3456"/>
              <a:ext cx="1632" cy="432"/>
            </a:xfrm>
            <a:prstGeom prst="wedgeRectCallout">
              <a:avLst>
                <a:gd name="adj1" fmla="val -306"/>
                <a:gd name="adj2" fmla="val -13912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AU"/>
            </a:p>
          </p:txBody>
        </p:sp>
        <p:sp>
          <p:nvSpPr>
            <p:cNvPr id="8204" name="Text Box 114"/>
            <p:cNvSpPr txBox="1">
              <a:spLocks noChangeArrowheads="1"/>
            </p:cNvSpPr>
            <p:nvPr/>
          </p:nvSpPr>
          <p:spPr bwMode="auto">
            <a:xfrm>
              <a:off x="2160" y="3504"/>
              <a:ext cx="1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1">
                  <a:solidFill>
                    <a:schemeClr val="tx2"/>
                  </a:solidFill>
                  <a:ea typeface="PMingLiU" pitchFamily="18" charset="-120"/>
                </a:rPr>
                <a:t>Equil. position</a:t>
              </a:r>
              <a:endParaRPr lang="en-US" altLang="zh-TW">
                <a:ea typeface="PMingLiU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61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CAMERA.WAV"/>
          </p:stSnd>
        </p:sndAc>
      </p:transition>
    </mc:Choice>
    <mc:Fallback xmlns="">
      <p:transition>
        <p:sndAc>
          <p:stSnd>
            <p:snd r:embed="rId10" name="CAMERA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 animBg="1"/>
      <p:bldP spid="2869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317</Words>
  <Application>Microsoft Macintosh PowerPoint</Application>
  <PresentationFormat>On-screen Show (4:3)</PresentationFormat>
  <Paragraphs>76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96</cp:revision>
  <cp:lastPrinted>2002-03-16T02:38:44Z</cp:lastPrinted>
  <dcterms:created xsi:type="dcterms:W3CDTF">2002-03-15T17:34:58Z</dcterms:created>
  <dcterms:modified xsi:type="dcterms:W3CDTF">2015-05-23T09:30:24Z</dcterms:modified>
</cp:coreProperties>
</file>