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8" r:id="rId2"/>
    <p:sldMasterId id="2147483720" r:id="rId3"/>
    <p:sldMasterId id="2147483732" r:id="rId4"/>
    <p:sldMasterId id="2147483756" r:id="rId5"/>
    <p:sldMasterId id="2147483768" r:id="rId6"/>
    <p:sldMasterId id="2147483780" r:id="rId7"/>
    <p:sldMasterId id="2147483804" r:id="rId8"/>
    <p:sldMasterId id="2147483816" r:id="rId9"/>
    <p:sldMasterId id="2147483828" r:id="rId10"/>
  </p:sldMasterIdLst>
  <p:notesMasterIdLst>
    <p:notesMasterId r:id="rId36"/>
  </p:notesMasterIdLst>
  <p:sldIdLst>
    <p:sldId id="401" r:id="rId11"/>
    <p:sldId id="410" r:id="rId12"/>
    <p:sldId id="421" r:id="rId13"/>
    <p:sldId id="441" r:id="rId14"/>
    <p:sldId id="429" r:id="rId15"/>
    <p:sldId id="430" r:id="rId16"/>
    <p:sldId id="412" r:id="rId17"/>
    <p:sldId id="403" r:id="rId18"/>
    <p:sldId id="402" r:id="rId19"/>
    <p:sldId id="415" r:id="rId20"/>
    <p:sldId id="416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23" r:id="rId32"/>
    <p:sldId id="424" r:id="rId33"/>
    <p:sldId id="425" r:id="rId34"/>
    <p:sldId id="428" r:id="rId3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5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586"/>
  </p:normalViewPr>
  <p:slideViewPr>
    <p:cSldViewPr>
      <p:cViewPr>
        <p:scale>
          <a:sx n="112" d="100"/>
          <a:sy n="112" d="100"/>
        </p:scale>
        <p:origin x="144" y="-192"/>
      </p:cViewPr>
      <p:guideLst>
        <p:guide orient="horz" pos="4272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Distance</a:t>
            </a:r>
            <a:r>
              <a:rPr lang="en-US" baseline="0" dirty="0" smtClean="0"/>
              <a:t> time graph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785888"/>
        <c:axId val="-2088225072"/>
      </c:scatterChart>
      <c:valAx>
        <c:axId val="-208278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Time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8225072"/>
        <c:crosses val="autoZero"/>
        <c:crossBetween val="midCat"/>
      </c:valAx>
      <c:valAx>
        <c:axId val="-2088225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Distance 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27858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Distance</a:t>
            </a:r>
            <a:r>
              <a:rPr lang="en-US" baseline="0" dirty="0" smtClean="0"/>
              <a:t> time graph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940704"/>
        <c:axId val="-2083101152"/>
      </c:scatterChart>
      <c:valAx>
        <c:axId val="-208294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Time [s]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3101152"/>
        <c:crosses val="autoZero"/>
        <c:crossBetween val="midCat"/>
      </c:valAx>
      <c:valAx>
        <c:axId val="-2083101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Distance [m]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2940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Distance</a:t>
            </a:r>
            <a:r>
              <a:rPr lang="en-US" baseline="0" dirty="0" smtClean="0"/>
              <a:t> time graph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377600"/>
        <c:axId val="2046228000"/>
      </c:scatterChart>
      <c:valAx>
        <c:axId val="-2088377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Time [s]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46228000"/>
        <c:crosses val="autoZero"/>
        <c:crossBetween val="midCat"/>
      </c:valAx>
      <c:valAx>
        <c:axId val="2046228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Distance [m]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8377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Distance</a:t>
            </a:r>
            <a:r>
              <a:rPr lang="en-US" baseline="0" dirty="0" smtClean="0"/>
              <a:t> time graph 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137619386465"/>
          <c:y val="0.0840093721091063"/>
          <c:w val="0.84685023118022"/>
          <c:h val="0.709542643770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977152"/>
        <c:axId val="-2087807472"/>
      </c:scatterChart>
      <c:valAx>
        <c:axId val="-2087977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Time [s]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7807472"/>
        <c:crosses val="autoZero"/>
        <c:crossBetween val="midCat"/>
      </c:valAx>
      <c:valAx>
        <c:axId val="-2087807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Distance [m]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79771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Distance</a:t>
            </a:r>
            <a:r>
              <a:rPr lang="en-US" baseline="0" dirty="0" smtClean="0"/>
              <a:t> time graph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391024"/>
        <c:axId val="2124095024"/>
      </c:scatterChart>
      <c:valAx>
        <c:axId val="212439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Time [s]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24095024"/>
        <c:crosses val="autoZero"/>
        <c:crossBetween val="midCat"/>
      </c:valAx>
      <c:valAx>
        <c:axId val="2124095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Distance [m]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2439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Distance</a:t>
            </a:r>
            <a:r>
              <a:rPr lang="en-US" baseline="0" dirty="0" smtClean="0"/>
              <a:t> time graph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930640"/>
        <c:axId val="-2082958704"/>
      </c:scatterChart>
      <c:valAx>
        <c:axId val="-208293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Time [s]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2958704"/>
        <c:crosses val="autoZero"/>
        <c:crossBetween val="midCat"/>
      </c:valAx>
      <c:valAx>
        <c:axId val="-2082958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Distance [m]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29306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77F9AB-0BDA-4B8C-9DD5-A530C2025646}" type="datetimeFigureOut">
              <a:rPr lang="en-US"/>
              <a:pPr>
                <a:defRPr/>
              </a:pPr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3FFC22-043D-4802-9E74-2BA9225D8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00B88-C385-45FC-AB81-8592670E6A63}" type="slidenum">
              <a:rPr lang="en-NZ" smtClean="0">
                <a:solidFill>
                  <a:prstClr val="black"/>
                </a:solidFill>
              </a:rPr>
              <a:pPr eaLnBrk="1" hangingPunct="1"/>
              <a:t>2</a:t>
            </a:fld>
            <a:endParaRPr lang="en-N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2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E5C246-A122-4FF1-9F13-D5737D9F7A9D}" type="slidenum">
              <a:rPr lang="en-NZ" smtClean="0">
                <a:solidFill>
                  <a:prstClr val="black"/>
                </a:solidFill>
              </a:rPr>
              <a:pPr eaLnBrk="1" hangingPunct="1"/>
              <a:t>7</a:t>
            </a:fld>
            <a:endParaRPr lang="en-NZ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9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fld id="{FFAD0004-4A98-4BC5-973C-A6124645B46C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48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A7008048-0AED-460A-B992-968969C8CB66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40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fld id="{C8F7DC50-02D4-417B-BB7F-6CFCFEAB85D9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2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7313-C412-4F57-A4F9-4CCD9D3F7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8E25-E25E-4270-890F-29B46C2C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8EC2-659F-4B67-98FB-27146396A0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690B-90BF-4095-882C-B19AF644FC0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155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2862-7E54-4931-B4D2-1237165DE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CEF3-45D7-4F2E-9F9A-D2B31F3167CB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430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9B31-B73E-4676-B9C2-899201104E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609B-8B35-493A-A20A-3037AB030D1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83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5C84-FC5C-478F-9EEE-F5EB85584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5559-DC58-4B3F-9053-22D1866A3998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7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E736-D7C7-416F-8145-804D2FBB2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E58B-D311-4DB5-B02E-C38BD0BF40A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01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F80A-0AB3-4D96-AE1B-5DF0D94FE8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4ACB-905B-4CCE-9512-16EE02F7813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151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FE5-9DAF-4C7B-982E-E5B51EF75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0419-3BC8-49CA-8A63-03178951369C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349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66F8-8F1B-4CAB-8BFE-D65C56A251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1084-9723-4320-9225-1430E391D3A7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565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7A38-CB64-4F68-86EF-66D9882BFA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2B53-B9CA-42E1-9677-81DC8EEBADC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536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9883-B82A-48E4-A8A4-4CDABC397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5D3E-2039-4BB7-A1C3-4263F0BFAB1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4E39-0AC1-4659-8683-287780A0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393A-840C-477E-A63B-D37813E7F2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A5DB-9DD5-4EAF-B97C-BDAFF7A545AF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2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2D6DC-0EA9-4BDB-82B3-78BB3150EE2D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0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A645-16C8-418C-BA4D-4B0BDCD33439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61D9A-D589-4609-BEFC-32815ABFFD1C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9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8228D-6075-4C7C-9C0E-B3772FED87A4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51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B5FAE-EB1E-4C0A-BFBC-4BD7FF71D2D7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7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1EA45-EB47-4B0B-9A6D-4AEA082AA71E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FE44-11DD-4118-8E3F-FF456E73126A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8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27F35-F281-4D2F-BB40-2663E655612D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9B5D-0B4E-4F32-BEAC-976887B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F7A50-C1ED-4D1B-8CAB-777199E5E81B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FF73E-C8F9-4909-8105-1C8258E3DD50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7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8FE92-1F9A-4F5D-8719-210A6D943DD2}" type="slidenum">
              <a:rPr lang="en-US" altLang="en-US">
                <a:solidFill>
                  <a:srgbClr val="5C1F00"/>
                </a:solidFill>
              </a:rPr>
              <a:pPr/>
              <a:t>‹#›</a:t>
            </a:fld>
            <a:endParaRPr lang="en-US" alt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16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3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91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00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9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7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02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80C6-BDBF-403F-AC04-8C6F5047C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98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35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0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B00B-10B1-4E6C-B0A4-B84CB4F4F276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11/02/16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CD83-6B99-4E8A-A63B-92DF9BD5FD71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2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8EC2-659F-4B67-98FB-27146396A0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690B-90BF-4095-882C-B19AF644FC0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34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2862-7E54-4931-B4D2-1237165DE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CEF3-45D7-4F2E-9F9A-D2B31F3167CB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74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9B31-B73E-4676-B9C2-899201104E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609B-8B35-493A-A20A-3037AB030D1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85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5C84-FC5C-478F-9EEE-F5EB85584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5559-DC58-4B3F-9053-22D1866A3998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82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E736-D7C7-416F-8145-804D2FBB2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E58B-D311-4DB5-B02E-C38BD0BF40A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3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F80A-0AB3-4D96-AE1B-5DF0D94FE8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4ACB-905B-4CCE-9512-16EE02F7813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9397-1301-466B-8E0C-5AC84FE4E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FE5-9DAF-4C7B-982E-E5B51EF75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0419-3BC8-49CA-8A63-03178951369C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95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66F8-8F1B-4CAB-8BFE-D65C56A251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1084-9723-4320-9225-1430E391D3A7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50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7A38-CB64-4F68-86EF-66D9882BFA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2B53-B9CA-42E1-9677-81DC8EEBADC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31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9883-B82A-48E4-A8A4-4CDABC397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5D3E-2039-4BB7-A1C3-4263F0BFAB1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43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393A-840C-477E-A63B-D37813E7F2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A5DB-9DD5-4EAF-B97C-BDAFF7A545AF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2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8EC2-659F-4B67-98FB-27146396A0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690B-90BF-4095-882C-B19AF644FC0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19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2862-7E54-4931-B4D2-1237165DE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CEF3-45D7-4F2E-9F9A-D2B31F3167CB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26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9B31-B73E-4676-B9C2-899201104E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609B-8B35-493A-A20A-3037AB030D1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46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5C84-FC5C-478F-9EEE-F5EB85584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5559-DC58-4B3F-9053-22D1866A3998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40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E736-D7C7-416F-8145-804D2FBB2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E58B-D311-4DB5-B02E-C38BD0BF40A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48A5-604C-420B-9F02-690917B5C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F80A-0AB3-4D96-AE1B-5DF0D94FE8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4ACB-905B-4CCE-9512-16EE02F7813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45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FE5-9DAF-4C7B-982E-E5B51EF75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0419-3BC8-49CA-8A63-03178951369C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0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66F8-8F1B-4CAB-8BFE-D65C56A251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1084-9723-4320-9225-1430E391D3A7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8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7A38-CB64-4F68-86EF-66D9882BFA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2B53-B9CA-42E1-9677-81DC8EEBADC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3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9883-B82A-48E4-A8A4-4CDABC397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5D3E-2039-4BB7-A1C3-4263F0BFAB1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94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393A-840C-477E-A63B-D37813E7F2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A5DB-9DD5-4EAF-B97C-BDAFF7A545AF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69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475D7-3069-4CE1-AA19-730831522D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08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A7CBE-8AB5-462E-AB6D-7D7DF76ED38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51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7846-2A4C-473D-9577-6EDA433554D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96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CE63C-2796-4467-8082-0657F36CDF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6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C538-2125-4A9C-A5F6-F6D227D9B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E734D-CFF5-418C-A025-2F1DCBFEEC9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27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9D2B4-578D-4FC9-B3F7-306CC0CBEF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23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4ECF5-C539-435D-AC43-3335B038AED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44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D14A3-8D09-414D-A333-8AA8CCAA016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4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40D80-9074-4469-88AA-BF4B6313D7C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78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F3B25-35A0-42D9-8057-5BECE2D6948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3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D40D1-AB6C-42E4-B772-8F0DF0FA9C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42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172C5-5EFC-4C23-A4A4-3319253095A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20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BFB18-66FD-4D64-8F5A-5D4A859FB8E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091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1CD6C-CA47-4F02-ACF7-23B43E757AE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109D-13F8-498D-BDBE-413B95EF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D43D3-DC2C-422E-B0BC-BCDFC03CFED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68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DEB9B-D5C8-476D-B8E9-22A49CA9F99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09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D57C8-9135-4038-B8D0-50E281CAC6D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613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D52BF-03F0-46C7-9B90-07DADB8E7CF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79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2308A-7588-447B-AB19-08DE11F3C6C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45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CD345-BB5A-4E17-9550-1C9CCBA87DC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1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54D01-A218-4712-9277-D98A6500870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69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FB138-F7DD-43CC-9AB6-E4C14C8EF6E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53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8EC2-659F-4B67-98FB-27146396A0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690B-90BF-4095-882C-B19AF644FC0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944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2862-7E54-4931-B4D2-1237165DE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CEF3-45D7-4F2E-9F9A-D2B31F3167CB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4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20E3-C704-46FC-BD5A-A8E9D099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9B31-B73E-4676-B9C2-899201104E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609B-8B35-493A-A20A-3037AB030D1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899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5C84-FC5C-478F-9EEE-F5EB85584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5559-DC58-4B3F-9053-22D1866A3998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5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E736-D7C7-416F-8145-804D2FBB2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E58B-D311-4DB5-B02E-C38BD0BF40A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96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F80A-0AB3-4D96-AE1B-5DF0D94FE8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4ACB-905B-4CCE-9512-16EE02F7813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257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FE5-9DAF-4C7B-982E-E5B51EF75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0419-3BC8-49CA-8A63-03178951369C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739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66F8-8F1B-4CAB-8BFE-D65C56A251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1084-9723-4320-9225-1430E391D3A7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10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7A38-CB64-4F68-86EF-66D9882BFA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2B53-B9CA-42E1-9677-81DC8EEBADC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569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9883-B82A-48E4-A8A4-4CDABC397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5D3E-2039-4BB7-A1C3-4263F0BFAB1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1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393A-840C-477E-A63B-D37813E7F2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A5DB-9DD5-4EAF-B97C-BDAFF7A545AF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1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8EC2-659F-4B67-98FB-27146396A0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690B-90BF-4095-882C-B19AF644FC0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AFF3-5797-4431-8A02-26464613F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2862-7E54-4931-B4D2-1237165DE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CEF3-45D7-4F2E-9F9A-D2B31F3167CB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49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9B31-B73E-4676-B9C2-899201104E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609B-8B35-493A-A20A-3037AB030D1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571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5C84-FC5C-478F-9EEE-F5EB85584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5559-DC58-4B3F-9053-22D1866A3998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934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E736-D7C7-416F-8145-804D2FBB2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E58B-D311-4DB5-B02E-C38BD0BF40A2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80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F80A-0AB3-4D96-AE1B-5DF0D94FE8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4ACB-905B-4CCE-9512-16EE02F7813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375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FE5-9DAF-4C7B-982E-E5B51EF75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0419-3BC8-49CA-8A63-03178951369C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412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66F8-8F1B-4CAB-8BFE-D65C56A251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1084-9723-4320-9225-1430E391D3A7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603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7A38-CB64-4F68-86EF-66D9882BFA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2B53-B9CA-42E1-9677-81DC8EEBADCE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042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9883-B82A-48E4-A8A4-4CDABC397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5D3E-2039-4BB7-A1C3-4263F0BFAB10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976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393A-840C-477E-A63B-D37813E7F2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A5DB-9DD5-4EAF-B97C-BDAFF7A545AF}" type="slidenum">
              <a:rPr lang="en-N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2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712FBB-99A9-4374-8AF4-0821A61B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3A607DB-9034-4AC8-9129-BE788A5B34A2}" type="datetimeFigureOut">
              <a:rPr lang="en-US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2/11/16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295F199-7648-4E72-9E88-B5D69D090B42}" type="slidenum">
              <a:rPr lang="en-NZ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b="0">
              <a:solidFill>
                <a:srgbClr val="5C1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b="0">
              <a:solidFill>
                <a:srgbClr val="5C1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E3CF95-076B-4A86-A201-D5328ED8A7AD}" type="slidenum">
              <a:rPr lang="en-US" altLang="en-US" b="0" smtClean="0">
                <a:solidFill>
                  <a:srgbClr val="5C1F00"/>
                </a:solidFill>
                <a:latin typeface="Arial" charset="0"/>
                <a:ea typeface="ＭＳ Ｐゴシック" pitchFamily="-108" charset="-128"/>
              </a:rPr>
              <a:pPr/>
              <a:t>‹#›</a:t>
            </a:fld>
            <a:endParaRPr lang="en-US" altLang="en-US" b="0" smtClean="0">
              <a:solidFill>
                <a:srgbClr val="5C1F00"/>
              </a:solidFill>
              <a:latin typeface="Arial" charset="0"/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0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D2B00B-10B1-4E6C-B0A4-B84CB4F4F276}" type="datetimeFigureOut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11/02/16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97CD83-6B99-4E8A-A63B-92DF9BD5FD71}" type="slidenum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0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3A607DB-9034-4AC8-9129-BE788A5B34A2}" type="datetimeFigureOut">
              <a:rPr lang="en-US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2/11/16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295F199-7648-4E72-9E88-B5D69D090B42}" type="slidenum">
              <a:rPr lang="en-NZ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3A607DB-9034-4AC8-9129-BE788A5B34A2}" type="datetimeFigureOut">
              <a:rPr lang="en-US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2/11/16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295F199-7648-4E72-9E88-B5D69D090B42}" type="slidenum">
              <a:rPr lang="en-NZ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0AA831-9824-4AAC-B51D-01E0C7DA9F65}" type="slidenum">
              <a:rPr lang="en-US" altLang="en-US" b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  <a:pPr/>
              <a:t>‹#›</a:t>
            </a:fld>
            <a:endParaRPr lang="en-US" altLang="en-US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40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EF2144-2D07-432C-8FA8-B4DC79FA55CA}" type="slidenum">
              <a:rPr lang="en-US" altLang="en-US" b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  <a:pPr/>
              <a:t>‹#›</a:t>
            </a:fld>
            <a:endParaRPr lang="en-US" altLang="en-US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06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3A607DB-9034-4AC8-9129-BE788A5B34A2}" type="datetimeFigureOut">
              <a:rPr lang="en-US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2/11/16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295F199-7648-4E72-9E88-B5D69D090B42}" type="slidenum">
              <a:rPr lang="en-NZ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3A607DB-9034-4AC8-9129-BE788A5B34A2}" type="datetimeFigureOut">
              <a:rPr lang="en-US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2/11/16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295F199-7648-4E72-9E88-B5D69D090B42}" type="slidenum">
              <a:rPr lang="en-NZ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05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05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0.png"/><Relationship Id="rId5" Type="http://schemas.openxmlformats.org/officeDocument/2006/relationships/image" Target="../media/image7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105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13.png"/><Relationship Id="rId3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10.png"/><Relationship Id="rId6" Type="http://schemas.openxmlformats.org/officeDocument/2006/relationships/image" Target="../media/image220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620" y="272447"/>
            <a:ext cx="238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Why graph?</a:t>
            </a:r>
            <a:endParaRPr lang="en-NZ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421575" y="1204203"/>
            <a:ext cx="1274930" cy="1052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227460" y="1963981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Drawing a LBF</a:t>
            </a:r>
            <a:endParaRPr lang="en-NZ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endCxn id="19" idx="0"/>
          </p:cNvCxnSpPr>
          <p:nvPr/>
        </p:nvCxnSpPr>
        <p:spPr bwMode="auto">
          <a:xfrm>
            <a:off x="7482665" y="4349515"/>
            <a:ext cx="46769" cy="731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23640" y="4783341"/>
            <a:ext cx="24978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latin typeface="+mn-lt"/>
                <a:cs typeface="Arial" panose="020B0604020202020204" pitchFamily="34" charset="0"/>
              </a:rPr>
              <a:t>Determining </a:t>
            </a:r>
          </a:p>
          <a:p>
            <a:pPr algn="ctr"/>
            <a:r>
              <a:rPr lang="en-NZ" sz="3200" dirty="0" smtClean="0">
                <a:latin typeface="+mn-lt"/>
                <a:cs typeface="Arial" panose="020B0604020202020204" pitchFamily="34" charset="0"/>
              </a:rPr>
              <a:t>a gradient</a:t>
            </a:r>
            <a:endParaRPr lang="en-NZ" sz="32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 flipV="1">
            <a:off x="2914176" y="5080829"/>
            <a:ext cx="856869" cy="424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5366" y="3054554"/>
            <a:ext cx="22739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Linear 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relationship</a:t>
            </a:r>
            <a:endParaRPr lang="en-NZ" sz="32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379828" y="857222"/>
            <a:ext cx="96092" cy="1470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95566" y="2195685"/>
            <a:ext cx="22236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Skills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789" y="838329"/>
            <a:ext cx="1834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latin typeface="+mn-lt"/>
                <a:cs typeface="Arial" panose="020B0604020202020204" pitchFamily="34" charset="0"/>
              </a:rPr>
              <a:t>Variables</a:t>
            </a:r>
            <a:endParaRPr lang="en-NZ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1045" y="4788441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latin typeface="+mn-lt"/>
                <a:cs typeface="Arial" panose="020B0604020202020204" pitchFamily="34" charset="0"/>
              </a:rPr>
              <a:t>y = mx+c</a:t>
            </a:r>
            <a:endParaRPr lang="en-NZ" sz="32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6437" y="3100926"/>
            <a:ext cx="2434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Non -Linear 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relationships</a:t>
            </a:r>
            <a:endParaRPr lang="en-NZ" sz="32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3339" y="5080829"/>
            <a:ext cx="26121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2800" dirty="0" smtClean="0">
                <a:latin typeface="+mn-lt"/>
                <a:cs typeface="Arial" panose="020B0604020202020204" pitchFamily="34" charset="0"/>
              </a:rPr>
              <a:t>Data </a:t>
            </a:r>
          </a:p>
          <a:p>
            <a:pPr algn="ctr"/>
            <a:r>
              <a:rPr lang="en-NZ" sz="2800" dirty="0" smtClean="0">
                <a:latin typeface="+mn-lt"/>
                <a:cs typeface="Arial" panose="020B0604020202020204" pitchFamily="34" charset="0"/>
              </a:rPr>
              <a:t>Transformation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71974" y="2256369"/>
            <a:ext cx="0" cy="81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2"/>
          </p:cNvCxnSpPr>
          <p:nvPr/>
        </p:nvCxnSpPr>
        <p:spPr bwMode="auto">
          <a:xfrm flipH="1">
            <a:off x="1481861" y="4131772"/>
            <a:ext cx="120483" cy="688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483771" y="3212976"/>
            <a:ext cx="1212734" cy="3338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H="1" flipV="1">
            <a:off x="1459149" y="2534239"/>
            <a:ext cx="139019" cy="538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7" idx="3"/>
          </p:cNvCxnSpPr>
          <p:nvPr/>
        </p:nvCxnSpPr>
        <p:spPr>
          <a:xfrm flipH="1" flipV="1">
            <a:off x="5563523" y="5080829"/>
            <a:ext cx="1323924" cy="424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586233" y="5669940"/>
            <a:ext cx="20423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latin typeface="+mn-lt"/>
                <a:cs typeface="Arial" panose="020B0604020202020204" pitchFamily="34" charset="0"/>
              </a:rPr>
              <a:t>Solving </a:t>
            </a:r>
          </a:p>
          <a:p>
            <a:pPr algn="ctr"/>
            <a:r>
              <a:rPr lang="en-NZ" sz="3200" dirty="0" smtClean="0">
                <a:latin typeface="+mn-lt"/>
                <a:cs typeface="Arial" panose="020B0604020202020204" pitchFamily="34" charset="0"/>
              </a:rPr>
              <a:t>a constant</a:t>
            </a:r>
            <a:endParaRPr lang="en-NZ" sz="32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4379828" y="5405513"/>
            <a:ext cx="96092" cy="351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558205" y="5669940"/>
            <a:ext cx="0" cy="597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1042736" y="6162383"/>
            <a:ext cx="1119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latin typeface="+mn-lt"/>
                <a:cs typeface="Arial" panose="020B0604020202020204" pitchFamily="34" charset="0"/>
              </a:rPr>
              <a:t>Units</a:t>
            </a:r>
            <a:endParaRPr lang="en-NZ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51479" y="424491"/>
            <a:ext cx="2887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Proportionality</a:t>
            </a:r>
            <a:endParaRPr lang="en-NZ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714245" y="2195685"/>
            <a:ext cx="945987" cy="45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137126" y="1592533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Relationships</a:t>
            </a:r>
            <a:endParaRPr lang="en-NZ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>
            <a:stCxn id="64" idx="0"/>
            <a:endCxn id="53" idx="2"/>
          </p:cNvCxnSpPr>
          <p:nvPr/>
        </p:nvCxnSpPr>
        <p:spPr>
          <a:xfrm flipH="1" flipV="1">
            <a:off x="7395432" y="1009266"/>
            <a:ext cx="19448" cy="583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449103" y="3987014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Spikes / outliers</a:t>
            </a:r>
            <a:endParaRPr lang="en-NZ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4642196" y="4448679"/>
            <a:ext cx="35516" cy="40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 rot="16200000">
            <a:off x="7468199" y="3682585"/>
            <a:ext cx="2526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(2.1 investigation)</a:t>
            </a:r>
          </a:p>
        </p:txBody>
      </p:sp>
    </p:spTree>
    <p:extLst>
      <p:ext uri="{BB962C8B-B14F-4D97-AF65-F5344CB8AC3E}">
        <p14:creationId xmlns:p14="http://schemas.microsoft.com/office/powerpoint/2010/main" val="16048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 bwMode="auto">
          <a:xfrm>
            <a:off x="4724400" y="1524000"/>
            <a:ext cx="4114800" cy="457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endParaRPr lang="en-GB" altLang="en-US" b="0" smtClean="0">
              <a:solidFill>
                <a:prstClr val="black"/>
              </a:solidFill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304800" y="1524000"/>
            <a:ext cx="4114800" cy="457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endParaRPr lang="en-GB" altLang="en-US" b="0" smtClean="0">
              <a:solidFill>
                <a:prstClr val="black"/>
              </a:solidFill>
            </a:endParaRPr>
          </a:p>
        </p:txBody>
      </p:sp>
      <p:graphicFrame>
        <p:nvGraphicFramePr>
          <p:cNvPr id="2053" name="Group 5"/>
          <p:cNvGraphicFramePr>
            <a:graphicFrameLocks noGrp="1"/>
          </p:cNvGraphicFramePr>
          <p:nvPr/>
        </p:nvGraphicFramePr>
        <p:xfrm>
          <a:off x="838200" y="2438400"/>
          <a:ext cx="2667000" cy="2108200"/>
        </p:xfrm>
        <a:graphic>
          <a:graphicData uri="http://schemas.openxmlformats.org/drawingml/2006/table">
            <a:tbl>
              <a:tblPr/>
              <a:tblGrid>
                <a:gridCol w="533400"/>
                <a:gridCol w="531813"/>
                <a:gridCol w="536575"/>
                <a:gridCol w="531812"/>
                <a:gridCol w="533400"/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4" name="Line 37"/>
          <p:cNvSpPr>
            <a:spLocks noChangeShapeType="1"/>
          </p:cNvSpPr>
          <p:nvPr/>
        </p:nvSpPr>
        <p:spPr bwMode="auto">
          <a:xfrm flipV="1">
            <a:off x="838200" y="2133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75" name="Line 38"/>
          <p:cNvSpPr>
            <a:spLocks noChangeShapeType="1"/>
          </p:cNvSpPr>
          <p:nvPr/>
        </p:nvSpPr>
        <p:spPr bwMode="auto">
          <a:xfrm rot="5400000" flipV="1">
            <a:off x="3581400" y="43148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381000" y="1752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</a:rPr>
              <a:t>d (m)</a:t>
            </a:r>
          </a:p>
        </p:txBody>
      </p:sp>
      <p:sp>
        <p:nvSpPr>
          <p:cNvPr id="14377" name="Text Box 40"/>
          <p:cNvSpPr txBox="1">
            <a:spLocks noChangeArrowheads="1"/>
          </p:cNvSpPr>
          <p:nvPr/>
        </p:nvSpPr>
        <p:spPr bwMode="auto">
          <a:xfrm>
            <a:off x="3514725" y="4572000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</a:rPr>
              <a:t>t (s)</a:t>
            </a:r>
          </a:p>
        </p:txBody>
      </p:sp>
      <p:sp>
        <p:nvSpPr>
          <p:cNvPr id="14378" name="Line 41"/>
          <p:cNvSpPr>
            <a:spLocks noChangeShapeType="1"/>
          </p:cNvSpPr>
          <p:nvPr/>
        </p:nvSpPr>
        <p:spPr bwMode="auto">
          <a:xfrm flipV="1">
            <a:off x="819150" y="2667000"/>
            <a:ext cx="2514600" cy="1371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graphicFrame>
        <p:nvGraphicFramePr>
          <p:cNvPr id="2127" name="Group 79"/>
          <p:cNvGraphicFramePr>
            <a:graphicFrameLocks noGrp="1"/>
          </p:cNvGraphicFramePr>
          <p:nvPr/>
        </p:nvGraphicFramePr>
        <p:xfrm>
          <a:off x="5629275" y="2438400"/>
          <a:ext cx="2667000" cy="2108200"/>
        </p:xfrm>
        <a:graphic>
          <a:graphicData uri="http://schemas.openxmlformats.org/drawingml/2006/table">
            <a:tbl>
              <a:tblPr/>
              <a:tblGrid>
                <a:gridCol w="533400"/>
                <a:gridCol w="531813"/>
                <a:gridCol w="536575"/>
                <a:gridCol w="531812"/>
                <a:gridCol w="533400"/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07" charset="0"/>
                          <a:ea typeface="ＭＳ Ｐゴシック" pitchFamily="-107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1" name="Line 111"/>
          <p:cNvSpPr>
            <a:spLocks noChangeShapeType="1"/>
          </p:cNvSpPr>
          <p:nvPr/>
        </p:nvSpPr>
        <p:spPr bwMode="auto">
          <a:xfrm flipV="1">
            <a:off x="5629275" y="2133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412" name="Line 112"/>
          <p:cNvSpPr>
            <a:spLocks noChangeShapeType="1"/>
          </p:cNvSpPr>
          <p:nvPr/>
        </p:nvSpPr>
        <p:spPr bwMode="auto">
          <a:xfrm rot="5400000" flipV="1">
            <a:off x="8372475" y="43148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413" name="Text Box 113"/>
          <p:cNvSpPr txBox="1">
            <a:spLocks noChangeArrowheads="1"/>
          </p:cNvSpPr>
          <p:nvPr/>
        </p:nvSpPr>
        <p:spPr bwMode="auto">
          <a:xfrm>
            <a:off x="4724400" y="220980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</a:rPr>
              <a:t>F (N)</a:t>
            </a:r>
          </a:p>
        </p:txBody>
      </p:sp>
      <p:sp>
        <p:nvSpPr>
          <p:cNvPr id="14414" name="Text Box 114"/>
          <p:cNvSpPr txBox="1">
            <a:spLocks noChangeArrowheads="1"/>
          </p:cNvSpPr>
          <p:nvPr/>
        </p:nvSpPr>
        <p:spPr bwMode="auto">
          <a:xfrm>
            <a:off x="7772400" y="4572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</a:rPr>
              <a:t>x (m) </a:t>
            </a:r>
          </a:p>
        </p:txBody>
      </p:sp>
      <p:sp>
        <p:nvSpPr>
          <p:cNvPr id="14415" name="Line 115"/>
          <p:cNvSpPr>
            <a:spLocks noChangeShapeType="1"/>
          </p:cNvSpPr>
          <p:nvPr/>
        </p:nvSpPr>
        <p:spPr bwMode="auto">
          <a:xfrm flipV="1">
            <a:off x="5610225" y="2667000"/>
            <a:ext cx="2514600" cy="1371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416" name="Text Box 194"/>
          <p:cNvSpPr txBox="1">
            <a:spLocks noChangeArrowheads="1"/>
          </p:cNvSpPr>
          <p:nvPr/>
        </p:nvSpPr>
        <p:spPr bwMode="auto">
          <a:xfrm>
            <a:off x="152400" y="663575"/>
            <a:ext cx="8839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000" b="0" dirty="0" smtClean="0">
                <a:solidFill>
                  <a:prstClr val="black"/>
                </a:solidFill>
                <a:latin typeface="Verdana" pitchFamily="-107" charset="0"/>
              </a:rPr>
              <a:t>The gradient of the graphs have been worked out for you.</a:t>
            </a:r>
          </a:p>
          <a:p>
            <a:r>
              <a:rPr lang="en-US" altLang="en-US" sz="2000" b="0" dirty="0" smtClean="0">
                <a:solidFill>
                  <a:prstClr val="black"/>
                </a:solidFill>
                <a:latin typeface="Verdana" pitchFamily="-107" charset="0"/>
              </a:rPr>
              <a:t>Write down the units of the gradient for each graph.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50900" y="5029200"/>
          <a:ext cx="48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241300" imgH="419100" progId="Equation.3">
                  <p:embed/>
                </p:oleObj>
              </mc:Choice>
              <mc:Fallback>
                <p:oleObj name="Equation" r:id="rId4" imgW="24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029200"/>
                        <a:ext cx="482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7" name="Text Box 197"/>
          <p:cNvSpPr txBox="1">
            <a:spLocks noChangeArrowheads="1"/>
          </p:cNvSpPr>
          <p:nvPr/>
        </p:nvSpPr>
        <p:spPr bwMode="auto">
          <a:xfrm>
            <a:off x="1295400" y="5241925"/>
            <a:ext cx="73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dirty="0" smtClean="0">
                <a:solidFill>
                  <a:prstClr val="black"/>
                </a:solidFill>
                <a:latin typeface="Verdana" pitchFamily="-107" charset="0"/>
              </a:rPr>
              <a:t>= 5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727700" y="5105400"/>
          <a:ext cx="48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6" imgW="241300" imgH="419100" progId="Equation.3">
                  <p:embed/>
                </p:oleObj>
              </mc:Choice>
              <mc:Fallback>
                <p:oleObj name="Equation" r:id="rId6" imgW="24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5105400"/>
                        <a:ext cx="482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8" name="Text Box 200"/>
          <p:cNvSpPr txBox="1">
            <a:spLocks noChangeArrowheads="1"/>
          </p:cNvSpPr>
          <p:nvPr/>
        </p:nvSpPr>
        <p:spPr bwMode="auto">
          <a:xfrm>
            <a:off x="6172200" y="5318125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dirty="0" smtClean="0">
                <a:solidFill>
                  <a:prstClr val="black"/>
                </a:solidFill>
                <a:latin typeface="Verdana" pitchFamily="-107" charset="0"/>
              </a:rPr>
              <a:t>= 0.75</a:t>
            </a:r>
          </a:p>
        </p:txBody>
      </p:sp>
      <p:sp>
        <p:nvSpPr>
          <p:cNvPr id="2249" name="Text Box 201"/>
          <p:cNvSpPr txBox="1">
            <a:spLocks noChangeArrowheads="1"/>
          </p:cNvSpPr>
          <p:nvPr/>
        </p:nvSpPr>
        <p:spPr bwMode="auto">
          <a:xfrm>
            <a:off x="1955800" y="52292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srgbClr val="FF0000"/>
                </a:solidFill>
              </a:rPr>
              <a:t>m s</a:t>
            </a:r>
            <a:r>
              <a:rPr lang="en-US" altLang="en-US" b="0" baseline="30000" smtClean="0">
                <a:solidFill>
                  <a:srgbClr val="FF0000"/>
                </a:solidFill>
              </a:rPr>
              <a:t>-1</a:t>
            </a:r>
            <a:endParaRPr lang="en-US" altLang="en-US" b="0" smtClean="0">
              <a:solidFill>
                <a:srgbClr val="FF0000"/>
              </a:solidFill>
            </a:endParaRPr>
          </a:p>
        </p:txBody>
      </p:sp>
      <p:sp>
        <p:nvSpPr>
          <p:cNvPr id="2250" name="Text Box 202"/>
          <p:cNvSpPr txBox="1">
            <a:spLocks noChangeArrowheads="1"/>
          </p:cNvSpPr>
          <p:nvPr/>
        </p:nvSpPr>
        <p:spPr bwMode="auto">
          <a:xfrm>
            <a:off x="7391400" y="5334000"/>
            <a:ext cx="93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srgbClr val="FF0000"/>
                </a:solidFill>
              </a:rPr>
              <a:t>N m</a:t>
            </a:r>
            <a:r>
              <a:rPr lang="en-US" altLang="en-US" b="0" baseline="30000" smtClean="0">
                <a:solidFill>
                  <a:srgbClr val="FF0000"/>
                </a:solidFill>
              </a:rPr>
              <a:t>-1</a:t>
            </a:r>
            <a:endParaRPr lang="en-US" altLang="en-US" b="0" smtClean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45006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 Units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9" grpId="0"/>
      <p:bldP spid="2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 bwMode="auto">
          <a:xfrm>
            <a:off x="4648200" y="692696"/>
            <a:ext cx="4343400" cy="457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>
              <a:solidFill>
                <a:prstClr val="black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228600" y="692696"/>
            <a:ext cx="4267200" cy="457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>
              <a:solidFill>
                <a:prstClr val="black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314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12207"/>
              </p:ext>
            </p:extLst>
          </p:nvPr>
        </p:nvGraphicFramePr>
        <p:xfrm>
          <a:off x="838200" y="1683296"/>
          <a:ext cx="2667000" cy="2108200"/>
        </p:xfrm>
        <a:graphic>
          <a:graphicData uri="http://schemas.openxmlformats.org/drawingml/2006/table">
            <a:tbl>
              <a:tblPr/>
              <a:tblGrid>
                <a:gridCol w="533400"/>
                <a:gridCol w="531813"/>
                <a:gridCol w="536575"/>
                <a:gridCol w="531812"/>
                <a:gridCol w="5334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5" name="Line 109"/>
          <p:cNvSpPr>
            <a:spLocks noChangeShapeType="1"/>
          </p:cNvSpPr>
          <p:nvPr/>
        </p:nvSpPr>
        <p:spPr bwMode="auto">
          <a:xfrm flipV="1">
            <a:off x="838200" y="137849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76" name="Line 110"/>
          <p:cNvSpPr>
            <a:spLocks noChangeShapeType="1"/>
          </p:cNvSpPr>
          <p:nvPr/>
        </p:nvSpPr>
        <p:spPr bwMode="auto">
          <a:xfrm rot="5400000" flipV="1">
            <a:off x="3581400" y="355972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77" name="Line 112"/>
          <p:cNvSpPr>
            <a:spLocks noChangeShapeType="1"/>
          </p:cNvSpPr>
          <p:nvPr/>
        </p:nvSpPr>
        <p:spPr bwMode="auto">
          <a:xfrm flipV="1">
            <a:off x="819150" y="1911896"/>
            <a:ext cx="2514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graphicFrame>
        <p:nvGraphicFramePr>
          <p:cNvPr id="3185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3010"/>
              </p:ext>
            </p:extLst>
          </p:nvPr>
        </p:nvGraphicFramePr>
        <p:xfrm>
          <a:off x="5629275" y="1683296"/>
          <a:ext cx="2667000" cy="2108200"/>
        </p:xfrm>
        <a:graphic>
          <a:graphicData uri="http://schemas.openxmlformats.org/drawingml/2006/table">
            <a:tbl>
              <a:tblPr/>
              <a:tblGrid>
                <a:gridCol w="533400"/>
                <a:gridCol w="531813"/>
                <a:gridCol w="536575"/>
                <a:gridCol w="531812"/>
                <a:gridCol w="5334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0" name="Line 145"/>
          <p:cNvSpPr>
            <a:spLocks noChangeShapeType="1"/>
          </p:cNvSpPr>
          <p:nvPr/>
        </p:nvSpPr>
        <p:spPr bwMode="auto">
          <a:xfrm flipV="1">
            <a:off x="5629275" y="137849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411" name="Text Box 147"/>
          <p:cNvSpPr txBox="1">
            <a:spLocks noChangeArrowheads="1"/>
          </p:cNvSpPr>
          <p:nvPr/>
        </p:nvSpPr>
        <p:spPr bwMode="auto">
          <a:xfrm>
            <a:off x="5105400" y="845096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L (m)</a:t>
            </a:r>
          </a:p>
        </p:txBody>
      </p:sp>
      <p:sp>
        <p:nvSpPr>
          <p:cNvPr id="14412" name="Line 149"/>
          <p:cNvSpPr>
            <a:spLocks noChangeShapeType="1"/>
          </p:cNvSpPr>
          <p:nvPr/>
        </p:nvSpPr>
        <p:spPr bwMode="auto">
          <a:xfrm flipV="1">
            <a:off x="5610225" y="1911896"/>
            <a:ext cx="2514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413" name="Text Box 154"/>
          <p:cNvSpPr txBox="1">
            <a:spLocks noChangeArrowheads="1"/>
          </p:cNvSpPr>
          <p:nvPr/>
        </p:nvSpPr>
        <p:spPr bwMode="auto">
          <a:xfrm>
            <a:off x="381000" y="921296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L (m)</a:t>
            </a:r>
          </a:p>
        </p:txBody>
      </p:sp>
      <p:sp>
        <p:nvSpPr>
          <p:cNvPr id="14414" name="Text Box 155"/>
          <p:cNvSpPr txBox="1">
            <a:spLocks noChangeArrowheads="1"/>
          </p:cNvSpPr>
          <p:nvPr/>
        </p:nvSpPr>
        <p:spPr bwMode="auto">
          <a:xfrm>
            <a:off x="746125" y="1883321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endParaRPr lang="en-GB" altLang="en-US" b="0" smtClean="0">
              <a:solidFill>
                <a:prstClr val="black"/>
              </a:solidFill>
            </a:endParaRPr>
          </a:p>
        </p:txBody>
      </p:sp>
      <p:grpSp>
        <p:nvGrpSpPr>
          <p:cNvPr id="14415" name="Group 165"/>
          <p:cNvGrpSpPr>
            <a:grpSpLocks/>
          </p:cNvGrpSpPr>
          <p:nvPr/>
        </p:nvGrpSpPr>
        <p:grpSpPr bwMode="auto">
          <a:xfrm>
            <a:off x="736600" y="4121696"/>
            <a:ext cx="1217613" cy="838200"/>
            <a:chOff x="368" y="2928"/>
            <a:chExt cx="767" cy="528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368" y="2928"/>
            <a:ext cx="35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1" name="Equation" r:id="rId4" imgW="279400" imgH="419100" progId="Equation.3">
                    <p:embed/>
                  </p:oleObj>
                </mc:Choice>
                <mc:Fallback>
                  <p:oleObj name="Equation" r:id="rId4" imgW="2794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" y="2928"/>
                          <a:ext cx="35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33" name="Text Box 160"/>
            <p:cNvSpPr txBox="1">
              <a:spLocks noChangeArrowheads="1"/>
            </p:cNvSpPr>
            <p:nvPr/>
          </p:nvSpPr>
          <p:spPr bwMode="auto">
            <a:xfrm>
              <a:off x="672" y="3062"/>
              <a:ext cx="4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9pPr>
            </a:lstStyle>
            <a:p>
              <a:r>
                <a:rPr lang="en-US" altLang="en-US" b="0" smtClean="0">
                  <a:solidFill>
                    <a:prstClr val="black"/>
                  </a:solidFill>
                  <a:latin typeface="Verdana" pitchFamily="-107" charset="0"/>
                </a:rPr>
                <a:t>= 5</a:t>
              </a:r>
            </a:p>
          </p:txBody>
        </p:sp>
      </p:grpSp>
      <p:sp>
        <p:nvSpPr>
          <p:cNvPr id="14416" name="Text Box 162"/>
          <p:cNvSpPr txBox="1">
            <a:spLocks noChangeArrowheads="1"/>
          </p:cNvSpPr>
          <p:nvPr/>
        </p:nvSpPr>
        <p:spPr bwMode="auto">
          <a:xfrm>
            <a:off x="8534400" y="4120109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endParaRPr lang="en-GB" altLang="en-US" b="0" smtClean="0">
              <a:solidFill>
                <a:prstClr val="black"/>
              </a:solidFill>
              <a:latin typeface="Verdana" pitchFamily="-107" charset="0"/>
            </a:endParaRPr>
          </a:p>
        </p:txBody>
      </p:sp>
      <p:sp>
        <p:nvSpPr>
          <p:cNvPr id="14417" name="Text Box 164"/>
          <p:cNvSpPr txBox="1">
            <a:spLocks noChangeArrowheads="1"/>
          </p:cNvSpPr>
          <p:nvPr/>
        </p:nvSpPr>
        <p:spPr bwMode="auto">
          <a:xfrm>
            <a:off x="3429000" y="3877221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t</a:t>
            </a:r>
            <a:r>
              <a:rPr lang="en-US" altLang="en-US" b="0" baseline="30000" smtClean="0">
                <a:solidFill>
                  <a:prstClr val="black"/>
                </a:solidFill>
                <a:latin typeface="Verdana" pitchFamily="-107" charset="0"/>
              </a:rPr>
              <a:t>2</a:t>
            </a:r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 (s</a:t>
            </a:r>
            <a:r>
              <a:rPr lang="en-US" altLang="en-US" b="0" baseline="30000" smtClean="0">
                <a:solidFill>
                  <a:prstClr val="black"/>
                </a:solidFill>
                <a:latin typeface="Verdana" pitchFamily="-107" charset="0"/>
              </a:rPr>
              <a:t>2</a:t>
            </a:r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)</a:t>
            </a:r>
          </a:p>
        </p:txBody>
      </p:sp>
      <p:sp>
        <p:nvSpPr>
          <p:cNvPr id="14418" name="Text Box 169"/>
          <p:cNvSpPr txBox="1">
            <a:spLocks noChangeArrowheads="1"/>
          </p:cNvSpPr>
          <p:nvPr/>
        </p:nvSpPr>
        <p:spPr bwMode="auto">
          <a:xfrm>
            <a:off x="5976938" y="4334421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= 6</a:t>
            </a:r>
          </a:p>
        </p:txBody>
      </p:sp>
      <p:sp>
        <p:nvSpPr>
          <p:cNvPr id="3242" name="Text Box 170"/>
          <p:cNvSpPr txBox="1">
            <a:spLocks noChangeArrowheads="1"/>
          </p:cNvSpPr>
          <p:nvPr/>
        </p:nvSpPr>
        <p:spPr bwMode="auto">
          <a:xfrm>
            <a:off x="1919288" y="4334421"/>
            <a:ext cx="976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srgbClr val="FF0000"/>
                </a:solidFill>
                <a:latin typeface="Verdana" pitchFamily="-107" charset="0"/>
              </a:rPr>
              <a:t>m s</a:t>
            </a:r>
            <a:r>
              <a:rPr lang="en-US" altLang="en-US" b="0" baseline="30000" smtClean="0">
                <a:solidFill>
                  <a:srgbClr val="FF0000"/>
                </a:solidFill>
                <a:latin typeface="Verdana" pitchFamily="-107" charset="0"/>
              </a:rPr>
              <a:t>-2 </a:t>
            </a:r>
            <a:endParaRPr lang="en-US" altLang="en-US" b="0" smtClean="0">
              <a:solidFill>
                <a:srgbClr val="FF0000"/>
              </a:solidFill>
              <a:latin typeface="Verdana" pitchFamily="-107" charset="0"/>
            </a:endParaRPr>
          </a:p>
        </p:txBody>
      </p:sp>
      <p:sp>
        <p:nvSpPr>
          <p:cNvPr id="14420" name="Text Box 174"/>
          <p:cNvSpPr txBox="1">
            <a:spLocks noChangeArrowheads="1"/>
          </p:cNvSpPr>
          <p:nvPr/>
        </p:nvSpPr>
        <p:spPr bwMode="auto">
          <a:xfrm>
            <a:off x="7604125" y="3940721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endParaRPr lang="en-GB" altLang="en-US" b="0" smtClean="0">
              <a:solidFill>
                <a:prstClr val="black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71734"/>
              </p:ext>
            </p:extLst>
          </p:nvPr>
        </p:nvGraphicFramePr>
        <p:xfrm>
          <a:off x="7696200" y="3816896"/>
          <a:ext cx="4413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6" imgW="203200" imgH="228600" progId="Equation.3">
                  <p:embed/>
                </p:oleObj>
              </mc:Choice>
              <mc:Fallback>
                <p:oleObj name="Equation" r:id="rId6" imgW="20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6896"/>
                        <a:ext cx="4413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67529"/>
              </p:ext>
            </p:extLst>
          </p:nvPr>
        </p:nvGraphicFramePr>
        <p:xfrm>
          <a:off x="5257800" y="4121696"/>
          <a:ext cx="715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8" imgW="330200" imgH="457200" progId="Equation.3">
                  <p:embed/>
                </p:oleObj>
              </mc:Choice>
              <mc:Fallback>
                <p:oleObj name="Equation" r:id="rId8" imgW="33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21696"/>
                        <a:ext cx="7159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3" name="Text Box 171"/>
          <p:cNvSpPr txBox="1">
            <a:spLocks noChangeArrowheads="1"/>
          </p:cNvSpPr>
          <p:nvPr/>
        </p:nvSpPr>
        <p:spPr bwMode="auto">
          <a:xfrm>
            <a:off x="6665913" y="4321721"/>
            <a:ext cx="120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srgbClr val="FF0000"/>
                </a:solidFill>
                <a:latin typeface="Verdana" pitchFamily="-107" charset="0"/>
              </a:rPr>
              <a:t>m s</a:t>
            </a:r>
            <a:r>
              <a:rPr lang="en-US" altLang="en-US" b="0" baseline="30000" smtClean="0">
                <a:solidFill>
                  <a:srgbClr val="FF0000"/>
                </a:solidFill>
                <a:latin typeface="Verdana" pitchFamily="-107" charset="0"/>
              </a:rPr>
              <a:t>-1/2</a:t>
            </a:r>
            <a:endParaRPr lang="en-US" altLang="en-US" b="0" smtClean="0">
              <a:solidFill>
                <a:srgbClr val="FF0000"/>
              </a:solidFill>
              <a:latin typeface="Verdana" pitchFamily="-107" charset="0"/>
            </a:endParaRPr>
          </a:p>
        </p:txBody>
      </p:sp>
      <p:sp>
        <p:nvSpPr>
          <p:cNvPr id="14429" name="TextBox 104"/>
          <p:cNvSpPr txBox="1">
            <a:spLocks noChangeArrowheads="1"/>
          </p:cNvSpPr>
          <p:nvPr/>
        </p:nvSpPr>
        <p:spPr bwMode="auto">
          <a:xfrm>
            <a:off x="8077200" y="3893096"/>
            <a:ext cx="83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(s</a:t>
            </a:r>
            <a:r>
              <a:rPr lang="en-US" altLang="en-US" b="0" baseline="30000" smtClean="0">
                <a:solidFill>
                  <a:prstClr val="black"/>
                </a:solidFill>
                <a:latin typeface="Verdana" pitchFamily="-107" charset="0"/>
              </a:rPr>
              <a:t>½</a:t>
            </a:r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)</a:t>
            </a:r>
            <a:r>
              <a:rPr lang="en-US" altLang="en-US" b="0" baseline="30000" smtClean="0">
                <a:solidFill>
                  <a:prstClr val="black"/>
                </a:solidFill>
                <a:latin typeface="Verdana" pitchFamily="-107" charset="0"/>
              </a:rPr>
              <a:t> </a:t>
            </a:r>
            <a:r>
              <a:rPr lang="en-US" altLang="en-US" b="0" smtClean="0">
                <a:solidFill>
                  <a:prstClr val="black"/>
                </a:solidFill>
                <a:latin typeface="Verdana" pitchFamily="-107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2" grpId="0"/>
      <p:bldP spid="3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n-NZ" dirty="0" smtClean="0"/>
              <a:t>Example 1:</a:t>
            </a:r>
            <a:endParaRPr lang="en-N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55776" y="524272"/>
            <a:ext cx="6400800" cy="744488"/>
          </a:xfrm>
        </p:spPr>
        <p:txBody>
          <a:bodyPr/>
          <a:lstStyle/>
          <a:p>
            <a:r>
              <a:rPr lang="en-NZ" sz="4000" b="1" dirty="0" smtClean="0">
                <a:solidFill>
                  <a:srgbClr val="FF0000"/>
                </a:solidFill>
              </a:rPr>
              <a:t>Distance Time graph:</a:t>
            </a:r>
            <a:endParaRPr lang="en-NZ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35068"/>
              </p:ext>
            </p:extLst>
          </p:nvPr>
        </p:nvGraphicFramePr>
        <p:xfrm>
          <a:off x="1115616" y="2564904"/>
          <a:ext cx="288032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Time (s)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Distance (m)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10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12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83968" y="302986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NZ" sz="1800" dirty="0">
                <a:solidFill>
                  <a:srgbClr val="FF0000"/>
                </a:solidFill>
                <a:latin typeface="Arial" charset="0"/>
              </a:rPr>
              <a:t>independent </a:t>
            </a:r>
            <a:r>
              <a:rPr lang="en-NZ" sz="1800" dirty="0" smtClean="0">
                <a:solidFill>
                  <a:srgbClr val="FF0000"/>
                </a:solidFill>
                <a:latin typeface="Arial" charset="0"/>
              </a:rPr>
              <a:t>variable: </a:t>
            </a:r>
            <a:endParaRPr lang="en-NZ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0904" y="396441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NZ" sz="1800" dirty="0">
                <a:solidFill>
                  <a:srgbClr val="FF0000"/>
                </a:solidFill>
                <a:latin typeface="Arial" charset="0"/>
              </a:rPr>
              <a:t>dependent </a:t>
            </a:r>
            <a:r>
              <a:rPr lang="en-NZ" sz="1800" dirty="0" smtClean="0">
                <a:solidFill>
                  <a:srgbClr val="FF0000"/>
                </a:solidFill>
                <a:latin typeface="Arial" charset="0"/>
              </a:rPr>
              <a:t>variable: </a:t>
            </a:r>
            <a:endParaRPr lang="en-NZ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0904" y="4797865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NZ" sz="1800" dirty="0" smtClean="0">
                <a:solidFill>
                  <a:srgbClr val="FF0000"/>
                </a:solidFill>
                <a:latin typeface="Arial" charset="0"/>
              </a:rPr>
              <a:t>control variables: </a:t>
            </a:r>
            <a:endParaRPr lang="en-NZ" sz="1800" b="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75656" y="2060848"/>
            <a:ext cx="524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51720" y="141277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NZ" sz="1800" b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15816" y="173681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63294" y="1223145"/>
                <a:ext cx="1944216" cy="102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NZ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3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NZ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NZ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NZ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4" y="1223145"/>
                <a:ext cx="1944216" cy="10273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11560" y="575967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Aim: determine Velocity of ball</a:t>
            </a:r>
            <a:endParaRPr lang="en-NZ" sz="28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are the units?</a:t>
            </a: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76089282"/>
              </p:ext>
            </p:extLst>
          </p:nvPr>
        </p:nvGraphicFramePr>
        <p:xfrm>
          <a:off x="35496" y="1340768"/>
          <a:ext cx="729647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9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are the units?</a:t>
            </a: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44465963"/>
              </p:ext>
            </p:extLst>
          </p:nvPr>
        </p:nvGraphicFramePr>
        <p:xfrm>
          <a:off x="35496" y="1340768"/>
          <a:ext cx="729647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0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Ask yourself what is the relationship? i.e. is y </a:t>
            </a:r>
            <a:r>
              <a:rPr lang="el-GR" dirty="0" smtClean="0"/>
              <a:t>α</a:t>
            </a:r>
            <a:r>
              <a:rPr lang="en-NZ" dirty="0" smtClean="0"/>
              <a:t> x? </a:t>
            </a: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4158391"/>
              </p:ext>
            </p:extLst>
          </p:nvPr>
        </p:nvGraphicFramePr>
        <p:xfrm>
          <a:off x="35496" y="1340768"/>
          <a:ext cx="729647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5936" y="4040197"/>
            <a:ext cx="4511677" cy="646331"/>
          </a:xfrm>
          <a:prstGeom prst="rect">
            <a:avLst/>
          </a:prstGeom>
          <a:solidFill>
            <a:srgbClr val="CCE8EA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3600" b="0" dirty="0" smtClean="0">
                <a:solidFill>
                  <a:prstClr val="black"/>
                </a:solidFill>
                <a:latin typeface="Arial" charset="0"/>
              </a:rPr>
              <a:t>y is proportional to x</a:t>
            </a:r>
            <a:endParaRPr lang="en-NZ" sz="36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7453"/>
            <a:ext cx="8229600" cy="1143000"/>
          </a:xfrm>
        </p:spPr>
        <p:txBody>
          <a:bodyPr/>
          <a:lstStyle/>
          <a:p>
            <a:r>
              <a:rPr lang="en-NZ" dirty="0" smtClean="0"/>
              <a:t>What is the gradient?</a:t>
            </a: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8241739"/>
              </p:ext>
            </p:extLst>
          </p:nvPr>
        </p:nvGraphicFramePr>
        <p:xfrm>
          <a:off x="0" y="1520453"/>
          <a:ext cx="729647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1800" b="0" dirty="0" smtClean="0">
                <a:solidFill>
                  <a:srgbClr val="FF0000"/>
                </a:solidFill>
                <a:latin typeface="Arial" charset="0"/>
              </a:rPr>
              <a:t>Run:</a:t>
            </a:r>
            <a:endParaRPr lang="en-NZ" sz="1800" b="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99792" y="3573016"/>
            <a:ext cx="1800200" cy="1152128"/>
            <a:chOff x="3491880" y="3573016"/>
            <a:chExt cx="1800200" cy="115212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91880" y="4725144"/>
              <a:ext cx="18002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292080" y="3573016"/>
              <a:ext cx="0" cy="115212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1800" b="0" dirty="0" smtClean="0">
                <a:solidFill>
                  <a:srgbClr val="FF0000"/>
                </a:solidFill>
                <a:latin typeface="Arial" charset="0"/>
              </a:rPr>
              <a:t>Rise:</a:t>
            </a:r>
            <a:endParaRPr lang="en-NZ" sz="1800" b="0" dirty="0">
              <a:solidFill>
                <a:srgbClr val="FF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152" y="2962143"/>
                <a:ext cx="2340260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𝐺𝑟𝑎𝑑𝑖𝑒𝑛𝑡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𝑅𝑖𝑠𝑒</m:t>
                          </m:r>
                        </m:num>
                        <m:den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𝑅𝑢𝑛</m:t>
                          </m:r>
                        </m:den>
                      </m:f>
                    </m:oMath>
                  </m:oMathPara>
                </a14:m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962143"/>
                <a:ext cx="2340260" cy="6108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0152" y="3619507"/>
                <a:ext cx="2340260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𝐺𝑟𝑎𝑑𝑖𝑒𝑛𝑡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619507"/>
                <a:ext cx="2340260" cy="6108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076056" y="4653136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en-NZ" b="0" dirty="0">
                <a:solidFill>
                  <a:prstClr val="black"/>
                </a:solidFill>
                <a:latin typeface="Arial" charset="0"/>
              </a:rPr>
              <a:t>D</a:t>
            </a:r>
            <a:r>
              <a:rPr lang="en-NZ" b="0" dirty="0" smtClean="0">
                <a:solidFill>
                  <a:prstClr val="black"/>
                </a:solidFill>
                <a:latin typeface="Arial" charset="0"/>
              </a:rPr>
              <a:t>o not use data points to find your gradient but use </a:t>
            </a:r>
            <a:r>
              <a:rPr lang="en-NZ" dirty="0" smtClean="0">
                <a:solidFill>
                  <a:srgbClr val="FF0000"/>
                </a:solidFill>
                <a:latin typeface="Arial" charset="0"/>
              </a:rPr>
              <a:t>‘easy’</a:t>
            </a:r>
            <a:r>
              <a:rPr lang="en-NZ" b="0" dirty="0" smtClean="0">
                <a:solidFill>
                  <a:prstClr val="black"/>
                </a:solidFill>
                <a:latin typeface="Arial" charset="0"/>
              </a:rPr>
              <a:t> and </a:t>
            </a:r>
            <a:r>
              <a:rPr lang="en-NZ" dirty="0" smtClean="0">
                <a:solidFill>
                  <a:srgbClr val="FF0000"/>
                </a:solidFill>
                <a:latin typeface="Arial" charset="0"/>
              </a:rPr>
              <a:t>‘well spread’</a:t>
            </a:r>
            <a:r>
              <a:rPr lang="en-NZ" b="0" dirty="0" smtClean="0">
                <a:solidFill>
                  <a:prstClr val="black"/>
                </a:solidFill>
                <a:latin typeface="Arial" charset="0"/>
              </a:rPr>
              <a:t> points from your LBF</a:t>
            </a:r>
            <a:endParaRPr lang="en-NZ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ight Triangle 7"/>
          <p:cNvSpPr/>
          <p:nvPr/>
        </p:nvSpPr>
        <p:spPr>
          <a:xfrm flipH="1">
            <a:off x="7768340" y="5589240"/>
            <a:ext cx="1080120" cy="100811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NZ" sz="1800" b="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flipH="1">
            <a:off x="507740" y="418171"/>
            <a:ext cx="1071736" cy="10524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NZ" sz="1800" b="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/>
        </p:nvSpPr>
        <p:spPr>
          <a:xfrm flipH="1">
            <a:off x="6024155" y="1368053"/>
            <a:ext cx="1495400" cy="304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NZ" sz="1800" b="0">
              <a:solidFill>
                <a:prstClr val="white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3862689" y="148173"/>
            <a:ext cx="1069351" cy="5399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NZ" sz="1800" b="0">
              <a:solidFill>
                <a:prstClr val="white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flipH="1">
            <a:off x="8280411" y="296716"/>
            <a:ext cx="324036" cy="24122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NZ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What are the units of the gradient?</a:t>
            </a: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71671175"/>
              </p:ext>
            </p:extLst>
          </p:nvPr>
        </p:nvGraphicFramePr>
        <p:xfrm>
          <a:off x="35496" y="1340768"/>
          <a:ext cx="729647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1800" b="0" dirty="0" smtClean="0">
                <a:solidFill>
                  <a:srgbClr val="FF0000"/>
                </a:solidFill>
                <a:latin typeface="Arial" charset="0"/>
              </a:rPr>
              <a:t>Run:</a:t>
            </a:r>
            <a:endParaRPr lang="en-NZ" sz="1800" b="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99792" y="3573016"/>
            <a:ext cx="1800200" cy="1152128"/>
            <a:chOff x="3491880" y="3573016"/>
            <a:chExt cx="1800200" cy="115212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91880" y="4725144"/>
              <a:ext cx="18002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292080" y="3573016"/>
              <a:ext cx="0" cy="115212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1800" b="0" dirty="0" smtClean="0">
                <a:solidFill>
                  <a:srgbClr val="FF0000"/>
                </a:solidFill>
                <a:latin typeface="Arial" charset="0"/>
              </a:rPr>
              <a:t>Rise:</a:t>
            </a:r>
            <a:endParaRPr lang="en-NZ" sz="1800" b="0" dirty="0">
              <a:solidFill>
                <a:srgbClr val="FF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0152" y="3008634"/>
                <a:ext cx="2340260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08634"/>
                <a:ext cx="2340260" cy="6108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60031" y="3568350"/>
                <a:ext cx="23402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31" y="3568350"/>
                <a:ext cx="2340260" cy="6090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3151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1046" y="4149080"/>
                <a:ext cx="2340260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46" y="4149080"/>
                <a:ext cx="2340260" cy="56675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40152" y="4725144"/>
                <a:ext cx="2340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NZ" sz="1800" b="0" dirty="0" smtClean="0">
                    <a:solidFill>
                      <a:prstClr val="black"/>
                    </a:solidFill>
                    <a:latin typeface="Arial" charset="0"/>
                  </a:rPr>
                  <a:t>2 ms</a:t>
                </a:r>
                <a:r>
                  <a:rPr lang="en-NZ" sz="1800" b="0" baseline="30000" dirty="0" smtClean="0">
                    <a:solidFill>
                      <a:prstClr val="black"/>
                    </a:solidFill>
                    <a:latin typeface="Arial" charset="0"/>
                  </a:rPr>
                  <a:t>-1</a:t>
                </a:r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725144"/>
                <a:ext cx="234026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2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/>
          </a:bodyPr>
          <a:lstStyle/>
          <a:p>
            <a:r>
              <a:rPr lang="en-NZ" dirty="0" smtClean="0"/>
              <a:t>What is the equation of a straight line?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371600" y="2448471"/>
            <a:ext cx="6400800" cy="1752600"/>
          </a:xfrm>
        </p:spPr>
        <p:txBody>
          <a:bodyPr/>
          <a:lstStyle/>
          <a:p>
            <a:r>
              <a:rPr lang="en-NZ" sz="4400" b="1" dirty="0" smtClean="0">
                <a:solidFill>
                  <a:srgbClr val="FF0000"/>
                </a:solidFill>
              </a:rPr>
              <a:t>The equation of a straight line is:</a:t>
            </a:r>
          </a:p>
          <a:p>
            <a:pPr marL="0" indent="0">
              <a:buNone/>
            </a:pPr>
            <a:r>
              <a:rPr lang="en-NZ" sz="4400" b="1" dirty="0" smtClean="0">
                <a:solidFill>
                  <a:srgbClr val="FF0000"/>
                </a:solidFill>
              </a:rPr>
              <a:t>Y  = m x + c</a:t>
            </a:r>
            <a:endParaRPr lang="en-NZ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37321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Y10 Math… Nothing new!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6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95970325"/>
              </p:ext>
            </p:extLst>
          </p:nvPr>
        </p:nvGraphicFramePr>
        <p:xfrm>
          <a:off x="35496" y="1340768"/>
          <a:ext cx="729647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1800" b="0" dirty="0" smtClean="0">
                <a:solidFill>
                  <a:srgbClr val="FF0000"/>
                </a:solidFill>
                <a:latin typeface="Arial" charset="0"/>
              </a:rPr>
              <a:t>Run:</a:t>
            </a:r>
            <a:endParaRPr lang="en-NZ" sz="1800" b="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99792" y="3573016"/>
            <a:ext cx="1800200" cy="1152128"/>
            <a:chOff x="3491880" y="3573016"/>
            <a:chExt cx="1800200" cy="115212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91880" y="4725144"/>
              <a:ext cx="18002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292080" y="3573016"/>
              <a:ext cx="0" cy="115212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0" y="38610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1800" b="0" dirty="0" smtClean="0">
                <a:solidFill>
                  <a:srgbClr val="FF0000"/>
                </a:solidFill>
                <a:latin typeface="Arial" charset="0"/>
              </a:rPr>
              <a:t>Rise:</a:t>
            </a:r>
            <a:endParaRPr lang="en-NZ" sz="1800" b="0" dirty="0">
              <a:solidFill>
                <a:srgbClr val="FF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0152" y="3008634"/>
                <a:ext cx="2340260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𝐺𝑟𝑎𝑑𝑖𝑒𝑛𝑡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08634"/>
                <a:ext cx="2340260" cy="6108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60031" y="3568350"/>
                <a:ext cx="2340260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𝐺𝑟𝑎𝑑𝑖𝑒𝑛𝑡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𝑢𝑛𝑖𝑡𝑠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𝑎𝑥𝑖𝑠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𝑢𝑛𝑖𝑡</m:t>
                          </m:r>
                        </m:num>
                        <m:den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𝑎𝑥𝑖𝑠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𝑢𝑛𝑖𝑡</m:t>
                          </m:r>
                        </m:den>
                      </m:f>
                    </m:oMath>
                  </m:oMathPara>
                </a14:m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31" y="3568350"/>
                <a:ext cx="2340260" cy="6090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3151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1046" y="4149080"/>
                <a:ext cx="2340260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𝐺𝑟𝑎𝑑𝑖𝑒𝑛𝑡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𝑢𝑛𝑖𝑡𝑠</m:t>
                      </m:r>
                      <m:r>
                        <a:rPr lang="en-NZ" sz="1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NZ" sz="1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46" y="4149080"/>
                <a:ext cx="2340260" cy="56675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40152" y="4725144"/>
                <a:ext cx="2340260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NZ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. 2 </m:t>
                    </m:r>
                    <m:f>
                      <m:fPr>
                        <m:ctrlPr>
                          <a:rPr lang="en-NZ" sz="18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NZ" sz="1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NZ" sz="1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NZ" sz="1800" b="0" dirty="0" smtClean="0">
                    <a:solidFill>
                      <a:prstClr val="black"/>
                    </a:solidFill>
                    <a:latin typeface="Arial" charset="0"/>
                  </a:rPr>
                  <a:t> or 2 ms</a:t>
                </a:r>
                <a:r>
                  <a:rPr lang="en-NZ" sz="1800" b="0" baseline="30000" dirty="0" smtClean="0">
                    <a:solidFill>
                      <a:prstClr val="black"/>
                    </a:solidFill>
                    <a:latin typeface="Arial" charset="0"/>
                  </a:rPr>
                  <a:t>-1</a:t>
                </a:r>
                <a:endParaRPr lang="en-NZ" sz="1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725144"/>
                <a:ext cx="2340260" cy="46294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57"/>
          <p:cNvSpPr txBox="1">
            <a:spLocks noChangeArrowheads="1"/>
          </p:cNvSpPr>
          <p:nvPr/>
        </p:nvSpPr>
        <p:spPr bwMode="auto">
          <a:xfrm>
            <a:off x="5940152" y="1556792"/>
            <a:ext cx="3107432" cy="64633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 b="0" dirty="0">
                <a:solidFill>
                  <a:prstClr val="black"/>
                </a:solidFill>
                <a:latin typeface="Comic Sans MS" pitchFamily="66" charset="0"/>
              </a:rPr>
              <a:t>All straight line graphs are of the form y = </a:t>
            </a:r>
            <a:r>
              <a:rPr lang="en-GB" sz="1800" dirty="0">
                <a:solidFill>
                  <a:srgbClr val="C0504D"/>
                </a:solidFill>
                <a:latin typeface="Comic Sans MS" pitchFamily="66" charset="0"/>
              </a:rPr>
              <a:t>m</a:t>
            </a:r>
            <a:r>
              <a:rPr lang="en-GB" sz="1800" b="0" dirty="0">
                <a:solidFill>
                  <a:prstClr val="black"/>
                </a:solidFill>
                <a:latin typeface="Comic Sans MS" pitchFamily="66" charset="0"/>
              </a:rPr>
              <a:t>x + </a:t>
            </a:r>
            <a:r>
              <a:rPr lang="en-GB" sz="1800" dirty="0">
                <a:solidFill>
                  <a:srgbClr val="C0504D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502" y="404664"/>
            <a:ext cx="73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3200" b="0" dirty="0" smtClean="0">
                <a:solidFill>
                  <a:prstClr val="black"/>
                </a:solidFill>
                <a:latin typeface="Arial" charset="0"/>
              </a:rPr>
              <a:t>What is the Mathematical relationship ?</a:t>
            </a:r>
            <a:endParaRPr lang="en-NZ" sz="32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2" y="1428750"/>
            <a:ext cx="87501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200" b="0" dirty="0">
                <a:solidFill>
                  <a:prstClr val="black"/>
                </a:solidFill>
              </a:rPr>
              <a:t> </a:t>
            </a:r>
            <a:endParaRPr lang="en-US" sz="3200" b="0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AU" sz="3200" b="0" dirty="0">
                <a:solidFill>
                  <a:prstClr val="black"/>
                </a:solidFill>
              </a:rPr>
              <a:t>A </a:t>
            </a:r>
            <a:r>
              <a:rPr lang="en-AU" sz="3200" b="0" dirty="0" smtClean="0">
                <a:solidFill>
                  <a:prstClr val="black"/>
                </a:solidFill>
              </a:rPr>
              <a:t>scientist </a:t>
            </a:r>
            <a:r>
              <a:rPr lang="en-AU" sz="3200" b="0" dirty="0">
                <a:solidFill>
                  <a:prstClr val="black"/>
                </a:solidFill>
              </a:rPr>
              <a:t>studies data gathered from an </a:t>
            </a:r>
            <a:r>
              <a:rPr lang="en-AU" sz="3200" b="0" dirty="0" smtClean="0">
                <a:solidFill>
                  <a:prstClr val="black"/>
                </a:solidFill>
              </a:rPr>
              <a:t>experiment </a:t>
            </a:r>
            <a:r>
              <a:rPr lang="en-AU" sz="3200" b="0" dirty="0">
                <a:solidFill>
                  <a:prstClr val="black"/>
                </a:solidFill>
              </a:rPr>
              <a:t>in an attempt to establish a </a:t>
            </a:r>
            <a:r>
              <a:rPr lang="en-AU" sz="3200" b="0" dirty="0" smtClean="0">
                <a:solidFill>
                  <a:prstClr val="black"/>
                </a:solidFill>
              </a:rPr>
              <a:t>(mathematical) </a:t>
            </a:r>
            <a:r>
              <a:rPr lang="en-AU" sz="3200" b="0" dirty="0">
                <a:solidFill>
                  <a:srgbClr val="FF0000"/>
                </a:solidFill>
              </a:rPr>
              <a:t>relationship</a:t>
            </a:r>
            <a:r>
              <a:rPr lang="en-AU" sz="3200" b="0" dirty="0">
                <a:solidFill>
                  <a:prstClr val="black"/>
                </a:solidFill>
              </a:rPr>
              <a:t>.</a:t>
            </a:r>
            <a:endParaRPr lang="en-US" sz="3200" b="0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AU" sz="3200" b="0" dirty="0">
                <a:solidFill>
                  <a:prstClr val="black"/>
                </a:solidFill>
              </a:rPr>
              <a:t>Common relationships: </a:t>
            </a:r>
            <a:r>
              <a:rPr lang="en-AU" sz="3200" b="0" dirty="0">
                <a:solidFill>
                  <a:srgbClr val="FF0000"/>
                </a:solidFill>
              </a:rPr>
              <a:t>Linear</a:t>
            </a:r>
            <a:r>
              <a:rPr lang="en-AU" sz="3200" b="0" dirty="0">
                <a:solidFill>
                  <a:prstClr val="black"/>
                </a:solidFill>
              </a:rPr>
              <a:t> (or directly proportional), </a:t>
            </a:r>
            <a:r>
              <a:rPr lang="en-AU" sz="3200" b="0" dirty="0">
                <a:solidFill>
                  <a:srgbClr val="FF0000"/>
                </a:solidFill>
              </a:rPr>
              <a:t>square</a:t>
            </a:r>
            <a:r>
              <a:rPr lang="en-AU" sz="3200" b="0" dirty="0">
                <a:solidFill>
                  <a:prstClr val="black"/>
                </a:solidFill>
              </a:rPr>
              <a:t>, </a:t>
            </a:r>
            <a:r>
              <a:rPr lang="en-AU" sz="3200" b="0" dirty="0">
                <a:solidFill>
                  <a:srgbClr val="FF0000"/>
                </a:solidFill>
              </a:rPr>
              <a:t>inversely proportional</a:t>
            </a:r>
            <a:r>
              <a:rPr lang="en-AU" sz="3200" b="0" dirty="0">
                <a:solidFill>
                  <a:prstClr val="black"/>
                </a:solidFill>
              </a:rPr>
              <a:t>, </a:t>
            </a:r>
            <a:r>
              <a:rPr lang="en-AU" sz="3200" b="0" dirty="0">
                <a:solidFill>
                  <a:srgbClr val="FF0000"/>
                </a:solidFill>
              </a:rPr>
              <a:t>inverse</a:t>
            </a:r>
            <a:r>
              <a:rPr lang="en-AU" sz="3200" b="0" dirty="0">
                <a:solidFill>
                  <a:prstClr val="black"/>
                </a:solidFill>
              </a:rPr>
              <a:t> </a:t>
            </a:r>
            <a:r>
              <a:rPr lang="en-AU" sz="3200" b="0" dirty="0" smtClean="0">
                <a:solidFill>
                  <a:srgbClr val="FF0000"/>
                </a:solidFill>
              </a:rPr>
              <a:t>square</a:t>
            </a:r>
            <a:r>
              <a:rPr lang="en-AU" sz="3200" b="0" dirty="0" smtClean="0"/>
              <a:t>,</a:t>
            </a:r>
            <a:r>
              <a:rPr lang="en-AU" sz="3200" b="0" dirty="0" smtClean="0">
                <a:solidFill>
                  <a:srgbClr val="FF0000"/>
                </a:solidFill>
              </a:rPr>
              <a:t> square root</a:t>
            </a:r>
            <a:r>
              <a:rPr lang="en-AU" sz="3200" b="0" dirty="0" smtClean="0">
                <a:solidFill>
                  <a:prstClr val="black"/>
                </a:solidFill>
              </a:rPr>
              <a:t>.</a:t>
            </a:r>
            <a:endParaRPr lang="en-US" sz="3200" b="0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AU" sz="3200" b="0" dirty="0">
                <a:solidFill>
                  <a:prstClr val="black"/>
                </a:solidFill>
              </a:rPr>
              <a:t>The clearest and simplest way to see a relationship is to plot a </a:t>
            </a:r>
            <a:r>
              <a:rPr lang="en-AU" sz="3200" b="0" dirty="0">
                <a:solidFill>
                  <a:srgbClr val="FF0000"/>
                </a:solidFill>
              </a:rPr>
              <a:t>graph</a:t>
            </a:r>
            <a:r>
              <a:rPr lang="en-AU" sz="3200" b="0" dirty="0">
                <a:solidFill>
                  <a:prstClr val="black"/>
                </a:solidFill>
              </a:rPr>
              <a:t>.</a:t>
            </a:r>
            <a:endParaRPr lang="en-US" sz="3200" b="0" dirty="0">
              <a:solidFill>
                <a:prstClr val="black"/>
              </a:solidFill>
            </a:endParaRPr>
          </a:p>
          <a:p>
            <a:pPr eaLnBrk="1" hangingPunct="1"/>
            <a:endParaRPr lang="en-US" sz="3200" b="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830" y="1074807"/>
            <a:ext cx="78732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AU" sz="40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latin typeface="Arial" charset="0"/>
              </a:rPr>
              <a:t>GRAPHS AND RELATIONSHIPS</a:t>
            </a:r>
            <a:endParaRPr lang="en-US" sz="40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234706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graph?</a:t>
            </a:r>
            <a:endParaRPr lang="en-NZ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pPr algn="l"/>
            <a:r>
              <a:rPr lang="en-NZ" dirty="0" smtClean="0"/>
              <a:t>Example 2:</a:t>
            </a:r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1204"/>
              </p:ext>
            </p:extLst>
          </p:nvPr>
        </p:nvGraphicFramePr>
        <p:xfrm>
          <a:off x="513464" y="2715766"/>
          <a:ext cx="3122432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16"/>
                <a:gridCol w="1561216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Time (s)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Velocity (ms</a:t>
                      </a:r>
                      <a:r>
                        <a:rPr lang="en-NZ" baseline="30000" dirty="0" smtClean="0"/>
                        <a:t>-1</a:t>
                      </a:r>
                      <a:r>
                        <a:rPr lang="en-NZ" dirty="0" smtClean="0"/>
                        <a:t>)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3.5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11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17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21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26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83968" y="302986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NZ" sz="1800" dirty="0">
                <a:solidFill>
                  <a:srgbClr val="FF0000"/>
                </a:solidFill>
                <a:latin typeface="Arial" charset="0"/>
              </a:rPr>
              <a:t>independent </a:t>
            </a:r>
            <a:r>
              <a:rPr lang="en-NZ" sz="1800" dirty="0" smtClean="0">
                <a:solidFill>
                  <a:srgbClr val="FF0000"/>
                </a:solidFill>
                <a:latin typeface="Arial" charset="0"/>
              </a:rPr>
              <a:t>variable: </a:t>
            </a:r>
            <a:endParaRPr lang="en-NZ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0904" y="396441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NZ" sz="1800" dirty="0">
                <a:solidFill>
                  <a:srgbClr val="FF0000"/>
                </a:solidFill>
                <a:latin typeface="Arial" charset="0"/>
              </a:rPr>
              <a:t>dependent </a:t>
            </a:r>
            <a:r>
              <a:rPr lang="en-NZ" sz="1800" dirty="0" smtClean="0">
                <a:solidFill>
                  <a:srgbClr val="FF0000"/>
                </a:solidFill>
                <a:latin typeface="Arial" charset="0"/>
              </a:rPr>
              <a:t>variable: </a:t>
            </a:r>
            <a:endParaRPr lang="en-NZ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0904" y="4797865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NZ" sz="1800" dirty="0" smtClean="0">
                <a:solidFill>
                  <a:srgbClr val="FF0000"/>
                </a:solidFill>
                <a:latin typeface="Arial" charset="0"/>
              </a:rPr>
              <a:t>control variables: </a:t>
            </a:r>
            <a:endParaRPr lang="en-NZ" sz="1800" b="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19672" y="1736812"/>
            <a:ext cx="6192688" cy="1293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91780" y="135375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NZ" sz="1800" b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16385" y="1736812"/>
            <a:ext cx="1008112" cy="265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ubtitle 3"/>
          <p:cNvSpPr txBox="1">
            <a:spLocks/>
          </p:cNvSpPr>
          <p:nvPr/>
        </p:nvSpPr>
        <p:spPr bwMode="auto">
          <a:xfrm>
            <a:off x="2400595" y="548680"/>
            <a:ext cx="64008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 smtClean="0">
                <a:solidFill>
                  <a:srgbClr val="FF0000"/>
                </a:solidFill>
              </a:rPr>
              <a:t>Velocity Time graph:</a:t>
            </a:r>
            <a:endParaRPr lang="en-NZ" sz="3600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n-NZ" sz="18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n-NZ" sz="1800" b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87300" y="1353753"/>
                <a:ext cx="1565090" cy="83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NZ" sz="2800" b="0" dirty="0" smtClean="0">
                    <a:solidFill>
                      <a:prstClr val="black"/>
                    </a:solidFill>
                    <a:latin typeface="Arial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NZ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NZ" sz="36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NZ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NZ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NZ" sz="28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300" y="1353753"/>
                <a:ext cx="1565090" cy="833626"/>
              </a:xfrm>
              <a:prstGeom prst="rect">
                <a:avLst/>
              </a:prstGeom>
              <a:blipFill rotWithShape="1">
                <a:blip r:embed="rId2"/>
                <a:stretch>
                  <a:fillRect l="-7782" b="-73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11560" y="575967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Aim: determine acceleration of ball</a:t>
            </a:r>
            <a:endParaRPr lang="en-NZ" sz="28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7" y="1340768"/>
            <a:ext cx="8784976" cy="500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79279" y="116632"/>
                <a:ext cx="1008112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NZ" b="0" dirty="0" smtClean="0">
                    <a:solidFill>
                      <a:prstClr val="black"/>
                    </a:solidFill>
                    <a:latin typeface="Arial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NZ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NZ" sz="32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NZ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NZ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NZ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279" y="116632"/>
                <a:ext cx="1008112" cy="751296"/>
              </a:xfrm>
              <a:prstGeom prst="rect">
                <a:avLst/>
              </a:prstGeom>
              <a:blipFill rotWithShape="1">
                <a:blip r:embed="rId3"/>
                <a:stretch>
                  <a:fillRect l="-969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0987" y="428328"/>
            <a:ext cx="73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sz="3200" b="0" dirty="0" smtClean="0">
                <a:solidFill>
                  <a:prstClr val="black"/>
                </a:solidFill>
                <a:latin typeface="Arial" charset="0"/>
              </a:rPr>
              <a:t>What is the Mathematical relationship ?</a:t>
            </a:r>
            <a:endParaRPr lang="en-NZ" sz="32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6" y="1"/>
            <a:ext cx="839565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1" y="5383150"/>
            <a:ext cx="849362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1" y="548680"/>
            <a:ext cx="4905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8193"/>
            <a:ext cx="8350193" cy="9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6905"/>
            <a:ext cx="35718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11960" y="285293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29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44" y="236818"/>
            <a:ext cx="5657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8" y="3170208"/>
            <a:ext cx="27717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34424"/>
            <a:ext cx="26003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5220072" y="5645306"/>
                <a:ext cx="2981325" cy="9004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NZ" sz="1400" dirty="0">
                    <a:effectLst/>
                    <a:latin typeface="Trebuchet MS"/>
                    <a:ea typeface="Times New Roman"/>
                    <a:cs typeface="Arial"/>
                  </a:rPr>
                  <a:t>The mathematical relationship is   </a:t>
                </a:r>
                <a14:m>
                  <m:oMath xmlns:m="http://schemas.openxmlformats.org/officeDocument/2006/math">
                    <m:r>
                      <a:rPr lang="en-NZ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  <m:r>
                      <a:rPr lang="en-NZ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en-NZ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𝑘</m:t>
                    </m:r>
                    <m:f>
                      <m:fPr>
                        <m:ctrlPr>
                          <a:rPr lang="en-NZ" sz="1800" i="1">
                            <a:effectLst/>
                            <a:latin typeface="Cambria Math" charset="0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en-NZ" sz="18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NZ" sz="18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𝐹</m:t>
                        </m:r>
                      </m:den>
                    </m:f>
                  </m:oMath>
                </a14:m>
                <a:endParaRPr lang="en-NZ" sz="1200" dirty="0">
                  <a:effectLst/>
                  <a:latin typeface="Arial Mäori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5645306"/>
                <a:ext cx="2981325" cy="900430"/>
              </a:xfrm>
              <a:prstGeom prst="rect">
                <a:avLst/>
              </a:prstGeom>
              <a:blipFill rotWithShape="1">
                <a:blip r:embed="rId5"/>
                <a:stretch>
                  <a:fillRect t="-1351" r="-51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605118" y="5517036"/>
                <a:ext cx="3021965" cy="11569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NZ" sz="1400" dirty="0">
                    <a:effectLst/>
                    <a:latin typeface="Trebuchet MS"/>
                    <a:ea typeface="Times New Roman"/>
                    <a:cs typeface="Arial"/>
                  </a:rPr>
                  <a:t>The mathematical relationship 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1800" i="1">
                            <a:effectLst/>
                            <a:latin typeface="Cambria Math" charset="0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en-NZ" sz="18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NZ" sz="1800" i="1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den>
                    </m:f>
                    <m:r>
                      <a:rPr lang="en-NZ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r>
                      <a:rPr lang="en-NZ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𝑘</m:t>
                    </m:r>
                    <m:r>
                      <a:rPr lang="en-NZ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en-NZ" sz="1800" i="1">
                        <a:effectLst/>
                        <a:latin typeface="Cambria Math"/>
                        <a:ea typeface="Times New Roman"/>
                        <a:cs typeface="Arial"/>
                      </a:rPr>
                      <m:t>𝐹</m:t>
                    </m:r>
                  </m:oMath>
                </a14:m>
                <a:endParaRPr lang="en-NZ" sz="1200" dirty="0">
                  <a:effectLst/>
                  <a:latin typeface="Arial Mäori"/>
                  <a:ea typeface="Times New Roman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NZ" sz="1000" dirty="0">
                    <a:effectLst/>
                    <a:latin typeface="Trebuchet MS"/>
                    <a:ea typeface="Times New Roman"/>
                    <a:cs typeface="Arial"/>
                  </a:rPr>
                  <a:t> </a:t>
                </a:r>
                <a:endParaRPr lang="en-NZ" sz="1200" dirty="0">
                  <a:effectLst/>
                  <a:latin typeface="Arial Mäori"/>
                  <a:ea typeface="Times New Roman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NZ" sz="1200" i="1" dirty="0">
                    <a:effectLst/>
                    <a:latin typeface="Trebuchet MS"/>
                    <a:ea typeface="Times New Roman"/>
                    <a:cs typeface="Arial"/>
                  </a:rPr>
                  <a:t>Where </a:t>
                </a:r>
                <a:r>
                  <a:rPr lang="en-NZ" sz="1200" b="1" i="1" dirty="0">
                    <a:effectLst/>
                    <a:latin typeface="Trebuchet MS"/>
                    <a:ea typeface="Times New Roman"/>
                    <a:cs typeface="Arial"/>
                  </a:rPr>
                  <a:t>k</a:t>
                </a:r>
                <a:r>
                  <a:rPr lang="en-NZ" sz="1200" i="1" dirty="0">
                    <a:effectLst/>
                    <a:latin typeface="Trebuchet MS"/>
                    <a:ea typeface="Times New Roman"/>
                    <a:cs typeface="Arial"/>
                  </a:rPr>
                  <a:t> = the gradient of the line</a:t>
                </a:r>
                <a:endParaRPr lang="en-NZ" sz="1200" dirty="0">
                  <a:effectLst/>
                  <a:latin typeface="Arial Mäori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118" y="5517036"/>
                <a:ext cx="3021965" cy="1156970"/>
              </a:xfrm>
              <a:prstGeom prst="rect">
                <a:avLst/>
              </a:prstGeom>
              <a:blipFill rotWithShape="1">
                <a:blip r:embed="rId6"/>
                <a:stretch>
                  <a:fillRect t="-1053" r="-42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2256741" y="2950912"/>
            <a:ext cx="265302" cy="694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Down Arrow 9"/>
          <p:cNvSpPr/>
          <p:nvPr/>
        </p:nvSpPr>
        <p:spPr>
          <a:xfrm rot="18985740">
            <a:off x="4466968" y="3297968"/>
            <a:ext cx="408079" cy="694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03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256584" cy="38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4233"/>
            <a:ext cx="3456384" cy="260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0748"/>
            <a:ext cx="3240360" cy="2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20272" y="5589240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C</a:t>
            </a:r>
            <a:r>
              <a:rPr lang="en-NZ" baseline="30000" dirty="0"/>
              <a:t>2</a:t>
            </a:r>
            <a:r>
              <a:rPr lang="en-NZ" dirty="0"/>
              <a:t> = k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06424" y="5394017"/>
                <a:ext cx="1417504" cy="496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dirty="0"/>
                  <a:t>C = k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Z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NZ" i="1">
                            <a:latin typeface="Cambria Math"/>
                          </a:rPr>
                          <m:t>𝑫</m:t>
                        </m:r>
                      </m:e>
                    </m:rad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24" y="5394017"/>
                <a:ext cx="1417504" cy="496418"/>
              </a:xfrm>
              <a:prstGeom prst="rect">
                <a:avLst/>
              </a:prstGeom>
              <a:blipFill rotWithShape="1">
                <a:blip r:embed="rId5"/>
                <a:stretch>
                  <a:fillRect l="-6438" t="-2469" b="-2839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2171097" y="3994233"/>
            <a:ext cx="265302" cy="694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Down Arrow 9"/>
          <p:cNvSpPr/>
          <p:nvPr/>
        </p:nvSpPr>
        <p:spPr>
          <a:xfrm rot="18985740">
            <a:off x="5259056" y="3279987"/>
            <a:ext cx="408079" cy="694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22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9500"/>
            <a:ext cx="6912768" cy="57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2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80728"/>
            <a:ext cx="8828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Do you know your variables?</a:t>
            </a:r>
            <a:endParaRPr lang="en-A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3333750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672" y="5316686"/>
            <a:ext cx="6477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charset="0"/>
                <a:ea typeface="Calibri" charset="0"/>
                <a:cs typeface="Times New Roman" charset="0"/>
              </a:rPr>
              <a:t>Who will cool down faster, a penguin on its own, or a penguin in a huddle?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61" y="260648"/>
            <a:ext cx="84013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Relationship Variables:</a:t>
            </a:r>
          </a:p>
          <a:p>
            <a:pPr marL="342900" indent="-342900" eaLnBrk="1" hangingPunct="1">
              <a:buFont typeface="Courier New" pitchFamily="49" charset="0"/>
              <a:buChar char="o"/>
            </a:pP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NZ" sz="2800" dirty="0" smtClean="0">
                <a:solidFill>
                  <a:srgbClr val="FF0000"/>
                </a:solidFill>
                <a:latin typeface="Arial" charset="0"/>
              </a:rPr>
              <a:t>independent variable </a:t>
            </a:r>
            <a:r>
              <a:rPr lang="en-NZ" sz="2800" dirty="0" smtClean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en-NZ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NZ" sz="2800" b="0" dirty="0">
                <a:solidFill>
                  <a:prstClr val="black"/>
                </a:solidFill>
                <a:latin typeface="Arial" charset="0"/>
              </a:rPr>
              <a:t>one you are </a:t>
            </a:r>
            <a:r>
              <a:rPr lang="en-NZ" sz="2800" u="sng" dirty="0" smtClean="0">
                <a:solidFill>
                  <a:prstClr val="black"/>
                </a:solidFill>
                <a:latin typeface="Arial" charset="0"/>
              </a:rPr>
              <a:t>testing</a:t>
            </a:r>
            <a:endParaRPr lang="en-NZ" sz="2800" u="sng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buFont typeface="Courier New" pitchFamily="49" charset="0"/>
              <a:buChar char="o"/>
            </a:pPr>
            <a:endParaRPr lang="en-NZ" sz="2800" b="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buFont typeface="Courier New" pitchFamily="49" charset="0"/>
              <a:buChar char="o"/>
            </a:pP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NZ" sz="2800" dirty="0" smtClean="0">
                <a:solidFill>
                  <a:srgbClr val="FF0000"/>
                </a:solidFill>
                <a:latin typeface="Arial" charset="0"/>
              </a:rPr>
              <a:t>dependent variable </a:t>
            </a:r>
            <a:r>
              <a:rPr lang="en-NZ" sz="2800" dirty="0">
                <a:solidFill>
                  <a:prstClr val="black"/>
                </a:solidFill>
                <a:latin typeface="Arial" charset="0"/>
              </a:rPr>
              <a:t>- </a:t>
            </a: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NZ" sz="2800" b="0" dirty="0">
                <a:solidFill>
                  <a:prstClr val="black"/>
                </a:solidFill>
                <a:latin typeface="Arial" charset="0"/>
              </a:rPr>
              <a:t>one you are </a:t>
            </a:r>
            <a:r>
              <a:rPr lang="en-NZ" sz="2800" u="sng" dirty="0" smtClean="0">
                <a:solidFill>
                  <a:prstClr val="black"/>
                </a:solidFill>
                <a:latin typeface="Arial" charset="0"/>
              </a:rPr>
              <a:t>measuring</a:t>
            </a:r>
            <a:endParaRPr lang="en-NZ" sz="2800" u="sng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buFont typeface="Courier New" pitchFamily="49" charset="0"/>
              <a:buChar char="o"/>
            </a:pPr>
            <a:endParaRPr lang="en-NZ" sz="2800" b="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buFont typeface="Courier New" pitchFamily="49" charset="0"/>
              <a:buChar char="o"/>
            </a:pP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NZ" sz="2800" dirty="0" smtClean="0">
                <a:solidFill>
                  <a:srgbClr val="FF0000"/>
                </a:solidFill>
                <a:latin typeface="Arial" charset="0"/>
              </a:rPr>
              <a:t>controlled variables </a:t>
            </a:r>
            <a:r>
              <a:rPr lang="en-NZ" sz="2800" dirty="0">
                <a:solidFill>
                  <a:prstClr val="black"/>
                </a:solidFill>
                <a:latin typeface="Arial" charset="0"/>
              </a:rPr>
              <a:t>- </a:t>
            </a: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all </a:t>
            </a:r>
            <a:r>
              <a:rPr lang="en-NZ" sz="2800" b="0" dirty="0">
                <a:solidFill>
                  <a:prstClr val="black"/>
                </a:solidFill>
                <a:latin typeface="Arial" charset="0"/>
              </a:rPr>
              <a:t>other variables that </a:t>
            </a: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are </a:t>
            </a:r>
            <a:r>
              <a:rPr lang="en-NZ" sz="2800" u="sng" dirty="0" smtClean="0">
                <a:solidFill>
                  <a:prstClr val="black"/>
                </a:solidFill>
                <a:latin typeface="Arial" charset="0"/>
              </a:rPr>
              <a:t>kept constant </a:t>
            </a:r>
            <a:r>
              <a:rPr lang="en-NZ" sz="2800" b="0" dirty="0" smtClean="0">
                <a:solidFill>
                  <a:prstClr val="black"/>
                </a:solidFill>
                <a:latin typeface="Arial" charset="0"/>
              </a:rPr>
              <a:t>(unchanged)</a:t>
            </a:r>
          </a:p>
          <a:p>
            <a:pPr marL="342900" indent="-342900" eaLnBrk="1" hangingPunct="1">
              <a:buFont typeface="Courier New" pitchFamily="49" charset="0"/>
              <a:buChar char="o"/>
            </a:pPr>
            <a:endParaRPr lang="en-NZ" sz="2800" b="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buFont typeface="Courier New" pitchFamily="49" charset="0"/>
              <a:buChar char="o"/>
            </a:pPr>
            <a:r>
              <a:rPr lang="en-NZ" sz="3600" b="0" dirty="0" smtClean="0">
                <a:solidFill>
                  <a:prstClr val="black"/>
                </a:solidFill>
                <a:latin typeface="Arial" charset="0"/>
              </a:rPr>
              <a:t>Why be concerned about control variables?</a:t>
            </a:r>
            <a:endParaRPr lang="en-NZ" sz="36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3" y="924764"/>
            <a:ext cx="8856984" cy="564595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437579" y="339989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NZ" sz="3200" b="0" dirty="0">
                <a:solidFill>
                  <a:prstClr val="black"/>
                </a:solidFill>
                <a:latin typeface="Arial" charset="0"/>
              </a:rPr>
              <a:t>Why be concerned about control variables?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447925" cy="324104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684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NZ" sz="2400" dirty="0" smtClean="0"/>
              <a:t>Be sure to:</a:t>
            </a:r>
          </a:p>
          <a:p>
            <a:pPr>
              <a:buFont typeface="Arial" charset="0"/>
              <a:buNone/>
            </a:pPr>
            <a:r>
              <a:rPr lang="en-NZ" sz="2400" b="1" dirty="0" smtClean="0">
                <a:solidFill>
                  <a:srgbClr val="FF0000"/>
                </a:solidFill>
              </a:rPr>
              <a:t>Independent variable</a:t>
            </a:r>
            <a:r>
              <a:rPr lang="en-NZ" sz="2400" dirty="0" smtClean="0">
                <a:solidFill>
                  <a:srgbClr val="FF0000"/>
                </a:solidFill>
              </a:rPr>
              <a:t> </a:t>
            </a:r>
            <a:r>
              <a:rPr lang="en-NZ" sz="2400" dirty="0" smtClean="0"/>
              <a:t>(usually plotted on the x axis)</a:t>
            </a:r>
          </a:p>
          <a:p>
            <a:r>
              <a:rPr lang="en-NZ" sz="2400" dirty="0" smtClean="0"/>
              <a:t>  the variable that you have control over</a:t>
            </a:r>
          </a:p>
          <a:p>
            <a:pPr>
              <a:buNone/>
            </a:pPr>
            <a:r>
              <a:rPr lang="en-NZ" sz="2400" b="1" dirty="0" smtClean="0">
                <a:solidFill>
                  <a:srgbClr val="FF0000"/>
                </a:solidFill>
              </a:rPr>
              <a:t>Dependent variable </a:t>
            </a:r>
            <a:r>
              <a:rPr lang="en-NZ" sz="2400" dirty="0"/>
              <a:t>(usually plotted </a:t>
            </a:r>
            <a:r>
              <a:rPr lang="en-NZ" sz="2400" dirty="0" smtClean="0"/>
              <a:t>on the y axis) 	</a:t>
            </a:r>
          </a:p>
          <a:p>
            <a:r>
              <a:rPr lang="en-NZ" sz="2400" dirty="0" smtClean="0"/>
              <a:t>this is the quantity that you have  to measure and is affected  by how you alter the independent variable.</a:t>
            </a:r>
          </a:p>
          <a:p>
            <a:pPr eaLnBrk="1" hangingPunct="1"/>
            <a:r>
              <a:rPr lang="en-NZ" sz="2400" dirty="0" smtClean="0"/>
              <a:t>Label the axes and use the units</a:t>
            </a:r>
          </a:p>
          <a:p>
            <a:pPr eaLnBrk="1" hangingPunct="1"/>
            <a:r>
              <a:rPr lang="en-NZ" sz="2400" dirty="0" smtClean="0"/>
              <a:t>Sensible scale please</a:t>
            </a:r>
          </a:p>
          <a:p>
            <a:pPr eaLnBrk="1" hangingPunct="1"/>
            <a:r>
              <a:rPr lang="en-NZ" sz="2400" dirty="0" smtClean="0"/>
              <a:t>Plot the points</a:t>
            </a:r>
          </a:p>
          <a:p>
            <a:pPr eaLnBrk="1" hangingPunct="1"/>
            <a:r>
              <a:rPr lang="en-NZ" sz="2400" dirty="0" smtClean="0"/>
              <a:t>Draw a </a:t>
            </a:r>
            <a:r>
              <a:rPr lang="en-NZ" sz="2400" i="1" dirty="0" smtClean="0">
                <a:solidFill>
                  <a:srgbClr val="FF0000"/>
                </a:solidFill>
              </a:rPr>
              <a:t>best fit line</a:t>
            </a:r>
          </a:p>
          <a:p>
            <a:pPr eaLnBrk="1" hangingPunct="1"/>
            <a:r>
              <a:rPr lang="en-NZ" sz="2400" dirty="0" smtClean="0"/>
              <a:t>If it looks like it should be a straight line then </a:t>
            </a:r>
            <a:r>
              <a:rPr lang="en-NZ" sz="2400" b="1" i="1" u="sng" dirty="0" smtClean="0"/>
              <a:t>use a ruler</a:t>
            </a:r>
          </a:p>
          <a:p>
            <a:pPr eaLnBrk="1" hangingPunct="1"/>
            <a:r>
              <a:rPr lang="en-NZ" sz="2400" dirty="0" smtClean="0"/>
              <a:t>If it looks like a curve then draw a best fit freehand curve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3768" y="260648"/>
            <a:ext cx="3054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 a LBF</a:t>
            </a:r>
            <a:endParaRPr lang="en-NZ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49667" r="25081" b="26874"/>
          <a:stretch/>
        </p:blipFill>
        <p:spPr bwMode="auto">
          <a:xfrm>
            <a:off x="53752" y="3833664"/>
            <a:ext cx="91805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656" y="188640"/>
            <a:ext cx="6457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Determining a gradient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8" t="55184" r="41299" b="26740"/>
          <a:stretch/>
        </p:blipFill>
        <p:spPr bwMode="auto">
          <a:xfrm>
            <a:off x="4644008" y="829240"/>
            <a:ext cx="4308944" cy="26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77281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rgbClr val="4F81BD"/>
                </a:solidFill>
                <a:latin typeface="Calibri"/>
              </a:rPr>
              <a:t>Gradient = Rise / Run</a:t>
            </a:r>
            <a:endParaRPr lang="en-NZ" sz="32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2360" y="1772816"/>
            <a:ext cx="114059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71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66800" y="681038"/>
          <a:ext cx="6743700" cy="5429250"/>
        </p:xfrm>
        <a:graphic>
          <a:graphicData uri="http://schemas.openxmlformats.org/drawingml/2006/table">
            <a:tbl>
              <a:tblPr/>
              <a:tblGrid>
                <a:gridCol w="674688"/>
                <a:gridCol w="674687"/>
                <a:gridCol w="673100"/>
                <a:gridCol w="674688"/>
                <a:gridCol w="674687"/>
                <a:gridCol w="674688"/>
                <a:gridCol w="674687"/>
                <a:gridCol w="674688"/>
                <a:gridCol w="673100"/>
                <a:gridCol w="674687"/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E8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C1F00"/>
                        </a:solidFill>
                        <a:effectLst/>
                        <a:latin typeface="Verdana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ECE"/>
                    </a:solidFill>
                  </a:tcPr>
                </a:tc>
              </a:tr>
            </a:tbl>
          </a:graphicData>
        </a:graphic>
      </p:graphicFrame>
      <p:sp>
        <p:nvSpPr>
          <p:cNvPr id="14462" name="Line 133"/>
          <p:cNvSpPr>
            <a:spLocks noChangeShapeType="1"/>
          </p:cNvSpPr>
          <p:nvPr/>
        </p:nvSpPr>
        <p:spPr bwMode="auto">
          <a:xfrm flipV="1">
            <a:off x="1066800" y="1295400"/>
            <a:ext cx="6705600" cy="481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NZ" b="0" smtClean="0">
              <a:solidFill>
                <a:srgbClr val="5C1F00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14463" name="Text Box 136"/>
          <p:cNvSpPr txBox="1">
            <a:spLocks noChangeArrowheads="1"/>
          </p:cNvSpPr>
          <p:nvPr/>
        </p:nvSpPr>
        <p:spPr bwMode="auto">
          <a:xfrm>
            <a:off x="1550988" y="6091238"/>
            <a:ext cx="759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en-US" altLang="en-US" b="0" smtClean="0">
                <a:solidFill>
                  <a:srgbClr val="5C1F00"/>
                </a:solidFill>
                <a:latin typeface="Verdana" pitchFamily="-108" charset="0"/>
              </a:rPr>
              <a:t>1    2     3    4     5     6    7     8    9   t (s)</a:t>
            </a:r>
          </a:p>
        </p:txBody>
      </p:sp>
      <p:sp>
        <p:nvSpPr>
          <p:cNvPr id="14464" name="Text Box 138"/>
          <p:cNvSpPr txBox="1">
            <a:spLocks noChangeArrowheads="1"/>
          </p:cNvSpPr>
          <p:nvPr/>
        </p:nvSpPr>
        <p:spPr bwMode="auto">
          <a:xfrm>
            <a:off x="2057400" y="71438"/>
            <a:ext cx="581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/>
            <a:r>
              <a:rPr lang="en-US" altLang="en-US" b="0" smtClean="0">
                <a:solidFill>
                  <a:srgbClr val="5C1F00"/>
                </a:solidFill>
                <a:latin typeface="Verdana" pitchFamily="-108" charset="0"/>
              </a:rPr>
              <a:t>Calculate the gradient of this graph</a:t>
            </a:r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2547938" y="1752600"/>
            <a:ext cx="4614862" cy="3281363"/>
            <a:chOff x="1990" y="672"/>
            <a:chExt cx="3019" cy="2112"/>
          </a:xfrm>
        </p:grpSpPr>
        <p:sp>
          <p:nvSpPr>
            <p:cNvPr id="14497" name="Line 140"/>
            <p:cNvSpPr>
              <a:spLocks noChangeShapeType="1"/>
            </p:cNvSpPr>
            <p:nvPr/>
          </p:nvSpPr>
          <p:spPr bwMode="auto">
            <a:xfrm>
              <a:off x="1990" y="2781"/>
              <a:ext cx="3019" cy="0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b="0" smtClean="0">
                <a:solidFill>
                  <a:srgbClr val="5C1F00"/>
                </a:solidFill>
                <a:latin typeface="Arial" charset="0"/>
                <a:ea typeface="ＭＳ Ｐゴシック" pitchFamily="-108" charset="-128"/>
              </a:endParaRPr>
            </a:p>
          </p:txBody>
        </p:sp>
        <p:sp>
          <p:nvSpPr>
            <p:cNvPr id="14498" name="Line 141"/>
            <p:cNvSpPr>
              <a:spLocks noChangeShapeType="1"/>
            </p:cNvSpPr>
            <p:nvPr/>
          </p:nvSpPr>
          <p:spPr bwMode="auto">
            <a:xfrm flipV="1">
              <a:off x="4992" y="672"/>
              <a:ext cx="0" cy="2112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b="0" smtClean="0">
                <a:solidFill>
                  <a:srgbClr val="5C1F00"/>
                </a:solidFill>
                <a:latin typeface="Arial" charset="0"/>
                <a:ea typeface="ＭＳ Ｐゴシック" pitchFamily="-108" charset="-128"/>
              </a:endParaRPr>
            </a:p>
          </p:txBody>
        </p:sp>
      </p:grpSp>
      <p:sp>
        <p:nvSpPr>
          <p:cNvPr id="14466" name="Text Box 144"/>
          <p:cNvSpPr txBox="1">
            <a:spLocks noChangeArrowheads="1"/>
          </p:cNvSpPr>
          <p:nvPr/>
        </p:nvSpPr>
        <p:spPr bwMode="auto">
          <a:xfrm>
            <a:off x="152400" y="452438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r>
              <a:rPr lang="en-US" altLang="en-US" b="0" smtClean="0">
                <a:solidFill>
                  <a:srgbClr val="5C1F00"/>
                </a:solidFill>
              </a:rPr>
              <a:t>d (m)</a:t>
            </a:r>
          </a:p>
        </p:txBody>
      </p:sp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7200900" y="3581400"/>
            <a:ext cx="1865313" cy="461963"/>
          </a:xfrm>
          <a:prstGeom prst="rect">
            <a:avLst/>
          </a:prstGeom>
          <a:gradFill rotWithShape="1">
            <a:gsLst>
              <a:gs pos="0">
                <a:srgbClr val="FAFAFA"/>
              </a:gs>
              <a:gs pos="64999">
                <a:srgbClr val="F2F2F2"/>
              </a:gs>
              <a:gs pos="100000">
                <a:srgbClr val="EDEDED"/>
              </a:gs>
            </a:gsLst>
            <a:lin ang="5400000" scaled="1"/>
          </a:gradFill>
          <a:ln w="9525">
            <a:solidFill>
              <a:srgbClr val="D5D5D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5C1F00"/>
                </a:solidFill>
                <a:latin typeface="Symbol" pitchFamily="-110" charset="2"/>
                <a:ea typeface="Symbol" pitchFamily="-110" charset="2"/>
                <a:cs typeface="Symbol" pitchFamily="-110" charset="2"/>
              </a:rPr>
              <a:t>D</a:t>
            </a:r>
            <a:r>
              <a:rPr lang="en-US" b="0">
                <a:solidFill>
                  <a:srgbClr val="5C1F00"/>
                </a:solidFill>
                <a:latin typeface="Verdana"/>
                <a:ea typeface="ＭＳ Ｐゴシック" pitchFamily="-110" charset="-128"/>
                <a:cs typeface="ＭＳ Ｐゴシック" pitchFamily="-110" charset="-128"/>
              </a:rPr>
              <a:t>d = 30 m</a:t>
            </a:r>
          </a:p>
        </p:txBody>
      </p:sp>
      <p:sp>
        <p:nvSpPr>
          <p:cNvPr id="144" name="Text Box 152"/>
          <p:cNvSpPr txBox="1">
            <a:spLocks noChangeArrowheads="1"/>
          </p:cNvSpPr>
          <p:nvPr/>
        </p:nvSpPr>
        <p:spPr bwMode="auto">
          <a:xfrm>
            <a:off x="4114800" y="5095875"/>
            <a:ext cx="1600200" cy="461963"/>
          </a:xfrm>
          <a:prstGeom prst="rect">
            <a:avLst/>
          </a:prstGeom>
          <a:gradFill rotWithShape="1">
            <a:gsLst>
              <a:gs pos="0">
                <a:srgbClr val="FAFAFA"/>
              </a:gs>
              <a:gs pos="64999">
                <a:srgbClr val="F2F2F2"/>
              </a:gs>
              <a:gs pos="100000">
                <a:srgbClr val="EDEDED"/>
              </a:gs>
            </a:gsLst>
            <a:lin ang="5400000" scaled="1"/>
          </a:gradFill>
          <a:ln w="9525">
            <a:solidFill>
              <a:srgbClr val="D5D5D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 err="1">
                <a:solidFill>
                  <a:srgbClr val="5C1F00"/>
                </a:solidFill>
                <a:latin typeface="Symbol" pitchFamily="-110" charset="2"/>
                <a:ea typeface="Symbol" pitchFamily="-110" charset="2"/>
                <a:cs typeface="Symbol" pitchFamily="-110" charset="2"/>
              </a:rPr>
              <a:t>D</a:t>
            </a:r>
            <a:r>
              <a:rPr lang="en-US" b="0" dirty="0" err="1">
                <a:solidFill>
                  <a:srgbClr val="5C1F00"/>
                </a:solidFill>
                <a:latin typeface="Verdana"/>
                <a:ea typeface="ＭＳ Ｐゴシック" pitchFamily="-110" charset="-128"/>
                <a:cs typeface="ＭＳ Ｐゴシック" pitchFamily="-110" charset="-128"/>
              </a:rPr>
              <a:t>t</a:t>
            </a:r>
            <a:r>
              <a:rPr lang="en-US" b="0" dirty="0">
                <a:solidFill>
                  <a:srgbClr val="5C1F00"/>
                </a:solidFill>
                <a:latin typeface="Verdana"/>
                <a:ea typeface="ＭＳ Ｐゴシック" pitchFamily="-110" charset="-128"/>
                <a:cs typeface="ＭＳ Ｐゴシック" pitchFamily="-110" charset="-128"/>
              </a:rPr>
              <a:t> = 7 s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-1621631" y="3404394"/>
            <a:ext cx="5376863" cy="3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6200" y="0"/>
            <a:ext cx="1905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Gradient</a:t>
            </a:r>
          </a:p>
        </p:txBody>
      </p:sp>
      <p:sp>
        <p:nvSpPr>
          <p:cNvPr id="26" name="WordArt 405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2260600" cy="59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b="0" kern="10" smtClean="0">
                <a:solidFill>
                  <a:srgbClr val="00009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ＭＳ Ｐゴシック" pitchFamily="-108" charset="-128"/>
              </a:rPr>
              <a:t>Merit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95400" y="3657600"/>
            <a:ext cx="1063625" cy="939800"/>
            <a:chOff x="1503335" y="2959407"/>
            <a:chExt cx="1063680" cy="938708"/>
          </a:xfrm>
        </p:grpSpPr>
        <p:sp>
          <p:nvSpPr>
            <p:cNvPr id="31" name="Rectangle 30"/>
            <p:cNvSpPr/>
            <p:nvPr/>
          </p:nvSpPr>
          <p:spPr>
            <a:xfrm>
              <a:off x="1503335" y="2959407"/>
              <a:ext cx="858885" cy="92225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5400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00007" y="3498005"/>
              <a:ext cx="367008" cy="40011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CA" sz="2000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419600" y="2895600"/>
            <a:ext cx="1955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rgbClr val="5C1F00"/>
                </a:solidFill>
                <a:ea typeface="ＭＳ Ｐゴシック" pitchFamily="-110" charset="-128"/>
                <a:cs typeface="ＭＳ Ｐゴシック" pitchFamily="-110" charset="-128"/>
              </a:rPr>
              <a:t>correct </a:t>
            </a:r>
            <a:r>
              <a:rPr lang="en-US" sz="1800" b="0" dirty="0" err="1">
                <a:solidFill>
                  <a:srgbClr val="5C1F00"/>
                </a:solidFill>
                <a:ea typeface="ＭＳ Ｐゴシック" pitchFamily="-110" charset="-128"/>
                <a:cs typeface="ＭＳ Ｐゴシック" pitchFamily="-110" charset="-128"/>
              </a:rPr>
              <a:t>sig.fig</a:t>
            </a:r>
            <a:endParaRPr lang="en-US" sz="1800" b="0" dirty="0">
              <a:solidFill>
                <a:srgbClr val="5C1F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53000" y="3352800"/>
            <a:ext cx="1050925" cy="923925"/>
            <a:chOff x="1516035" y="2984777"/>
            <a:chExt cx="1050980" cy="922258"/>
          </a:xfrm>
        </p:grpSpPr>
        <p:sp>
          <p:nvSpPr>
            <p:cNvPr id="38" name="Rectangle 37"/>
            <p:cNvSpPr/>
            <p:nvPr/>
          </p:nvSpPr>
          <p:spPr>
            <a:xfrm>
              <a:off x="1516035" y="2984777"/>
              <a:ext cx="795382" cy="92225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5400" dirty="0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200007" y="3498005"/>
              <a:ext cx="367008" cy="40011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CA" sz="2000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72000" y="660400"/>
            <a:ext cx="1778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rgbClr val="5C1F00"/>
                </a:solidFill>
                <a:ea typeface="ＭＳ Ｐゴシック" pitchFamily="-110" charset="-128"/>
                <a:cs typeface="ＭＳ Ｐゴシック" pitchFamily="-110" charset="-128"/>
              </a:rPr>
              <a:t>correct unit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92775" y="1066800"/>
            <a:ext cx="1012825" cy="923925"/>
            <a:chOff x="1554135" y="2997462"/>
            <a:chExt cx="1012880" cy="922258"/>
          </a:xfrm>
        </p:grpSpPr>
        <p:sp>
          <p:nvSpPr>
            <p:cNvPr id="42" name="Rectangle 41"/>
            <p:cNvSpPr/>
            <p:nvPr/>
          </p:nvSpPr>
          <p:spPr>
            <a:xfrm>
              <a:off x="1554135" y="2997462"/>
              <a:ext cx="731879" cy="92225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5400" dirty="0">
                  <a:ln w="1905"/>
                  <a:solidFill>
                    <a:srgbClr val="66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200007" y="3498005"/>
              <a:ext cx="367008" cy="40011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CA" sz="2000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cxnSp>
        <p:nvCxnSpPr>
          <p:cNvPr id="45" name="Straight Arrow Connector 44"/>
          <p:cNvCxnSpPr>
            <a:cxnSpLocks noChangeShapeType="1"/>
            <a:stCxn id="14462" idx="0"/>
          </p:cNvCxnSpPr>
          <p:nvPr/>
        </p:nvCxnSpPr>
        <p:spPr bwMode="auto">
          <a:xfrm rot="5400000" flipH="1" flipV="1">
            <a:off x="4410075" y="2752725"/>
            <a:ext cx="19050" cy="6705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487" name="Text Box 134"/>
          <p:cNvSpPr txBox="1">
            <a:spLocks noChangeArrowheads="1"/>
          </p:cNvSpPr>
          <p:nvPr/>
        </p:nvSpPr>
        <p:spPr bwMode="auto">
          <a:xfrm>
            <a:off x="609600" y="5308600"/>
            <a:ext cx="45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0</a:t>
            </a:r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14488" name="Text Box 135"/>
          <p:cNvSpPr txBox="1">
            <a:spLocks noChangeArrowheads="1"/>
          </p:cNvSpPr>
          <p:nvPr/>
        </p:nvSpPr>
        <p:spPr bwMode="auto">
          <a:xfrm>
            <a:off x="457200" y="985838"/>
            <a:ext cx="609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45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40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35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30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25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20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15</a:t>
            </a:r>
          </a:p>
          <a:p>
            <a:pPr>
              <a:spcBef>
                <a:spcPct val="50000"/>
              </a:spcBef>
            </a:pPr>
            <a:r>
              <a:rPr lang="en-US" altLang="en-US" b="0" smtClean="0">
                <a:solidFill>
                  <a:srgbClr val="000000"/>
                </a:solidFill>
                <a:latin typeface="Verdana" pitchFamily="-108" charset="0"/>
              </a:rPr>
              <a:t>10</a:t>
            </a:r>
            <a:endParaRPr lang="en-US" altLang="en-US" b="0" smtClean="0">
              <a:solidFill>
                <a:srgbClr val="000000"/>
              </a:solidFill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143000" y="1085850"/>
            <a:ext cx="4387850" cy="1720850"/>
            <a:chOff x="1799417" y="1085644"/>
            <a:chExt cx="4387798" cy="1720799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799417" y="1085644"/>
              <a:ext cx="4387798" cy="1720799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100000">
                  <a:srgbClr val="DADADA"/>
                </a:gs>
              </a:gsLst>
              <a:lin ang="54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rgbClr val="5C1F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1828760" y="1148325"/>
            <a:ext cx="4329112" cy="159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4" imgW="2374900" imgH="876300" progId="Equation.3">
                    <p:embed/>
                  </p:oleObj>
                </mc:Choice>
                <mc:Fallback>
                  <p:oleObj name="Equation" r:id="rId4" imgW="2374900" imgH="876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760" y="1148325"/>
                          <a:ext cx="4329112" cy="159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136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5" grpId="0" animBg="1"/>
      <p:bldP spid="144" grpId="0" animBg="1"/>
      <p:bldP spid="2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619</Words>
  <Application>Microsoft Macintosh PowerPoint</Application>
  <PresentationFormat>On-screen Show (4:3)</PresentationFormat>
  <Paragraphs>196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 Mäori</vt:lpstr>
      <vt:lpstr>Calibri</vt:lpstr>
      <vt:lpstr>Cambria Math</vt:lpstr>
      <vt:lpstr>Comic Sans MS</vt:lpstr>
      <vt:lpstr>Courier New</vt:lpstr>
      <vt:lpstr>Impact</vt:lpstr>
      <vt:lpstr>ＭＳ Ｐゴシック</vt:lpstr>
      <vt:lpstr>Symbol</vt:lpstr>
      <vt:lpstr>Times New Roman</vt:lpstr>
      <vt:lpstr>Trebuchet MS</vt:lpstr>
      <vt:lpstr>Verdana</vt:lpstr>
      <vt:lpstr>Arial</vt:lpstr>
      <vt:lpstr>Default Design</vt:lpstr>
      <vt:lpstr>Blank Presentation</vt:lpstr>
      <vt:lpstr>3_Office Theme</vt:lpstr>
      <vt:lpstr>Office Theme</vt:lpstr>
      <vt:lpstr>2_Office Theme</vt:lpstr>
      <vt:lpstr>1_Blank Presentation</vt:lpstr>
      <vt:lpstr>2_Blank Presentation</vt:lpstr>
      <vt:lpstr>5_Office Theme</vt:lpstr>
      <vt:lpstr>6_Office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</vt:lpstr>
      <vt:lpstr>What are the units?</vt:lpstr>
      <vt:lpstr>What are the units?</vt:lpstr>
      <vt:lpstr>Ask yourself what is the relationship? i.e. is y α x? </vt:lpstr>
      <vt:lpstr>What is the gradient?</vt:lpstr>
      <vt:lpstr>What are the units of the gradient?</vt:lpstr>
      <vt:lpstr>What is the equation of a straight line?</vt:lpstr>
      <vt:lpstr>PowerPoint Presentation</vt:lpstr>
      <vt:lpstr>Example 2: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Stephen Anderson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132</cp:revision>
  <cp:lastPrinted>2002-08-21T19:36:57Z</cp:lastPrinted>
  <dcterms:created xsi:type="dcterms:W3CDTF">2002-01-12T04:58:06Z</dcterms:created>
  <dcterms:modified xsi:type="dcterms:W3CDTF">2016-02-11T17:49:10Z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0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C:\MCC Web Physics\VittitT\Phy 2053</vt:lpwstr>
  </property>
</Properties>
</file>