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686" r:id="rId4"/>
    <p:sldMasterId id="2147483700" r:id="rId5"/>
  </p:sldMasterIdLst>
  <p:notesMasterIdLst>
    <p:notesMasterId r:id="rId21"/>
  </p:notesMasterIdLst>
  <p:sldIdLst>
    <p:sldId id="342" r:id="rId6"/>
    <p:sldId id="257" r:id="rId7"/>
    <p:sldId id="258" r:id="rId8"/>
    <p:sldId id="343" r:id="rId9"/>
    <p:sldId id="344" r:id="rId10"/>
    <p:sldId id="345" r:id="rId11"/>
    <p:sldId id="341" r:id="rId12"/>
    <p:sldId id="336" r:id="rId13"/>
    <p:sldId id="334" r:id="rId14"/>
    <p:sldId id="337" r:id="rId15"/>
    <p:sldId id="339" r:id="rId16"/>
    <p:sldId id="346" r:id="rId17"/>
    <p:sldId id="340" r:id="rId18"/>
    <p:sldId id="347" r:id="rId19"/>
    <p:sldId id="338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72" y="12"/>
      </p:cViewPr>
      <p:guideLst>
        <p:guide orient="horz" pos="42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A8C94F-1A52-4863-B413-43A4CF5EC9C2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8C1CCA-BA7E-4CA3-B9EA-050E53DB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1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fld id="{7A55AB5F-81BB-4C3E-AC4F-2738CF199F36}" type="slidenum">
              <a:rPr lang="en-US" altLang="en-US" sz="1200">
                <a:solidFill>
                  <a:prstClr val="black"/>
                </a:solidFill>
              </a:rPr>
              <a:pPr/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fld id="{F7BB85A5-92C0-4B47-8291-90EBCD34B630}" type="slidenum">
              <a:rPr lang="en-US" altLang="en-US" sz="1200">
                <a:solidFill>
                  <a:prstClr val="black"/>
                </a:solidFill>
              </a:rPr>
              <a:pPr/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AFF8FC0-A647-4527-86EA-D72627046BD7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592390D-FF38-44A8-99D4-CE2B60CDC6AF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60ECFC1-778A-442A-9934-77F004F80987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B935-A7C8-42E7-97AE-617F3F9E3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2894-5AA1-443D-92D5-234F0B3B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2524-BF00-4919-B290-4E871B02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B6239-3F92-488D-8AC0-F1EA796C88B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4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D754C-6FB4-4DE0-9AF4-F828715BF8E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92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9793D-BD5E-44A5-8E0C-C93A9C7203F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8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63552-4275-4698-BF5F-90B82FB2C9E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96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0E743-BFDE-4507-BB7A-8428D81105E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3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F8D1C-2A8C-4B94-803F-27369509E73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19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77FB4-AF1B-4EF8-AC82-4F5F3277634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35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7CED3-16A2-49B5-A163-0049F771EA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DD0D-E10C-4EFD-B553-0362F79B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6482D-A1D9-46CD-90BA-5C55A32346B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63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582FA-E99F-4F13-8F37-2586BBDF6B0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92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EF45C-A4FF-4685-B0C5-2F5E4BD55CB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24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83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95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2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23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7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01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7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612D-4AFC-46D9-9FD3-AA114442C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85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092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56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186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78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43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568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17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059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1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3FF0-11E3-4737-855F-D62252D2F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027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537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023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590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527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789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26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46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74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0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2C42-C81F-4DA0-AA7D-7C6CF348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475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051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60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537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402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926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883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436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56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0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F8D76-F0C4-456D-95AE-7C88ED57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341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0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76A-B936-40D9-8455-387B9B42F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4EA2-59F9-4A1C-97FC-8A8BB42E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B9AD-70AF-483B-B35B-8607C0358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08BF945E-9CFE-4A89-9F23-FD26EAE01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b="0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b="0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C67DC2-1A75-4D11-A789-49C4BFB961DA}" type="slidenum">
              <a:rPr lang="en-US" altLang="en-US" b="0" smtClean="0">
                <a:solidFill>
                  <a:srgbClr val="FFFFFF"/>
                </a:solidFill>
                <a:latin typeface="Arial" charset="0"/>
                <a:ea typeface="ＭＳ Ｐゴシック" pitchFamily="-108" charset="-128"/>
              </a:rPr>
              <a:pPr/>
              <a:t>‹#›</a:t>
            </a:fld>
            <a:endParaRPr lang="en-US" altLang="en-US" b="0" smtClean="0">
              <a:solidFill>
                <a:srgbClr val="FFFFFF"/>
              </a:solidFill>
              <a:latin typeface="Arial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131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9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0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ncejoywagon.com/physicszone/01motion/linear/velocity/velocity.php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A05n32Bl0a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417" y="2060848"/>
            <a:ext cx="7772400" cy="1470025"/>
          </a:xfrm>
        </p:spPr>
        <p:txBody>
          <a:bodyPr/>
          <a:lstStyle/>
          <a:p>
            <a:r>
              <a:rPr lang="en-NZ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Y11 Motion</a:t>
            </a:r>
            <a:endParaRPr lang="en-NZ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Vectors (new)</a:t>
            </a:r>
            <a:endParaRPr lang="en-NZ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17535" y="547665"/>
            <a:ext cx="735811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Distance - Displacement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4869160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5936" y="5618857"/>
            <a:ext cx="25448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Velocity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6418917" y="3187685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Acceleration</a:t>
            </a:r>
          </a:p>
        </p:txBody>
      </p:sp>
    </p:spTree>
    <p:extLst>
      <p:ext uri="{BB962C8B-B14F-4D97-AF65-F5344CB8AC3E}">
        <p14:creationId xmlns:p14="http://schemas.microsoft.com/office/powerpoint/2010/main" val="3331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5429250"/>
            <a:ext cx="8001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72" name="Straight Arrow Connector 3"/>
          <p:cNvCxnSpPr>
            <a:cxnSpLocks noChangeShapeType="1"/>
          </p:cNvCxnSpPr>
          <p:nvPr/>
        </p:nvCxnSpPr>
        <p:spPr bwMode="auto">
          <a:xfrm>
            <a:off x="6572250" y="5786438"/>
            <a:ext cx="928688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428750"/>
            <a:ext cx="86296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5720" y="285728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Speed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500313" y="500063"/>
          <a:ext cx="23272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282680" imgH="393480" progId="Equation.3">
                  <p:embed/>
                </p:oleObj>
              </mc:Choice>
              <mc:Fallback>
                <p:oleObj name="Equation" r:id="rId5" imgW="1282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00063"/>
                        <a:ext cx="23272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286375" y="571500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V,  units ms</a:t>
            </a:r>
            <a:r>
              <a:rPr lang="en-NZ" baseline="30000"/>
              <a:t>-1</a:t>
            </a:r>
            <a:r>
              <a:rPr lang="en-NZ"/>
              <a:t>  scalar</a:t>
            </a:r>
            <a:endParaRPr lang="en-N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500188"/>
            <a:ext cx="86582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5720" y="285728"/>
            <a:ext cx="25448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Velocity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63863" y="500063"/>
          <a:ext cx="28797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1587240" imgH="393480" progId="Equation.3">
                  <p:embed/>
                </p:oleObj>
              </mc:Choice>
              <mc:Fallback>
                <p:oleObj name="Equation" r:id="rId4" imgW="1587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500063"/>
                        <a:ext cx="28797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6000750" y="571500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V,  units ms</a:t>
            </a:r>
            <a:r>
              <a:rPr lang="en-NZ" baseline="30000"/>
              <a:t>-1</a:t>
            </a:r>
            <a:r>
              <a:rPr lang="en-NZ"/>
              <a:t>, vector</a:t>
            </a:r>
            <a:endParaRPr lang="en-NZ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Ex: Walking a dog</a:t>
            </a:r>
          </a:p>
        </p:txBody>
      </p:sp>
      <p:pic>
        <p:nvPicPr>
          <p:cNvPr id="38915" name="Picture 3" descr="AG00222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1211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 descr="AG0018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1657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685800"/>
            <a:ext cx="7002463" cy="1143000"/>
            <a:chOff x="672" y="432"/>
            <a:chExt cx="4411" cy="720"/>
          </a:xfrm>
        </p:grpSpPr>
        <p:sp>
          <p:nvSpPr>
            <p:cNvPr id="38930" name="Line 6"/>
            <p:cNvSpPr>
              <a:spLocks noChangeShapeType="1"/>
            </p:cNvSpPr>
            <p:nvPr/>
          </p:nvSpPr>
          <p:spPr bwMode="auto">
            <a:xfrm>
              <a:off x="672" y="720"/>
              <a:ext cx="3888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pic>
          <p:nvPicPr>
            <p:cNvPr id="38931" name="Picture 7" descr="AG00222_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432"/>
              <a:ext cx="763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381000"/>
            <a:ext cx="6991350" cy="2286000"/>
            <a:chOff x="1344" y="240"/>
            <a:chExt cx="4404" cy="1440"/>
          </a:xfrm>
        </p:grpSpPr>
        <p:pic>
          <p:nvPicPr>
            <p:cNvPr id="38928" name="Picture 9" descr="AG00185_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672"/>
              <a:ext cx="104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9" name="Freeform 10"/>
            <p:cNvSpPr>
              <a:spLocks/>
            </p:cNvSpPr>
            <p:nvPr/>
          </p:nvSpPr>
          <p:spPr bwMode="auto">
            <a:xfrm>
              <a:off x="1344" y="240"/>
              <a:ext cx="4064" cy="1440"/>
            </a:xfrm>
            <a:custGeom>
              <a:avLst/>
              <a:gdLst>
                <a:gd name="T0" fmla="*/ 8 w 4064"/>
                <a:gd name="T1" fmla="*/ 1 h 1984"/>
                <a:gd name="T2" fmla="*/ 56 w 4064"/>
                <a:gd name="T3" fmla="*/ 1 h 1984"/>
                <a:gd name="T4" fmla="*/ 344 w 4064"/>
                <a:gd name="T5" fmla="*/ 1 h 1984"/>
                <a:gd name="T6" fmla="*/ 1064 w 4064"/>
                <a:gd name="T7" fmla="*/ 1 h 1984"/>
                <a:gd name="T8" fmla="*/ 200 w 4064"/>
                <a:gd name="T9" fmla="*/ 1 h 1984"/>
                <a:gd name="T10" fmla="*/ 1304 w 4064"/>
                <a:gd name="T11" fmla="*/ 1 h 1984"/>
                <a:gd name="T12" fmla="*/ 2072 w 4064"/>
                <a:gd name="T13" fmla="*/ 1 h 1984"/>
                <a:gd name="T14" fmla="*/ 1688 w 4064"/>
                <a:gd name="T15" fmla="*/ 1 h 1984"/>
                <a:gd name="T16" fmla="*/ 2840 w 4064"/>
                <a:gd name="T17" fmla="*/ 1 h 1984"/>
                <a:gd name="T18" fmla="*/ 1256 w 4064"/>
                <a:gd name="T19" fmla="*/ 1 h 1984"/>
                <a:gd name="T20" fmla="*/ 2168 w 4064"/>
                <a:gd name="T21" fmla="*/ 1 h 1984"/>
                <a:gd name="T22" fmla="*/ 2360 w 4064"/>
                <a:gd name="T23" fmla="*/ 1 h 1984"/>
                <a:gd name="T24" fmla="*/ 3224 w 4064"/>
                <a:gd name="T25" fmla="*/ 1 h 1984"/>
                <a:gd name="T26" fmla="*/ 3944 w 4064"/>
                <a:gd name="T27" fmla="*/ 1 h 1984"/>
                <a:gd name="T28" fmla="*/ 3944 w 4064"/>
                <a:gd name="T29" fmla="*/ 1 h 19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64"/>
                <a:gd name="T46" fmla="*/ 0 h 1984"/>
                <a:gd name="T47" fmla="*/ 4064 w 4064"/>
                <a:gd name="T48" fmla="*/ 1984 h 198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64" h="1984">
                  <a:moveTo>
                    <a:pt x="8" y="960"/>
                  </a:moveTo>
                  <a:cubicBezTo>
                    <a:pt x="4" y="916"/>
                    <a:pt x="0" y="872"/>
                    <a:pt x="56" y="1008"/>
                  </a:cubicBezTo>
                  <a:cubicBezTo>
                    <a:pt x="112" y="1144"/>
                    <a:pt x="176" y="1904"/>
                    <a:pt x="344" y="1776"/>
                  </a:cubicBezTo>
                  <a:cubicBezTo>
                    <a:pt x="512" y="1648"/>
                    <a:pt x="1088" y="480"/>
                    <a:pt x="1064" y="240"/>
                  </a:cubicBezTo>
                  <a:cubicBezTo>
                    <a:pt x="1040" y="0"/>
                    <a:pt x="160" y="144"/>
                    <a:pt x="200" y="336"/>
                  </a:cubicBezTo>
                  <a:cubicBezTo>
                    <a:pt x="240" y="528"/>
                    <a:pt x="992" y="1280"/>
                    <a:pt x="1304" y="1392"/>
                  </a:cubicBezTo>
                  <a:cubicBezTo>
                    <a:pt x="1616" y="1504"/>
                    <a:pt x="2008" y="920"/>
                    <a:pt x="2072" y="1008"/>
                  </a:cubicBezTo>
                  <a:cubicBezTo>
                    <a:pt x="2136" y="1096"/>
                    <a:pt x="1560" y="1856"/>
                    <a:pt x="1688" y="1920"/>
                  </a:cubicBezTo>
                  <a:cubicBezTo>
                    <a:pt x="1816" y="1984"/>
                    <a:pt x="2912" y="1656"/>
                    <a:pt x="2840" y="1392"/>
                  </a:cubicBezTo>
                  <a:cubicBezTo>
                    <a:pt x="2768" y="1128"/>
                    <a:pt x="1368" y="512"/>
                    <a:pt x="1256" y="336"/>
                  </a:cubicBezTo>
                  <a:cubicBezTo>
                    <a:pt x="1144" y="160"/>
                    <a:pt x="1984" y="280"/>
                    <a:pt x="2168" y="336"/>
                  </a:cubicBezTo>
                  <a:cubicBezTo>
                    <a:pt x="2352" y="392"/>
                    <a:pt x="2184" y="720"/>
                    <a:pt x="2360" y="672"/>
                  </a:cubicBezTo>
                  <a:cubicBezTo>
                    <a:pt x="2536" y="624"/>
                    <a:pt x="2960" y="80"/>
                    <a:pt x="3224" y="48"/>
                  </a:cubicBezTo>
                  <a:cubicBezTo>
                    <a:pt x="3488" y="16"/>
                    <a:pt x="3824" y="384"/>
                    <a:pt x="3944" y="480"/>
                  </a:cubicBezTo>
                  <a:cubicBezTo>
                    <a:pt x="4064" y="576"/>
                    <a:pt x="4004" y="600"/>
                    <a:pt x="3944" y="624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228600" y="2667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CC0000"/>
                </a:solidFill>
                <a:latin typeface="Verdana" pitchFamily="34" charset="0"/>
              </a:rPr>
              <a:t>Which one has greater average velocity??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8600" y="3200400"/>
            <a:ext cx="8382000" cy="1981200"/>
            <a:chOff x="96" y="2160"/>
            <a:chExt cx="5280" cy="1248"/>
          </a:xfrm>
        </p:grpSpPr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240" y="2544"/>
              <a:ext cx="5136" cy="86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96" y="2160"/>
              <a:ext cx="52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0" smtClean="0">
                  <a:solidFill>
                    <a:srgbClr val="000000"/>
                  </a:solidFill>
                  <a:latin typeface="Verdana" pitchFamily="34" charset="0"/>
                </a:rPr>
                <a:t> We need another way to describe motion:</a:t>
              </a:r>
            </a:p>
          </p:txBody>
        </p:sp>
        <p:graphicFrame>
          <p:nvGraphicFramePr>
            <p:cNvPr id="38927" name="Object 15"/>
            <p:cNvGraphicFramePr>
              <a:graphicFrameLocks noChangeAspect="1"/>
            </p:cNvGraphicFramePr>
            <p:nvPr/>
          </p:nvGraphicFramePr>
          <p:xfrm>
            <a:off x="336" y="2592"/>
            <a:ext cx="4752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6" imgW="5422900" imgH="838200" progId="Equation.3">
                    <p:embed/>
                  </p:oleObj>
                </mc:Choice>
                <mc:Fallback>
                  <p:oleObj name="Equation" r:id="rId6" imgW="5422900" imgH="838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592"/>
                          <a:ext cx="4752" cy="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676400" y="4876800"/>
            <a:ext cx="6324600" cy="838200"/>
            <a:chOff x="1056" y="3072"/>
            <a:chExt cx="3984" cy="528"/>
          </a:xfrm>
        </p:grpSpPr>
        <p:sp>
          <p:nvSpPr>
            <p:cNvPr id="38923" name="AutoShape 17"/>
            <p:cNvSpPr>
              <a:spLocks noChangeArrowheads="1"/>
            </p:cNvSpPr>
            <p:nvPr/>
          </p:nvSpPr>
          <p:spPr bwMode="auto">
            <a:xfrm flipH="1">
              <a:off x="1056" y="3072"/>
              <a:ext cx="672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8924" name="Text Box 18"/>
            <p:cNvSpPr txBox="1">
              <a:spLocks noChangeArrowheads="1"/>
            </p:cNvSpPr>
            <p:nvPr/>
          </p:nvSpPr>
          <p:spPr bwMode="auto">
            <a:xfrm>
              <a:off x="1776" y="3312"/>
              <a:ext cx="3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smtClean="0">
                  <a:solidFill>
                    <a:srgbClr val="008000"/>
                  </a:solidFill>
                  <a:latin typeface="Verdana" pitchFamily="34" charset="0"/>
                </a:rPr>
                <a:t>Not a vector! (It’s a scalar)</a:t>
              </a:r>
            </a:p>
          </p:txBody>
        </p:sp>
      </p:grp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0" y="609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Web Link: </a:t>
            </a: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  <a:hlinkClick r:id="rId8"/>
              </a:rPr>
              <a:t>Speed vs Velocity</a:t>
            </a:r>
            <a:endParaRPr lang="en-US" altLang="en-US" sz="2400" b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8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 autoUpdateAnimBg="0"/>
      <p:bldP spid="665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86750" cy="4114800"/>
          </a:xfrm>
        </p:spPr>
        <p:txBody>
          <a:bodyPr/>
          <a:lstStyle/>
          <a:p>
            <a:pPr>
              <a:buClr>
                <a:srgbClr val="AE183C"/>
              </a:buClr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Instantaneous Speed </a:t>
            </a:r>
            <a:r>
              <a:rPr lang="en-US" sz="2400" b="1" smtClean="0"/>
              <a:t>- speed at any given instant in time</a:t>
            </a:r>
            <a:r>
              <a:rPr lang="en-US" sz="2800" b="1" smtClean="0"/>
              <a:t>.</a:t>
            </a:r>
          </a:p>
          <a:p>
            <a:pPr>
              <a:buClr>
                <a:srgbClr val="AE183C"/>
              </a:buClr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Average Speed </a:t>
            </a:r>
            <a:r>
              <a:rPr lang="en-US" sz="2400" b="1" smtClean="0"/>
              <a:t>- average of all instantaneous speeds; found simply by a distance/time.</a:t>
            </a:r>
          </a:p>
          <a:p>
            <a:pPr>
              <a:buClr>
                <a:srgbClr val="AE183C"/>
              </a:buClr>
              <a:buFont typeface="Wingdings" pitchFamily="2" charset="2"/>
              <a:buChar char="v"/>
            </a:pPr>
            <a:endParaRPr lang="en-US" sz="2800" smtClean="0"/>
          </a:p>
        </p:txBody>
      </p:sp>
      <p:pic>
        <p:nvPicPr>
          <p:cNvPr id="7" name="Picture 6" descr="http://www.glenbrook.k12.il.us/gbssci/phys/mmedia/kinema/trip.gif">
            <a:hlinkClick r:id="" action="ppaction://noaction">
              <a:snd r:embed="rId3" name="drumroll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2000250"/>
            <a:ext cx="67151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16016" y="5805264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(km)</a:t>
            </a:r>
            <a:endParaRPr lang="en-NZ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smtClean="0">
                <a:solidFill>
                  <a:srgbClr val="CC0000"/>
                </a:solidFill>
                <a:latin typeface="Verdana" pitchFamily="34" charset="0"/>
              </a:rPr>
              <a:t>*Acceleration is a Vector*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Usually: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+a means speeding up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-a means slowing down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1447800"/>
            <a:ext cx="5029200" cy="762000"/>
            <a:chOff x="2592" y="912"/>
            <a:chExt cx="3168" cy="480"/>
          </a:xfrm>
        </p:grpSpPr>
        <p:grpSp>
          <p:nvGrpSpPr>
            <p:cNvPr id="45074" name="Group 5"/>
            <p:cNvGrpSpPr>
              <a:grpSpLocks/>
            </p:cNvGrpSpPr>
            <p:nvPr/>
          </p:nvGrpSpPr>
          <p:grpSpPr bwMode="auto">
            <a:xfrm>
              <a:off x="2880" y="912"/>
              <a:ext cx="2880" cy="383"/>
              <a:chOff x="1344" y="1249"/>
              <a:chExt cx="2880" cy="383"/>
            </a:xfrm>
          </p:grpSpPr>
          <p:sp>
            <p:nvSpPr>
              <p:cNvPr id="45076" name="Line 6"/>
              <p:cNvSpPr>
                <a:spLocks noChangeShapeType="1"/>
              </p:cNvSpPr>
              <p:nvPr/>
            </p:nvSpPr>
            <p:spPr bwMode="auto">
              <a:xfrm>
                <a:off x="1632" y="1488"/>
                <a:ext cx="2256" cy="0"/>
              </a:xfrm>
              <a:prstGeom prst="line">
                <a:avLst/>
              </a:prstGeom>
              <a:noFill/>
              <a:ln w="28575">
                <a:solidFill>
                  <a:srgbClr val="33CCCC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b="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5077" name="Text Box 7"/>
              <p:cNvSpPr txBox="1">
                <a:spLocks noChangeArrowheads="1"/>
              </p:cNvSpPr>
              <p:nvPr/>
            </p:nvSpPr>
            <p:spPr bwMode="auto">
              <a:xfrm>
                <a:off x="3792" y="134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400" b="0" smtClean="0">
                    <a:solidFill>
                      <a:srgbClr val="000000"/>
                    </a:solidFill>
                    <a:latin typeface="Verdana" pitchFamily="34" charset="0"/>
                  </a:rPr>
                  <a:t>+x</a:t>
                </a:r>
              </a:p>
            </p:txBody>
          </p:sp>
          <p:sp>
            <p:nvSpPr>
              <p:cNvPr id="45078" name="Text Box 8"/>
              <p:cNvSpPr txBox="1">
                <a:spLocks noChangeArrowheads="1"/>
              </p:cNvSpPr>
              <p:nvPr/>
            </p:nvSpPr>
            <p:spPr bwMode="auto">
              <a:xfrm>
                <a:off x="1344" y="129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­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800" b="0" smtClean="0">
                    <a:solidFill>
                      <a:srgbClr val="000000"/>
                    </a:solidFill>
                    <a:latin typeface="Verdana" pitchFamily="34" charset="0"/>
                  </a:rPr>
                  <a:t>-</a:t>
                </a:r>
                <a:r>
                  <a:rPr lang="en-US" altLang="en-US" sz="2400" b="0" smtClean="0">
                    <a:solidFill>
                      <a:srgbClr val="000000"/>
                    </a:solidFill>
                    <a:latin typeface="Verdana" pitchFamily="34" charset="0"/>
                  </a:rPr>
                  <a:t>x</a:t>
                </a:r>
              </a:p>
            </p:txBody>
          </p:sp>
          <p:sp>
            <p:nvSpPr>
              <p:cNvPr id="45079" name="Line 9"/>
              <p:cNvSpPr>
                <a:spLocks noChangeShapeType="1"/>
              </p:cNvSpPr>
              <p:nvPr/>
            </p:nvSpPr>
            <p:spPr bwMode="auto">
              <a:xfrm flipH="1">
                <a:off x="2832" y="1488"/>
                <a:ext cx="576" cy="0"/>
              </a:xfrm>
              <a:prstGeom prst="line">
                <a:avLst/>
              </a:prstGeom>
              <a:noFill/>
              <a:ln w="412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b="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pic>
            <p:nvPicPr>
              <p:cNvPr id="45080" name="Picture 10" descr="AG00423_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8" y="1249"/>
                <a:ext cx="629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5075" name="AutoShape 11"/>
            <p:cNvSpPr>
              <a:spLocks/>
            </p:cNvSpPr>
            <p:nvPr/>
          </p:nvSpPr>
          <p:spPr bwMode="auto">
            <a:xfrm>
              <a:off x="2592" y="960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04800" y="281940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But </a:t>
            </a:r>
            <a:r>
              <a:rPr lang="en-US" altLang="en-US" sz="2400" b="0" u="sng" smtClean="0">
                <a:solidFill>
                  <a:srgbClr val="000000"/>
                </a:solidFill>
                <a:latin typeface="Verdana" pitchFamily="34" charset="0"/>
              </a:rPr>
              <a:t>Sometimes</a:t>
            </a: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: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-a means speeding up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smtClean="0">
                <a:solidFill>
                  <a:srgbClr val="000000"/>
                </a:solidFill>
                <a:latin typeface="Verdana" pitchFamily="34" charset="0"/>
              </a:rPr>
              <a:t>+a means slowing down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267200" y="3276600"/>
            <a:ext cx="4876800" cy="685800"/>
            <a:chOff x="2688" y="2064"/>
            <a:chExt cx="3072" cy="432"/>
          </a:xfrm>
        </p:grpSpPr>
        <p:grpSp>
          <p:nvGrpSpPr>
            <p:cNvPr id="45066" name="Group 14"/>
            <p:cNvGrpSpPr>
              <a:grpSpLocks/>
            </p:cNvGrpSpPr>
            <p:nvPr/>
          </p:nvGrpSpPr>
          <p:grpSpPr bwMode="auto">
            <a:xfrm>
              <a:off x="2880" y="2112"/>
              <a:ext cx="2880" cy="336"/>
              <a:chOff x="1344" y="2352"/>
              <a:chExt cx="2880" cy="336"/>
            </a:xfrm>
          </p:grpSpPr>
          <p:grpSp>
            <p:nvGrpSpPr>
              <p:cNvPr id="45068" name="Group 15"/>
              <p:cNvGrpSpPr>
                <a:grpSpLocks/>
              </p:cNvGrpSpPr>
              <p:nvPr/>
            </p:nvGrpSpPr>
            <p:grpSpPr bwMode="auto">
              <a:xfrm>
                <a:off x="1344" y="2352"/>
                <a:ext cx="2880" cy="336"/>
                <a:chOff x="2880" y="1488"/>
                <a:chExt cx="2880" cy="336"/>
              </a:xfrm>
            </p:grpSpPr>
            <p:sp>
              <p:nvSpPr>
                <p:cNvPr id="45070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1680"/>
                  <a:ext cx="2256" cy="0"/>
                </a:xfrm>
                <a:prstGeom prst="line">
                  <a:avLst/>
                </a:prstGeom>
                <a:noFill/>
                <a:ln w="28575">
                  <a:solidFill>
                    <a:srgbClr val="33CCCC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NZ" sz="2800" b="0" u="sng" smtClean="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4507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328" y="1536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­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­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400" b="0" smtClean="0">
                      <a:solidFill>
                        <a:srgbClr val="000000"/>
                      </a:solidFill>
                      <a:latin typeface="Verdana" pitchFamily="34" charset="0"/>
                    </a:rPr>
                    <a:t>+x</a:t>
                  </a:r>
                </a:p>
              </p:txBody>
            </p:sp>
            <p:sp>
              <p:nvSpPr>
                <p:cNvPr id="4507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80" y="1488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­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­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800" b="0" smtClean="0">
                      <a:solidFill>
                        <a:srgbClr val="000000"/>
                      </a:solidFill>
                      <a:latin typeface="Verdana" pitchFamily="34" charset="0"/>
                    </a:rPr>
                    <a:t>-</a:t>
                  </a:r>
                  <a:r>
                    <a:rPr lang="en-US" altLang="en-US" sz="2400" b="0" smtClean="0">
                      <a:solidFill>
                        <a:srgbClr val="000000"/>
                      </a:solidFill>
                      <a:latin typeface="Verdana" pitchFamily="34" charset="0"/>
                    </a:rPr>
                    <a:t>x</a:t>
                  </a:r>
                </a:p>
              </p:txBody>
            </p:sp>
            <p:sp>
              <p:nvSpPr>
                <p:cNvPr id="4507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696" y="1680"/>
                  <a:ext cx="576" cy="0"/>
                </a:xfrm>
                <a:prstGeom prst="line">
                  <a:avLst/>
                </a:prstGeom>
                <a:noFill/>
                <a:ln w="412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NZ" sz="2800" b="0" u="sng" smtClean="0">
                    <a:solidFill>
                      <a:srgbClr val="000000"/>
                    </a:solidFill>
                    <a:latin typeface="Verdana" pitchFamily="34" charset="0"/>
                  </a:endParaRPr>
                </a:p>
              </p:txBody>
            </p:sp>
          </p:grpSp>
          <p:pic>
            <p:nvPicPr>
              <p:cNvPr id="45069" name="Picture 20" descr="AG00152_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2352"/>
                <a:ext cx="576" cy="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5067" name="AutoShape 21"/>
            <p:cNvSpPr>
              <a:spLocks/>
            </p:cNvSpPr>
            <p:nvPr/>
          </p:nvSpPr>
          <p:spPr bwMode="auto">
            <a:xfrm>
              <a:off x="2688" y="2064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28600" y="4495800"/>
            <a:ext cx="8534400" cy="1828800"/>
            <a:chOff x="144" y="2832"/>
            <a:chExt cx="5376" cy="1152"/>
          </a:xfrm>
        </p:grpSpPr>
        <p:sp>
          <p:nvSpPr>
            <p:cNvPr id="45064" name="Rectangle 23"/>
            <p:cNvSpPr>
              <a:spLocks noChangeArrowheads="1"/>
            </p:cNvSpPr>
            <p:nvPr/>
          </p:nvSpPr>
          <p:spPr bwMode="auto">
            <a:xfrm>
              <a:off x="144" y="2832"/>
              <a:ext cx="5280" cy="115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800" b="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5065" name="Text Box 24"/>
            <p:cNvSpPr txBox="1">
              <a:spLocks noChangeArrowheads="1"/>
            </p:cNvSpPr>
            <p:nvPr/>
          </p:nvSpPr>
          <p:spPr bwMode="auto">
            <a:xfrm>
              <a:off x="240" y="2832"/>
              <a:ext cx="5280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u="sng" smtClean="0">
                  <a:solidFill>
                    <a:srgbClr val="003300"/>
                  </a:solidFill>
                  <a:latin typeface="Verdana" pitchFamily="34" charset="0"/>
                </a:rPr>
                <a:t>Here’s the rule: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smtClean="0">
                  <a:solidFill>
                    <a:srgbClr val="003300"/>
                  </a:solidFill>
                  <a:latin typeface="Verdana" pitchFamily="34" charset="0"/>
                </a:rPr>
                <a:t>If v and a have the same sign : </a:t>
              </a:r>
              <a:r>
                <a:rPr lang="en-US" altLang="en-US" sz="2400" smtClean="0">
                  <a:solidFill>
                    <a:srgbClr val="003300"/>
                  </a:solidFill>
                  <a:latin typeface="Verdana" pitchFamily="34" charset="0"/>
                </a:rPr>
                <a:t>it’s speeding up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smtClean="0">
                  <a:solidFill>
                    <a:srgbClr val="003300"/>
                  </a:solidFill>
                  <a:latin typeface="Verdana" pitchFamily="34" charset="0"/>
                </a:rPr>
                <a:t>If v and a have opposite signs : </a:t>
              </a:r>
              <a:r>
                <a:rPr lang="en-US" altLang="en-US" sz="2400" smtClean="0">
                  <a:solidFill>
                    <a:srgbClr val="003300"/>
                  </a:solidFill>
                  <a:latin typeface="Verdana" pitchFamily="34" charset="0"/>
                </a:rPr>
                <a:t>it’s slowing 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87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357166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Acceleration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81248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5508625" y="476250"/>
            <a:ext cx="285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a,  units ms</a:t>
            </a:r>
            <a:r>
              <a:rPr lang="en-NZ" baseline="30000"/>
              <a:t>-2</a:t>
            </a:r>
            <a:r>
              <a:rPr lang="en-NZ"/>
              <a:t>  scalar or vector!</a:t>
            </a:r>
            <a:endParaRPr lang="en-NZ" baseline="30000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1691680" y="5013176"/>
            <a:ext cx="7270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ms</a:t>
            </a:r>
            <a:r>
              <a:rPr lang="en-NZ" baseline="30000" dirty="0"/>
              <a:t>-2</a:t>
            </a:r>
            <a:endParaRPr lang="en-AU" baseline="30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71810"/>
            <a:ext cx="2214578" cy="167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071688" y="2071688"/>
            <a:ext cx="4999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Vectors have </a:t>
            </a:r>
            <a:r>
              <a:rPr lang="en-US" sz="2800">
                <a:solidFill>
                  <a:srgbClr val="FF0000"/>
                </a:solidFill>
              </a:rPr>
              <a:t>size</a:t>
            </a:r>
            <a:r>
              <a:rPr lang="en-US" sz="2800"/>
              <a:t> and </a:t>
            </a:r>
            <a:r>
              <a:rPr lang="en-US" sz="2800">
                <a:solidFill>
                  <a:srgbClr val="FF0000"/>
                </a:solidFill>
              </a:rPr>
              <a:t>direction</a:t>
            </a:r>
            <a:r>
              <a:rPr lang="en-US" sz="2800"/>
              <a:t>,</a:t>
            </a:r>
          </a:p>
          <a:p>
            <a:pPr algn="ctr"/>
            <a:r>
              <a:rPr lang="en-US" sz="2800"/>
              <a:t>but no place</a:t>
            </a:r>
          </a:p>
        </p:txBody>
      </p:sp>
      <p:sp>
        <p:nvSpPr>
          <p:cNvPr id="1037" name="Text Box 36"/>
          <p:cNvSpPr txBox="1">
            <a:spLocks noChangeArrowheads="1"/>
          </p:cNvSpPr>
          <p:nvPr/>
        </p:nvSpPr>
        <p:spPr bwMode="auto">
          <a:xfrm>
            <a:off x="3505200" y="304800"/>
            <a:ext cx="184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Vectors</a:t>
            </a:r>
            <a:endParaRPr lang="en-US" sz="3200" b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500438" y="485775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tail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86313" y="3286125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head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83568" y="1196752"/>
            <a:ext cx="1752600" cy="1371600"/>
            <a:chOff x="683568" y="1196752"/>
            <a:chExt cx="1752600" cy="1371600"/>
          </a:xfrm>
        </p:grpSpPr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1048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49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91880" y="3645024"/>
            <a:ext cx="1752600" cy="1371600"/>
            <a:chOff x="683568" y="1196752"/>
            <a:chExt cx="1752600" cy="1371600"/>
          </a:xfrm>
        </p:grpSpPr>
        <p:grpSp>
          <p:nvGrpSpPr>
            <p:cNvPr id="30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32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3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732240" y="2852936"/>
            <a:ext cx="1752600" cy="1371600"/>
            <a:chOff x="683568" y="1196752"/>
            <a:chExt cx="1752600" cy="1371600"/>
          </a:xfrm>
        </p:grpSpPr>
        <p:grpSp>
          <p:nvGrpSpPr>
            <p:cNvPr id="35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37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8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516216" y="5085184"/>
            <a:ext cx="1752600" cy="1371600"/>
            <a:chOff x="683568" y="1196752"/>
            <a:chExt cx="1752600" cy="1371600"/>
          </a:xfrm>
        </p:grpSpPr>
        <p:grpSp>
          <p:nvGrpSpPr>
            <p:cNvPr id="40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42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3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32240" y="620688"/>
            <a:ext cx="1752600" cy="1371600"/>
            <a:chOff x="683568" y="1196752"/>
            <a:chExt cx="1752600" cy="1371600"/>
          </a:xfrm>
        </p:grpSpPr>
        <p:grpSp>
          <p:nvGrpSpPr>
            <p:cNvPr id="45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47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3568" y="4653136"/>
            <a:ext cx="1752600" cy="1371600"/>
            <a:chOff x="683568" y="1196752"/>
            <a:chExt cx="1752600" cy="1371600"/>
          </a:xfrm>
        </p:grpSpPr>
        <p:grpSp>
          <p:nvGrpSpPr>
            <p:cNvPr id="50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52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</a:t>
              </a:r>
              <a:endParaRPr lang="en-N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7" grpId="0" autoUpdateAnimBg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98327" y="2071688"/>
            <a:ext cx="44691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Two vectors are equal if they 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have the same magnitude 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and the same direction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2452688" y="4071938"/>
            <a:ext cx="104775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>
            <a:off x="4071938" y="4071938"/>
            <a:ext cx="93980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28688" y="4429125"/>
            <a:ext cx="3429000" cy="1736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SCALARS: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Have size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(magnitude only)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e.g. time, mass, speed, distance, voltage, energy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929188" y="4357688"/>
            <a:ext cx="3857625" cy="1736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VECTORS:</a:t>
            </a:r>
            <a:endParaRPr lang="en-US" sz="100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Have size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direction</a:t>
            </a:r>
            <a:endParaRPr lang="en-US" sz="100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velocity, acceleration, force, displacement</a:t>
            </a:r>
            <a:endParaRPr lang="en-US" sz="28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428750" y="3643313"/>
            <a:ext cx="592933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Physical quantities can be split into:</a:t>
            </a:r>
            <a:endParaRPr lang="en-US" sz="1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23728" y="692696"/>
            <a:ext cx="1752600" cy="1371600"/>
            <a:chOff x="683568" y="1196752"/>
            <a:chExt cx="1752600" cy="1371600"/>
          </a:xfrm>
        </p:grpSpPr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21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NZ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08104" y="548680"/>
            <a:ext cx="1752600" cy="1371600"/>
            <a:chOff x="683568" y="1196752"/>
            <a:chExt cx="1752600" cy="1371600"/>
          </a:xfrm>
        </p:grpSpPr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683568" y="1196752"/>
              <a:ext cx="1752600" cy="1371600"/>
              <a:chOff x="576" y="1056"/>
              <a:chExt cx="1104" cy="864"/>
            </a:xfrm>
          </p:grpSpPr>
          <p:sp>
            <p:nvSpPr>
              <p:cNvPr id="26" name="Line 3"/>
              <p:cNvSpPr>
                <a:spLocks noChangeShapeType="1"/>
              </p:cNvSpPr>
              <p:nvPr/>
            </p:nvSpPr>
            <p:spPr bwMode="auto">
              <a:xfrm flipV="1">
                <a:off x="576" y="1200"/>
                <a:ext cx="1104" cy="720"/>
              </a:xfrm>
              <a:prstGeom prst="line">
                <a:avLst/>
              </a:prstGeom>
              <a:noFill/>
              <a:ln w="762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 flipV="1">
                <a:off x="576" y="1056"/>
                <a:ext cx="864" cy="72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NZ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827584" y="141277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NZ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292080" y="1988840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= B</a:t>
            </a:r>
            <a:endParaRPr lang="en-NZ" sz="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  <p:bldP spid="13" grpId="0" animBg="1"/>
      <p:bldP spid="14" grpId="0" animBg="1"/>
      <p:bldP spid="15" grpId="0" animBg="1"/>
      <p:bldP spid="16" grpId="0" animBg="1"/>
      <p:bldP spid="1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3" name="Group 95"/>
          <p:cNvGraphicFramePr>
            <a:graphicFrameLocks noGrp="1"/>
          </p:cNvGraphicFramePr>
          <p:nvPr/>
        </p:nvGraphicFramePr>
        <p:xfrm>
          <a:off x="1066800" y="869950"/>
          <a:ext cx="6858000" cy="51498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14500"/>
                <a:gridCol w="2552700"/>
                <a:gridCol w="1295400"/>
                <a:gridCol w="1295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Question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QUANTITY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Scalar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distance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circumference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speed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velocity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displacement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force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acceleration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energy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momentum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8" name="Text Box 103"/>
          <p:cNvSpPr txBox="1">
            <a:spLocks noChangeArrowheads="1"/>
          </p:cNvSpPr>
          <p:nvPr/>
        </p:nvSpPr>
        <p:spPr bwMode="auto">
          <a:xfrm>
            <a:off x="914400" y="300335"/>
            <a:ext cx="724504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solidFill>
                  <a:srgbClr val="DADADA">
                    <a:lumMod val="10000"/>
                  </a:srgbClr>
                </a:solidFill>
                <a:cs typeface="Verdana"/>
              </a:rPr>
              <a:t>Identify these quantities as scalars or vectors</a:t>
            </a:r>
          </a:p>
        </p:txBody>
      </p:sp>
      <p:sp>
        <p:nvSpPr>
          <p:cNvPr id="70" name="TextBox 34"/>
          <p:cNvSpPr txBox="1">
            <a:spLocks noChangeArrowheads="1"/>
          </p:cNvSpPr>
          <p:nvPr/>
        </p:nvSpPr>
        <p:spPr bwMode="auto">
          <a:xfrm>
            <a:off x="5410200" y="61722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/>
            <a:r>
              <a:rPr lang="en-US" altLang="en-US" b="0" smtClean="0">
                <a:solidFill>
                  <a:srgbClr val="FF0000"/>
                </a:solidFill>
              </a:rPr>
              <a:t>Click </a:t>
            </a:r>
            <a:r>
              <a:rPr lang="en-US" altLang="en-US" b="0" smtClean="0">
                <a:solidFill>
                  <a:srgbClr val="FF0000"/>
                </a:solidFill>
                <a:latin typeface="Wingdings 3" pitchFamily="-108" charset="2"/>
              </a:rPr>
              <a:t>q</a:t>
            </a:r>
            <a:r>
              <a:rPr lang="en-US" altLang="en-US" b="0" smtClean="0">
                <a:solidFill>
                  <a:srgbClr val="FF0000"/>
                </a:solidFill>
              </a:rPr>
              <a:t> for answers</a:t>
            </a:r>
          </a:p>
        </p:txBody>
      </p:sp>
    </p:spTree>
    <p:extLst>
      <p:ext uri="{BB962C8B-B14F-4D97-AF65-F5344CB8AC3E}">
        <p14:creationId xmlns:p14="http://schemas.microsoft.com/office/powerpoint/2010/main" val="36764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0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21049"/>
              </p:ext>
            </p:extLst>
          </p:nvPr>
        </p:nvGraphicFramePr>
        <p:xfrm>
          <a:off x="990600" y="1022350"/>
          <a:ext cx="6858000" cy="51498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14500"/>
                <a:gridCol w="2552700"/>
                <a:gridCol w="1295400"/>
                <a:gridCol w="1295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Question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QUANTITY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Scalar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distance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circumference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speed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velocity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displacement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force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acceleration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energy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momentum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/>
                        <a:ea typeface="ＭＳ Ｐゴシック" pitchFamily="-108" charset="-128"/>
                        <a:cs typeface="Verdana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5257800" y="1447800"/>
            <a:ext cx="2590800" cy="4724400"/>
            <a:chOff x="3216" y="672"/>
            <a:chExt cx="1632" cy="3264"/>
          </a:xfrm>
        </p:grpSpPr>
        <p:grpSp>
          <p:nvGrpSpPr>
            <p:cNvPr id="16393" name="Group 68"/>
            <p:cNvGrpSpPr>
              <a:grpSpLocks/>
            </p:cNvGrpSpPr>
            <p:nvPr/>
          </p:nvGrpSpPr>
          <p:grpSpPr bwMode="auto">
            <a:xfrm>
              <a:off x="3216" y="2304"/>
              <a:ext cx="816" cy="336"/>
              <a:chOff x="4032" y="672"/>
              <a:chExt cx="816" cy="336"/>
            </a:xfrm>
          </p:grpSpPr>
          <p:sp>
            <p:nvSpPr>
              <p:cNvPr id="5186" name="Line 66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4" name="Group 70"/>
            <p:cNvGrpSpPr>
              <a:grpSpLocks/>
            </p:cNvGrpSpPr>
            <p:nvPr/>
          </p:nvGrpSpPr>
          <p:grpSpPr bwMode="auto">
            <a:xfrm>
              <a:off x="4032" y="1008"/>
              <a:ext cx="816" cy="336"/>
              <a:chOff x="4032" y="672"/>
              <a:chExt cx="816" cy="336"/>
            </a:xfrm>
          </p:grpSpPr>
          <p:sp>
            <p:nvSpPr>
              <p:cNvPr id="5191" name="Line 71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5" name="Group 73"/>
            <p:cNvGrpSpPr>
              <a:grpSpLocks/>
            </p:cNvGrpSpPr>
            <p:nvPr/>
          </p:nvGrpSpPr>
          <p:grpSpPr bwMode="auto">
            <a:xfrm>
              <a:off x="4032" y="1296"/>
              <a:ext cx="816" cy="336"/>
              <a:chOff x="4032" y="672"/>
              <a:chExt cx="816" cy="336"/>
            </a:xfrm>
          </p:grpSpPr>
          <p:sp>
            <p:nvSpPr>
              <p:cNvPr id="5194" name="Line 74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6" name="Group 76"/>
            <p:cNvGrpSpPr>
              <a:grpSpLocks/>
            </p:cNvGrpSpPr>
            <p:nvPr/>
          </p:nvGrpSpPr>
          <p:grpSpPr bwMode="auto">
            <a:xfrm>
              <a:off x="4032" y="2976"/>
              <a:ext cx="816" cy="336"/>
              <a:chOff x="4032" y="672"/>
              <a:chExt cx="816" cy="336"/>
            </a:xfrm>
          </p:grpSpPr>
          <p:sp>
            <p:nvSpPr>
              <p:cNvPr id="5197" name="Line 77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7" name="Group 79"/>
            <p:cNvGrpSpPr>
              <a:grpSpLocks/>
            </p:cNvGrpSpPr>
            <p:nvPr/>
          </p:nvGrpSpPr>
          <p:grpSpPr bwMode="auto">
            <a:xfrm>
              <a:off x="4032" y="3264"/>
              <a:ext cx="816" cy="336"/>
              <a:chOff x="4032" y="672"/>
              <a:chExt cx="816" cy="336"/>
            </a:xfrm>
          </p:grpSpPr>
          <p:sp>
            <p:nvSpPr>
              <p:cNvPr id="5200" name="Line 80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8" name="Group 86"/>
            <p:cNvGrpSpPr>
              <a:grpSpLocks/>
            </p:cNvGrpSpPr>
            <p:nvPr/>
          </p:nvGrpSpPr>
          <p:grpSpPr bwMode="auto">
            <a:xfrm>
              <a:off x="3216" y="1632"/>
              <a:ext cx="816" cy="336"/>
              <a:chOff x="4032" y="672"/>
              <a:chExt cx="816" cy="336"/>
            </a:xfrm>
          </p:grpSpPr>
          <p:sp>
            <p:nvSpPr>
              <p:cNvPr id="5207" name="Line 87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7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399" name="Group 89"/>
            <p:cNvGrpSpPr>
              <a:grpSpLocks/>
            </p:cNvGrpSpPr>
            <p:nvPr/>
          </p:nvGrpSpPr>
          <p:grpSpPr bwMode="auto">
            <a:xfrm>
              <a:off x="3216" y="1968"/>
              <a:ext cx="816" cy="336"/>
              <a:chOff x="4032" y="672"/>
              <a:chExt cx="816" cy="336"/>
            </a:xfrm>
          </p:grpSpPr>
          <p:sp>
            <p:nvSpPr>
              <p:cNvPr id="5210" name="Line 90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400" name="Group 92"/>
            <p:cNvGrpSpPr>
              <a:grpSpLocks/>
            </p:cNvGrpSpPr>
            <p:nvPr/>
          </p:nvGrpSpPr>
          <p:grpSpPr bwMode="auto">
            <a:xfrm>
              <a:off x="4032" y="672"/>
              <a:ext cx="816" cy="336"/>
              <a:chOff x="4032" y="672"/>
              <a:chExt cx="816" cy="336"/>
            </a:xfrm>
          </p:grpSpPr>
          <p:sp>
            <p:nvSpPr>
              <p:cNvPr id="5213" name="Line 93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  <p:grpSp>
          <p:nvGrpSpPr>
            <p:cNvPr id="16402" name="Group 99"/>
            <p:cNvGrpSpPr>
              <a:grpSpLocks/>
            </p:cNvGrpSpPr>
            <p:nvPr/>
          </p:nvGrpSpPr>
          <p:grpSpPr bwMode="auto">
            <a:xfrm>
              <a:off x="3264" y="3600"/>
              <a:ext cx="816" cy="336"/>
              <a:chOff x="4032" y="672"/>
              <a:chExt cx="816" cy="336"/>
            </a:xfrm>
          </p:grpSpPr>
          <p:sp>
            <p:nvSpPr>
              <p:cNvPr id="5220" name="Line 100"/>
              <p:cNvSpPr>
                <a:spLocks noChangeShapeType="1"/>
              </p:cNvSpPr>
              <p:nvPr/>
            </p:nvSpPr>
            <p:spPr bwMode="auto">
              <a:xfrm>
                <a:off x="4032" y="672"/>
                <a:ext cx="816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/>
            </p:nvSpPr>
            <p:spPr bwMode="auto">
              <a:xfrm flipV="1">
                <a:off x="4032" y="672"/>
                <a:ext cx="768" cy="336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2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FFFF"/>
                  </a:solidFill>
                  <a:latin typeface="Arial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5223" name="Text Box 103"/>
          <p:cNvSpPr txBox="1">
            <a:spLocks noChangeArrowheads="1"/>
          </p:cNvSpPr>
          <p:nvPr/>
        </p:nvSpPr>
        <p:spPr bwMode="auto">
          <a:xfrm>
            <a:off x="914400" y="300335"/>
            <a:ext cx="724504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solidFill>
                  <a:srgbClr val="DADADA">
                    <a:lumMod val="10000"/>
                  </a:srgbClr>
                </a:solidFill>
                <a:cs typeface="Verdana"/>
              </a:rPr>
              <a:t>Identify these quantities as scalars or vectors</a:t>
            </a:r>
          </a:p>
        </p:txBody>
      </p:sp>
    </p:spTree>
    <p:extLst>
      <p:ext uri="{BB962C8B-B14F-4D97-AF65-F5344CB8AC3E}">
        <p14:creationId xmlns:p14="http://schemas.microsoft.com/office/powerpoint/2010/main" val="49556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58785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dirty="0" smtClean="0">
                <a:solidFill>
                  <a:srgbClr val="000000"/>
                </a:solidFill>
                <a:latin typeface="Verdana" pitchFamily="34" charset="0"/>
              </a:rPr>
              <a:t>Vectors and Scalars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u="sng" dirty="0" smtClean="0">
                <a:solidFill>
                  <a:srgbClr val="008000"/>
                </a:solidFill>
                <a:latin typeface="Verdana" pitchFamily="34" charset="0"/>
              </a:rPr>
              <a:t>Vector Quantities</a:t>
            </a:r>
            <a:r>
              <a:rPr lang="en-US" altLang="en-US" sz="2400" b="0" dirty="0" smtClean="0">
                <a:solidFill>
                  <a:srgbClr val="008000"/>
                </a:solidFill>
                <a:latin typeface="Verdana" pitchFamily="34" charset="0"/>
              </a:rPr>
              <a:t> – have magnitude and direction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Ex:  displacement:    I walked 20 meters west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Ex:  velocity:            60 miles per hour north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u="sng" dirty="0" smtClean="0">
                <a:solidFill>
                  <a:srgbClr val="008000"/>
                </a:solidFill>
                <a:latin typeface="Verdana" pitchFamily="34" charset="0"/>
              </a:rPr>
              <a:t>Vector</a:t>
            </a:r>
            <a:r>
              <a:rPr lang="en-US" altLang="en-US" sz="2400" b="0" dirty="0" smtClean="0">
                <a:solidFill>
                  <a:srgbClr val="008000"/>
                </a:solidFill>
                <a:latin typeface="Verdana" pitchFamily="34" charset="0"/>
              </a:rPr>
              <a:t> – an arrow drawn </a:t>
            </a:r>
            <a:r>
              <a:rPr lang="en-US" altLang="en-US" sz="2400" b="0" u="sng" dirty="0" smtClean="0">
                <a:solidFill>
                  <a:srgbClr val="008000"/>
                </a:solidFill>
                <a:latin typeface="Verdana" pitchFamily="34" charset="0"/>
              </a:rPr>
              <a:t>to scale</a:t>
            </a:r>
            <a:r>
              <a:rPr lang="en-US" altLang="en-US" sz="2400" b="0" dirty="0" smtClean="0">
                <a:solidFill>
                  <a:srgbClr val="008000"/>
                </a:solidFill>
                <a:latin typeface="Verdana" pitchFamily="34" charset="0"/>
              </a:rPr>
              <a:t> used to represent a 	    vector quantity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Ex: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u="sng" dirty="0" smtClean="0">
                <a:solidFill>
                  <a:srgbClr val="008000"/>
                </a:solidFill>
                <a:latin typeface="Verdana" pitchFamily="34" charset="0"/>
              </a:rPr>
              <a:t>Scalar Quantities</a:t>
            </a:r>
            <a:r>
              <a:rPr lang="en-US" altLang="en-US" sz="2400" b="0" dirty="0" smtClean="0">
                <a:solidFill>
                  <a:srgbClr val="008000"/>
                </a:solidFill>
                <a:latin typeface="Verdana" pitchFamily="34" charset="0"/>
              </a:rPr>
              <a:t> – have magnitude only, no direction</a:t>
            </a:r>
          </a:p>
        </p:txBody>
      </p:sp>
      <p:sp>
        <p:nvSpPr>
          <p:cNvPr id="19459" name="AutoShape 3"/>
          <p:cNvSpPr>
            <a:spLocks/>
          </p:cNvSpPr>
          <p:nvPr/>
        </p:nvSpPr>
        <p:spPr bwMode="auto">
          <a:xfrm rot="-5388416">
            <a:off x="5029200" y="533400"/>
            <a:ext cx="228600" cy="1600200"/>
          </a:xfrm>
          <a:prstGeom prst="leftBrace">
            <a:avLst>
              <a:gd name="adj1" fmla="val 58333"/>
              <a:gd name="adj2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705600" y="15240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1" name="AutoShape 6"/>
          <p:cNvSpPr>
            <a:spLocks/>
          </p:cNvSpPr>
          <p:nvPr/>
        </p:nvSpPr>
        <p:spPr bwMode="auto">
          <a:xfrm rot="-5388416">
            <a:off x="7277100" y="722313"/>
            <a:ext cx="228600" cy="1371600"/>
          </a:xfrm>
          <a:prstGeom prst="leftBrace">
            <a:avLst>
              <a:gd name="adj1" fmla="val 50000"/>
              <a:gd name="adj2" fmla="val 27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2" name="Oval 7"/>
          <p:cNvSpPr>
            <a:spLocks noChangeArrowheads="1"/>
          </p:cNvSpPr>
          <p:nvPr/>
        </p:nvSpPr>
        <p:spPr bwMode="auto">
          <a:xfrm>
            <a:off x="5029200" y="1447800"/>
            <a:ext cx="1676400" cy="533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3" name="Oval 8"/>
          <p:cNvSpPr>
            <a:spLocks noChangeArrowheads="1"/>
          </p:cNvSpPr>
          <p:nvPr/>
        </p:nvSpPr>
        <p:spPr bwMode="auto">
          <a:xfrm>
            <a:off x="3657600" y="1981200"/>
            <a:ext cx="2895600" cy="533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4" name="Oval 9"/>
          <p:cNvSpPr>
            <a:spLocks noChangeArrowheads="1"/>
          </p:cNvSpPr>
          <p:nvPr/>
        </p:nvSpPr>
        <p:spPr bwMode="auto">
          <a:xfrm>
            <a:off x="6553200" y="20574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1447800" y="4343400"/>
            <a:ext cx="2133600" cy="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endParaRPr lang="en-NZ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4419600" y="43434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endParaRPr lang="en-NZ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6553200" y="3886200"/>
            <a:ext cx="0" cy="762000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endParaRPr lang="en-NZ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8" name="AutoShape 13"/>
          <p:cNvSpPr>
            <a:spLocks/>
          </p:cNvSpPr>
          <p:nvPr/>
        </p:nvSpPr>
        <p:spPr bwMode="auto">
          <a:xfrm rot="-5400000">
            <a:off x="2324100" y="3695700"/>
            <a:ext cx="304800" cy="2057400"/>
          </a:xfrm>
          <a:prstGeom prst="leftBrace">
            <a:avLst>
              <a:gd name="adj1" fmla="val 5625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1524000" y="48768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smtClean="0">
                <a:solidFill>
                  <a:srgbClr val="000000"/>
                </a:solidFill>
                <a:latin typeface="Verdana" pitchFamily="34" charset="0"/>
              </a:rPr>
              <a:t> 60 m/s east</a:t>
            </a:r>
          </a:p>
        </p:txBody>
      </p:sp>
      <p:sp>
        <p:nvSpPr>
          <p:cNvPr id="19470" name="AutoShape 15"/>
          <p:cNvSpPr>
            <a:spLocks/>
          </p:cNvSpPr>
          <p:nvPr/>
        </p:nvSpPr>
        <p:spPr bwMode="auto">
          <a:xfrm rot="-5400000">
            <a:off x="4800600" y="41148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4191000" y="4648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smtClean="0">
                <a:solidFill>
                  <a:srgbClr val="000000"/>
                </a:solidFill>
                <a:latin typeface="Verdana" pitchFamily="34" charset="0"/>
              </a:rPr>
              <a:t>30 m/s east</a:t>
            </a:r>
          </a:p>
        </p:txBody>
      </p:sp>
      <p:sp>
        <p:nvSpPr>
          <p:cNvPr id="19472" name="AutoShape 17"/>
          <p:cNvSpPr>
            <a:spLocks/>
          </p:cNvSpPr>
          <p:nvPr/>
        </p:nvSpPr>
        <p:spPr bwMode="auto">
          <a:xfrm rot="10784114">
            <a:off x="6781800" y="3962400"/>
            <a:ext cx="307975" cy="688975"/>
          </a:xfrm>
          <a:prstGeom prst="leftBrace">
            <a:avLst>
              <a:gd name="adj1" fmla="val 1864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7086600" y="4038600"/>
            <a:ext cx="1295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smtClean="0">
                <a:solidFill>
                  <a:srgbClr val="000000"/>
                </a:solidFill>
                <a:latin typeface="Verdana" pitchFamily="34" charset="0"/>
              </a:rPr>
              <a:t>30 m/s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 smtClean="0">
                <a:solidFill>
                  <a:srgbClr val="000000"/>
                </a:solidFill>
                <a:latin typeface="Verdana" pitchFamily="34" charset="0"/>
              </a:rPr>
              <a:t>north</a:t>
            </a:r>
          </a:p>
        </p:txBody>
      </p:sp>
    </p:spTree>
    <p:extLst>
      <p:ext uri="{BB962C8B-B14F-4D97-AF65-F5344CB8AC3E}">
        <p14:creationId xmlns:p14="http://schemas.microsoft.com/office/powerpoint/2010/main" val="29006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904656" cy="466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5661248"/>
            <a:ext cx="4059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u="sng" dirty="0">
                <a:hlinkClick r:id="rId3"/>
              </a:rPr>
              <a:t>http://youtu.be/A05n32Bl0aY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80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371102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429462" y="248448"/>
            <a:ext cx="67356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NZ" sz="3600" baseline="30000" dirty="0"/>
          </a:p>
          <a:p>
            <a:r>
              <a:rPr lang="en-NZ" sz="3600" dirty="0"/>
              <a:t>The symbol </a:t>
            </a:r>
            <a:r>
              <a:rPr lang="el-GR" sz="3600" dirty="0">
                <a:cs typeface="Arial" charset="0"/>
              </a:rPr>
              <a:t>Δ</a:t>
            </a:r>
            <a:r>
              <a:rPr lang="en-NZ" sz="3600" dirty="0">
                <a:cs typeface="Arial" charset="0"/>
              </a:rPr>
              <a:t> refers to finding </a:t>
            </a:r>
            <a:r>
              <a:rPr lang="en-NZ" sz="3600" dirty="0" smtClean="0">
                <a:cs typeface="Arial" charset="0"/>
              </a:rPr>
              <a:t>a </a:t>
            </a:r>
            <a:r>
              <a:rPr lang="en-NZ" sz="3600" dirty="0">
                <a:solidFill>
                  <a:srgbClr val="FF0000"/>
                </a:solidFill>
                <a:cs typeface="Arial" charset="0"/>
              </a:rPr>
              <a:t>change</a:t>
            </a:r>
            <a:r>
              <a:rPr lang="en-NZ" sz="3600" dirty="0">
                <a:cs typeface="Arial" charset="0"/>
              </a:rPr>
              <a:t> in a set of values </a:t>
            </a:r>
          </a:p>
          <a:p>
            <a:r>
              <a:rPr lang="en-NZ" sz="3600" dirty="0"/>
              <a:t>(a final state – an initial state)</a:t>
            </a:r>
            <a:r>
              <a:rPr lang="en-NZ" sz="3600" dirty="0">
                <a:cs typeface="Arial" charset="0"/>
              </a:rPr>
              <a:t>.</a:t>
            </a:r>
          </a:p>
          <a:p>
            <a:endParaRPr lang="en-NZ" sz="3600" dirty="0">
              <a:cs typeface="Arial" charset="0"/>
            </a:endParaRPr>
          </a:p>
          <a:p>
            <a:r>
              <a:rPr lang="en-NZ" sz="3600" dirty="0">
                <a:cs typeface="Arial" charset="0"/>
              </a:rPr>
              <a:t> </a:t>
            </a:r>
            <a:r>
              <a:rPr lang="en-NZ" sz="3600" dirty="0" err="1" smtClean="0">
                <a:cs typeface="Arial" charset="0"/>
              </a:rPr>
              <a:t>eg</a:t>
            </a:r>
            <a:r>
              <a:rPr lang="en-NZ" sz="3600" dirty="0" smtClean="0">
                <a:cs typeface="Arial" charset="0"/>
              </a:rPr>
              <a:t>   </a:t>
            </a:r>
            <a:r>
              <a:rPr lang="el-GR" sz="3600" dirty="0"/>
              <a:t>Δ</a:t>
            </a:r>
            <a:r>
              <a:rPr lang="en-NZ" sz="3600" i="1" dirty="0"/>
              <a:t>v</a:t>
            </a:r>
            <a:r>
              <a:rPr lang="en-NZ" sz="3600" dirty="0"/>
              <a:t> means </a:t>
            </a:r>
            <a:r>
              <a:rPr lang="en-NZ" sz="3600" i="1" dirty="0" err="1"/>
              <a:t>v</a:t>
            </a:r>
            <a:r>
              <a:rPr lang="en-NZ" sz="3600" i="1" baseline="-25000" dirty="0" err="1"/>
              <a:t>f</a:t>
            </a:r>
            <a:r>
              <a:rPr lang="en-NZ" sz="3600" i="1" dirty="0"/>
              <a:t> – v</a:t>
            </a:r>
            <a:r>
              <a:rPr lang="en-NZ" sz="3600" i="1" baseline="-25000" dirty="0"/>
              <a:t>i</a:t>
            </a:r>
            <a:r>
              <a:rPr lang="en-NZ" sz="3600" dirty="0"/>
              <a:t>   </a:t>
            </a:r>
          </a:p>
          <a:p>
            <a:r>
              <a:rPr lang="en-NZ" sz="3600" dirty="0"/>
              <a:t>	</a:t>
            </a:r>
            <a:endParaRPr lang="el-GR" sz="3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76256" y="2852936"/>
            <a:ext cx="57606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061365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/>
              <a:t>Cup of coffee…</a:t>
            </a:r>
            <a:endParaRPr lang="en-NZ" dirty="0"/>
          </a:p>
        </p:txBody>
      </p:sp>
      <p:sp>
        <p:nvSpPr>
          <p:cNvPr id="3" name="AutoShape 2" descr="http://citizenactionny.org/wp-content/uploads/2013/05/cup-of-coffe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124" name="Picture 4" descr="http://citizenactionny.org/wp-content/uploads/2013/05/cup-of-coff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1157533" cy="134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4869243"/>
            <a:ext cx="2122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</a:t>
            </a:r>
            <a:r>
              <a:rPr lang="en-NZ" baseline="-25000" dirty="0" smtClean="0"/>
              <a:t>i</a:t>
            </a:r>
            <a:r>
              <a:rPr lang="en-NZ" dirty="0" smtClean="0"/>
              <a:t> = 18°C</a:t>
            </a:r>
          </a:p>
          <a:p>
            <a:r>
              <a:rPr lang="en-NZ" dirty="0" err="1" smtClean="0"/>
              <a:t>T</a:t>
            </a:r>
            <a:r>
              <a:rPr lang="en-NZ" baseline="-25000" dirty="0" err="1" smtClean="0"/>
              <a:t>f</a:t>
            </a:r>
            <a:r>
              <a:rPr lang="en-NZ" dirty="0" smtClean="0"/>
              <a:t> = 98.5°C</a:t>
            </a:r>
          </a:p>
          <a:p>
            <a:r>
              <a:rPr lang="el-GR" dirty="0" smtClean="0"/>
              <a:t>Δ</a:t>
            </a:r>
            <a:r>
              <a:rPr lang="en-NZ" dirty="0" smtClean="0"/>
              <a:t>T = ?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5766780" y="5166525"/>
            <a:ext cx="255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/>
              <a:t>Game of tennis …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28625" y="1625600"/>
            <a:ext cx="50720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A model train travels around the track shown below. The table shows its distance and displacement at various stages of the journey around the track.</a:t>
            </a:r>
          </a:p>
          <a:p>
            <a:r>
              <a:rPr lang="en-NZ"/>
              <a:t> </a:t>
            </a:r>
          </a:p>
          <a:p>
            <a:endParaRPr lang="en-NZ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71625" y="4054475"/>
          <a:ext cx="5000625" cy="2274889"/>
        </p:xfrm>
        <a:graphic>
          <a:graphicData uri="http://schemas.openxmlformats.org/drawingml/2006/table">
            <a:tbl>
              <a:tblPr/>
              <a:tblGrid>
                <a:gridCol w="1222375"/>
                <a:gridCol w="1573213"/>
                <a:gridCol w="2205037"/>
              </a:tblGrid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travelled (m)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Displacement from 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 (m)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B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north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C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northeast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D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east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Back at A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196975"/>
            <a:ext cx="3381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-317535" y="547665"/>
            <a:ext cx="735811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Distance - 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511</Words>
  <Application>Microsoft Office PowerPoint</Application>
  <PresentationFormat>On-screen Show (4:3)</PresentationFormat>
  <Paragraphs>172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Default Design</vt:lpstr>
      <vt:lpstr>Blank Presentation</vt:lpstr>
      <vt:lpstr>Bamboo</vt:lpstr>
      <vt:lpstr>1_Bamboo</vt:lpstr>
      <vt:lpstr>2_Bamboo</vt:lpstr>
      <vt:lpstr>Equation</vt:lpstr>
      <vt:lpstr>Microsoft Equation 3.0</vt:lpstr>
      <vt:lpstr>Review of Y11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77</cp:revision>
  <cp:lastPrinted>2002-08-21T19:36:57Z</cp:lastPrinted>
  <dcterms:created xsi:type="dcterms:W3CDTF">2002-01-12T04:58:06Z</dcterms:created>
  <dcterms:modified xsi:type="dcterms:W3CDTF">2014-02-23T21:06:04Z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0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C:\MCC Web Physics\VittitT\Phy 2053</vt:lpwstr>
  </property>
</Properties>
</file>