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00" r:id="rId4"/>
  </p:sldMasterIdLst>
  <p:notesMasterIdLst>
    <p:notesMasterId r:id="rId25"/>
  </p:notesMasterIdLst>
  <p:sldIdLst>
    <p:sldId id="293" r:id="rId5"/>
    <p:sldId id="305" r:id="rId6"/>
    <p:sldId id="307" r:id="rId7"/>
    <p:sldId id="330" r:id="rId8"/>
    <p:sldId id="316" r:id="rId9"/>
    <p:sldId id="317" r:id="rId10"/>
    <p:sldId id="318" r:id="rId11"/>
    <p:sldId id="319" r:id="rId12"/>
    <p:sldId id="320" r:id="rId13"/>
    <p:sldId id="321" r:id="rId14"/>
    <p:sldId id="291" r:id="rId15"/>
    <p:sldId id="292" r:id="rId16"/>
    <p:sldId id="331" r:id="rId17"/>
    <p:sldId id="332" r:id="rId18"/>
    <p:sldId id="333" r:id="rId19"/>
    <p:sldId id="334" r:id="rId20"/>
    <p:sldId id="335" r:id="rId21"/>
    <p:sldId id="336" r:id="rId22"/>
    <p:sldId id="337" r:id="rId23"/>
    <p:sldId id="338" r:id="rId2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3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2908" autoAdjust="0"/>
  </p:normalViewPr>
  <p:slideViewPr>
    <p:cSldViewPr>
      <p:cViewPr varScale="1">
        <p:scale>
          <a:sx n="89" d="100"/>
          <a:sy n="89" d="100"/>
        </p:scale>
        <p:origin x="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453A44-6BC7-41D4-A1AC-F4251AB7E591}" type="datetimeFigureOut">
              <a:rPr lang="en-US"/>
              <a:pPr>
                <a:defRPr/>
              </a:pPr>
              <a:t>8/23/15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F6F379-B97C-4F77-941D-06907CDB9757}" type="slidenum">
              <a:rPr lang="en-NZ"/>
              <a:pPr>
                <a:defRPr/>
              </a:pPr>
              <a:t>‹#›</a:t>
            </a:fld>
            <a:endParaRPr lang="en-NZ"/>
          </a:p>
        </p:txBody>
      </p:sp>
    </p:spTree>
    <p:extLst>
      <p:ext uri="{BB962C8B-B14F-4D97-AF65-F5344CB8AC3E}">
        <p14:creationId xmlns:p14="http://schemas.microsoft.com/office/powerpoint/2010/main" val="872019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F77716-E4D5-42AD-AEE2-9D3AEA0BEC0F}" type="slidenum">
              <a:rPr lang="en-NZ" smtClean="0"/>
              <a:pPr/>
              <a:t>1</a:t>
            </a:fld>
            <a:endParaRPr lang="en-NZ" smtClean="0"/>
          </a:p>
        </p:txBody>
      </p:sp>
    </p:spTree>
    <p:extLst>
      <p:ext uri="{BB962C8B-B14F-4D97-AF65-F5344CB8AC3E}">
        <p14:creationId xmlns:p14="http://schemas.microsoft.com/office/powerpoint/2010/main" val="50361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fld id="{2535A76B-237C-407D-A1C6-3529BC4A6A56}" type="slidenum">
              <a:rPr lang="en-US" altLang="en-US" sz="1200">
                <a:solidFill>
                  <a:prstClr val="black"/>
                </a:solidFill>
              </a:rPr>
              <a:pPr/>
              <a:t>18</a:t>
            </a:fld>
            <a:endParaRPr lang="en-US" altLang="en-US" sz="120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80360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fld id="{3DF855BB-DBCE-459A-9D0D-62C25CC9FD8A}" type="slidenum">
              <a:rPr lang="en-US" altLang="en-US" sz="1200">
                <a:solidFill>
                  <a:prstClr val="black"/>
                </a:solidFill>
              </a:rPr>
              <a:pPr/>
              <a:t>19</a:t>
            </a:fld>
            <a:endParaRPr lang="en-US" altLang="en-US" sz="1200">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29285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70DDFC-9F74-4897-98A5-A70AAD4E9ED0}" type="slidenum">
              <a:rPr lang="en-US" smtClean="0">
                <a:solidFill>
                  <a:prstClr val="black"/>
                </a:solidFill>
              </a:rPr>
              <a:pPr/>
              <a:t>9</a:t>
            </a:fld>
            <a:endParaRPr lang="en-US" smtClean="0">
              <a:solidFill>
                <a:prstClr val="black"/>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3718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03C9D92-557C-4953-B4FF-12DB47E34F0F}" type="slidenum">
              <a:rPr lang="en-US" smtClean="0">
                <a:solidFill>
                  <a:prstClr val="black"/>
                </a:solidFill>
              </a:rPr>
              <a:pPr/>
              <a:t>10</a:t>
            </a:fld>
            <a:endParaRPr lang="en-US" smtClean="0">
              <a:solidFill>
                <a:prstClr val="black"/>
              </a:solidFill>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57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31136F-EFAC-41AB-8C99-1A37AE47AD8D}" type="slidenum">
              <a:rPr lang="en-NZ" smtClean="0"/>
              <a:pPr>
                <a:defRPr/>
              </a:pPr>
              <a:t>11</a:t>
            </a:fld>
            <a:endParaRPr lang="en-NZ"/>
          </a:p>
        </p:txBody>
      </p:sp>
    </p:spTree>
    <p:extLst>
      <p:ext uri="{BB962C8B-B14F-4D97-AF65-F5344CB8AC3E}">
        <p14:creationId xmlns:p14="http://schemas.microsoft.com/office/powerpoint/2010/main" val="113763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31136F-EFAC-41AB-8C99-1A37AE47AD8D}" type="slidenum">
              <a:rPr lang="en-NZ" smtClean="0"/>
              <a:pPr>
                <a:defRPr/>
              </a:pPr>
              <a:t>12</a:t>
            </a:fld>
            <a:endParaRPr lang="en-NZ"/>
          </a:p>
        </p:txBody>
      </p:sp>
    </p:spTree>
    <p:extLst>
      <p:ext uri="{BB962C8B-B14F-4D97-AF65-F5344CB8AC3E}">
        <p14:creationId xmlns:p14="http://schemas.microsoft.com/office/powerpoint/2010/main" val="47830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31136F-EFAC-41AB-8C99-1A37AE47AD8D}" type="slidenum">
              <a:rPr lang="en-NZ" smtClean="0"/>
              <a:pPr>
                <a:defRPr/>
              </a:pPr>
              <a:t>13</a:t>
            </a:fld>
            <a:endParaRPr lang="en-NZ"/>
          </a:p>
        </p:txBody>
      </p:sp>
    </p:spTree>
    <p:extLst>
      <p:ext uri="{BB962C8B-B14F-4D97-AF65-F5344CB8AC3E}">
        <p14:creationId xmlns:p14="http://schemas.microsoft.com/office/powerpoint/2010/main" val="74579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31136F-EFAC-41AB-8C99-1A37AE47AD8D}" type="slidenum">
              <a:rPr lang="en-NZ" smtClean="0"/>
              <a:pPr>
                <a:defRPr/>
              </a:pPr>
              <a:t>14</a:t>
            </a:fld>
            <a:endParaRPr lang="en-NZ"/>
          </a:p>
        </p:txBody>
      </p:sp>
    </p:spTree>
    <p:extLst>
      <p:ext uri="{BB962C8B-B14F-4D97-AF65-F5344CB8AC3E}">
        <p14:creationId xmlns:p14="http://schemas.microsoft.com/office/powerpoint/2010/main" val="52378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31136F-EFAC-41AB-8C99-1A37AE47AD8D}" type="slidenum">
              <a:rPr lang="en-NZ" smtClean="0"/>
              <a:pPr>
                <a:defRPr/>
              </a:pPr>
              <a:t>15</a:t>
            </a:fld>
            <a:endParaRPr lang="en-NZ"/>
          </a:p>
        </p:txBody>
      </p:sp>
    </p:spTree>
    <p:extLst>
      <p:ext uri="{BB962C8B-B14F-4D97-AF65-F5344CB8AC3E}">
        <p14:creationId xmlns:p14="http://schemas.microsoft.com/office/powerpoint/2010/main" val="93662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031136F-EFAC-41AB-8C99-1A37AE47AD8D}" type="slidenum">
              <a:rPr lang="en-NZ" smtClean="0"/>
              <a:pPr>
                <a:defRPr/>
              </a:pPr>
              <a:t>16</a:t>
            </a:fld>
            <a:endParaRPr lang="en-NZ"/>
          </a:p>
        </p:txBody>
      </p:sp>
    </p:spTree>
    <p:extLst>
      <p:ext uri="{BB962C8B-B14F-4D97-AF65-F5344CB8AC3E}">
        <p14:creationId xmlns:p14="http://schemas.microsoft.com/office/powerpoint/2010/main" val="131231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401FE1E-A8BC-42E3-B19E-7E6F5DF67320}"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CF43408-F94B-46A7-804E-20D256F1CA1D}"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DDB2FAA-FF5D-4502-9226-0514AB468A9E}"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sp>
        <p:nvSpPr>
          <p:cNvPr id="2356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2356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187D3115-C88C-4C46-B631-D8C660238E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79802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73BC0E9-ADAB-4D35-AFCB-CD0EF57098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291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4A9F7FF3-FE31-4CF0-AABE-BDFD538879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5200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ADFC123-33F8-454F-A836-EA17D3AFEA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8188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E81A595D-0E06-42BA-BA5B-E983C2835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581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B8B5107B-B572-4080-8427-3DD723AC79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5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3A2DDCB8-D734-4184-8648-04EF2FEB16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8912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28E13B6B-B48C-4FC1-AC83-6741ED0BE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08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83DD5E9-29E8-4F16-97E5-722BEA662614}"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C9A54C0-A408-4452-A17D-16045B4BD9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424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530D578-D39E-450F-8994-E828D12255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5894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A3675F5-8D0A-4C1A-B490-D69B0F8DDF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0903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600200"/>
            <a:ext cx="4038600" cy="4530725"/>
          </a:xfrm>
        </p:spPr>
        <p:txBody>
          <a:bodyPr/>
          <a:lstStyle/>
          <a:p>
            <a:pPr lvl="0"/>
            <a:endParaRPr lang="en-NZ" noProof="0" smtClean="0"/>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765B977-2C13-4398-8150-4DB679CE91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7259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01FE1E-A8BC-42E3-B19E-7E6F5DF67320}"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180425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3DD5E9-29E8-4F16-97E5-722BEA662614}"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398014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F3EB1D-A5DC-4FE5-BD5A-331D4A02D30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13618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AAC9CC-A1B2-4700-9045-B16D5810DEE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576694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2A5747-3C0C-4EB2-BAB0-57870DBB882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080818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55C392-1A80-4950-8846-A6F3ADF7FD60}"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05446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EF3EB1D-A5DC-4FE5-BD5A-331D4A02D302}"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420ED7-7D6B-4C2E-85AB-E8E23C2605F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066226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39963E-4194-4F8C-9895-947F535F48C8}"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4119446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98495B-FB93-43C6-A4E4-740C4DF8956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39861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43408-F94B-46A7-804E-20D256F1CA1D}"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894830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DB2FAA-FF5D-4502-9226-0514AB468A9E}"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806512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600200"/>
            <a:ext cx="4038600" cy="4530725"/>
          </a:xfrm>
        </p:spPr>
        <p:txBody>
          <a:bodyPr/>
          <a:lstStyle/>
          <a:p>
            <a:endParaRPr lang="en-NZ"/>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539A570-3C5A-4434-A333-7CBD65BC0D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124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1B1DC008-C98A-416B-A717-5CAC5711C1F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37848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8E87D390-943D-47D8-9A4A-CA297C5C189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114006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1E38AA74-4292-4E28-849D-11954C7EC7B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7601721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E0F06E57-1FC7-48CA-AA2B-DD898087E6F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970384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46AAC9CC-A1B2-4700-9045-B16D5810DEE2}" type="slidenum">
              <a:rPr lang="en-AU"/>
              <a:pPr>
                <a:defRPr/>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18276D0F-EFDB-4426-ACC7-9E216B1AD6E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1190050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BB83BE39-8F14-40D1-8947-A053D824E83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841711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0AB32FF2-4A56-4BD1-8995-A64AF2396D08}"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65614846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D0C915FF-7E74-4E1F-BC94-D6920ADBA0A9}"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30013788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FEECF92B-59FE-4A93-809A-DD4552DC9D1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80159851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AB128FF-44AB-4DBC-B4C4-B2248ECC4CC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1304326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4E106F24-FA0D-45DD-AE02-09CDE88EC93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5438784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EE2A5747-3C0C-4EB2-BAB0-57870DBB882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5655C392-1A80-4950-8846-A6F3ADF7FD60}"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0E420ED7-7D6B-4C2E-85AB-E8E23C2605FD}"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3539963E-4194-4F8C-9895-947F535F48C8}"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3A98495B-FB93-43C6-A4E4-740C4DF8956C}"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1D1D938-617E-42F3-9604-3036F5E5D15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2253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2253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2253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2253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sp>
        <p:nvSpPr>
          <p:cNvPr id="22538"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8"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40"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10199"/>
                  </a:outerShdw>
                </a:effectLst>
                <a:latin typeface="Arial" pitchFamily="34" charset="0"/>
              </a:defRPr>
            </a:lvl1pPr>
          </a:lstStyle>
          <a:p>
            <a:pPr>
              <a:defRPr/>
            </a:pPr>
            <a:endParaRPr lang="en-US">
              <a:solidFill>
                <a:srgbClr val="FFFFFF"/>
              </a:solidFill>
            </a:endParaRPr>
          </a:p>
        </p:txBody>
      </p:sp>
      <p:sp>
        <p:nvSpPr>
          <p:cNvPr id="22541"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34" charset="0"/>
              </a:defRPr>
            </a:lvl1pPr>
          </a:lstStyle>
          <a:p>
            <a:pPr algn="ctr">
              <a:defRPr/>
            </a:pPr>
            <a:endParaRPr lang="en-US">
              <a:solidFill>
                <a:srgbClr val="FFFFFF"/>
              </a:solidFill>
            </a:endParaRPr>
          </a:p>
        </p:txBody>
      </p:sp>
      <p:sp>
        <p:nvSpPr>
          <p:cNvPr id="22542"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pitchFamily="34" charset="0"/>
              </a:defRPr>
            </a:lvl1pPr>
          </a:lstStyle>
          <a:p>
            <a:pPr>
              <a:defRPr/>
            </a:pPr>
            <a:fld id="{089485EF-DF8E-4D07-95C5-683EB8F7D8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274693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fade">
                                      <p:cBhvr>
                                        <p:cTn id="7" dur="1000"/>
                                        <p:tgtEl>
                                          <p:spTgt spid="22538"/>
                                        </p:tgtEl>
                                      </p:cBhvr>
                                    </p:animEffect>
                                    <p:anim calcmode="lin" valueType="num">
                                      <p:cBhvr>
                                        <p:cTn id="8" dur="1000" fill="hold"/>
                                        <p:tgtEl>
                                          <p:spTgt spid="22538"/>
                                        </p:tgtEl>
                                        <p:attrNameLst>
                                          <p:attrName>ppt_x</p:attrName>
                                        </p:attrNameLst>
                                      </p:cBhvr>
                                      <p:tavLst>
                                        <p:tav tm="0">
                                          <p:val>
                                            <p:strVal val="#ppt_x"/>
                                          </p:val>
                                        </p:tav>
                                        <p:tav tm="100000">
                                          <p:val>
                                            <p:strVal val="#ppt_x"/>
                                          </p:val>
                                        </p:tav>
                                      </p:tavLst>
                                    </p:anim>
                                    <p:anim calcmode="lin" valueType="num">
                                      <p:cBhvr>
                                        <p:cTn id="9"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A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1D1D938-617E-42F3-9604-3036F5E5D155}"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36348420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en-US">
              <a:solidFill>
                <a:prstClr val="black"/>
              </a:solidFill>
              <a:latin typeface="Verdana" pitchFamily="-107" charset="0"/>
              <a:ea typeface="ＭＳ Ｐゴシック" pitchFamily="-107" charset="-128"/>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ltLang="en-US">
              <a:solidFill>
                <a:prstClr val="black"/>
              </a:solidFill>
              <a:latin typeface="Verdana" pitchFamily="-107" charset="0"/>
              <a:ea typeface="ＭＳ Ｐゴシック" pitchFamily="-107" charset="-128"/>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C33E8023-F9BD-4839-9485-28973C779BC0}" type="slidenum">
              <a:rPr lang="en-US" altLang="en-US">
                <a:solidFill>
                  <a:prstClr val="black"/>
                </a:solidFill>
                <a:latin typeface="Verdana" pitchFamily="-107" charset="0"/>
                <a:ea typeface="ＭＳ Ｐゴシック" pitchFamily="-107" charset="-128"/>
              </a:rPr>
              <a:pPr/>
              <a:t>‹#›</a:t>
            </a:fld>
            <a:endParaRPr lang="en-US" altLang="en-US">
              <a:solidFill>
                <a:prstClr val="black"/>
              </a:solidFill>
              <a:latin typeface="Verdana" pitchFamily="-107" charset="0"/>
              <a:ea typeface="ＭＳ Ｐゴシック" pitchFamily="-107" charset="-128"/>
            </a:endParaRPr>
          </a:p>
        </p:txBody>
      </p:sp>
    </p:spTree>
    <p:extLst>
      <p:ext uri="{BB962C8B-B14F-4D97-AF65-F5344CB8AC3E}">
        <p14:creationId xmlns:p14="http://schemas.microsoft.com/office/powerpoint/2010/main" val="2243750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Verdana"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3.bin"/><Relationship Id="rId5"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4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oleObject" Target="../embeddings/oleObject4.bin"/><Relationship Id="rId8"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audio" Target="../media/audio1.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85561" y="2578921"/>
            <a:ext cx="7786687" cy="400110"/>
          </a:xfrm>
          <a:prstGeom prst="rect">
            <a:avLst/>
          </a:prstGeom>
          <a:noFill/>
          <a:ln w="9525">
            <a:noFill/>
            <a:miter lim="800000"/>
            <a:headEnd/>
            <a:tailEnd/>
          </a:ln>
        </p:spPr>
        <p:txBody>
          <a:bodyPr>
            <a:spAutoFit/>
          </a:bodyPr>
          <a:lstStyle/>
          <a:p>
            <a:r>
              <a:rPr lang="en-NZ" sz="2000" dirty="0"/>
              <a:t>The movement of electric charges is called </a:t>
            </a:r>
            <a:r>
              <a:rPr lang="en-NZ" sz="2000" b="1" dirty="0" smtClean="0">
                <a:solidFill>
                  <a:srgbClr val="FF0000"/>
                </a:solidFill>
              </a:rPr>
              <a:t>current</a:t>
            </a:r>
            <a:r>
              <a:rPr lang="en-NZ" sz="2000" dirty="0" smtClean="0"/>
              <a:t> (</a:t>
            </a:r>
            <a:r>
              <a:rPr lang="en-NZ" sz="2000" dirty="0" smtClean="0">
                <a:solidFill>
                  <a:srgbClr val="FF0000"/>
                </a:solidFill>
              </a:rPr>
              <a:t>I</a:t>
            </a:r>
            <a:r>
              <a:rPr lang="en-NZ" sz="2000" dirty="0" smtClean="0"/>
              <a:t>), unit (</a:t>
            </a:r>
            <a:r>
              <a:rPr lang="en-NZ" sz="2000" dirty="0" smtClean="0">
                <a:solidFill>
                  <a:srgbClr val="FF0000"/>
                </a:solidFill>
              </a:rPr>
              <a:t>A</a:t>
            </a:r>
            <a:r>
              <a:rPr lang="en-NZ" sz="2000" dirty="0" smtClean="0"/>
              <a:t>). </a:t>
            </a:r>
          </a:p>
        </p:txBody>
      </p:sp>
      <p:graphicFrame>
        <p:nvGraphicFramePr>
          <p:cNvPr id="5" name="Object 2"/>
          <p:cNvGraphicFramePr>
            <a:graphicFrameLocks noChangeAspect="1"/>
          </p:cNvGraphicFramePr>
          <p:nvPr>
            <p:extLst>
              <p:ext uri="{D42A27DB-BD31-4B8C-83A1-F6EECF244321}">
                <p14:modId xmlns:p14="http://schemas.microsoft.com/office/powerpoint/2010/main" val="3268040536"/>
              </p:ext>
            </p:extLst>
          </p:nvPr>
        </p:nvGraphicFramePr>
        <p:xfrm>
          <a:off x="4789523" y="5582567"/>
          <a:ext cx="3842900" cy="875843"/>
        </p:xfrm>
        <a:graphic>
          <a:graphicData uri="http://schemas.openxmlformats.org/presentationml/2006/ole">
            <mc:AlternateContent xmlns:mc="http://schemas.openxmlformats.org/markup-compatibility/2006">
              <mc:Choice xmlns:v="urn:schemas-microsoft-com:vml" Requires="v">
                <p:oleObj spid="_x0000_s81959" name="Equation" r:id="rId4" imgW="1726920" imgH="393480" progId="Equation.3">
                  <p:embed/>
                </p:oleObj>
              </mc:Choice>
              <mc:Fallback>
                <p:oleObj name="Equation" r:id="rId4" imgW="172692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523" y="5582567"/>
                        <a:ext cx="3842900" cy="87584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923926" y="5768312"/>
            <a:ext cx="2243137" cy="400110"/>
          </a:xfrm>
          <a:prstGeom prst="rect">
            <a:avLst/>
          </a:prstGeom>
          <a:noFill/>
          <a:ln w="9525">
            <a:noFill/>
            <a:miter lim="800000"/>
            <a:headEnd/>
            <a:tailEnd/>
          </a:ln>
        </p:spPr>
        <p:txBody>
          <a:bodyPr wrap="square">
            <a:spAutoFit/>
          </a:bodyPr>
          <a:lstStyle/>
          <a:p>
            <a:r>
              <a:rPr lang="en-NZ" sz="2000" dirty="0" smtClean="0"/>
              <a:t>note  </a:t>
            </a:r>
            <a:r>
              <a:rPr lang="en-NZ" sz="2000" dirty="0"/>
              <a:t>1A = 1Cs</a:t>
            </a:r>
            <a:r>
              <a:rPr lang="en-NZ" sz="2000" baseline="30000" dirty="0"/>
              <a:t>-1</a:t>
            </a:r>
          </a:p>
        </p:txBody>
      </p:sp>
      <p:sp>
        <p:nvSpPr>
          <p:cNvPr id="8" name="Rectangle 7"/>
          <p:cNvSpPr/>
          <p:nvPr/>
        </p:nvSpPr>
        <p:spPr>
          <a:xfrm>
            <a:off x="393445" y="278565"/>
            <a:ext cx="8462172" cy="830997"/>
          </a:xfrm>
          <a:prstGeom prst="rect">
            <a:avLst/>
          </a:prstGeom>
          <a:noFill/>
        </p:spPr>
        <p:txBody>
          <a:bodyPr wrap="none">
            <a:spAutoFit/>
          </a:bodyPr>
          <a:lstStyle/>
          <a:p>
            <a:pPr algn="ctr">
              <a:defRPr/>
            </a:pPr>
            <a:r>
              <a:rPr lang="en-US" sz="4800" b="1" dirty="0" smtClean="0">
                <a:ln w="12700">
                  <a:solidFill>
                    <a:schemeClr val="tx2">
                      <a:satMod val="155000"/>
                    </a:schemeClr>
                  </a:solidFill>
                  <a:prstDash val="solid"/>
                </a:ln>
                <a:solidFill>
                  <a:schemeClr val="bg2">
                    <a:tint val="85000"/>
                    <a:satMod val="155000"/>
                  </a:schemeClr>
                </a:solidFill>
              </a:rPr>
              <a:t>Electrons,</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Charge &amp; </a:t>
            </a: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Current</a:t>
            </a:r>
            <a:endPar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TextBox 8"/>
          <p:cNvSpPr txBox="1">
            <a:spLocks noChangeArrowheads="1"/>
          </p:cNvSpPr>
          <p:nvPr/>
        </p:nvSpPr>
        <p:spPr bwMode="auto">
          <a:xfrm>
            <a:off x="310580" y="1282457"/>
            <a:ext cx="8501062" cy="707886"/>
          </a:xfrm>
          <a:prstGeom prst="rect">
            <a:avLst/>
          </a:prstGeom>
          <a:noFill/>
          <a:ln w="9525">
            <a:noFill/>
            <a:miter lim="800000"/>
            <a:headEnd/>
            <a:tailEnd/>
          </a:ln>
        </p:spPr>
        <p:txBody>
          <a:bodyPr>
            <a:spAutoFit/>
          </a:bodyPr>
          <a:lstStyle/>
          <a:p>
            <a:r>
              <a:rPr lang="en-NZ" sz="2000" dirty="0"/>
              <a:t>Electrons </a:t>
            </a:r>
            <a:r>
              <a:rPr lang="en-NZ" sz="2000" dirty="0" smtClean="0"/>
              <a:t>- negative </a:t>
            </a:r>
            <a:r>
              <a:rPr lang="en-NZ" sz="2000" dirty="0"/>
              <a:t>charge. </a:t>
            </a:r>
            <a:endParaRPr lang="en-NZ" sz="2000" dirty="0" smtClean="0"/>
          </a:p>
          <a:p>
            <a:r>
              <a:rPr lang="en-NZ" sz="2000" dirty="0" smtClean="0"/>
              <a:t>Charge (</a:t>
            </a:r>
            <a:r>
              <a:rPr lang="en-NZ" sz="2000" dirty="0" smtClean="0">
                <a:solidFill>
                  <a:srgbClr val="FF0000"/>
                </a:solidFill>
              </a:rPr>
              <a:t>Q</a:t>
            </a:r>
            <a:r>
              <a:rPr lang="en-NZ" sz="2000" dirty="0" smtClean="0"/>
              <a:t>) is </a:t>
            </a:r>
            <a:r>
              <a:rPr lang="en-NZ" sz="2000" dirty="0"/>
              <a:t>measured in </a:t>
            </a:r>
            <a:r>
              <a:rPr lang="en-NZ" sz="2000" dirty="0" smtClean="0"/>
              <a:t>coulombs (</a:t>
            </a:r>
            <a:r>
              <a:rPr lang="en-NZ" sz="2000" dirty="0" smtClean="0">
                <a:solidFill>
                  <a:srgbClr val="FF0000"/>
                </a:solidFill>
              </a:rPr>
              <a:t>C</a:t>
            </a:r>
            <a:r>
              <a:rPr lang="en-NZ" sz="2000" dirty="0" smtClean="0"/>
              <a:t>)           </a:t>
            </a:r>
            <a:r>
              <a:rPr lang="en-NZ" sz="2000" dirty="0"/>
              <a:t>1C = 6x10</a:t>
            </a:r>
            <a:r>
              <a:rPr lang="en-NZ" sz="2000" baseline="30000" dirty="0"/>
              <a:t>18</a:t>
            </a:r>
            <a:r>
              <a:rPr lang="en-NZ" sz="2000" dirty="0"/>
              <a:t> e	</a:t>
            </a:r>
          </a:p>
        </p:txBody>
      </p:sp>
      <p:sp>
        <p:nvSpPr>
          <p:cNvPr id="12" name="Rectangle 11"/>
          <p:cNvSpPr/>
          <p:nvPr/>
        </p:nvSpPr>
        <p:spPr>
          <a:xfrm>
            <a:off x="539552" y="3023749"/>
            <a:ext cx="7500967" cy="400110"/>
          </a:xfrm>
          <a:prstGeom prst="rect">
            <a:avLst/>
          </a:prstGeom>
        </p:spPr>
        <p:txBody>
          <a:bodyPr wrap="square">
            <a:spAutoFit/>
          </a:bodyPr>
          <a:lstStyle/>
          <a:p>
            <a:r>
              <a:rPr lang="en-NZ" sz="2000" dirty="0" smtClean="0"/>
              <a:t>The size of electric current (I) is the rate at which charge flows</a:t>
            </a:r>
            <a:endParaRPr lang="en-NZ" sz="2000" dirty="0"/>
          </a:p>
        </p:txBody>
      </p:sp>
      <p:sp>
        <p:nvSpPr>
          <p:cNvPr id="10" name="Rectangle 9"/>
          <p:cNvSpPr/>
          <p:nvPr/>
        </p:nvSpPr>
        <p:spPr>
          <a:xfrm>
            <a:off x="701462" y="2153297"/>
            <a:ext cx="4588447" cy="400110"/>
          </a:xfrm>
          <a:prstGeom prst="rect">
            <a:avLst/>
          </a:prstGeom>
        </p:spPr>
        <p:txBody>
          <a:bodyPr wrap="square">
            <a:spAutoFit/>
          </a:bodyPr>
          <a:lstStyle/>
          <a:p>
            <a:r>
              <a:rPr lang="en-NZ" sz="2000" dirty="0" smtClean="0"/>
              <a:t>What is the </a:t>
            </a:r>
            <a:r>
              <a:rPr lang="en-NZ" sz="2000" b="1" dirty="0" smtClean="0">
                <a:solidFill>
                  <a:srgbClr val="FF0000"/>
                </a:solidFill>
              </a:rPr>
              <a:t>charge on ONE </a:t>
            </a:r>
            <a:r>
              <a:rPr lang="en-NZ" sz="2000" dirty="0" smtClean="0"/>
              <a:t>electron?</a:t>
            </a:r>
            <a:endParaRPr lang="en-NZ" sz="2000" dirty="0"/>
          </a:p>
        </p:txBody>
      </p:sp>
      <p:sp>
        <p:nvSpPr>
          <p:cNvPr id="11" name="Rectangle 10"/>
          <p:cNvSpPr/>
          <p:nvPr/>
        </p:nvSpPr>
        <p:spPr>
          <a:xfrm>
            <a:off x="5671149" y="2146693"/>
            <a:ext cx="2103461" cy="400110"/>
          </a:xfrm>
          <a:prstGeom prst="rect">
            <a:avLst/>
          </a:prstGeom>
        </p:spPr>
        <p:txBody>
          <a:bodyPr wrap="none">
            <a:spAutoFit/>
          </a:bodyPr>
          <a:lstStyle/>
          <a:p>
            <a:r>
              <a:rPr lang="en-NZ" sz="2000" dirty="0" smtClean="0"/>
              <a:t>1e </a:t>
            </a:r>
            <a:r>
              <a:rPr lang="en-NZ" sz="2000" dirty="0"/>
              <a:t>= </a:t>
            </a:r>
            <a:r>
              <a:rPr lang="en-NZ" sz="2000" dirty="0" smtClean="0"/>
              <a:t>1.6 x10</a:t>
            </a:r>
            <a:r>
              <a:rPr lang="en-NZ" sz="2000" baseline="30000" dirty="0" smtClean="0"/>
              <a:t>-19</a:t>
            </a:r>
            <a:r>
              <a:rPr lang="en-NZ" sz="2000" dirty="0" smtClean="0"/>
              <a:t> C</a:t>
            </a:r>
            <a:endParaRPr lang="en-NZ" sz="2000" dirty="0"/>
          </a:p>
        </p:txBody>
      </p:sp>
      <p:sp>
        <p:nvSpPr>
          <p:cNvPr id="13" name="AutoShape 3"/>
          <p:cNvSpPr>
            <a:spLocks noChangeArrowheads="1"/>
          </p:cNvSpPr>
          <p:nvPr/>
        </p:nvSpPr>
        <p:spPr bwMode="auto">
          <a:xfrm rot="16200000">
            <a:off x="2108993" y="1955924"/>
            <a:ext cx="1223963" cy="4724400"/>
          </a:xfrm>
          <a:prstGeom prst="can">
            <a:avLst>
              <a:gd name="adj" fmla="val 29182"/>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14" name="Oval 4"/>
          <p:cNvSpPr>
            <a:spLocks noChangeArrowheads="1"/>
          </p:cNvSpPr>
          <p:nvPr/>
        </p:nvSpPr>
        <p:spPr bwMode="auto">
          <a:xfrm>
            <a:off x="2519363" y="3706142"/>
            <a:ext cx="360362" cy="1223963"/>
          </a:xfrm>
          <a:prstGeom prst="ellipse">
            <a:avLst/>
          </a:prstGeom>
          <a:solidFill>
            <a:srgbClr val="3333CC"/>
          </a:solidFill>
          <a:ln w="9525">
            <a:solidFill>
              <a:schemeClr val="tx1"/>
            </a:solidFill>
            <a:prstDash val="dash"/>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nvGrpSpPr>
          <p:cNvPr id="15" name="Group 5"/>
          <p:cNvGrpSpPr>
            <a:grpSpLocks/>
          </p:cNvGrpSpPr>
          <p:nvPr/>
        </p:nvGrpSpPr>
        <p:grpSpPr bwMode="auto">
          <a:xfrm>
            <a:off x="719138" y="3706142"/>
            <a:ext cx="1943100" cy="1150938"/>
            <a:chOff x="1610" y="1752"/>
            <a:chExt cx="1224" cy="725"/>
          </a:xfrm>
        </p:grpSpPr>
        <p:sp>
          <p:nvSpPr>
            <p:cNvPr id="16" name="Oval 6"/>
            <p:cNvSpPr>
              <a:spLocks noChangeArrowheads="1"/>
            </p:cNvSpPr>
            <p:nvPr/>
          </p:nvSpPr>
          <p:spPr bwMode="auto">
            <a:xfrm>
              <a:off x="2290" y="1933"/>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17" name="Oval 7"/>
            <p:cNvSpPr>
              <a:spLocks noChangeArrowheads="1"/>
            </p:cNvSpPr>
            <p:nvPr/>
          </p:nvSpPr>
          <p:spPr bwMode="auto">
            <a:xfrm>
              <a:off x="2290" y="2115"/>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18" name="Oval 8"/>
            <p:cNvSpPr>
              <a:spLocks noChangeArrowheads="1"/>
            </p:cNvSpPr>
            <p:nvPr/>
          </p:nvSpPr>
          <p:spPr bwMode="auto">
            <a:xfrm>
              <a:off x="2472" y="1933"/>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19" name="Oval 9"/>
            <p:cNvSpPr>
              <a:spLocks noChangeArrowheads="1"/>
            </p:cNvSpPr>
            <p:nvPr/>
          </p:nvSpPr>
          <p:spPr bwMode="auto">
            <a:xfrm>
              <a:off x="2517" y="2115"/>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0" name="Oval 10"/>
            <p:cNvSpPr>
              <a:spLocks noChangeArrowheads="1"/>
            </p:cNvSpPr>
            <p:nvPr/>
          </p:nvSpPr>
          <p:spPr bwMode="auto">
            <a:xfrm>
              <a:off x="2472" y="2251"/>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1" name="Oval 11"/>
            <p:cNvSpPr>
              <a:spLocks noChangeArrowheads="1"/>
            </p:cNvSpPr>
            <p:nvPr/>
          </p:nvSpPr>
          <p:spPr bwMode="auto">
            <a:xfrm>
              <a:off x="2290" y="2341"/>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2" name="Oval 12"/>
            <p:cNvSpPr>
              <a:spLocks noChangeArrowheads="1"/>
            </p:cNvSpPr>
            <p:nvPr/>
          </p:nvSpPr>
          <p:spPr bwMode="auto">
            <a:xfrm>
              <a:off x="2517" y="2341"/>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3" name="Oval 13"/>
            <p:cNvSpPr>
              <a:spLocks noChangeArrowheads="1"/>
            </p:cNvSpPr>
            <p:nvPr/>
          </p:nvSpPr>
          <p:spPr bwMode="auto">
            <a:xfrm>
              <a:off x="2245" y="1842"/>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4" name="Oval 14"/>
            <p:cNvSpPr>
              <a:spLocks noChangeArrowheads="1"/>
            </p:cNvSpPr>
            <p:nvPr/>
          </p:nvSpPr>
          <p:spPr bwMode="auto">
            <a:xfrm>
              <a:off x="2517" y="1842"/>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5" name="Oval 15"/>
            <p:cNvSpPr>
              <a:spLocks noChangeArrowheads="1"/>
            </p:cNvSpPr>
            <p:nvPr/>
          </p:nvSpPr>
          <p:spPr bwMode="auto">
            <a:xfrm>
              <a:off x="2426" y="2069"/>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6" name="Oval 16"/>
            <p:cNvSpPr>
              <a:spLocks noChangeArrowheads="1"/>
            </p:cNvSpPr>
            <p:nvPr/>
          </p:nvSpPr>
          <p:spPr bwMode="auto">
            <a:xfrm>
              <a:off x="2562" y="2205"/>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7" name="Oval 17"/>
            <p:cNvSpPr>
              <a:spLocks noChangeArrowheads="1"/>
            </p:cNvSpPr>
            <p:nvPr/>
          </p:nvSpPr>
          <p:spPr bwMode="auto">
            <a:xfrm>
              <a:off x="2698" y="2341"/>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8" name="Oval 18"/>
            <p:cNvSpPr>
              <a:spLocks noChangeArrowheads="1"/>
            </p:cNvSpPr>
            <p:nvPr/>
          </p:nvSpPr>
          <p:spPr bwMode="auto">
            <a:xfrm>
              <a:off x="2109" y="2251"/>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29" name="Oval 19"/>
            <p:cNvSpPr>
              <a:spLocks noChangeArrowheads="1"/>
            </p:cNvSpPr>
            <p:nvPr/>
          </p:nvSpPr>
          <p:spPr bwMode="auto">
            <a:xfrm>
              <a:off x="2018" y="2024"/>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0" name="Oval 20"/>
            <p:cNvSpPr>
              <a:spLocks noChangeArrowheads="1"/>
            </p:cNvSpPr>
            <p:nvPr/>
          </p:nvSpPr>
          <p:spPr bwMode="auto">
            <a:xfrm>
              <a:off x="2154" y="2069"/>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1" name="Oval 21"/>
            <p:cNvSpPr>
              <a:spLocks noChangeArrowheads="1"/>
            </p:cNvSpPr>
            <p:nvPr/>
          </p:nvSpPr>
          <p:spPr bwMode="auto">
            <a:xfrm>
              <a:off x="1973" y="2296"/>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2" name="Oval 22"/>
            <p:cNvSpPr>
              <a:spLocks noChangeArrowheads="1"/>
            </p:cNvSpPr>
            <p:nvPr/>
          </p:nvSpPr>
          <p:spPr bwMode="auto">
            <a:xfrm>
              <a:off x="2064" y="1888"/>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3" name="Oval 23"/>
            <p:cNvSpPr>
              <a:spLocks noChangeArrowheads="1"/>
            </p:cNvSpPr>
            <p:nvPr/>
          </p:nvSpPr>
          <p:spPr bwMode="auto">
            <a:xfrm>
              <a:off x="1655" y="2160"/>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4" name="Oval 24"/>
            <p:cNvSpPr>
              <a:spLocks noChangeArrowheads="1"/>
            </p:cNvSpPr>
            <p:nvPr/>
          </p:nvSpPr>
          <p:spPr bwMode="auto">
            <a:xfrm>
              <a:off x="1746" y="2296"/>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5" name="Oval 25"/>
            <p:cNvSpPr>
              <a:spLocks noChangeArrowheads="1"/>
            </p:cNvSpPr>
            <p:nvPr/>
          </p:nvSpPr>
          <p:spPr bwMode="auto">
            <a:xfrm>
              <a:off x="1791" y="2115"/>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6" name="Oval 26"/>
            <p:cNvSpPr>
              <a:spLocks noChangeArrowheads="1"/>
            </p:cNvSpPr>
            <p:nvPr/>
          </p:nvSpPr>
          <p:spPr bwMode="auto">
            <a:xfrm>
              <a:off x="1973" y="2205"/>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7" name="Oval 27"/>
            <p:cNvSpPr>
              <a:spLocks noChangeArrowheads="1"/>
            </p:cNvSpPr>
            <p:nvPr/>
          </p:nvSpPr>
          <p:spPr bwMode="auto">
            <a:xfrm>
              <a:off x="1837" y="2024"/>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8" name="Oval 28"/>
            <p:cNvSpPr>
              <a:spLocks noChangeArrowheads="1"/>
            </p:cNvSpPr>
            <p:nvPr/>
          </p:nvSpPr>
          <p:spPr bwMode="auto">
            <a:xfrm>
              <a:off x="1882" y="1842"/>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9" name="Oval 29"/>
            <p:cNvSpPr>
              <a:spLocks noChangeArrowheads="1"/>
            </p:cNvSpPr>
            <p:nvPr/>
          </p:nvSpPr>
          <p:spPr bwMode="auto">
            <a:xfrm>
              <a:off x="2109" y="1752"/>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40" name="Oval 30"/>
            <p:cNvSpPr>
              <a:spLocks noChangeArrowheads="1"/>
            </p:cNvSpPr>
            <p:nvPr/>
          </p:nvSpPr>
          <p:spPr bwMode="auto">
            <a:xfrm>
              <a:off x="1655" y="1888"/>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41" name="Oval 31"/>
            <p:cNvSpPr>
              <a:spLocks noChangeArrowheads="1"/>
            </p:cNvSpPr>
            <p:nvPr/>
          </p:nvSpPr>
          <p:spPr bwMode="auto">
            <a:xfrm>
              <a:off x="1791" y="1842"/>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42" name="Oval 32"/>
            <p:cNvSpPr>
              <a:spLocks noChangeArrowheads="1"/>
            </p:cNvSpPr>
            <p:nvPr/>
          </p:nvSpPr>
          <p:spPr bwMode="auto">
            <a:xfrm>
              <a:off x="1610" y="1797"/>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43" name="Oval 33"/>
            <p:cNvSpPr>
              <a:spLocks noChangeArrowheads="1"/>
            </p:cNvSpPr>
            <p:nvPr/>
          </p:nvSpPr>
          <p:spPr bwMode="auto">
            <a:xfrm>
              <a:off x="1882" y="2296"/>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44" name="Oval 34"/>
            <p:cNvSpPr>
              <a:spLocks noChangeArrowheads="1"/>
            </p:cNvSpPr>
            <p:nvPr/>
          </p:nvSpPr>
          <p:spPr bwMode="auto">
            <a:xfrm>
              <a:off x="1655" y="2341"/>
              <a:ext cx="136" cy="1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sp>
        <p:nvSpPr>
          <p:cNvPr id="45" name="AutoShape 35"/>
          <p:cNvSpPr>
            <a:spLocks/>
          </p:cNvSpPr>
          <p:nvPr/>
        </p:nvSpPr>
        <p:spPr bwMode="auto">
          <a:xfrm rot="5400000">
            <a:off x="3059112" y="4822155"/>
            <a:ext cx="504825" cy="863600"/>
          </a:xfrm>
          <a:prstGeom prst="rightBrace">
            <a:avLst>
              <a:gd name="adj1" fmla="val 14256"/>
              <a:gd name="adj2" fmla="val 50000"/>
            </a:avLst>
          </a:prstGeom>
          <a:noFill/>
          <a:ln w="2857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grpSp>
        <p:nvGrpSpPr>
          <p:cNvPr id="46" name="Group 36"/>
          <p:cNvGrpSpPr>
            <a:grpSpLocks/>
          </p:cNvGrpSpPr>
          <p:nvPr/>
        </p:nvGrpSpPr>
        <p:grpSpPr bwMode="auto">
          <a:xfrm>
            <a:off x="6085498" y="3653632"/>
            <a:ext cx="1274762" cy="1800225"/>
            <a:chOff x="2018" y="2568"/>
            <a:chExt cx="803" cy="1134"/>
          </a:xfrm>
        </p:grpSpPr>
        <p:pic>
          <p:nvPicPr>
            <p:cNvPr id="47" name="Picture 37" descr="stopwatchy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8" y="2568"/>
              <a:ext cx="803" cy="1134"/>
            </a:xfrm>
            <a:prstGeom prst="rect">
              <a:avLst/>
            </a:prstGeom>
            <a:noFill/>
            <a:extLst>
              <a:ext uri="{909E8E84-426E-40dd-AFC4-6F175D3DCCD1}">
                <a14:hiddenFill xmlns:a14="http://schemas.microsoft.com/office/drawing/2010/main" xmlns="">
                  <a:solidFill>
                    <a:srgbClr val="FFFFFF"/>
                  </a:solidFill>
                </a14:hiddenFill>
              </a:ext>
            </a:extLst>
          </p:spPr>
        </p:pic>
        <p:sp>
          <p:nvSpPr>
            <p:cNvPr id="48" name="Text Box 38"/>
            <p:cNvSpPr txBox="1">
              <a:spLocks noChangeArrowheads="1"/>
            </p:cNvSpPr>
            <p:nvPr/>
          </p:nvSpPr>
          <p:spPr bwMode="auto">
            <a:xfrm>
              <a:off x="2134" y="3297"/>
              <a:ext cx="55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t>Time t</a:t>
              </a:r>
            </a:p>
          </p:txBody>
        </p:sp>
      </p:grpSp>
      <p:sp>
        <p:nvSpPr>
          <p:cNvPr id="49" name="Text Box 39"/>
          <p:cNvSpPr txBox="1">
            <a:spLocks noChangeArrowheads="1"/>
          </p:cNvSpPr>
          <p:nvPr/>
        </p:nvSpPr>
        <p:spPr bwMode="auto">
          <a:xfrm>
            <a:off x="3167063" y="5582567"/>
            <a:ext cx="3032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1800"/>
              <a:t>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childTnLst>
                          </p:cTn>
                        </p:par>
                        <p:par>
                          <p:cTn id="31" fill="hold">
                            <p:stCondLst>
                              <p:cond delay="2500"/>
                            </p:stCondLst>
                            <p:childTnLst>
                              <p:par>
                                <p:cTn id="32" presetID="29"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ppt_x</p:attrName>
                                        </p:attrNameLst>
                                      </p:cBhvr>
                                      <p:tavLst>
                                        <p:tav tm="0">
                                          <p:val>
                                            <p:strVal val="#ppt_x-.2"/>
                                          </p:val>
                                        </p:tav>
                                        <p:tav tm="100000">
                                          <p:val>
                                            <p:strVal val="#ppt_x"/>
                                          </p:val>
                                        </p:tav>
                                      </p:tavLst>
                                    </p:anim>
                                    <p:anim calcmode="lin" valueType="num">
                                      <p:cBhvr>
                                        <p:cTn id="3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5"/>
                                        </p:tgtEl>
                                      </p:cBhvr>
                                    </p:animEffect>
                                  </p:childTnLst>
                                </p:cTn>
                              </p:par>
                            </p:childTnLst>
                          </p:cTn>
                        </p:par>
                        <p:par>
                          <p:cTn id="37" fill="hold">
                            <p:stCondLst>
                              <p:cond delay="3500"/>
                            </p:stCondLst>
                            <p:childTnLst>
                              <p:par>
                                <p:cTn id="38" presetID="17" presetClass="entr" presetSubtype="1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4.72222E-6 -5.83815E-6 L 0.11823 -5.83815E-6 " pathEditMode="relative" ptsTypes="AA">
                                      <p:cBhvr>
                                        <p:cTn id="45" dur="2000" fill="hold"/>
                                        <p:tgtEl>
                                          <p:spTgt spid="15"/>
                                        </p:tgtEl>
                                        <p:attrNameLst>
                                          <p:attrName>ppt_x</p:attrName>
                                          <p:attrName>ppt_y</p:attrName>
                                        </p:attrNameLst>
                                      </p:cBhvr>
                                    </p:animMotion>
                                  </p:childTnLst>
                                </p:cTn>
                              </p:par>
                              <p:par>
                                <p:cTn id="46" presetID="1"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linds(horizontal)">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0" grpId="0"/>
      <p:bldP spid="11" grpId="0"/>
      <p:bldP spid="13" grpId="0" animBg="1"/>
      <p:bldP spid="14" grpId="0" animBg="1"/>
      <p:bldP spid="45" grpId="0" animBg="1"/>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2" name="Rectangle 38"/>
          <p:cNvSpPr>
            <a:spLocks noChangeArrowheads="1"/>
          </p:cNvSpPr>
          <p:nvPr/>
        </p:nvSpPr>
        <p:spPr bwMode="auto">
          <a:xfrm>
            <a:off x="1487488" y="1242864"/>
            <a:ext cx="6019800" cy="12192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38100">
            <a:solidFill>
              <a:srgbClr val="E51313"/>
            </a:solidFill>
            <a:prstDash val="sysDot"/>
            <a:miter lim="800000"/>
            <a:headEnd/>
            <a:tailEnd/>
          </a:ln>
        </p:spPr>
        <p:txBody>
          <a:bodyPr wrap="none" anchor="ctr"/>
          <a:lstStyle/>
          <a:p>
            <a:pPr algn="ctr">
              <a:defRPr/>
            </a:pPr>
            <a:endParaRPr lang="en-US">
              <a:solidFill>
                <a:srgbClr val="000000"/>
              </a:solidFill>
            </a:endParaRPr>
          </a:p>
          <a:p>
            <a:pPr algn="ctr">
              <a:defRPr/>
            </a:pPr>
            <a:endParaRPr lang="en-US">
              <a:solidFill>
                <a:srgbClr val="000000"/>
              </a:solidFill>
            </a:endParaRPr>
          </a:p>
          <a:p>
            <a:pPr algn="ctr">
              <a:defRPr/>
            </a:pPr>
            <a:endParaRPr lang="en-US">
              <a:solidFill>
                <a:srgbClr val="000000"/>
              </a:solidFill>
            </a:endParaRPr>
          </a:p>
        </p:txBody>
      </p:sp>
      <p:cxnSp>
        <p:nvCxnSpPr>
          <p:cNvPr id="12294" name="AutoShape 57"/>
          <p:cNvCxnSpPr>
            <a:cxnSpLocks noChangeShapeType="1"/>
          </p:cNvCxnSpPr>
          <p:nvPr/>
        </p:nvCxnSpPr>
        <p:spPr bwMode="auto">
          <a:xfrm flipH="1" flipV="1">
            <a:off x="4840288" y="861864"/>
            <a:ext cx="2667000" cy="1143000"/>
          </a:xfrm>
          <a:prstGeom prst="bentConnector3">
            <a:avLst>
              <a:gd name="adj1" fmla="val -8569"/>
            </a:avLst>
          </a:prstGeom>
          <a:noFill/>
          <a:ln w="9525">
            <a:solidFill>
              <a:schemeClr val="tx1"/>
            </a:solidFill>
            <a:miter lim="800000"/>
            <a:headEnd/>
            <a:tailEnd/>
          </a:ln>
        </p:spPr>
      </p:cxnSp>
      <p:cxnSp>
        <p:nvCxnSpPr>
          <p:cNvPr id="12295" name="AutoShape 58"/>
          <p:cNvCxnSpPr>
            <a:cxnSpLocks noChangeShapeType="1"/>
          </p:cNvCxnSpPr>
          <p:nvPr/>
        </p:nvCxnSpPr>
        <p:spPr bwMode="auto">
          <a:xfrm rot="10800000" flipH="1">
            <a:off x="1487488" y="861864"/>
            <a:ext cx="1219200" cy="1143000"/>
          </a:xfrm>
          <a:prstGeom prst="bentConnector3">
            <a:avLst>
              <a:gd name="adj1" fmla="val -18750"/>
            </a:avLst>
          </a:prstGeom>
          <a:noFill/>
          <a:ln w="9525">
            <a:solidFill>
              <a:schemeClr val="tx1"/>
            </a:solidFill>
            <a:miter lim="800000"/>
            <a:headEnd/>
            <a:tailEnd/>
          </a:ln>
        </p:spPr>
      </p:cxnSp>
      <p:sp>
        <p:nvSpPr>
          <p:cNvPr id="12296" name="Rectangle 59"/>
          <p:cNvSpPr>
            <a:spLocks noChangeArrowheads="1"/>
          </p:cNvSpPr>
          <p:nvPr/>
        </p:nvSpPr>
        <p:spPr bwMode="auto">
          <a:xfrm>
            <a:off x="2706688" y="709464"/>
            <a:ext cx="914400" cy="304800"/>
          </a:xfrm>
          <a:prstGeom prst="rect">
            <a:avLst/>
          </a:prstGeom>
          <a:noFill/>
          <a:ln w="9525">
            <a:solidFill>
              <a:schemeClr val="tx1"/>
            </a:solidFill>
            <a:miter lim="800000"/>
            <a:headEnd/>
            <a:tailEnd/>
          </a:ln>
        </p:spPr>
        <p:txBody>
          <a:bodyPr wrap="none" anchor="ctr"/>
          <a:lstStyle/>
          <a:p>
            <a:endParaRPr lang="en-NZ">
              <a:solidFill>
                <a:srgbClr val="000000"/>
              </a:solidFill>
            </a:endParaRPr>
          </a:p>
        </p:txBody>
      </p:sp>
      <p:grpSp>
        <p:nvGrpSpPr>
          <p:cNvPr id="12297" name="Group 60"/>
          <p:cNvGrpSpPr>
            <a:grpSpLocks/>
          </p:cNvGrpSpPr>
          <p:nvPr/>
        </p:nvGrpSpPr>
        <p:grpSpPr bwMode="auto">
          <a:xfrm>
            <a:off x="3621088" y="633264"/>
            <a:ext cx="1219200" cy="457200"/>
            <a:chOff x="2832" y="336"/>
            <a:chExt cx="768" cy="288"/>
          </a:xfrm>
        </p:grpSpPr>
        <p:grpSp>
          <p:nvGrpSpPr>
            <p:cNvPr id="12373" name="Group 61"/>
            <p:cNvGrpSpPr>
              <a:grpSpLocks/>
            </p:cNvGrpSpPr>
            <p:nvPr/>
          </p:nvGrpSpPr>
          <p:grpSpPr bwMode="auto">
            <a:xfrm>
              <a:off x="2832" y="336"/>
              <a:ext cx="336" cy="288"/>
              <a:chOff x="624" y="480"/>
              <a:chExt cx="336" cy="288"/>
            </a:xfrm>
          </p:grpSpPr>
          <p:sp>
            <p:nvSpPr>
              <p:cNvPr id="12378" name="Line 62"/>
              <p:cNvSpPr>
                <a:spLocks noChangeShapeType="1"/>
              </p:cNvSpPr>
              <p:nvPr/>
            </p:nvSpPr>
            <p:spPr bwMode="auto">
              <a:xfrm flipH="1">
                <a:off x="960" y="576"/>
                <a:ext cx="0" cy="96"/>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12379" name="Line 63"/>
              <p:cNvSpPr>
                <a:spLocks noChangeShapeType="1"/>
              </p:cNvSpPr>
              <p:nvPr/>
            </p:nvSpPr>
            <p:spPr bwMode="auto">
              <a:xfrm flipH="1">
                <a:off x="864" y="480"/>
                <a:ext cx="0" cy="288"/>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12380" name="Line 64"/>
              <p:cNvSpPr>
                <a:spLocks noChangeShapeType="1"/>
              </p:cNvSpPr>
              <p:nvPr/>
            </p:nvSpPr>
            <p:spPr bwMode="auto">
              <a:xfrm>
                <a:off x="624" y="624"/>
                <a:ext cx="240" cy="0"/>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nvGrpSpPr>
            <p:cNvPr id="12374" name="Group 65"/>
            <p:cNvGrpSpPr>
              <a:grpSpLocks/>
            </p:cNvGrpSpPr>
            <p:nvPr/>
          </p:nvGrpSpPr>
          <p:grpSpPr bwMode="auto">
            <a:xfrm>
              <a:off x="3264" y="336"/>
              <a:ext cx="336" cy="288"/>
              <a:chOff x="3264" y="336"/>
              <a:chExt cx="336" cy="288"/>
            </a:xfrm>
          </p:grpSpPr>
          <p:sp>
            <p:nvSpPr>
              <p:cNvPr id="12375" name="Line 66"/>
              <p:cNvSpPr>
                <a:spLocks noChangeShapeType="1"/>
              </p:cNvSpPr>
              <p:nvPr/>
            </p:nvSpPr>
            <p:spPr bwMode="auto">
              <a:xfrm>
                <a:off x="3360" y="432"/>
                <a:ext cx="0" cy="96"/>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12376" name="Line 67"/>
              <p:cNvSpPr>
                <a:spLocks noChangeShapeType="1"/>
              </p:cNvSpPr>
              <p:nvPr/>
            </p:nvSpPr>
            <p:spPr bwMode="auto">
              <a:xfrm>
                <a:off x="3264" y="336"/>
                <a:ext cx="0" cy="288"/>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12377" name="Line 68"/>
              <p:cNvSpPr>
                <a:spLocks noChangeShapeType="1"/>
              </p:cNvSpPr>
              <p:nvPr/>
            </p:nvSpPr>
            <p:spPr bwMode="auto">
              <a:xfrm flipH="1">
                <a:off x="3360" y="480"/>
                <a:ext cx="240" cy="0"/>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sp>
        <p:nvSpPr>
          <p:cNvPr id="12298" name="Text Box 69"/>
          <p:cNvSpPr txBox="1">
            <a:spLocks noChangeArrowheads="1"/>
          </p:cNvSpPr>
          <p:nvPr/>
        </p:nvSpPr>
        <p:spPr bwMode="auto">
          <a:xfrm>
            <a:off x="539552" y="404664"/>
            <a:ext cx="1828800" cy="381000"/>
          </a:xfrm>
          <a:prstGeom prst="rect">
            <a:avLst/>
          </a:prstGeom>
          <a:noFill/>
          <a:ln w="9525">
            <a:noFill/>
            <a:miter lim="800000"/>
            <a:headEnd/>
            <a:tailEnd/>
          </a:ln>
        </p:spPr>
        <p:txBody>
          <a:bodyPr wrap="none">
            <a:spAutoFit/>
          </a:bodyPr>
          <a:lstStyle/>
          <a:p>
            <a:r>
              <a:rPr lang="en-US" dirty="0">
                <a:solidFill>
                  <a:srgbClr val="000000"/>
                </a:solidFill>
              </a:rPr>
              <a:t>Switch closed</a:t>
            </a:r>
          </a:p>
        </p:txBody>
      </p:sp>
      <p:sp>
        <p:nvSpPr>
          <p:cNvPr id="42081" name="Text Box 97"/>
          <p:cNvSpPr txBox="1">
            <a:spLocks noChangeArrowheads="1"/>
          </p:cNvSpPr>
          <p:nvPr/>
        </p:nvSpPr>
        <p:spPr bwMode="auto">
          <a:xfrm>
            <a:off x="539551" y="3429000"/>
            <a:ext cx="8430691" cy="1247775"/>
          </a:xfrm>
          <a:prstGeom prst="rect">
            <a:avLst/>
          </a:prstGeom>
          <a:noFill/>
          <a:ln w="9525">
            <a:noFill/>
            <a:miter lim="800000"/>
            <a:headEnd/>
            <a:tailEnd/>
          </a:ln>
        </p:spPr>
        <p:txBody>
          <a:bodyPr wrap="square">
            <a:spAutoFit/>
          </a:bodyPr>
          <a:lstStyle/>
          <a:p>
            <a:r>
              <a:rPr lang="en-US" dirty="0">
                <a:solidFill>
                  <a:srgbClr val="000000"/>
                </a:solidFill>
              </a:rPr>
              <a:t>The electrons fall through the electric field with a drift velocity of around 2 cms</a:t>
            </a:r>
            <a:r>
              <a:rPr lang="en-US" baseline="30000" dirty="0">
                <a:solidFill>
                  <a:srgbClr val="000000"/>
                </a:solidFill>
              </a:rPr>
              <a:t>-1</a:t>
            </a:r>
            <a:r>
              <a:rPr lang="en-US" dirty="0">
                <a:solidFill>
                  <a:srgbClr val="000000"/>
                </a:solidFill>
              </a:rPr>
              <a:t> towards the +</a:t>
            </a:r>
            <a:r>
              <a:rPr lang="en-US" dirty="0" err="1">
                <a:solidFill>
                  <a:srgbClr val="000000"/>
                </a:solidFill>
              </a:rPr>
              <a:t>ve</a:t>
            </a:r>
            <a:r>
              <a:rPr lang="en-US" dirty="0">
                <a:solidFill>
                  <a:srgbClr val="000000"/>
                </a:solidFill>
              </a:rPr>
              <a:t> terminal.  </a:t>
            </a:r>
          </a:p>
          <a:p>
            <a:r>
              <a:rPr lang="en-US" dirty="0">
                <a:solidFill>
                  <a:srgbClr val="000000"/>
                </a:solidFill>
              </a:rPr>
              <a:t>The -</a:t>
            </a:r>
            <a:r>
              <a:rPr lang="en-US" dirty="0" err="1">
                <a:solidFill>
                  <a:srgbClr val="000000"/>
                </a:solidFill>
              </a:rPr>
              <a:t>ve</a:t>
            </a:r>
            <a:r>
              <a:rPr lang="en-US" dirty="0">
                <a:solidFill>
                  <a:srgbClr val="000000"/>
                </a:solidFill>
              </a:rPr>
              <a:t> terminal of the battery repels electrons and the +</a:t>
            </a:r>
            <a:r>
              <a:rPr lang="en-US" dirty="0" err="1">
                <a:solidFill>
                  <a:srgbClr val="000000"/>
                </a:solidFill>
              </a:rPr>
              <a:t>ve</a:t>
            </a:r>
            <a:r>
              <a:rPr lang="en-US" dirty="0">
                <a:solidFill>
                  <a:srgbClr val="000000"/>
                </a:solidFill>
              </a:rPr>
              <a:t> terminal attracts electrons.</a:t>
            </a:r>
          </a:p>
        </p:txBody>
      </p:sp>
      <p:sp>
        <p:nvSpPr>
          <p:cNvPr id="12320" name="Text Box 138"/>
          <p:cNvSpPr txBox="1">
            <a:spLocks noChangeArrowheads="1"/>
          </p:cNvSpPr>
          <p:nvPr/>
        </p:nvSpPr>
        <p:spPr bwMode="auto">
          <a:xfrm>
            <a:off x="395536" y="2780928"/>
            <a:ext cx="8748464" cy="369332"/>
          </a:xfrm>
          <a:prstGeom prst="rect">
            <a:avLst/>
          </a:prstGeom>
          <a:noFill/>
          <a:ln w="9525">
            <a:noFill/>
            <a:miter lim="800000"/>
            <a:headEnd/>
            <a:tailEnd/>
          </a:ln>
        </p:spPr>
        <p:txBody>
          <a:bodyPr wrap="square">
            <a:spAutoFit/>
          </a:bodyPr>
          <a:lstStyle/>
          <a:p>
            <a:r>
              <a:rPr lang="en-US" b="1" dirty="0">
                <a:solidFill>
                  <a:srgbClr val="FE3F3A"/>
                </a:solidFill>
              </a:rPr>
              <a:t>The electrons are immersed in a uniform electric field supplied by the battery. </a:t>
            </a:r>
          </a:p>
        </p:txBody>
      </p:sp>
      <p:grpSp>
        <p:nvGrpSpPr>
          <p:cNvPr id="12321" name="Group 139"/>
          <p:cNvGrpSpPr>
            <a:grpSpLocks/>
          </p:cNvGrpSpPr>
          <p:nvPr/>
        </p:nvGrpSpPr>
        <p:grpSpPr bwMode="auto">
          <a:xfrm>
            <a:off x="1487488" y="1319064"/>
            <a:ext cx="6019800" cy="1066800"/>
            <a:chOff x="1296" y="2016"/>
            <a:chExt cx="3792" cy="672"/>
          </a:xfrm>
        </p:grpSpPr>
        <p:grpSp>
          <p:nvGrpSpPr>
            <p:cNvPr id="12355" name="Group 140"/>
            <p:cNvGrpSpPr>
              <a:grpSpLocks/>
            </p:cNvGrpSpPr>
            <p:nvPr/>
          </p:nvGrpSpPr>
          <p:grpSpPr bwMode="auto">
            <a:xfrm>
              <a:off x="1296" y="2016"/>
              <a:ext cx="3792" cy="48"/>
              <a:chOff x="1296" y="2064"/>
              <a:chExt cx="3744" cy="0"/>
            </a:xfrm>
          </p:grpSpPr>
          <p:sp>
            <p:nvSpPr>
              <p:cNvPr id="12371" name="Line 141"/>
              <p:cNvSpPr>
                <a:spLocks noChangeShapeType="1"/>
              </p:cNvSpPr>
              <p:nvPr/>
            </p:nvSpPr>
            <p:spPr bwMode="auto">
              <a:xfrm>
                <a:off x="1296" y="2064"/>
                <a:ext cx="2688" cy="0"/>
              </a:xfrm>
              <a:prstGeom prst="line">
                <a:avLst/>
              </a:prstGeom>
              <a:noFill/>
              <a:ln w="38100">
                <a:solidFill>
                  <a:schemeClr val="folHlink"/>
                </a:solidFill>
                <a:round/>
                <a:headEnd/>
                <a:tailEnd type="stealth" w="med" len="med"/>
              </a:ln>
            </p:spPr>
            <p:txBody>
              <a:bodyPr wrap="none" anchor="ctr"/>
              <a:lstStyle/>
              <a:p>
                <a:endParaRPr lang="en-US">
                  <a:solidFill>
                    <a:srgbClr val="000000"/>
                  </a:solidFill>
                </a:endParaRPr>
              </a:p>
            </p:txBody>
          </p:sp>
          <p:sp>
            <p:nvSpPr>
              <p:cNvPr id="12372" name="Line 142"/>
              <p:cNvSpPr>
                <a:spLocks noChangeShapeType="1"/>
              </p:cNvSpPr>
              <p:nvPr/>
            </p:nvSpPr>
            <p:spPr bwMode="auto">
              <a:xfrm>
                <a:off x="3840" y="2064"/>
                <a:ext cx="1200" cy="0"/>
              </a:xfrm>
              <a:prstGeom prst="line">
                <a:avLst/>
              </a:prstGeom>
              <a:noFill/>
              <a:ln w="38100">
                <a:solidFill>
                  <a:schemeClr val="folHlink"/>
                </a:solidFill>
                <a:round/>
                <a:headEnd/>
                <a:tailEnd/>
              </a:ln>
            </p:spPr>
            <p:txBody>
              <a:bodyPr wrap="none" anchor="ctr"/>
              <a:lstStyle/>
              <a:p>
                <a:endParaRPr lang="en-US">
                  <a:solidFill>
                    <a:srgbClr val="000000"/>
                  </a:solidFill>
                </a:endParaRPr>
              </a:p>
            </p:txBody>
          </p:sp>
        </p:grpSp>
        <p:grpSp>
          <p:nvGrpSpPr>
            <p:cNvPr id="12356" name="Group 143"/>
            <p:cNvGrpSpPr>
              <a:grpSpLocks/>
            </p:cNvGrpSpPr>
            <p:nvPr/>
          </p:nvGrpSpPr>
          <p:grpSpPr bwMode="auto">
            <a:xfrm>
              <a:off x="1304" y="2112"/>
              <a:ext cx="3784" cy="48"/>
              <a:chOff x="1296" y="2064"/>
              <a:chExt cx="3744" cy="0"/>
            </a:xfrm>
          </p:grpSpPr>
          <p:sp>
            <p:nvSpPr>
              <p:cNvPr id="12369" name="Line 144"/>
              <p:cNvSpPr>
                <a:spLocks noChangeShapeType="1"/>
              </p:cNvSpPr>
              <p:nvPr/>
            </p:nvSpPr>
            <p:spPr bwMode="auto">
              <a:xfrm>
                <a:off x="1296" y="2064"/>
                <a:ext cx="2688" cy="0"/>
              </a:xfrm>
              <a:prstGeom prst="line">
                <a:avLst/>
              </a:prstGeom>
              <a:noFill/>
              <a:ln w="38100">
                <a:solidFill>
                  <a:schemeClr val="folHlink"/>
                </a:solidFill>
                <a:round/>
                <a:headEnd/>
                <a:tailEnd type="stealth" w="med" len="med"/>
              </a:ln>
            </p:spPr>
            <p:txBody>
              <a:bodyPr wrap="none" anchor="ctr"/>
              <a:lstStyle/>
              <a:p>
                <a:endParaRPr lang="en-US">
                  <a:solidFill>
                    <a:srgbClr val="000000"/>
                  </a:solidFill>
                </a:endParaRPr>
              </a:p>
            </p:txBody>
          </p:sp>
          <p:sp>
            <p:nvSpPr>
              <p:cNvPr id="12370" name="Line 145"/>
              <p:cNvSpPr>
                <a:spLocks noChangeShapeType="1"/>
              </p:cNvSpPr>
              <p:nvPr/>
            </p:nvSpPr>
            <p:spPr bwMode="auto">
              <a:xfrm>
                <a:off x="3840" y="2064"/>
                <a:ext cx="1200" cy="0"/>
              </a:xfrm>
              <a:prstGeom prst="line">
                <a:avLst/>
              </a:prstGeom>
              <a:noFill/>
              <a:ln w="38100">
                <a:solidFill>
                  <a:schemeClr val="folHlink"/>
                </a:solidFill>
                <a:round/>
                <a:headEnd/>
                <a:tailEnd/>
              </a:ln>
            </p:spPr>
            <p:txBody>
              <a:bodyPr wrap="none" anchor="ctr"/>
              <a:lstStyle/>
              <a:p>
                <a:endParaRPr lang="en-US">
                  <a:solidFill>
                    <a:srgbClr val="000000"/>
                  </a:solidFill>
                </a:endParaRPr>
              </a:p>
            </p:txBody>
          </p:sp>
        </p:grpSp>
        <p:grpSp>
          <p:nvGrpSpPr>
            <p:cNvPr id="12357" name="Group 146"/>
            <p:cNvGrpSpPr>
              <a:grpSpLocks/>
            </p:cNvGrpSpPr>
            <p:nvPr/>
          </p:nvGrpSpPr>
          <p:grpSpPr bwMode="auto">
            <a:xfrm>
              <a:off x="1304" y="2256"/>
              <a:ext cx="3784" cy="48"/>
              <a:chOff x="1296" y="2064"/>
              <a:chExt cx="3744" cy="0"/>
            </a:xfrm>
          </p:grpSpPr>
          <p:sp>
            <p:nvSpPr>
              <p:cNvPr id="12367" name="Line 147"/>
              <p:cNvSpPr>
                <a:spLocks noChangeShapeType="1"/>
              </p:cNvSpPr>
              <p:nvPr/>
            </p:nvSpPr>
            <p:spPr bwMode="auto">
              <a:xfrm>
                <a:off x="1296" y="2064"/>
                <a:ext cx="2688" cy="0"/>
              </a:xfrm>
              <a:prstGeom prst="line">
                <a:avLst/>
              </a:prstGeom>
              <a:noFill/>
              <a:ln w="38100">
                <a:solidFill>
                  <a:schemeClr val="folHlink"/>
                </a:solidFill>
                <a:round/>
                <a:headEnd/>
                <a:tailEnd type="stealth" w="med" len="med"/>
              </a:ln>
            </p:spPr>
            <p:txBody>
              <a:bodyPr wrap="none" anchor="ctr"/>
              <a:lstStyle/>
              <a:p>
                <a:endParaRPr lang="en-US">
                  <a:solidFill>
                    <a:srgbClr val="000000"/>
                  </a:solidFill>
                </a:endParaRPr>
              </a:p>
            </p:txBody>
          </p:sp>
          <p:sp>
            <p:nvSpPr>
              <p:cNvPr id="12368" name="Line 148"/>
              <p:cNvSpPr>
                <a:spLocks noChangeShapeType="1"/>
              </p:cNvSpPr>
              <p:nvPr/>
            </p:nvSpPr>
            <p:spPr bwMode="auto">
              <a:xfrm>
                <a:off x="3840" y="2064"/>
                <a:ext cx="1200" cy="0"/>
              </a:xfrm>
              <a:prstGeom prst="line">
                <a:avLst/>
              </a:prstGeom>
              <a:noFill/>
              <a:ln w="38100">
                <a:solidFill>
                  <a:schemeClr val="folHlink"/>
                </a:solidFill>
                <a:round/>
                <a:headEnd/>
                <a:tailEnd/>
              </a:ln>
            </p:spPr>
            <p:txBody>
              <a:bodyPr wrap="none" anchor="ctr"/>
              <a:lstStyle/>
              <a:p>
                <a:endParaRPr lang="en-US">
                  <a:solidFill>
                    <a:srgbClr val="000000"/>
                  </a:solidFill>
                </a:endParaRPr>
              </a:p>
            </p:txBody>
          </p:sp>
        </p:grpSp>
        <p:grpSp>
          <p:nvGrpSpPr>
            <p:cNvPr id="12358" name="Group 149"/>
            <p:cNvGrpSpPr>
              <a:grpSpLocks/>
            </p:cNvGrpSpPr>
            <p:nvPr/>
          </p:nvGrpSpPr>
          <p:grpSpPr bwMode="auto">
            <a:xfrm>
              <a:off x="1304" y="2640"/>
              <a:ext cx="3784" cy="48"/>
              <a:chOff x="1296" y="2064"/>
              <a:chExt cx="3744" cy="0"/>
            </a:xfrm>
          </p:grpSpPr>
          <p:sp>
            <p:nvSpPr>
              <p:cNvPr id="12365" name="Line 150"/>
              <p:cNvSpPr>
                <a:spLocks noChangeShapeType="1"/>
              </p:cNvSpPr>
              <p:nvPr/>
            </p:nvSpPr>
            <p:spPr bwMode="auto">
              <a:xfrm>
                <a:off x="1296" y="2064"/>
                <a:ext cx="2688" cy="0"/>
              </a:xfrm>
              <a:prstGeom prst="line">
                <a:avLst/>
              </a:prstGeom>
              <a:noFill/>
              <a:ln w="38100">
                <a:solidFill>
                  <a:schemeClr val="folHlink"/>
                </a:solidFill>
                <a:round/>
                <a:headEnd/>
                <a:tailEnd type="stealth" w="med" len="med"/>
              </a:ln>
            </p:spPr>
            <p:txBody>
              <a:bodyPr wrap="none" anchor="ctr"/>
              <a:lstStyle/>
              <a:p>
                <a:endParaRPr lang="en-US">
                  <a:solidFill>
                    <a:srgbClr val="000000"/>
                  </a:solidFill>
                </a:endParaRPr>
              </a:p>
            </p:txBody>
          </p:sp>
          <p:sp>
            <p:nvSpPr>
              <p:cNvPr id="12366" name="Line 151"/>
              <p:cNvSpPr>
                <a:spLocks noChangeShapeType="1"/>
              </p:cNvSpPr>
              <p:nvPr/>
            </p:nvSpPr>
            <p:spPr bwMode="auto">
              <a:xfrm>
                <a:off x="3840" y="2064"/>
                <a:ext cx="1200" cy="0"/>
              </a:xfrm>
              <a:prstGeom prst="line">
                <a:avLst/>
              </a:prstGeom>
              <a:noFill/>
              <a:ln w="38100">
                <a:solidFill>
                  <a:schemeClr val="folHlink"/>
                </a:solidFill>
                <a:round/>
                <a:headEnd/>
                <a:tailEnd/>
              </a:ln>
            </p:spPr>
            <p:txBody>
              <a:bodyPr wrap="none" anchor="ctr"/>
              <a:lstStyle/>
              <a:p>
                <a:endParaRPr lang="en-US">
                  <a:solidFill>
                    <a:srgbClr val="000000"/>
                  </a:solidFill>
                </a:endParaRPr>
              </a:p>
            </p:txBody>
          </p:sp>
        </p:grpSp>
        <p:grpSp>
          <p:nvGrpSpPr>
            <p:cNvPr id="12359" name="Group 152"/>
            <p:cNvGrpSpPr>
              <a:grpSpLocks/>
            </p:cNvGrpSpPr>
            <p:nvPr/>
          </p:nvGrpSpPr>
          <p:grpSpPr bwMode="auto">
            <a:xfrm flipV="1">
              <a:off x="1304" y="2401"/>
              <a:ext cx="3784" cy="47"/>
              <a:chOff x="1296" y="2064"/>
              <a:chExt cx="3744" cy="0"/>
            </a:xfrm>
          </p:grpSpPr>
          <p:sp>
            <p:nvSpPr>
              <p:cNvPr id="12363" name="Line 153"/>
              <p:cNvSpPr>
                <a:spLocks noChangeShapeType="1"/>
              </p:cNvSpPr>
              <p:nvPr/>
            </p:nvSpPr>
            <p:spPr bwMode="auto">
              <a:xfrm>
                <a:off x="1296" y="2064"/>
                <a:ext cx="2688" cy="0"/>
              </a:xfrm>
              <a:prstGeom prst="line">
                <a:avLst/>
              </a:prstGeom>
              <a:noFill/>
              <a:ln w="38100">
                <a:solidFill>
                  <a:schemeClr val="folHlink"/>
                </a:solidFill>
                <a:round/>
                <a:headEnd/>
                <a:tailEnd type="stealth" w="med" len="med"/>
              </a:ln>
            </p:spPr>
            <p:txBody>
              <a:bodyPr wrap="none" anchor="ctr"/>
              <a:lstStyle/>
              <a:p>
                <a:endParaRPr lang="en-US">
                  <a:solidFill>
                    <a:srgbClr val="000000"/>
                  </a:solidFill>
                </a:endParaRPr>
              </a:p>
            </p:txBody>
          </p:sp>
          <p:sp>
            <p:nvSpPr>
              <p:cNvPr id="12364" name="Line 154"/>
              <p:cNvSpPr>
                <a:spLocks noChangeShapeType="1"/>
              </p:cNvSpPr>
              <p:nvPr/>
            </p:nvSpPr>
            <p:spPr bwMode="auto">
              <a:xfrm>
                <a:off x="3840" y="2064"/>
                <a:ext cx="1200" cy="0"/>
              </a:xfrm>
              <a:prstGeom prst="line">
                <a:avLst/>
              </a:prstGeom>
              <a:noFill/>
              <a:ln w="38100">
                <a:solidFill>
                  <a:schemeClr val="folHlink"/>
                </a:solidFill>
                <a:round/>
                <a:headEnd/>
                <a:tailEnd/>
              </a:ln>
            </p:spPr>
            <p:txBody>
              <a:bodyPr wrap="none" anchor="ctr"/>
              <a:lstStyle/>
              <a:p>
                <a:endParaRPr lang="en-US">
                  <a:solidFill>
                    <a:srgbClr val="000000"/>
                  </a:solidFill>
                </a:endParaRPr>
              </a:p>
            </p:txBody>
          </p:sp>
        </p:grpSp>
        <p:grpSp>
          <p:nvGrpSpPr>
            <p:cNvPr id="12360" name="Group 155"/>
            <p:cNvGrpSpPr>
              <a:grpSpLocks/>
            </p:cNvGrpSpPr>
            <p:nvPr/>
          </p:nvGrpSpPr>
          <p:grpSpPr bwMode="auto">
            <a:xfrm>
              <a:off x="1304" y="2544"/>
              <a:ext cx="3784" cy="48"/>
              <a:chOff x="1296" y="2064"/>
              <a:chExt cx="3744" cy="0"/>
            </a:xfrm>
          </p:grpSpPr>
          <p:sp>
            <p:nvSpPr>
              <p:cNvPr id="12361" name="Line 156"/>
              <p:cNvSpPr>
                <a:spLocks noChangeShapeType="1"/>
              </p:cNvSpPr>
              <p:nvPr/>
            </p:nvSpPr>
            <p:spPr bwMode="auto">
              <a:xfrm>
                <a:off x="1296" y="2064"/>
                <a:ext cx="2688" cy="0"/>
              </a:xfrm>
              <a:prstGeom prst="line">
                <a:avLst/>
              </a:prstGeom>
              <a:noFill/>
              <a:ln w="38100">
                <a:solidFill>
                  <a:schemeClr val="folHlink"/>
                </a:solidFill>
                <a:round/>
                <a:headEnd/>
                <a:tailEnd type="stealth" w="med" len="med"/>
              </a:ln>
            </p:spPr>
            <p:txBody>
              <a:bodyPr wrap="none" anchor="ctr"/>
              <a:lstStyle/>
              <a:p>
                <a:endParaRPr lang="en-US">
                  <a:solidFill>
                    <a:srgbClr val="000000"/>
                  </a:solidFill>
                </a:endParaRPr>
              </a:p>
            </p:txBody>
          </p:sp>
          <p:sp>
            <p:nvSpPr>
              <p:cNvPr id="12362" name="Line 157"/>
              <p:cNvSpPr>
                <a:spLocks noChangeShapeType="1"/>
              </p:cNvSpPr>
              <p:nvPr/>
            </p:nvSpPr>
            <p:spPr bwMode="auto">
              <a:xfrm>
                <a:off x="3840" y="2064"/>
                <a:ext cx="1200" cy="0"/>
              </a:xfrm>
              <a:prstGeom prst="line">
                <a:avLst/>
              </a:prstGeom>
              <a:noFill/>
              <a:ln w="38100">
                <a:solidFill>
                  <a:schemeClr val="folHlink"/>
                </a:solidFill>
                <a:round/>
                <a:headEnd/>
                <a:tailEnd/>
              </a:ln>
            </p:spPr>
            <p:txBody>
              <a:bodyPr wrap="none" anchor="ctr"/>
              <a:lstStyle/>
              <a:p>
                <a:endParaRPr lang="en-US">
                  <a:solidFill>
                    <a:srgbClr val="000000"/>
                  </a:solidFill>
                </a:endParaRPr>
              </a:p>
            </p:txBody>
          </p:sp>
        </p:grpSp>
      </p:grpSp>
      <p:grpSp>
        <p:nvGrpSpPr>
          <p:cNvPr id="14" name="Group 136"/>
          <p:cNvGrpSpPr>
            <a:grpSpLocks/>
          </p:cNvGrpSpPr>
          <p:nvPr/>
        </p:nvGrpSpPr>
        <p:grpSpPr bwMode="auto">
          <a:xfrm>
            <a:off x="1487488" y="1395264"/>
            <a:ext cx="5715000" cy="914400"/>
            <a:chOff x="1632" y="1680"/>
            <a:chExt cx="3600" cy="576"/>
          </a:xfrm>
        </p:grpSpPr>
        <p:sp>
          <p:nvSpPr>
            <p:cNvPr id="12302" name="Line 40"/>
            <p:cNvSpPr>
              <a:spLocks noChangeShapeType="1"/>
            </p:cNvSpPr>
            <p:nvPr/>
          </p:nvSpPr>
          <p:spPr bwMode="auto">
            <a:xfrm flipH="1">
              <a:off x="2016" y="1968"/>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03" name="Line 41"/>
            <p:cNvSpPr>
              <a:spLocks noChangeShapeType="1"/>
            </p:cNvSpPr>
            <p:nvPr/>
          </p:nvSpPr>
          <p:spPr bwMode="auto">
            <a:xfrm flipH="1" flipV="1">
              <a:off x="2256" y="1776"/>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04" name="Line 44"/>
            <p:cNvSpPr>
              <a:spLocks noChangeShapeType="1"/>
            </p:cNvSpPr>
            <p:nvPr/>
          </p:nvSpPr>
          <p:spPr bwMode="auto">
            <a:xfrm flipH="1">
              <a:off x="2736" y="1824"/>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05" name="Line 45"/>
            <p:cNvSpPr>
              <a:spLocks noChangeShapeType="1"/>
            </p:cNvSpPr>
            <p:nvPr/>
          </p:nvSpPr>
          <p:spPr bwMode="auto">
            <a:xfrm flipH="1">
              <a:off x="3072" y="2064"/>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06" name="Line 49"/>
            <p:cNvSpPr>
              <a:spLocks noChangeShapeType="1"/>
            </p:cNvSpPr>
            <p:nvPr/>
          </p:nvSpPr>
          <p:spPr bwMode="auto">
            <a:xfrm flipH="1">
              <a:off x="3648" y="1680"/>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07" name="Line 50"/>
            <p:cNvSpPr>
              <a:spLocks noChangeShapeType="1"/>
            </p:cNvSpPr>
            <p:nvPr/>
          </p:nvSpPr>
          <p:spPr bwMode="auto">
            <a:xfrm flipH="1" flipV="1">
              <a:off x="3984" y="1920"/>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08" name="Line 52"/>
            <p:cNvSpPr>
              <a:spLocks noChangeShapeType="1"/>
            </p:cNvSpPr>
            <p:nvPr/>
          </p:nvSpPr>
          <p:spPr bwMode="auto">
            <a:xfrm flipH="1">
              <a:off x="3600" y="2112"/>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09" name="Line 53"/>
            <p:cNvSpPr>
              <a:spLocks noChangeShapeType="1"/>
            </p:cNvSpPr>
            <p:nvPr/>
          </p:nvSpPr>
          <p:spPr bwMode="auto">
            <a:xfrm flipH="1">
              <a:off x="4272" y="2112"/>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0" name="Line 54"/>
            <p:cNvSpPr>
              <a:spLocks noChangeShapeType="1"/>
            </p:cNvSpPr>
            <p:nvPr/>
          </p:nvSpPr>
          <p:spPr bwMode="auto">
            <a:xfrm flipH="1">
              <a:off x="4656" y="1776"/>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1" name="Line 56"/>
            <p:cNvSpPr>
              <a:spLocks noChangeShapeType="1"/>
            </p:cNvSpPr>
            <p:nvPr/>
          </p:nvSpPr>
          <p:spPr bwMode="auto">
            <a:xfrm flipH="1">
              <a:off x="4608" y="2208"/>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2" name="Line 39"/>
            <p:cNvSpPr>
              <a:spLocks noChangeShapeType="1"/>
            </p:cNvSpPr>
            <p:nvPr/>
          </p:nvSpPr>
          <p:spPr bwMode="auto">
            <a:xfrm flipH="1" flipV="1">
              <a:off x="1680" y="1728"/>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3" name="Line 42"/>
            <p:cNvSpPr>
              <a:spLocks noChangeShapeType="1"/>
            </p:cNvSpPr>
            <p:nvPr/>
          </p:nvSpPr>
          <p:spPr bwMode="auto">
            <a:xfrm flipH="1" flipV="1">
              <a:off x="1632" y="2160"/>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4" name="Line 43"/>
            <p:cNvSpPr>
              <a:spLocks noChangeShapeType="1"/>
            </p:cNvSpPr>
            <p:nvPr/>
          </p:nvSpPr>
          <p:spPr bwMode="auto">
            <a:xfrm flipH="1">
              <a:off x="2304" y="2160"/>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5" name="Line 46"/>
            <p:cNvSpPr>
              <a:spLocks noChangeShapeType="1"/>
            </p:cNvSpPr>
            <p:nvPr/>
          </p:nvSpPr>
          <p:spPr bwMode="auto">
            <a:xfrm flipH="1">
              <a:off x="3312" y="1872"/>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6" name="Line 47"/>
            <p:cNvSpPr>
              <a:spLocks noChangeShapeType="1"/>
            </p:cNvSpPr>
            <p:nvPr/>
          </p:nvSpPr>
          <p:spPr bwMode="auto">
            <a:xfrm flipH="1">
              <a:off x="2688" y="2256"/>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7" name="Line 48"/>
            <p:cNvSpPr>
              <a:spLocks noChangeShapeType="1"/>
            </p:cNvSpPr>
            <p:nvPr/>
          </p:nvSpPr>
          <p:spPr bwMode="auto">
            <a:xfrm flipH="1" flipV="1">
              <a:off x="3360" y="2256"/>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8" name="Line 51"/>
            <p:cNvSpPr>
              <a:spLocks noChangeShapeType="1"/>
            </p:cNvSpPr>
            <p:nvPr/>
          </p:nvSpPr>
          <p:spPr bwMode="auto">
            <a:xfrm flipH="1">
              <a:off x="4224" y="1728"/>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12319" name="Line 55"/>
            <p:cNvSpPr>
              <a:spLocks noChangeShapeType="1"/>
            </p:cNvSpPr>
            <p:nvPr/>
          </p:nvSpPr>
          <p:spPr bwMode="auto">
            <a:xfrm flipH="1">
              <a:off x="4992" y="2016"/>
              <a:ext cx="240"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grpSp>
      <p:sp>
        <p:nvSpPr>
          <p:cNvPr id="56" name="TextBox 2"/>
          <p:cNvSpPr txBox="1">
            <a:spLocks noChangeArrowheads="1"/>
          </p:cNvSpPr>
          <p:nvPr/>
        </p:nvSpPr>
        <p:spPr bwMode="auto">
          <a:xfrm>
            <a:off x="395536" y="4725144"/>
            <a:ext cx="6048672" cy="1631216"/>
          </a:xfrm>
          <a:prstGeom prst="rect">
            <a:avLst/>
          </a:prstGeom>
          <a:noFill/>
          <a:ln w="9525">
            <a:noFill/>
            <a:miter lim="800000"/>
            <a:headEnd/>
            <a:tailEnd/>
          </a:ln>
        </p:spPr>
        <p:txBody>
          <a:bodyPr wrap="square">
            <a:spAutoFit/>
          </a:bodyPr>
          <a:lstStyle/>
          <a:p>
            <a:r>
              <a:rPr lang="en-NZ" sz="2000" dirty="0">
                <a:solidFill>
                  <a:srgbClr val="000000"/>
                </a:solidFill>
              </a:rPr>
              <a:t>For electrons to move around a closed circuit a </a:t>
            </a:r>
            <a:r>
              <a:rPr lang="en-NZ" sz="2000" b="1" dirty="0">
                <a:solidFill>
                  <a:srgbClr val="FF0000"/>
                </a:solidFill>
              </a:rPr>
              <a:t>potential difference (pd)</a:t>
            </a:r>
            <a:r>
              <a:rPr lang="en-NZ" sz="2000" b="1" dirty="0">
                <a:solidFill>
                  <a:srgbClr val="000000"/>
                </a:solidFill>
              </a:rPr>
              <a:t> </a:t>
            </a:r>
            <a:r>
              <a:rPr lang="en-NZ" sz="2000" dirty="0">
                <a:solidFill>
                  <a:srgbClr val="000000"/>
                </a:solidFill>
              </a:rPr>
              <a:t>or </a:t>
            </a:r>
            <a:r>
              <a:rPr lang="en-NZ" sz="2000" b="1" dirty="0">
                <a:solidFill>
                  <a:srgbClr val="FF0000"/>
                </a:solidFill>
              </a:rPr>
              <a:t>voltage</a:t>
            </a:r>
            <a:r>
              <a:rPr lang="en-NZ" sz="2000" dirty="0">
                <a:solidFill>
                  <a:srgbClr val="FF0000"/>
                </a:solidFill>
              </a:rPr>
              <a:t> </a:t>
            </a:r>
            <a:r>
              <a:rPr lang="en-NZ" sz="2000" b="1" dirty="0">
                <a:solidFill>
                  <a:srgbClr val="FF0000"/>
                </a:solidFill>
              </a:rPr>
              <a:t>(V)</a:t>
            </a:r>
            <a:r>
              <a:rPr lang="en-NZ" sz="2000" b="1" dirty="0">
                <a:solidFill>
                  <a:srgbClr val="000000"/>
                </a:solidFill>
              </a:rPr>
              <a:t> </a:t>
            </a:r>
            <a:r>
              <a:rPr lang="en-NZ" sz="2000" dirty="0">
                <a:solidFill>
                  <a:srgbClr val="000000"/>
                </a:solidFill>
              </a:rPr>
              <a:t>must be applied. When a battery is connected to a closed circuit an </a:t>
            </a:r>
            <a:r>
              <a:rPr lang="en-NZ" sz="2000" b="1" dirty="0">
                <a:solidFill>
                  <a:srgbClr val="FF0000"/>
                </a:solidFill>
              </a:rPr>
              <a:t>electric field </a:t>
            </a:r>
            <a:r>
              <a:rPr lang="en-NZ" sz="2000" dirty="0">
                <a:solidFill>
                  <a:srgbClr val="000000"/>
                </a:solidFill>
              </a:rPr>
              <a:t>is formed which allows the electrons to drift and produce current.</a:t>
            </a:r>
          </a:p>
        </p:txBody>
      </p:sp>
      <p:pic>
        <p:nvPicPr>
          <p:cNvPr id="57" name="Picture 2"/>
          <p:cNvPicPr>
            <a:picLocks noChangeAspect="1" noChangeArrowheads="1"/>
          </p:cNvPicPr>
          <p:nvPr/>
        </p:nvPicPr>
        <p:blipFill>
          <a:blip r:embed="rId3" cstate="print"/>
          <a:srcRect/>
          <a:stretch>
            <a:fillRect/>
          </a:stretch>
        </p:blipFill>
        <p:spPr bwMode="auto">
          <a:xfrm>
            <a:off x="6372200" y="4725144"/>
            <a:ext cx="2598043" cy="1346181"/>
          </a:xfrm>
          <a:prstGeom prst="rect">
            <a:avLst/>
          </a:prstGeom>
          <a:noFill/>
          <a:ln w="9525">
            <a:noFill/>
            <a:miter lim="800000"/>
            <a:headEnd/>
            <a:tailEnd/>
          </a:ln>
        </p:spPr>
      </p:pic>
    </p:spTree>
    <p:extLst>
      <p:ext uri="{BB962C8B-B14F-4D97-AF65-F5344CB8AC3E}">
        <p14:creationId xmlns:p14="http://schemas.microsoft.com/office/powerpoint/2010/main" val="15789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081"/>
                                        </p:tgtEl>
                                        <p:attrNameLst>
                                          <p:attrName>style.visibility</p:attrName>
                                        </p:attrNameLst>
                                      </p:cBhvr>
                                      <p:to>
                                        <p:strVal val="visible"/>
                                      </p:to>
                                    </p:set>
                                    <p:animEffect transition="in" filter="blinds(horizontal)">
                                      <p:cBhvr>
                                        <p:cTn id="7" dur="500"/>
                                        <p:tgtEl>
                                          <p:spTgt spid="4208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0" fill="hold"/>
                                        <p:tgtEl>
                                          <p:spTgt spid="14"/>
                                        </p:tgtEl>
                                        <p:attrNameLst>
                                          <p:attrName>ppt_x</p:attrName>
                                        </p:attrNameLst>
                                      </p:cBhvr>
                                      <p:tavLst>
                                        <p:tav tm="0">
                                          <p:val>
                                            <p:strVal val="1+#ppt_w/2"/>
                                          </p:val>
                                        </p:tav>
                                        <p:tav tm="100000">
                                          <p:val>
                                            <p:strVal val="#ppt_x"/>
                                          </p:val>
                                        </p:tav>
                                      </p:tavLst>
                                    </p:anim>
                                    <p:anim calcmode="lin" valueType="num">
                                      <p:cBhvr additive="base">
                                        <p:cTn id="1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1"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323850" y="404813"/>
            <a:ext cx="5688013" cy="1384300"/>
          </a:xfrm>
          <a:prstGeom prst="rect">
            <a:avLst/>
          </a:prstGeom>
          <a:noFill/>
          <a:ln w="9525">
            <a:noFill/>
            <a:miter lim="800000"/>
            <a:headEnd/>
            <a:tailEnd/>
          </a:ln>
        </p:spPr>
        <p:txBody>
          <a:bodyPr>
            <a:spAutoFit/>
          </a:bodyPr>
          <a:lstStyle/>
          <a:p>
            <a:pPr>
              <a:spcBef>
                <a:spcPct val="50000"/>
              </a:spcBef>
            </a:pPr>
            <a:r>
              <a:rPr lang="en-NZ" sz="2800"/>
              <a:t>Voltage measures the amount of energy carried by a certain amount of charge</a:t>
            </a:r>
            <a:endParaRPr lang="en-AU" sz="2800"/>
          </a:p>
        </p:txBody>
      </p:sp>
      <p:graphicFrame>
        <p:nvGraphicFramePr>
          <p:cNvPr id="20483" name="Object 2"/>
          <p:cNvGraphicFramePr>
            <a:graphicFrameLocks noGrp="1" noChangeAspect="1"/>
          </p:cNvGraphicFramePr>
          <p:nvPr>
            <p:ph sz="half" idx="2"/>
          </p:nvPr>
        </p:nvGraphicFramePr>
        <p:xfrm>
          <a:off x="2987675" y="2365375"/>
          <a:ext cx="2354263" cy="2284413"/>
        </p:xfrm>
        <a:graphic>
          <a:graphicData uri="http://schemas.openxmlformats.org/presentationml/2006/ole">
            <mc:AlternateContent xmlns:mc="http://schemas.openxmlformats.org/markup-compatibility/2006">
              <mc:Choice xmlns:v="urn:schemas-microsoft-com:vml" Requires="v">
                <p:oleObj spid="_x0000_s50215" name="Equation" r:id="rId4" imgW="431640" imgH="419040" progId="Equation.3">
                  <p:embed/>
                </p:oleObj>
              </mc:Choice>
              <mc:Fallback>
                <p:oleObj name="Equation" r:id="rId4" imgW="43164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365375"/>
                        <a:ext cx="2354263" cy="228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484" name="Text Box 4"/>
          <p:cNvSpPr txBox="1">
            <a:spLocks noChangeArrowheads="1"/>
          </p:cNvSpPr>
          <p:nvPr/>
        </p:nvSpPr>
        <p:spPr bwMode="auto">
          <a:xfrm>
            <a:off x="303213" y="3025775"/>
            <a:ext cx="2613025" cy="1816100"/>
          </a:xfrm>
          <a:prstGeom prst="rect">
            <a:avLst/>
          </a:prstGeom>
          <a:noFill/>
          <a:ln w="9525">
            <a:noFill/>
            <a:miter lim="800000"/>
            <a:headEnd/>
            <a:tailEnd/>
          </a:ln>
        </p:spPr>
        <p:txBody>
          <a:bodyPr>
            <a:spAutoFit/>
          </a:bodyPr>
          <a:lstStyle/>
          <a:p>
            <a:r>
              <a:rPr lang="en-NZ" sz="2800"/>
              <a:t>Voltage, measured in Volts (V)</a:t>
            </a:r>
          </a:p>
          <a:p>
            <a:endParaRPr lang="en-AU" sz="2800"/>
          </a:p>
        </p:txBody>
      </p:sp>
      <p:sp>
        <p:nvSpPr>
          <p:cNvPr id="1029" name="Text Box 5"/>
          <p:cNvSpPr txBox="1">
            <a:spLocks noChangeArrowheads="1"/>
          </p:cNvSpPr>
          <p:nvPr/>
        </p:nvSpPr>
        <p:spPr bwMode="auto">
          <a:xfrm>
            <a:off x="5632450" y="2017713"/>
            <a:ext cx="2827338" cy="523875"/>
          </a:xfrm>
          <a:prstGeom prst="rect">
            <a:avLst/>
          </a:prstGeom>
          <a:noFill/>
          <a:ln w="9525">
            <a:noFill/>
            <a:miter lim="800000"/>
            <a:headEnd/>
            <a:tailEnd/>
          </a:ln>
        </p:spPr>
        <p:txBody>
          <a:bodyPr>
            <a:spAutoFit/>
          </a:bodyPr>
          <a:lstStyle/>
          <a:p>
            <a:endParaRPr lang="en-US" sz="2800"/>
          </a:p>
        </p:txBody>
      </p:sp>
      <p:sp>
        <p:nvSpPr>
          <p:cNvPr id="20486" name="Text Box 6"/>
          <p:cNvSpPr txBox="1">
            <a:spLocks noChangeArrowheads="1"/>
          </p:cNvSpPr>
          <p:nvPr/>
        </p:nvSpPr>
        <p:spPr bwMode="auto">
          <a:xfrm>
            <a:off x="6048375" y="1988840"/>
            <a:ext cx="3095625" cy="954087"/>
          </a:xfrm>
          <a:prstGeom prst="rect">
            <a:avLst/>
          </a:prstGeom>
          <a:noFill/>
          <a:ln w="9525">
            <a:noFill/>
            <a:miter lim="800000"/>
            <a:headEnd/>
            <a:tailEnd/>
          </a:ln>
        </p:spPr>
        <p:txBody>
          <a:bodyPr>
            <a:spAutoFit/>
          </a:bodyPr>
          <a:lstStyle/>
          <a:p>
            <a:pPr>
              <a:spcBef>
                <a:spcPct val="50000"/>
              </a:spcBef>
            </a:pPr>
            <a:r>
              <a:rPr lang="en-NZ" sz="2800" dirty="0"/>
              <a:t>Energy, measured in Joules (J)</a:t>
            </a:r>
            <a:endParaRPr lang="en-AU" sz="2800" dirty="0"/>
          </a:p>
        </p:txBody>
      </p:sp>
      <p:sp>
        <p:nvSpPr>
          <p:cNvPr id="20487" name="Text Box 7"/>
          <p:cNvSpPr txBox="1">
            <a:spLocks noChangeArrowheads="1"/>
          </p:cNvSpPr>
          <p:nvPr/>
        </p:nvSpPr>
        <p:spPr bwMode="auto">
          <a:xfrm>
            <a:off x="6516688" y="4005263"/>
            <a:ext cx="2447800" cy="2031325"/>
          </a:xfrm>
          <a:prstGeom prst="rect">
            <a:avLst/>
          </a:prstGeom>
          <a:noFill/>
          <a:ln w="9525">
            <a:noFill/>
            <a:miter lim="800000"/>
            <a:headEnd/>
            <a:tailEnd/>
          </a:ln>
        </p:spPr>
        <p:txBody>
          <a:bodyPr wrap="square">
            <a:spAutoFit/>
          </a:bodyPr>
          <a:lstStyle/>
          <a:p>
            <a:pPr>
              <a:spcBef>
                <a:spcPct val="50000"/>
              </a:spcBef>
            </a:pPr>
            <a:r>
              <a:rPr lang="en-NZ" sz="2800" dirty="0"/>
              <a:t>Charge, measured in Coulombs (C)</a:t>
            </a:r>
            <a:endParaRPr lang="en-AU" sz="2800" dirty="0"/>
          </a:p>
          <a:p>
            <a:pPr>
              <a:spcBef>
                <a:spcPct val="50000"/>
              </a:spcBef>
            </a:pPr>
            <a:endParaRPr lang="en-AU" sz="2800" dirty="0"/>
          </a:p>
        </p:txBody>
      </p:sp>
      <p:sp>
        <p:nvSpPr>
          <p:cNvPr id="20488" name="Rectangle 8"/>
          <p:cNvSpPr>
            <a:spLocks noChangeArrowheads="1"/>
          </p:cNvSpPr>
          <p:nvPr/>
        </p:nvSpPr>
        <p:spPr bwMode="auto">
          <a:xfrm>
            <a:off x="2484438" y="2133600"/>
            <a:ext cx="3311525" cy="2879725"/>
          </a:xfrm>
          <a:prstGeom prst="rect">
            <a:avLst/>
          </a:prstGeom>
          <a:noFill/>
          <a:ln w="57150">
            <a:solidFill>
              <a:srgbClr val="FF0000"/>
            </a:solidFill>
            <a:miter lim="800000"/>
            <a:headEnd/>
            <a:tailEnd/>
          </a:ln>
        </p:spPr>
        <p:txBody>
          <a:bodyPr wrap="none" anchor="ctr"/>
          <a:lstStyle/>
          <a:p>
            <a:endParaRPr lang="en-NZ" sz="2800"/>
          </a:p>
        </p:txBody>
      </p:sp>
      <p:sp>
        <p:nvSpPr>
          <p:cNvPr id="20489" name="Line 9"/>
          <p:cNvSpPr>
            <a:spLocks noChangeShapeType="1"/>
          </p:cNvSpPr>
          <p:nvPr/>
        </p:nvSpPr>
        <p:spPr bwMode="auto">
          <a:xfrm>
            <a:off x="2051050" y="3284538"/>
            <a:ext cx="936625" cy="144462"/>
          </a:xfrm>
          <a:prstGeom prst="line">
            <a:avLst/>
          </a:prstGeom>
          <a:noFill/>
          <a:ln w="76200">
            <a:solidFill>
              <a:schemeClr val="tx1"/>
            </a:solidFill>
            <a:round/>
            <a:headEnd/>
            <a:tailEnd type="triangle" w="med" len="med"/>
          </a:ln>
        </p:spPr>
        <p:txBody>
          <a:bodyPr/>
          <a:lstStyle/>
          <a:p>
            <a:endParaRPr lang="en-US"/>
          </a:p>
        </p:txBody>
      </p:sp>
      <p:sp>
        <p:nvSpPr>
          <p:cNvPr id="20490" name="Line 10"/>
          <p:cNvSpPr>
            <a:spLocks noChangeShapeType="1"/>
          </p:cNvSpPr>
          <p:nvPr/>
        </p:nvSpPr>
        <p:spPr bwMode="auto">
          <a:xfrm flipH="1">
            <a:off x="5148263" y="4221088"/>
            <a:ext cx="1295945" cy="71512"/>
          </a:xfrm>
          <a:prstGeom prst="line">
            <a:avLst/>
          </a:prstGeom>
          <a:noFill/>
          <a:ln w="76200">
            <a:solidFill>
              <a:schemeClr val="tx1"/>
            </a:solidFill>
            <a:round/>
            <a:headEnd/>
            <a:tailEnd type="triangle" w="med" len="med"/>
          </a:ln>
        </p:spPr>
        <p:txBody>
          <a:bodyPr/>
          <a:lstStyle/>
          <a:p>
            <a:endParaRPr lang="en-US"/>
          </a:p>
        </p:txBody>
      </p:sp>
      <p:sp>
        <p:nvSpPr>
          <p:cNvPr id="20491" name="Line 11"/>
          <p:cNvSpPr>
            <a:spLocks noChangeShapeType="1"/>
          </p:cNvSpPr>
          <p:nvPr/>
        </p:nvSpPr>
        <p:spPr bwMode="auto">
          <a:xfrm flipH="1">
            <a:off x="5220072" y="2780928"/>
            <a:ext cx="792088" cy="143892"/>
          </a:xfrm>
          <a:prstGeom prst="line">
            <a:avLst/>
          </a:prstGeom>
          <a:noFill/>
          <a:ln w="762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to="" calcmode="lin" valueType="num">
                                      <p:cBhvr>
                                        <p:cTn id="7" dur="1" fill="hold"/>
                                        <p:tgtEl>
                                          <p:spTgt spid="2048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488"/>
                                        </p:tgtEl>
                                        <p:attrNameLst>
                                          <p:attrName>style.visibility</p:attrName>
                                        </p:attrNameLst>
                                      </p:cBhvr>
                                      <p:to>
                                        <p:strVal val="visible"/>
                                      </p:to>
                                    </p:set>
                                    <p:anim to="" calcmode="lin" valueType="num">
                                      <p:cBhvr>
                                        <p:cTn id="10" dur="1" fill="hold"/>
                                        <p:tgtEl>
                                          <p:spTgt spid="2048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anim to="" calcmode="lin" valueType="num">
                                      <p:cBhvr>
                                        <p:cTn id="15" dur="1" fill="hold"/>
                                        <p:tgtEl>
                                          <p:spTgt spid="20486"/>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0491"/>
                                        </p:tgtEl>
                                        <p:attrNameLst>
                                          <p:attrName>style.visibility</p:attrName>
                                        </p:attrNameLst>
                                      </p:cBhvr>
                                      <p:to>
                                        <p:strVal val="visible"/>
                                      </p:to>
                                    </p:set>
                                    <p:anim to="" calcmode="lin" valueType="num">
                                      <p:cBhvr>
                                        <p:cTn id="18" dur="1" fill="hold"/>
                                        <p:tgtEl>
                                          <p:spTgt spid="20491"/>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0490"/>
                                        </p:tgtEl>
                                        <p:attrNameLst>
                                          <p:attrName>style.visibility</p:attrName>
                                        </p:attrNameLst>
                                      </p:cBhvr>
                                      <p:to>
                                        <p:strVal val="visible"/>
                                      </p:to>
                                    </p:set>
                                    <p:anim to="" calcmode="lin" valueType="num">
                                      <p:cBhvr>
                                        <p:cTn id="23" dur="1" fill="hold"/>
                                        <p:tgtEl>
                                          <p:spTgt spid="20490"/>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20487"/>
                                        </p:tgtEl>
                                        <p:attrNameLst>
                                          <p:attrName>style.visibility</p:attrName>
                                        </p:attrNameLst>
                                      </p:cBhvr>
                                      <p:to>
                                        <p:strVal val="visible"/>
                                      </p:to>
                                    </p:set>
                                    <p:anim to="" calcmode="lin" valueType="num">
                                      <p:cBhvr>
                                        <p:cTn id="26" dur="1" fill="hold"/>
                                        <p:tgtEl>
                                          <p:spTgt spid="20487"/>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20484"/>
                                        </p:tgtEl>
                                        <p:attrNameLst>
                                          <p:attrName>style.visibility</p:attrName>
                                        </p:attrNameLst>
                                      </p:cBhvr>
                                      <p:to>
                                        <p:strVal val="visible"/>
                                      </p:to>
                                    </p:set>
                                    <p:anim to="" calcmode="lin" valueType="num">
                                      <p:cBhvr>
                                        <p:cTn id="31" dur="1" fill="hold"/>
                                        <p:tgtEl>
                                          <p:spTgt spid="20484"/>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20489"/>
                                        </p:tgtEl>
                                        <p:attrNameLst>
                                          <p:attrName>style.visibility</p:attrName>
                                        </p:attrNameLst>
                                      </p:cBhvr>
                                      <p:to>
                                        <p:strVal val="visible"/>
                                      </p:to>
                                    </p:set>
                                    <p:anim to="" calcmode="lin" valueType="num">
                                      <p:cBhvr>
                                        <p:cTn id="34" dur="1" fill="hold"/>
                                        <p:tgtEl>
                                          <p:spTgt spid="2048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6" grpId="0"/>
      <p:bldP spid="20487" grpId="0"/>
      <p:bldP spid="20488" grpId="0" animBg="1"/>
      <p:bldP spid="20489" grpId="0" animBg="1"/>
      <p:bldP spid="20490" grpId="0" animBg="1"/>
      <p:bldP spid="204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85800" y="404813"/>
            <a:ext cx="7772400" cy="5691187"/>
          </a:xfrm>
        </p:spPr>
        <p:txBody>
          <a:bodyPr/>
          <a:lstStyle/>
          <a:p>
            <a:pPr>
              <a:lnSpc>
                <a:spcPct val="80000"/>
              </a:lnSpc>
              <a:buFontTx/>
              <a:buNone/>
            </a:pPr>
            <a:r>
              <a:rPr lang="en-AU" sz="2800" dirty="0" smtClean="0"/>
              <a:t>1. A battery supplies 96000 joules of energy to 12000 C of charge. What is the voltage supplied by the battery?</a:t>
            </a:r>
          </a:p>
          <a:p>
            <a:pPr>
              <a:lnSpc>
                <a:spcPct val="80000"/>
              </a:lnSpc>
              <a:buFontTx/>
              <a:buNone/>
            </a:pPr>
            <a:endParaRPr lang="en-AU" sz="2800" dirty="0" smtClean="0"/>
          </a:p>
          <a:p>
            <a:pPr>
              <a:lnSpc>
                <a:spcPct val="80000"/>
              </a:lnSpc>
              <a:buFontTx/>
              <a:buNone/>
            </a:pPr>
            <a:r>
              <a:rPr lang="en-AU" sz="2800" dirty="0" smtClean="0"/>
              <a:t>2. A lamp converts 108 kJ of electrical energy to light when 12000 C of charge passes.</a:t>
            </a:r>
          </a:p>
          <a:p>
            <a:pPr>
              <a:lnSpc>
                <a:spcPct val="80000"/>
              </a:lnSpc>
              <a:buFontTx/>
              <a:buNone/>
            </a:pPr>
            <a:r>
              <a:rPr lang="en-AU" sz="2800" dirty="0" smtClean="0"/>
              <a:t>	What is the voltage across the lamp?</a:t>
            </a:r>
          </a:p>
          <a:p>
            <a:pPr>
              <a:lnSpc>
                <a:spcPct val="80000"/>
              </a:lnSpc>
              <a:buFontTx/>
              <a:buNone/>
            </a:pPr>
            <a:endParaRPr lang="en-AU" sz="2800" dirty="0" smtClean="0"/>
          </a:p>
          <a:p>
            <a:pPr>
              <a:lnSpc>
                <a:spcPct val="80000"/>
              </a:lnSpc>
              <a:buFontTx/>
              <a:buNone/>
            </a:pPr>
            <a:r>
              <a:rPr lang="en-AU" sz="2800" dirty="0" smtClean="0"/>
              <a:t>3. A light emitting diode (LED)draws a current of 30mA and the voltage (</a:t>
            </a:r>
            <a:r>
              <a:rPr lang="en-AU" sz="2800" dirty="0" err="1" smtClean="0"/>
              <a:t>p.d</a:t>
            </a:r>
            <a:r>
              <a:rPr lang="en-AU" sz="2800" dirty="0" smtClean="0"/>
              <a:t>.) across it is 1.7 V</a:t>
            </a:r>
          </a:p>
          <a:p>
            <a:pPr>
              <a:lnSpc>
                <a:spcPct val="80000"/>
              </a:lnSpc>
              <a:buFontTx/>
              <a:buNone/>
            </a:pPr>
            <a:r>
              <a:rPr lang="en-AU" sz="2800" dirty="0" smtClean="0"/>
              <a:t>a) How much charge passes through the LED in 10 seconds ?</a:t>
            </a:r>
          </a:p>
          <a:p>
            <a:pPr>
              <a:lnSpc>
                <a:spcPct val="80000"/>
              </a:lnSpc>
              <a:buFontTx/>
              <a:buNone/>
            </a:pPr>
            <a:r>
              <a:rPr lang="en-AU" sz="2800" dirty="0" smtClean="0"/>
              <a:t>b) How much energy (in joules) will be consumed by the led in 10 seconds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51520" y="116632"/>
            <a:ext cx="383951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Resistance</a:t>
            </a:r>
          </a:p>
        </p:txBody>
      </p:sp>
      <p:sp>
        <p:nvSpPr>
          <p:cNvPr id="2056" name="TextBox 11"/>
          <p:cNvSpPr txBox="1">
            <a:spLocks noChangeArrowheads="1"/>
          </p:cNvSpPr>
          <p:nvPr/>
        </p:nvSpPr>
        <p:spPr bwMode="auto">
          <a:xfrm>
            <a:off x="500063" y="1071563"/>
            <a:ext cx="8143875" cy="1323439"/>
          </a:xfrm>
          <a:prstGeom prst="rect">
            <a:avLst/>
          </a:prstGeom>
          <a:noFill/>
          <a:ln w="9525">
            <a:noFill/>
            <a:miter lim="800000"/>
            <a:headEnd/>
            <a:tailEnd/>
          </a:ln>
        </p:spPr>
        <p:txBody>
          <a:bodyPr>
            <a:spAutoFit/>
          </a:bodyPr>
          <a:lstStyle/>
          <a:p>
            <a:r>
              <a:rPr lang="en-US" altLang="ja-JP" sz="2000" dirty="0">
                <a:ea typeface="MS Mincho" pitchFamily="49" charset="-128"/>
                <a:cs typeface="Arial" charset="0"/>
              </a:rPr>
              <a:t>An electron traveling through the wires and components of a circuit will </a:t>
            </a:r>
            <a:r>
              <a:rPr lang="en-US" altLang="ja-JP" sz="2000" dirty="0" smtClean="0">
                <a:ea typeface="MS Mincho" pitchFamily="49" charset="-128"/>
                <a:cs typeface="Arial" charset="0"/>
              </a:rPr>
              <a:t>encounter </a:t>
            </a:r>
            <a:r>
              <a:rPr lang="en-US" altLang="ja-JP" sz="2000" dirty="0">
                <a:ea typeface="MS Mincho" pitchFamily="49" charset="-128"/>
                <a:cs typeface="Arial" charset="0"/>
              </a:rPr>
              <a:t>resistance. </a:t>
            </a:r>
            <a:r>
              <a:rPr lang="en-US" altLang="ja-JP" sz="2000" dirty="0">
                <a:solidFill>
                  <a:srgbClr val="FF0000"/>
                </a:solidFill>
                <a:ea typeface="MS Mincho" pitchFamily="49" charset="-128"/>
                <a:cs typeface="Arial" charset="0"/>
              </a:rPr>
              <a:t>Resistance</a:t>
            </a:r>
            <a:r>
              <a:rPr lang="en-US" altLang="ja-JP" sz="2000" dirty="0">
                <a:ea typeface="MS Mincho" pitchFamily="49" charset="-128"/>
                <a:cs typeface="Arial" charset="0"/>
              </a:rPr>
              <a:t> is the hindrance to the flow of charge. </a:t>
            </a:r>
          </a:p>
          <a:p>
            <a:endParaRPr lang="en-NZ" sz="2000" dirty="0">
              <a:ea typeface="MS Mincho" pitchFamily="49" charset="-128"/>
              <a:cs typeface="Arial" charset="0"/>
            </a:endParaRPr>
          </a:p>
        </p:txBody>
      </p:sp>
      <p:sp>
        <p:nvSpPr>
          <p:cNvPr id="12" name="Text Box 3"/>
          <p:cNvSpPr txBox="1">
            <a:spLocks noChangeArrowheads="1"/>
          </p:cNvSpPr>
          <p:nvPr/>
        </p:nvSpPr>
        <p:spPr bwMode="auto">
          <a:xfrm>
            <a:off x="467544" y="3142927"/>
            <a:ext cx="6408712" cy="1015663"/>
          </a:xfrm>
          <a:prstGeom prst="rect">
            <a:avLst/>
          </a:prstGeom>
          <a:noFill/>
          <a:ln w="9525">
            <a:noFill/>
            <a:miter lim="800000"/>
            <a:headEnd/>
            <a:tailEnd/>
          </a:ln>
        </p:spPr>
        <p:txBody>
          <a:bodyPr wrap="square">
            <a:spAutoFit/>
          </a:bodyPr>
          <a:lstStyle/>
          <a:p>
            <a:pPr>
              <a:spcBef>
                <a:spcPct val="50000"/>
              </a:spcBef>
            </a:pPr>
            <a:r>
              <a:rPr lang="en-US" altLang="ja-JP" sz="2000" dirty="0">
                <a:ea typeface="ＭＳ Ｐゴシック" pitchFamily="34" charset="-128"/>
              </a:rPr>
              <a:t>The resistance of a wire is directly proportional to its length and inversely proportional to its cross-sectional area:</a:t>
            </a:r>
          </a:p>
        </p:txBody>
      </p:sp>
      <p:sp>
        <p:nvSpPr>
          <p:cNvPr id="14" name="Text Box 6"/>
          <p:cNvSpPr txBox="1">
            <a:spLocks noChangeArrowheads="1"/>
          </p:cNvSpPr>
          <p:nvPr/>
        </p:nvSpPr>
        <p:spPr bwMode="auto">
          <a:xfrm>
            <a:off x="4860032" y="5301208"/>
            <a:ext cx="3995936" cy="707886"/>
          </a:xfrm>
          <a:prstGeom prst="rect">
            <a:avLst/>
          </a:prstGeom>
          <a:noFill/>
          <a:ln w="9525">
            <a:noFill/>
            <a:miter lim="800000"/>
            <a:headEnd/>
            <a:tailEnd/>
          </a:ln>
        </p:spPr>
        <p:txBody>
          <a:bodyPr wrap="square">
            <a:spAutoFit/>
          </a:bodyPr>
          <a:lstStyle/>
          <a:p>
            <a:r>
              <a:rPr lang="en-US" altLang="ja-JP" sz="2000" dirty="0">
                <a:ea typeface="ＭＳ Ｐゴシック" pitchFamily="34" charset="-128"/>
              </a:rPr>
              <a:t>The constant (</a:t>
            </a:r>
            <a:r>
              <a:rPr lang="en-US" altLang="ja-JP" sz="2000" dirty="0">
                <a:latin typeface="Symbol" pitchFamily="18" charset="2"/>
                <a:ea typeface="ＭＳ Ｐゴシック" pitchFamily="34" charset="-128"/>
              </a:rPr>
              <a:t>r</a:t>
            </a:r>
            <a:r>
              <a:rPr lang="en-US" altLang="ja-JP" sz="2000" dirty="0">
                <a:ea typeface="ＭＳ Ｐゴシック" pitchFamily="34" charset="-128"/>
              </a:rPr>
              <a:t>)</a:t>
            </a:r>
            <a:r>
              <a:rPr lang="en-US" altLang="ja-JP" sz="2000" dirty="0">
                <a:ea typeface="ＭＳ Ｐゴシック" pitchFamily="34" charset="-128"/>
                <a:cs typeface="Arial" charset="0"/>
              </a:rPr>
              <a:t>, the </a:t>
            </a:r>
            <a:r>
              <a:rPr lang="en-US" altLang="ja-JP" sz="2000" b="1" dirty="0">
                <a:solidFill>
                  <a:srgbClr val="FF0000"/>
                </a:solidFill>
                <a:ea typeface="ＭＳ Ｐゴシック" pitchFamily="34" charset="-128"/>
                <a:cs typeface="Arial" charset="0"/>
              </a:rPr>
              <a:t>resistivity</a:t>
            </a:r>
            <a:r>
              <a:rPr lang="en-US" altLang="ja-JP" sz="2000" dirty="0" smtClean="0">
                <a:ea typeface="ＭＳ Ｐゴシック" pitchFamily="34" charset="-128"/>
                <a:cs typeface="Arial" charset="0"/>
              </a:rPr>
              <a:t>, </a:t>
            </a:r>
          </a:p>
          <a:p>
            <a:r>
              <a:rPr lang="en-US" altLang="ja-JP" sz="2000" dirty="0" smtClean="0">
                <a:ea typeface="ＭＳ Ｐゴシック" pitchFamily="34" charset="-128"/>
                <a:cs typeface="Arial" charset="0"/>
              </a:rPr>
              <a:t>is characteristic of the material.</a:t>
            </a:r>
            <a:endParaRPr lang="el-GR" sz="2000" dirty="0">
              <a:cs typeface="Arial" charset="0"/>
            </a:endParaRPr>
          </a:p>
        </p:txBody>
      </p:sp>
      <p:grpSp>
        <p:nvGrpSpPr>
          <p:cNvPr id="15" name="Group 19"/>
          <p:cNvGrpSpPr>
            <a:grpSpLocks/>
          </p:cNvGrpSpPr>
          <p:nvPr/>
        </p:nvGrpSpPr>
        <p:grpSpPr bwMode="auto">
          <a:xfrm>
            <a:off x="1043608" y="4077072"/>
            <a:ext cx="4642646" cy="2214562"/>
            <a:chOff x="2112" y="432"/>
            <a:chExt cx="1864" cy="864"/>
          </a:xfrm>
        </p:grpSpPr>
        <p:grpSp>
          <p:nvGrpSpPr>
            <p:cNvPr id="16" name="Group 12"/>
            <p:cNvGrpSpPr>
              <a:grpSpLocks/>
            </p:cNvGrpSpPr>
            <p:nvPr/>
          </p:nvGrpSpPr>
          <p:grpSpPr bwMode="auto">
            <a:xfrm>
              <a:off x="2112" y="570"/>
              <a:ext cx="1298" cy="438"/>
              <a:chOff x="2065" y="1008"/>
              <a:chExt cx="1298" cy="438"/>
            </a:xfrm>
          </p:grpSpPr>
          <p:sp>
            <p:nvSpPr>
              <p:cNvPr id="23" name="Line 7"/>
              <p:cNvSpPr>
                <a:spLocks noChangeShapeType="1"/>
              </p:cNvSpPr>
              <p:nvPr/>
            </p:nvSpPr>
            <p:spPr bwMode="auto">
              <a:xfrm>
                <a:off x="2112" y="1011"/>
                <a:ext cx="1200" cy="2"/>
              </a:xfrm>
              <a:prstGeom prst="line">
                <a:avLst/>
              </a:prstGeom>
              <a:noFill/>
              <a:ln w="38100">
                <a:solidFill>
                  <a:schemeClr val="tx1"/>
                </a:solidFill>
                <a:round/>
                <a:headEnd/>
                <a:tailEnd/>
              </a:ln>
            </p:spPr>
            <p:txBody>
              <a:bodyPr wrap="none" anchor="ctr"/>
              <a:lstStyle/>
              <a:p>
                <a:endParaRPr lang="en-US"/>
              </a:p>
            </p:txBody>
          </p:sp>
          <p:sp>
            <p:nvSpPr>
              <p:cNvPr id="24" name="Line 8"/>
              <p:cNvSpPr>
                <a:spLocks noChangeShapeType="1"/>
              </p:cNvSpPr>
              <p:nvPr/>
            </p:nvSpPr>
            <p:spPr bwMode="auto">
              <a:xfrm>
                <a:off x="2112" y="1443"/>
                <a:ext cx="1200" cy="2"/>
              </a:xfrm>
              <a:prstGeom prst="line">
                <a:avLst/>
              </a:prstGeom>
              <a:noFill/>
              <a:ln w="38100">
                <a:solidFill>
                  <a:schemeClr val="tx1"/>
                </a:solidFill>
                <a:round/>
                <a:headEnd/>
                <a:tailEnd/>
              </a:ln>
            </p:spPr>
            <p:txBody>
              <a:bodyPr wrap="none" anchor="ctr"/>
              <a:lstStyle/>
              <a:p>
                <a:endParaRPr lang="en-US"/>
              </a:p>
            </p:txBody>
          </p:sp>
          <p:sp>
            <p:nvSpPr>
              <p:cNvPr id="25" name="Arc 9"/>
              <p:cNvSpPr>
                <a:spLocks/>
              </p:cNvSpPr>
              <p:nvPr/>
            </p:nvSpPr>
            <p:spPr bwMode="auto">
              <a:xfrm flipH="1">
                <a:off x="3246" y="1011"/>
                <a:ext cx="117" cy="43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532"/>
                      <a:pt x="8365" y="1255"/>
                      <a:pt x="19374" y="115"/>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532"/>
                      <a:pt x="8365" y="1255"/>
                      <a:pt x="19374" y="115"/>
                    </a:cubicBezTo>
                    <a:lnTo>
                      <a:pt x="21600" y="21600"/>
                    </a:lnTo>
                    <a:close/>
                  </a:path>
                </a:pathLst>
              </a:custGeom>
              <a:noFill/>
              <a:ln w="38100">
                <a:solidFill>
                  <a:schemeClr val="tx1"/>
                </a:solidFill>
                <a:round/>
                <a:headEnd/>
                <a:tailEnd/>
              </a:ln>
            </p:spPr>
            <p:txBody>
              <a:bodyPr wrap="none" anchor="ctr"/>
              <a:lstStyle/>
              <a:p>
                <a:endParaRPr lang="en-NZ"/>
              </a:p>
            </p:txBody>
          </p:sp>
          <p:sp>
            <p:nvSpPr>
              <p:cNvPr id="26" name="Arc 11"/>
              <p:cNvSpPr>
                <a:spLocks/>
              </p:cNvSpPr>
              <p:nvPr/>
            </p:nvSpPr>
            <p:spPr bwMode="auto">
              <a:xfrm flipH="1">
                <a:off x="2065" y="1008"/>
                <a:ext cx="62" cy="435"/>
              </a:xfrm>
              <a:custGeom>
                <a:avLst/>
                <a:gdLst>
                  <a:gd name="T0" fmla="*/ 0 w 22867"/>
                  <a:gd name="T1" fmla="*/ 0 h 43200"/>
                  <a:gd name="T2" fmla="*/ 0 w 22867"/>
                  <a:gd name="T3" fmla="*/ 0 h 43200"/>
                  <a:gd name="T4" fmla="*/ 0 w 22867"/>
                  <a:gd name="T5" fmla="*/ 0 h 43200"/>
                  <a:gd name="T6" fmla="*/ 0 60000 65536"/>
                  <a:gd name="T7" fmla="*/ 0 60000 65536"/>
                  <a:gd name="T8" fmla="*/ 0 60000 65536"/>
                  <a:gd name="T9" fmla="*/ 0 w 22867"/>
                  <a:gd name="T10" fmla="*/ 0 h 43200"/>
                  <a:gd name="T11" fmla="*/ 22867 w 22867"/>
                  <a:gd name="T12" fmla="*/ 43200 h 43200"/>
                </a:gdLst>
                <a:ahLst/>
                <a:cxnLst>
                  <a:cxn ang="T6">
                    <a:pos x="T0" y="T1"/>
                  </a:cxn>
                  <a:cxn ang="T7">
                    <a:pos x="T2" y="T3"/>
                  </a:cxn>
                  <a:cxn ang="T8">
                    <a:pos x="T4" y="T5"/>
                  </a:cxn>
                </a:cxnLst>
                <a:rect l="T9" t="T10" r="T11" b="T12"/>
                <a:pathLst>
                  <a:path w="22867" h="43200" fill="none" extrusionOk="0">
                    <a:moveTo>
                      <a:pt x="1266" y="0"/>
                    </a:moveTo>
                    <a:cubicBezTo>
                      <a:pt x="13196" y="0"/>
                      <a:pt x="22867" y="9670"/>
                      <a:pt x="22867" y="21600"/>
                    </a:cubicBezTo>
                    <a:cubicBezTo>
                      <a:pt x="22867" y="33529"/>
                      <a:pt x="13196" y="43200"/>
                      <a:pt x="1267" y="43200"/>
                    </a:cubicBezTo>
                    <a:cubicBezTo>
                      <a:pt x="844" y="43200"/>
                      <a:pt x="421" y="43187"/>
                      <a:pt x="0" y="43162"/>
                    </a:cubicBezTo>
                  </a:path>
                  <a:path w="22867" h="43200" stroke="0" extrusionOk="0">
                    <a:moveTo>
                      <a:pt x="1266" y="0"/>
                    </a:moveTo>
                    <a:cubicBezTo>
                      <a:pt x="13196" y="0"/>
                      <a:pt x="22867" y="9670"/>
                      <a:pt x="22867" y="21600"/>
                    </a:cubicBezTo>
                    <a:cubicBezTo>
                      <a:pt x="22867" y="33529"/>
                      <a:pt x="13196" y="43200"/>
                      <a:pt x="1267" y="43200"/>
                    </a:cubicBezTo>
                    <a:cubicBezTo>
                      <a:pt x="844" y="43200"/>
                      <a:pt x="421" y="43187"/>
                      <a:pt x="0" y="43162"/>
                    </a:cubicBezTo>
                    <a:lnTo>
                      <a:pt x="1267" y="21600"/>
                    </a:lnTo>
                    <a:close/>
                  </a:path>
                </a:pathLst>
              </a:custGeom>
              <a:noFill/>
              <a:ln w="38100">
                <a:solidFill>
                  <a:schemeClr val="tx1"/>
                </a:solidFill>
                <a:round/>
                <a:headEnd/>
                <a:tailEnd/>
              </a:ln>
            </p:spPr>
            <p:txBody>
              <a:bodyPr wrap="none" anchor="ctr"/>
              <a:lstStyle/>
              <a:p>
                <a:endParaRPr lang="en-NZ"/>
              </a:p>
            </p:txBody>
          </p:sp>
        </p:grpSp>
        <p:sp>
          <p:nvSpPr>
            <p:cNvPr id="17" name="Line 13"/>
            <p:cNvSpPr>
              <a:spLocks noChangeShapeType="1"/>
            </p:cNvSpPr>
            <p:nvPr/>
          </p:nvSpPr>
          <p:spPr bwMode="auto">
            <a:xfrm>
              <a:off x="2160" y="1104"/>
              <a:ext cx="0" cy="192"/>
            </a:xfrm>
            <a:prstGeom prst="line">
              <a:avLst/>
            </a:prstGeom>
            <a:noFill/>
            <a:ln w="28575">
              <a:solidFill>
                <a:schemeClr val="tx1"/>
              </a:solidFill>
              <a:round/>
              <a:headEnd/>
              <a:tailEnd/>
            </a:ln>
          </p:spPr>
          <p:txBody>
            <a:bodyPr wrap="none" anchor="ctr"/>
            <a:lstStyle/>
            <a:p>
              <a:endParaRPr lang="en-US"/>
            </a:p>
          </p:txBody>
        </p:sp>
        <p:sp>
          <p:nvSpPr>
            <p:cNvPr id="18" name="Line 14"/>
            <p:cNvSpPr>
              <a:spLocks noChangeShapeType="1"/>
            </p:cNvSpPr>
            <p:nvPr/>
          </p:nvSpPr>
          <p:spPr bwMode="auto">
            <a:xfrm>
              <a:off x="3360" y="1104"/>
              <a:ext cx="0" cy="192"/>
            </a:xfrm>
            <a:prstGeom prst="line">
              <a:avLst/>
            </a:prstGeom>
            <a:noFill/>
            <a:ln w="28575">
              <a:solidFill>
                <a:schemeClr val="tx1"/>
              </a:solidFill>
              <a:round/>
              <a:headEnd/>
              <a:tailEnd/>
            </a:ln>
          </p:spPr>
          <p:txBody>
            <a:bodyPr wrap="none" anchor="ctr"/>
            <a:lstStyle/>
            <a:p>
              <a:endParaRPr lang="en-US"/>
            </a:p>
          </p:txBody>
        </p:sp>
        <p:sp>
          <p:nvSpPr>
            <p:cNvPr id="19" name="Line 15"/>
            <p:cNvSpPr>
              <a:spLocks noChangeShapeType="1"/>
            </p:cNvSpPr>
            <p:nvPr/>
          </p:nvSpPr>
          <p:spPr bwMode="auto">
            <a:xfrm>
              <a:off x="2160" y="1200"/>
              <a:ext cx="120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20" name="Text Box 16"/>
            <p:cNvSpPr txBox="1">
              <a:spLocks noChangeArrowheads="1"/>
            </p:cNvSpPr>
            <p:nvPr/>
          </p:nvSpPr>
          <p:spPr bwMode="auto">
            <a:xfrm>
              <a:off x="2640" y="1056"/>
              <a:ext cx="166" cy="228"/>
            </a:xfrm>
            <a:prstGeom prst="rect">
              <a:avLst/>
            </a:prstGeom>
            <a:solidFill>
              <a:schemeClr val="bg1"/>
            </a:solidFill>
            <a:ln w="9525">
              <a:noFill/>
              <a:miter lim="800000"/>
              <a:headEnd/>
              <a:tailEnd/>
            </a:ln>
          </p:spPr>
          <p:txBody>
            <a:bodyPr wrap="none">
              <a:spAutoFit/>
            </a:bodyPr>
            <a:lstStyle/>
            <a:p>
              <a:r>
                <a:rPr lang="en-US" altLang="ja-JP" sz="3200" dirty="0">
                  <a:ea typeface="ＭＳ Ｐゴシック" pitchFamily="34" charset="-128"/>
                </a:rPr>
                <a:t>L</a:t>
              </a:r>
            </a:p>
          </p:txBody>
        </p:sp>
        <p:sp>
          <p:nvSpPr>
            <p:cNvPr id="21" name="Text Box 17"/>
            <p:cNvSpPr txBox="1">
              <a:spLocks noChangeArrowheads="1"/>
            </p:cNvSpPr>
            <p:nvPr/>
          </p:nvSpPr>
          <p:spPr bwMode="auto">
            <a:xfrm>
              <a:off x="3792" y="432"/>
              <a:ext cx="184" cy="228"/>
            </a:xfrm>
            <a:prstGeom prst="rect">
              <a:avLst/>
            </a:prstGeom>
            <a:noFill/>
            <a:ln w="9525">
              <a:noFill/>
              <a:miter lim="800000"/>
              <a:headEnd/>
              <a:tailEnd/>
            </a:ln>
          </p:spPr>
          <p:txBody>
            <a:bodyPr wrap="none">
              <a:spAutoFit/>
            </a:bodyPr>
            <a:lstStyle/>
            <a:p>
              <a:r>
                <a:rPr lang="en-US" altLang="ja-JP" sz="3200" dirty="0">
                  <a:ea typeface="ＭＳ Ｐゴシック" pitchFamily="34" charset="-128"/>
                </a:rPr>
                <a:t>A</a:t>
              </a:r>
            </a:p>
          </p:txBody>
        </p:sp>
        <p:sp>
          <p:nvSpPr>
            <p:cNvPr id="22" name="Freeform 18"/>
            <p:cNvSpPr>
              <a:spLocks/>
            </p:cNvSpPr>
            <p:nvPr/>
          </p:nvSpPr>
          <p:spPr bwMode="auto">
            <a:xfrm>
              <a:off x="3360" y="672"/>
              <a:ext cx="480" cy="160"/>
            </a:xfrm>
            <a:custGeom>
              <a:avLst/>
              <a:gdLst>
                <a:gd name="T0" fmla="*/ 480 w 480"/>
                <a:gd name="T1" fmla="*/ 0 h 160"/>
                <a:gd name="T2" fmla="*/ 240 w 480"/>
                <a:gd name="T3" fmla="*/ 48 h 160"/>
                <a:gd name="T4" fmla="*/ 288 w 480"/>
                <a:gd name="T5" fmla="*/ 144 h 160"/>
                <a:gd name="T6" fmla="*/ 0 w 480"/>
                <a:gd name="T7" fmla="*/ 144 h 160"/>
                <a:gd name="T8" fmla="*/ 0 60000 65536"/>
                <a:gd name="T9" fmla="*/ 0 60000 65536"/>
                <a:gd name="T10" fmla="*/ 0 60000 65536"/>
                <a:gd name="T11" fmla="*/ 0 60000 65536"/>
                <a:gd name="T12" fmla="*/ 0 w 480"/>
                <a:gd name="T13" fmla="*/ 0 h 160"/>
                <a:gd name="T14" fmla="*/ 480 w 480"/>
                <a:gd name="T15" fmla="*/ 160 h 160"/>
              </a:gdLst>
              <a:ahLst/>
              <a:cxnLst>
                <a:cxn ang="T8">
                  <a:pos x="T0" y="T1"/>
                </a:cxn>
                <a:cxn ang="T9">
                  <a:pos x="T2" y="T3"/>
                </a:cxn>
                <a:cxn ang="T10">
                  <a:pos x="T4" y="T5"/>
                </a:cxn>
                <a:cxn ang="T11">
                  <a:pos x="T6" y="T7"/>
                </a:cxn>
              </a:cxnLst>
              <a:rect l="T12" t="T13" r="T14" b="T15"/>
              <a:pathLst>
                <a:path w="480" h="160">
                  <a:moveTo>
                    <a:pt x="480" y="0"/>
                  </a:moveTo>
                  <a:cubicBezTo>
                    <a:pt x="376" y="12"/>
                    <a:pt x="272" y="24"/>
                    <a:pt x="240" y="48"/>
                  </a:cubicBezTo>
                  <a:cubicBezTo>
                    <a:pt x="208" y="72"/>
                    <a:pt x="328" y="128"/>
                    <a:pt x="288" y="144"/>
                  </a:cubicBezTo>
                  <a:cubicBezTo>
                    <a:pt x="248" y="160"/>
                    <a:pt x="124" y="152"/>
                    <a:pt x="0" y="144"/>
                  </a:cubicBezTo>
                </a:path>
              </a:pathLst>
            </a:custGeom>
            <a:noFill/>
            <a:ln w="28575">
              <a:solidFill>
                <a:schemeClr val="tx1"/>
              </a:solidFill>
              <a:round/>
              <a:headEnd/>
              <a:tailEnd type="triangle" w="med" len="med"/>
            </a:ln>
          </p:spPr>
          <p:txBody>
            <a:bodyPr wrap="none" anchor="ctr"/>
            <a:lstStyle/>
            <a:p>
              <a:endParaRPr lang="en-NZ"/>
            </a:p>
          </p:txBody>
        </p:sp>
      </p:grpSp>
      <p:graphicFrame>
        <p:nvGraphicFramePr>
          <p:cNvPr id="27" name="Object 2"/>
          <p:cNvGraphicFramePr>
            <a:graphicFrameLocks noChangeAspect="1"/>
          </p:cNvGraphicFramePr>
          <p:nvPr/>
        </p:nvGraphicFramePr>
        <p:xfrm>
          <a:off x="6948264" y="3068960"/>
          <a:ext cx="1525587" cy="1071563"/>
        </p:xfrm>
        <a:graphic>
          <a:graphicData uri="http://schemas.openxmlformats.org/presentationml/2006/ole">
            <mc:AlternateContent xmlns:mc="http://schemas.openxmlformats.org/markup-compatibility/2006">
              <mc:Choice xmlns:v="urn:schemas-microsoft-com:vml" Requires="v">
                <p:oleObj spid="_x0000_s1030" name="Equation" r:id="rId4" imgW="1028520" imgH="723600" progId="Equation.3">
                  <p:embed/>
                </p:oleObj>
              </mc:Choice>
              <mc:Fallback>
                <p:oleObj name="Equation" r:id="rId4" imgW="1028520" imgH="723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3068960"/>
                        <a:ext cx="1525587" cy="1071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Rectangle 13"/>
          <p:cNvSpPr>
            <a:spLocks noChangeArrowheads="1"/>
          </p:cNvSpPr>
          <p:nvPr/>
        </p:nvSpPr>
        <p:spPr bwMode="auto">
          <a:xfrm>
            <a:off x="571500" y="2204864"/>
            <a:ext cx="8572500" cy="707886"/>
          </a:xfrm>
          <a:prstGeom prst="rect">
            <a:avLst/>
          </a:prstGeom>
          <a:noFill/>
          <a:ln w="9525">
            <a:noFill/>
            <a:miter lim="800000"/>
            <a:headEnd/>
            <a:tailEnd/>
          </a:ln>
        </p:spPr>
        <p:txBody>
          <a:bodyPr>
            <a:spAutoFit/>
          </a:bodyPr>
          <a:lstStyle/>
          <a:p>
            <a:r>
              <a:rPr lang="en-NZ" sz="2000" dirty="0"/>
              <a:t>The symbol for Resistance is R and the unit is the ohm  </a:t>
            </a:r>
            <a:r>
              <a:rPr lang="el-GR" sz="2000" dirty="0"/>
              <a:t>Ω</a:t>
            </a:r>
            <a:r>
              <a:rPr lang="en-NZ" sz="2000" dirty="0"/>
              <a:t>,  </a:t>
            </a:r>
            <a:endParaRPr lang="en-NZ" sz="2000" dirty="0" smtClean="0"/>
          </a:p>
          <a:p>
            <a:r>
              <a:rPr lang="en-NZ" sz="2000" dirty="0" smtClean="0"/>
              <a:t>note </a:t>
            </a:r>
            <a:r>
              <a:rPr lang="en-NZ" sz="2000" dirty="0"/>
              <a:t>1</a:t>
            </a:r>
            <a:r>
              <a:rPr lang="el-GR" sz="2000" dirty="0"/>
              <a:t> Ω </a:t>
            </a:r>
            <a:r>
              <a:rPr lang="en-NZ" sz="2000" dirty="0"/>
              <a:t>= 1JsC</a:t>
            </a:r>
            <a:r>
              <a:rPr lang="en-NZ" sz="2000" baseline="30000" dirty="0"/>
              <a:t>-2</a:t>
            </a:r>
          </a:p>
        </p:txBody>
      </p:sp>
      <p:cxnSp>
        <p:nvCxnSpPr>
          <p:cNvPr id="30" name="Straight Arrow Connector 29"/>
          <p:cNvCxnSpPr/>
          <p:nvPr/>
        </p:nvCxnSpPr>
        <p:spPr>
          <a:xfrm rot="5400000" flipH="1" flipV="1">
            <a:off x="7199498" y="4689140"/>
            <a:ext cx="122493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63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755576" y="476672"/>
            <a:ext cx="7620000" cy="5562600"/>
          </a:xfrm>
          <a:prstGeom prst="rect">
            <a:avLst/>
          </a:prstGeom>
          <a:noFill/>
          <a:ln w="9525">
            <a:noFill/>
            <a:miter lim="800000"/>
            <a:headEnd/>
            <a:tailEnd/>
          </a:ln>
        </p:spPr>
      </p:pic>
    </p:spTree>
    <p:extLst>
      <p:ext uri="{BB962C8B-B14F-4D97-AF65-F5344CB8AC3E}">
        <p14:creationId xmlns:p14="http://schemas.microsoft.com/office/powerpoint/2010/main" val="418067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683568" y="404664"/>
            <a:ext cx="7344816" cy="5805902"/>
          </a:xfrm>
          <a:prstGeom prst="rect">
            <a:avLst/>
          </a:prstGeom>
          <a:noFill/>
          <a:ln w="9525">
            <a:noFill/>
            <a:miter lim="800000"/>
            <a:headEnd/>
            <a:tailEnd/>
          </a:ln>
        </p:spPr>
      </p:pic>
      <p:sp>
        <p:nvSpPr>
          <p:cNvPr id="3" name="TextBox 2"/>
          <p:cNvSpPr txBox="1"/>
          <p:nvPr/>
        </p:nvSpPr>
        <p:spPr>
          <a:xfrm>
            <a:off x="827584" y="6309320"/>
            <a:ext cx="3096344" cy="369332"/>
          </a:xfrm>
          <a:prstGeom prst="rect">
            <a:avLst/>
          </a:prstGeom>
          <a:noFill/>
        </p:spPr>
        <p:txBody>
          <a:bodyPr wrap="square" rtlCol="0">
            <a:spAutoFit/>
          </a:bodyPr>
          <a:lstStyle/>
          <a:p>
            <a:r>
              <a:rPr lang="en-US" dirty="0" smtClean="0"/>
              <a:t>Smoking is bad!</a:t>
            </a:r>
            <a:endParaRPr lang="en-US" dirty="0"/>
          </a:p>
        </p:txBody>
      </p:sp>
    </p:spTree>
    <p:extLst>
      <p:ext uri="{BB962C8B-B14F-4D97-AF65-F5344CB8AC3E}">
        <p14:creationId xmlns:p14="http://schemas.microsoft.com/office/powerpoint/2010/main" val="1603668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descr="27-T01"/>
          <p:cNvSpPr>
            <a:spLocks noGrp="1" noChangeAspect="1" noChangeArrowheads="1"/>
          </p:cNvSpPr>
          <p:nvPr/>
        </p:nvSpPr>
        <p:spPr bwMode="auto">
          <a:xfrm>
            <a:off x="1619672" y="-171400"/>
            <a:ext cx="5302250" cy="6858000"/>
          </a:xfrm>
          <a:prstGeom prst="rect">
            <a:avLst/>
          </a:prstGeom>
          <a:blipFill dpi="0" rotWithShape="1">
            <a:blip r:embed="rId3" cstate="print"/>
            <a:srcRect/>
            <a:stretch>
              <a:fillRect r="-22"/>
            </a:stretch>
          </a:blipFill>
          <a:ln w="9525">
            <a:noFill/>
            <a:miter lim="800000"/>
            <a:headEnd/>
            <a:tailEnd/>
          </a:ln>
          <a:effectLst/>
        </p:spPr>
        <p:txBody>
          <a:bodyPr/>
          <a:lstStyle/>
          <a:p>
            <a:endParaRPr lang="en-NZ"/>
          </a:p>
        </p:txBody>
      </p:sp>
      <p:sp>
        <p:nvSpPr>
          <p:cNvPr id="3" name="Rectangle 2"/>
          <p:cNvSpPr/>
          <p:nvPr/>
        </p:nvSpPr>
        <p:spPr>
          <a:xfrm>
            <a:off x="4860032" y="764704"/>
            <a:ext cx="194421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64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01600" y="3860800"/>
            <a:ext cx="2198038" cy="2477601"/>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spcAft>
                <a:spcPts val="1800"/>
              </a:spcAft>
            </a:pPr>
            <a:r>
              <a:rPr lang="en-US" altLang="en-US">
                <a:solidFill>
                  <a:srgbClr val="000000"/>
                </a:solidFill>
              </a:rPr>
              <a:t>What is:</a:t>
            </a:r>
          </a:p>
          <a:p>
            <a:pPr eaLnBrk="1" hangingPunct="1">
              <a:spcAft>
                <a:spcPts val="1800"/>
              </a:spcAft>
              <a:buFont typeface="Verdana" pitchFamily="-107" charset="0"/>
              <a:buAutoNum type="arabicPeriod"/>
            </a:pPr>
            <a:r>
              <a:rPr lang="en-US" altLang="en-US">
                <a:solidFill>
                  <a:srgbClr val="000000"/>
                </a:solidFill>
              </a:rPr>
              <a:t>a coulomb;</a:t>
            </a:r>
          </a:p>
          <a:p>
            <a:pPr eaLnBrk="1" hangingPunct="1">
              <a:spcAft>
                <a:spcPts val="1800"/>
              </a:spcAft>
              <a:buFont typeface="Verdana" pitchFamily="-107" charset="0"/>
              <a:buAutoNum type="arabicPeriod"/>
            </a:pPr>
            <a:r>
              <a:rPr lang="en-US" altLang="en-US">
                <a:solidFill>
                  <a:srgbClr val="000000"/>
                </a:solidFill>
              </a:rPr>
              <a:t>an ampere;</a:t>
            </a:r>
          </a:p>
          <a:p>
            <a:pPr eaLnBrk="1" hangingPunct="1">
              <a:spcAft>
                <a:spcPts val="1800"/>
              </a:spcAft>
              <a:buFont typeface="Verdana" pitchFamily="-107" charset="0"/>
              <a:buAutoNum type="arabicPeriod"/>
            </a:pPr>
            <a:r>
              <a:rPr lang="en-US" altLang="en-US">
                <a:solidFill>
                  <a:srgbClr val="000000"/>
                </a:solidFill>
              </a:rPr>
              <a:t>an ohm; and</a:t>
            </a:r>
          </a:p>
          <a:p>
            <a:pPr eaLnBrk="1" hangingPunct="1">
              <a:spcAft>
                <a:spcPts val="1800"/>
              </a:spcAft>
              <a:buFont typeface="Verdana" pitchFamily="-107" charset="0"/>
              <a:buAutoNum type="arabicPeriod"/>
            </a:pPr>
            <a:r>
              <a:rPr lang="en-US" altLang="en-US">
                <a:solidFill>
                  <a:srgbClr val="000000"/>
                </a:solidFill>
              </a:rPr>
              <a:t>a volt?</a:t>
            </a:r>
          </a:p>
        </p:txBody>
      </p:sp>
      <p:grpSp>
        <p:nvGrpSpPr>
          <p:cNvPr id="15365" name="Group 15"/>
          <p:cNvGrpSpPr>
            <a:grpSpLocks/>
          </p:cNvGrpSpPr>
          <p:nvPr/>
        </p:nvGrpSpPr>
        <p:grpSpPr bwMode="auto">
          <a:xfrm>
            <a:off x="101600" y="268288"/>
            <a:ext cx="2790825" cy="3333750"/>
            <a:chOff x="3098800" y="256188"/>
            <a:chExt cx="2790498" cy="3333750"/>
          </a:xfrm>
        </p:grpSpPr>
        <p:pic>
          <p:nvPicPr>
            <p:cNvPr id="32" name="Picture 16"/>
            <p:cNvPicPr>
              <a:picLocks noChangeAspect="1"/>
            </p:cNvPicPr>
            <p:nvPr/>
          </p:nvPicPr>
          <p:blipFill>
            <a:blip r:embed="rId2"/>
            <a:srcRect/>
            <a:stretch>
              <a:fillRect/>
            </a:stretch>
          </p:blipFill>
          <p:spPr bwMode="auto">
            <a:xfrm>
              <a:off x="3428495" y="256188"/>
              <a:ext cx="2107197" cy="2483136"/>
            </a:xfrm>
            <a:prstGeom prst="rect">
              <a:avLst/>
            </a:prstGeom>
            <a:ln w="228600" cap="sq" cmpd="thickThin">
              <a:solidFill>
                <a:srgbClr val="000000"/>
              </a:solidFill>
              <a:prstDash val="solid"/>
              <a:miter lim="800000"/>
            </a:ln>
            <a:effectLst>
              <a:innerShdw blurRad="76200">
                <a:srgbClr val="000000"/>
              </a:innerShdw>
            </a:effectLst>
          </p:spPr>
        </p:pic>
        <p:sp>
          <p:nvSpPr>
            <p:cNvPr id="33" name="TextBox 30"/>
            <p:cNvSpPr txBox="1">
              <a:spLocks noChangeArrowheads="1"/>
            </p:cNvSpPr>
            <p:nvPr/>
          </p:nvSpPr>
          <p:spPr bwMode="auto">
            <a:xfrm>
              <a:off x="3098800" y="2989774"/>
              <a:ext cx="2790498" cy="60016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r>
                <a:rPr lang="en-US" altLang="en-US">
                  <a:solidFill>
                    <a:srgbClr val="000000"/>
                  </a:solidFill>
                  <a:latin typeface="Monotype Corsiva" pitchFamily="-111" charset="0"/>
                </a:rPr>
                <a:t>Charles-Augustin de Coulomb</a:t>
              </a:r>
            </a:p>
            <a:p>
              <a:pPr algn="ctr" eaLnBrk="1" hangingPunct="1"/>
              <a:r>
                <a:rPr lang="en-US" altLang="en-US" sz="1400" i="1">
                  <a:solidFill>
                    <a:srgbClr val="000000"/>
                  </a:solidFill>
                </a:rPr>
                <a:t>(1736 – 1806)</a:t>
              </a:r>
              <a:endParaRPr lang="en-US" altLang="en-US" sz="1400" i="1">
                <a:solidFill>
                  <a:srgbClr val="000000"/>
                </a:solidFill>
                <a:latin typeface="Monotype Corsiva" pitchFamily="-111" charset="0"/>
              </a:endParaRPr>
            </a:p>
          </p:txBody>
        </p:sp>
      </p:grpSp>
      <p:grpSp>
        <p:nvGrpSpPr>
          <p:cNvPr id="15366" name="Group 16"/>
          <p:cNvGrpSpPr>
            <a:grpSpLocks/>
          </p:cNvGrpSpPr>
          <p:nvPr/>
        </p:nvGrpSpPr>
        <p:grpSpPr bwMode="auto">
          <a:xfrm>
            <a:off x="6699250" y="260350"/>
            <a:ext cx="1998663" cy="3487738"/>
            <a:chOff x="6648450" y="298451"/>
            <a:chExt cx="1997976" cy="3487624"/>
          </a:xfrm>
        </p:grpSpPr>
        <p:pic>
          <p:nvPicPr>
            <p:cNvPr id="35" name="Picture 34"/>
            <p:cNvPicPr>
              <a:picLocks noChangeAspect="1"/>
            </p:cNvPicPr>
            <p:nvPr/>
          </p:nvPicPr>
          <p:blipFill>
            <a:blip r:embed="rId3"/>
            <a:stretch>
              <a:fillRect/>
            </a:stretch>
          </p:blipFill>
          <p:spPr>
            <a:xfrm>
              <a:off x="6648450" y="298451"/>
              <a:ext cx="1997976" cy="2571750"/>
            </a:xfrm>
            <a:prstGeom prst="rect">
              <a:avLst/>
            </a:prstGeom>
            <a:ln w="228600" cap="sq" cmpd="thickThin">
              <a:solidFill>
                <a:srgbClr val="000000"/>
              </a:solidFill>
              <a:prstDash val="solid"/>
              <a:miter lim="800000"/>
            </a:ln>
            <a:effectLst>
              <a:innerShdw blurRad="76200">
                <a:srgbClr val="000000"/>
              </a:innerShdw>
            </a:effectLst>
          </p:spPr>
        </p:pic>
        <p:sp>
          <p:nvSpPr>
            <p:cNvPr id="36" name="TextBox 27"/>
            <p:cNvSpPr txBox="1">
              <a:spLocks noChangeArrowheads="1"/>
            </p:cNvSpPr>
            <p:nvPr/>
          </p:nvSpPr>
          <p:spPr bwMode="auto">
            <a:xfrm>
              <a:off x="6781800" y="3124355"/>
              <a:ext cx="1790771" cy="66172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spcAft>
                  <a:spcPts val="600"/>
                </a:spcAft>
              </a:pPr>
              <a:r>
                <a:rPr lang="en-US" altLang="en-US" sz="1800">
                  <a:solidFill>
                    <a:srgbClr val="000000"/>
                  </a:solidFill>
                  <a:latin typeface="Monotype Corsiva" pitchFamily="-111" charset="0"/>
                </a:rPr>
                <a:t>George Simon Ohm</a:t>
              </a:r>
            </a:p>
            <a:p>
              <a:pPr algn="ctr" eaLnBrk="1" hangingPunct="1">
                <a:spcAft>
                  <a:spcPts val="600"/>
                </a:spcAft>
              </a:pPr>
              <a:r>
                <a:rPr lang="en-US" altLang="en-US" sz="1400" i="1">
                  <a:solidFill>
                    <a:srgbClr val="000000"/>
                  </a:solidFill>
                </a:rPr>
                <a:t>(1789 – 1854)</a:t>
              </a:r>
            </a:p>
          </p:txBody>
        </p:sp>
      </p:grpSp>
      <p:grpSp>
        <p:nvGrpSpPr>
          <p:cNvPr id="15367" name="Group 14"/>
          <p:cNvGrpSpPr>
            <a:grpSpLocks/>
          </p:cNvGrpSpPr>
          <p:nvPr/>
        </p:nvGrpSpPr>
        <p:grpSpPr bwMode="auto">
          <a:xfrm>
            <a:off x="3556000" y="266700"/>
            <a:ext cx="2054225" cy="3382963"/>
            <a:chOff x="228600" y="254000"/>
            <a:chExt cx="2054888" cy="3382788"/>
          </a:xfrm>
        </p:grpSpPr>
        <p:pic>
          <p:nvPicPr>
            <p:cNvPr id="38" name="Picture 37"/>
            <p:cNvPicPr>
              <a:picLocks noChangeAspect="1"/>
            </p:cNvPicPr>
            <p:nvPr/>
          </p:nvPicPr>
          <p:blipFill>
            <a:blip r:embed="rId4">
              <a:duotone>
                <a:prstClr val="black"/>
                <a:srgbClr val="D9C3A5">
                  <a:tint val="50000"/>
                  <a:satMod val="180000"/>
                </a:srgbClr>
              </a:duotone>
            </a:blip>
            <a:stretch>
              <a:fillRect/>
            </a:stretch>
          </p:blipFill>
          <p:spPr>
            <a:xfrm>
              <a:off x="253494" y="254000"/>
              <a:ext cx="2004548" cy="2447500"/>
            </a:xfrm>
            <a:prstGeom prst="rect">
              <a:avLst/>
            </a:prstGeom>
            <a:ln w="228600" cap="sq" cmpd="thickThin">
              <a:solidFill>
                <a:srgbClr val="000000"/>
              </a:solidFill>
              <a:prstDash val="solid"/>
              <a:miter lim="800000"/>
            </a:ln>
            <a:effectLst>
              <a:innerShdw blurRad="76200">
                <a:srgbClr val="000000"/>
              </a:innerShdw>
            </a:effectLst>
          </p:spPr>
        </p:pic>
        <p:sp>
          <p:nvSpPr>
            <p:cNvPr id="39" name="TextBox 32"/>
            <p:cNvSpPr txBox="1">
              <a:spLocks noChangeArrowheads="1"/>
            </p:cNvSpPr>
            <p:nvPr/>
          </p:nvSpPr>
          <p:spPr bwMode="auto">
            <a:xfrm>
              <a:off x="228600" y="2959680"/>
              <a:ext cx="2054888" cy="67710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spcAft>
                  <a:spcPts val="600"/>
                </a:spcAft>
              </a:pPr>
              <a:r>
                <a:rPr lang="en-US" altLang="en-US">
                  <a:solidFill>
                    <a:srgbClr val="000000"/>
                  </a:solidFill>
                  <a:latin typeface="Monotype Corsiva" pitchFamily="-111" charset="0"/>
                </a:rPr>
                <a:t>André Marie Ampère</a:t>
              </a:r>
            </a:p>
            <a:p>
              <a:pPr algn="ctr" eaLnBrk="1" hangingPunct="1">
                <a:spcAft>
                  <a:spcPts val="600"/>
                </a:spcAft>
              </a:pPr>
              <a:r>
                <a:rPr lang="en-US" altLang="en-US" sz="1400" i="1">
                  <a:solidFill>
                    <a:srgbClr val="000000"/>
                  </a:solidFill>
                </a:rPr>
                <a:t>(1775 – 1836)</a:t>
              </a:r>
            </a:p>
          </p:txBody>
        </p:sp>
      </p:grpSp>
      <p:grpSp>
        <p:nvGrpSpPr>
          <p:cNvPr id="15368" name="Group 17"/>
          <p:cNvGrpSpPr>
            <a:grpSpLocks/>
          </p:cNvGrpSpPr>
          <p:nvPr/>
        </p:nvGrpSpPr>
        <p:grpSpPr bwMode="auto">
          <a:xfrm>
            <a:off x="2587625" y="3925888"/>
            <a:ext cx="6492875" cy="2463800"/>
            <a:chOff x="2296421" y="3977288"/>
            <a:chExt cx="6492384" cy="2463467"/>
          </a:xfrm>
        </p:grpSpPr>
        <p:sp>
          <p:nvSpPr>
            <p:cNvPr id="41" name="TextBox 26"/>
            <p:cNvSpPr txBox="1">
              <a:spLocks noChangeArrowheads="1"/>
            </p:cNvSpPr>
            <p:nvPr/>
          </p:nvSpPr>
          <p:spPr bwMode="auto">
            <a:xfrm>
              <a:off x="4546600" y="4898192"/>
              <a:ext cx="4242205" cy="67710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r>
                <a:rPr lang="en-US" altLang="en-US">
                  <a:solidFill>
                    <a:srgbClr val="000000"/>
                  </a:solidFill>
                  <a:latin typeface="Monotype Corsiva" pitchFamily="-111" charset="0"/>
                </a:rPr>
                <a:t>Alessandro Giuseppe Antonio Anastasio Volta</a:t>
              </a:r>
            </a:p>
            <a:p>
              <a:pPr algn="ctr" eaLnBrk="1" hangingPunct="1"/>
              <a:r>
                <a:rPr lang="en-US" altLang="en-US">
                  <a:solidFill>
                    <a:srgbClr val="000000"/>
                  </a:solidFill>
                  <a:latin typeface="Monotype Corsiva" pitchFamily="-111" charset="0"/>
                </a:rPr>
                <a:t>1745 - 1827</a:t>
              </a:r>
            </a:p>
          </p:txBody>
        </p:sp>
        <p:pic>
          <p:nvPicPr>
            <p:cNvPr id="42" name="Picture 41"/>
            <p:cNvPicPr>
              <a:picLocks noChangeAspect="1"/>
            </p:cNvPicPr>
            <p:nvPr/>
          </p:nvPicPr>
          <p:blipFill>
            <a:blip r:embed="rId5"/>
            <a:stretch>
              <a:fillRect/>
            </a:stretch>
          </p:blipFill>
          <p:spPr>
            <a:xfrm>
              <a:off x="2296421" y="3977288"/>
              <a:ext cx="2005745" cy="2463467"/>
            </a:xfrm>
            <a:prstGeom prst="rect">
              <a:avLst/>
            </a:prstGeom>
            <a:ln w="228600" cap="sq" cmpd="thickThin">
              <a:solidFill>
                <a:srgbClr val="000000"/>
              </a:solidFill>
              <a:prstDash val="solid"/>
              <a:miter lim="800000"/>
            </a:ln>
            <a:effectLst>
              <a:innerShdw blurRad="76200">
                <a:srgbClr val="000000"/>
              </a:innerShdw>
            </a:effectLst>
          </p:spPr>
        </p:pic>
      </p:grpSp>
      <p:grpSp>
        <p:nvGrpSpPr>
          <p:cNvPr id="6" name="Group 21"/>
          <p:cNvGrpSpPr/>
          <p:nvPr/>
        </p:nvGrpSpPr>
        <p:grpSpPr>
          <a:xfrm>
            <a:off x="143586" y="389410"/>
            <a:ext cx="9017000" cy="4889500"/>
            <a:chOff x="76200" y="241300"/>
            <a:chExt cx="9017000" cy="4889500"/>
          </a:xfrm>
          <a:effectLst>
            <a:glow rad="101600">
              <a:schemeClr val="accent6">
                <a:alpha val="75000"/>
              </a:schemeClr>
            </a:glow>
            <a:outerShdw blurRad="152400" dist="317500" dir="5400000" sx="90000" sy="-19000">
              <a:srgbClr val="000000">
                <a:alpha val="20000"/>
              </a:srgbClr>
            </a:outerShdw>
          </a:effectLst>
        </p:grpSpPr>
        <p:sp>
          <p:nvSpPr>
            <p:cNvPr id="23" name="Rounded Rectangle 22"/>
            <p:cNvSpPr/>
            <p:nvPr/>
          </p:nvSpPr>
          <p:spPr bwMode="auto">
            <a:xfrm>
              <a:off x="76200" y="241300"/>
              <a:ext cx="9017000" cy="4889500"/>
            </a:xfrm>
            <a:prstGeom prst="roundRect">
              <a:avLst>
                <a:gd name="adj" fmla="val 10640"/>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pitchFamily="-107" charset="0"/>
                <a:ea typeface="ＭＳ Ｐゴシック" pitchFamily="-107" charset="-128"/>
                <a:cs typeface="ＭＳ Ｐゴシック" pitchFamily="-107" charset="-128"/>
              </a:endParaRPr>
            </a:p>
          </p:txBody>
        </p:sp>
        <p:grpSp>
          <p:nvGrpSpPr>
            <p:cNvPr id="7" name="Group 10"/>
            <p:cNvGrpSpPr/>
            <p:nvPr/>
          </p:nvGrpSpPr>
          <p:grpSpPr>
            <a:xfrm>
              <a:off x="1181100" y="381000"/>
              <a:ext cx="6807200" cy="1003300"/>
              <a:chOff x="1181100" y="533400"/>
              <a:chExt cx="6807200" cy="1003300"/>
            </a:xfrm>
          </p:grpSpPr>
          <p:sp>
            <p:nvSpPr>
              <p:cNvPr id="27" name="Rounded Rectangle 26"/>
              <p:cNvSpPr/>
              <p:nvPr/>
            </p:nvSpPr>
            <p:spPr bwMode="auto">
              <a:xfrm>
                <a:off x="1181100" y="533400"/>
                <a:ext cx="6807200" cy="1003300"/>
              </a:xfrm>
              <a:prstGeom prst="round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pitchFamily="-107" charset="0"/>
                  <a:ea typeface="ＭＳ Ｐゴシック" pitchFamily="-107" charset="-128"/>
                  <a:cs typeface="ＭＳ Ｐゴシック" pitchFamily="-107" charset="-128"/>
                </a:endParaRPr>
              </a:p>
            </p:txBody>
          </p:sp>
          <p:sp>
            <p:nvSpPr>
              <p:cNvPr id="28" name="TextBox 15"/>
              <p:cNvSpPr txBox="1">
                <a:spLocks noChangeArrowheads="1"/>
              </p:cNvSpPr>
              <p:nvPr/>
            </p:nvSpPr>
            <p:spPr bwMode="auto">
              <a:xfrm>
                <a:off x="1574800" y="685800"/>
                <a:ext cx="6023103" cy="707886"/>
              </a:xfrm>
              <a:prstGeom prst="rect">
                <a:avLst/>
              </a:prstGeom>
              <a:noFill/>
              <a:ln w="9525">
                <a:noFill/>
                <a:miter lim="800000"/>
                <a:headEnd/>
                <a:tailEnd/>
              </a:ln>
            </p:spPr>
            <p:txBody>
              <a:bodyPr wrap="none">
                <a:spAutoFit/>
              </a:bodyPr>
              <a:lstStyle/>
              <a:p>
                <a:pPr>
                  <a:defRPr/>
                </a:pPr>
                <a:r>
                  <a:rPr lang="en-US" sz="4000" dirty="0">
                    <a:solidFill>
                      <a:srgbClr val="C00000"/>
                    </a:solidFill>
                    <a:latin typeface="Verdana" pitchFamily="-106" charset="0"/>
                    <a:ea typeface="ＭＳ Ｐゴシック" pitchFamily="-106" charset="-128"/>
                    <a:cs typeface="ＭＳ Ｐゴシック" pitchFamily="-106" charset="-128"/>
                  </a:rPr>
                  <a:t>The Examiners' Report</a:t>
                </a:r>
              </a:p>
            </p:txBody>
          </p:sp>
        </p:grpSp>
        <p:sp>
          <p:nvSpPr>
            <p:cNvPr id="25" name="Rounded Rectangle 24"/>
            <p:cNvSpPr/>
            <p:nvPr/>
          </p:nvSpPr>
          <p:spPr bwMode="auto">
            <a:xfrm>
              <a:off x="190500" y="1574800"/>
              <a:ext cx="8775700" cy="3390900"/>
            </a:xfrm>
            <a:prstGeom prst="roundRect">
              <a:avLst>
                <a:gd name="adj" fmla="val 10494"/>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1900">
                <a:solidFill>
                  <a:prstClr val="black"/>
                </a:solidFill>
                <a:latin typeface="Verdana" pitchFamily="-107" charset="0"/>
                <a:ea typeface="ＭＳ Ｐゴシック" pitchFamily="-107" charset="-128"/>
                <a:cs typeface="ＭＳ Ｐゴシック" pitchFamily="-107" charset="-128"/>
              </a:endParaRPr>
            </a:p>
          </p:txBody>
        </p:sp>
        <p:sp>
          <p:nvSpPr>
            <p:cNvPr id="26" name="Rectangle 5"/>
            <p:cNvSpPr>
              <a:spLocks noChangeArrowheads="1"/>
            </p:cNvSpPr>
            <p:nvPr/>
          </p:nvSpPr>
          <p:spPr bwMode="auto">
            <a:xfrm>
              <a:off x="254000" y="1620838"/>
              <a:ext cx="8813800" cy="3231654"/>
            </a:xfrm>
            <a:prstGeom prst="rect">
              <a:avLst/>
            </a:prstGeom>
            <a:noFill/>
            <a:ln w="9525">
              <a:noFill/>
              <a:miter lim="800000"/>
              <a:headEnd/>
              <a:tailEnd/>
            </a:ln>
          </p:spPr>
          <p:txBody>
            <a:bodyPr>
              <a:spAutoFit/>
            </a:bodyPr>
            <a:lstStyle/>
            <a:p>
              <a:pPr>
                <a:spcAft>
                  <a:spcPts val="3000"/>
                </a:spcAft>
                <a:defRPr/>
              </a:pPr>
              <a:r>
                <a:rPr lang="en-US" sz="2200" dirty="0">
                  <a:solidFill>
                    <a:srgbClr val="000090"/>
                  </a:solidFill>
                  <a:latin typeface="Verdana" pitchFamily="-106" charset="0"/>
                  <a:ea typeface="ＭＳ Ｐゴシック" pitchFamily="-106" charset="-128"/>
                  <a:cs typeface="ＭＳ Ｐゴシック" pitchFamily="-106" charset="-128"/>
                </a:rPr>
                <a:t>Candidates were confused between current and voltage ...  </a:t>
              </a:r>
            </a:p>
            <a:p>
              <a:pPr>
                <a:spcAft>
                  <a:spcPts val="3000"/>
                </a:spcAft>
                <a:defRPr/>
              </a:pPr>
              <a:r>
                <a:rPr lang="en-US" sz="2200" dirty="0">
                  <a:solidFill>
                    <a:srgbClr val="000090"/>
                  </a:solidFill>
                  <a:latin typeface="Verdana" pitchFamily="-106" charset="0"/>
                  <a:ea typeface="ＭＳ Ｐゴシック" pitchFamily="-106" charset="-128"/>
                  <a:cs typeface="ＭＳ Ｐゴシック" pitchFamily="-106" charset="-128"/>
                </a:rPr>
                <a:t>Some candidates persisted with the idea of current “driving” the electricity rather than using the correct ideas of </a:t>
              </a:r>
              <a:r>
                <a:rPr lang="en-US" sz="2200" b="1" dirty="0" err="1">
                  <a:solidFill>
                    <a:srgbClr val="000090"/>
                  </a:solidFill>
                  <a:latin typeface="Verdana" pitchFamily="-106" charset="0"/>
                  <a:ea typeface="ＭＳ Ｐゴシック" pitchFamily="-106" charset="-128"/>
                  <a:cs typeface="ＭＳ Ｐゴシック" pitchFamily="-106" charset="-128"/>
                </a:rPr>
                <a:t>emf</a:t>
              </a:r>
              <a:r>
                <a:rPr lang="en-US" sz="2200" b="1" dirty="0">
                  <a:solidFill>
                    <a:srgbClr val="000090"/>
                  </a:solidFill>
                  <a:latin typeface="Verdana" pitchFamily="-106" charset="0"/>
                  <a:ea typeface="ＭＳ Ｐゴシック" pitchFamily="-106" charset="-128"/>
                  <a:cs typeface="ＭＳ Ｐゴシック" pitchFamily="-106" charset="-128"/>
                </a:rPr>
                <a:t> </a:t>
              </a:r>
              <a:r>
                <a:rPr lang="en-US" sz="2200" dirty="0">
                  <a:solidFill>
                    <a:srgbClr val="000090"/>
                  </a:solidFill>
                  <a:latin typeface="Verdana" pitchFamily="-106" charset="0"/>
                  <a:ea typeface="ＭＳ Ｐゴシック" pitchFamily="-106" charset="-128"/>
                  <a:cs typeface="ＭＳ Ｐゴシック" pitchFamily="-106" charset="-128"/>
                </a:rPr>
                <a:t>and </a:t>
              </a:r>
              <a:r>
                <a:rPr lang="en-US" sz="2200" b="1" dirty="0">
                  <a:solidFill>
                    <a:srgbClr val="000090"/>
                  </a:solidFill>
                  <a:latin typeface="Verdana" pitchFamily="-106" charset="0"/>
                  <a:ea typeface="ＭＳ Ｐゴシック" pitchFamily="-106" charset="-128"/>
                  <a:cs typeface="ＭＳ Ｐゴシック" pitchFamily="-106" charset="-128"/>
                </a:rPr>
                <a:t>pd.</a:t>
              </a:r>
              <a:r>
                <a:rPr lang="en-US" sz="2200" dirty="0">
                  <a:solidFill>
                    <a:srgbClr val="000090"/>
                  </a:solidFill>
                  <a:latin typeface="Verdana" pitchFamily="-106" charset="0"/>
                  <a:ea typeface="ＭＳ Ｐゴシック" pitchFamily="-106" charset="-128"/>
                  <a:cs typeface="ＭＳ Ｐゴシック" pitchFamily="-106" charset="-128"/>
                </a:rPr>
                <a:t> </a:t>
              </a:r>
              <a:r>
                <a:rPr lang="en-US" sz="2200" b="1" dirty="0">
                  <a:solidFill>
                    <a:srgbClr val="000090"/>
                  </a:solidFill>
                  <a:latin typeface="Verdana" pitchFamily="-106" charset="0"/>
                  <a:ea typeface="ＭＳ Ｐゴシック" pitchFamily="-106" charset="-128"/>
                  <a:cs typeface="ＭＳ Ｐゴシック" pitchFamily="-106" charset="-128"/>
                </a:rPr>
                <a:t>p</a:t>
              </a:r>
              <a:r>
                <a:rPr lang="en-US" sz="2200" dirty="0">
                  <a:solidFill>
                    <a:srgbClr val="000090"/>
                  </a:solidFill>
                  <a:latin typeface="Verdana" pitchFamily="-106" charset="0"/>
                  <a:ea typeface="ＭＳ Ｐゴシック" pitchFamily="-106" charset="-128"/>
                  <a:cs typeface="ＭＳ Ｐゴシック" pitchFamily="-106" charset="-128"/>
                </a:rPr>
                <a:t>otential </a:t>
              </a:r>
              <a:r>
                <a:rPr lang="en-US" sz="2200" b="1" dirty="0">
                  <a:solidFill>
                    <a:srgbClr val="000090"/>
                  </a:solidFill>
                  <a:latin typeface="Verdana" pitchFamily="-106" charset="0"/>
                  <a:ea typeface="ＭＳ Ｐゴシック" pitchFamily="-106" charset="-128"/>
                  <a:cs typeface="ＭＳ Ｐゴシック" pitchFamily="-106" charset="-128"/>
                </a:rPr>
                <a:t>d</a:t>
              </a:r>
              <a:r>
                <a:rPr lang="en-US" sz="2200" dirty="0">
                  <a:solidFill>
                    <a:srgbClr val="000090"/>
                  </a:solidFill>
                  <a:latin typeface="Verdana" pitchFamily="-106" charset="0"/>
                  <a:ea typeface="ＭＳ Ｐゴシック" pitchFamily="-106" charset="-128"/>
                  <a:cs typeface="ＭＳ Ｐゴシック" pitchFamily="-106" charset="-128"/>
                </a:rPr>
                <a:t>ifference (</a:t>
              </a:r>
              <a:r>
                <a:rPr lang="en-US" sz="2200" b="1" dirty="0">
                  <a:solidFill>
                    <a:srgbClr val="000090"/>
                  </a:solidFill>
                  <a:latin typeface="Verdana" pitchFamily="-106" charset="0"/>
                  <a:ea typeface="ＭＳ Ｐゴシック" pitchFamily="-106" charset="-128"/>
                  <a:cs typeface="ＭＳ Ｐゴシック" pitchFamily="-106" charset="-128"/>
                </a:rPr>
                <a:t>pd</a:t>
              </a:r>
              <a:r>
                <a:rPr lang="en-US" sz="2200" dirty="0">
                  <a:solidFill>
                    <a:srgbClr val="000090"/>
                  </a:solidFill>
                  <a:latin typeface="Verdana" pitchFamily="-106" charset="0"/>
                  <a:ea typeface="ＭＳ Ｐゴシック" pitchFamily="-106" charset="-128"/>
                  <a:cs typeface="ＭＳ Ｐゴシック" pitchFamily="-106" charset="-128"/>
                </a:rPr>
                <a:t>), can be </a:t>
              </a:r>
              <a:r>
                <a:rPr lang="en-US" sz="2200" b="1" dirty="0">
                  <a:solidFill>
                    <a:srgbClr val="000090"/>
                  </a:solidFill>
                  <a:latin typeface="Verdana" pitchFamily="-106" charset="0"/>
                  <a:ea typeface="ＭＳ Ｐゴシック" pitchFamily="-106" charset="-128"/>
                  <a:cs typeface="ＭＳ Ｐゴシック" pitchFamily="-106" charset="-128"/>
                </a:rPr>
                <a:t>p</a:t>
              </a:r>
              <a:r>
                <a:rPr lang="en-US" sz="2200" dirty="0">
                  <a:solidFill>
                    <a:srgbClr val="000090"/>
                  </a:solidFill>
                  <a:latin typeface="Verdana" pitchFamily="-106" charset="0"/>
                  <a:ea typeface="ＭＳ Ｐゴシック" pitchFamily="-106" charset="-128"/>
                  <a:cs typeface="ＭＳ Ｐゴシック" pitchFamily="-106" charset="-128"/>
                </a:rPr>
                <a:t>otential </a:t>
              </a:r>
              <a:r>
                <a:rPr lang="en-US" sz="2200" b="1" dirty="0">
                  <a:solidFill>
                    <a:srgbClr val="000090"/>
                  </a:solidFill>
                  <a:latin typeface="Verdana" pitchFamily="-106" charset="0"/>
                  <a:ea typeface="ＭＳ Ｐゴシック" pitchFamily="-106" charset="-128"/>
                  <a:cs typeface="ＭＳ Ｐゴシック" pitchFamily="-106" charset="-128"/>
                </a:rPr>
                <a:t>d</a:t>
              </a:r>
              <a:r>
                <a:rPr lang="en-US" sz="2200" dirty="0">
                  <a:solidFill>
                    <a:srgbClr val="000090"/>
                  </a:solidFill>
                  <a:latin typeface="Verdana" pitchFamily="-106" charset="0"/>
                  <a:ea typeface="ＭＳ Ｐゴシック" pitchFamily="-106" charset="-128"/>
                  <a:cs typeface="ＭＳ Ｐゴシック" pitchFamily="-106" charset="-128"/>
                </a:rPr>
                <a:t>rop (</a:t>
              </a:r>
              <a:r>
                <a:rPr lang="en-US" sz="2200" b="1" dirty="0">
                  <a:solidFill>
                    <a:srgbClr val="000090"/>
                  </a:solidFill>
                  <a:latin typeface="Verdana" pitchFamily="-106" charset="0"/>
                  <a:ea typeface="ＭＳ Ｐゴシック" pitchFamily="-106" charset="-128"/>
                  <a:cs typeface="ＭＳ Ｐゴシック" pitchFamily="-106" charset="-128"/>
                </a:rPr>
                <a:t>pd</a:t>
              </a:r>
              <a:r>
                <a:rPr lang="en-US" sz="2200" dirty="0">
                  <a:solidFill>
                    <a:srgbClr val="000090"/>
                  </a:solidFill>
                  <a:latin typeface="Verdana" pitchFamily="-106" charset="0"/>
                  <a:ea typeface="ＭＳ Ｐゴシック" pitchFamily="-106" charset="-128"/>
                  <a:cs typeface="ＭＳ Ｐゴシック" pitchFamily="-106" charset="-128"/>
                </a:rPr>
                <a:t>) or </a:t>
              </a:r>
              <a:r>
                <a:rPr lang="en-US" sz="2200" b="1" dirty="0">
                  <a:solidFill>
                    <a:srgbClr val="000090"/>
                  </a:solidFill>
                  <a:latin typeface="Verdana" pitchFamily="-106" charset="0"/>
                  <a:ea typeface="ＭＳ Ｐゴシック" pitchFamily="-106" charset="-128"/>
                  <a:cs typeface="ＭＳ Ｐゴシック" pitchFamily="-106" charset="-128"/>
                </a:rPr>
                <a:t>p</a:t>
              </a:r>
              <a:r>
                <a:rPr lang="en-US" sz="2200" dirty="0">
                  <a:solidFill>
                    <a:srgbClr val="000090"/>
                  </a:solidFill>
                  <a:latin typeface="Verdana" pitchFamily="-106" charset="0"/>
                  <a:ea typeface="ＭＳ Ｐゴシック" pitchFamily="-106" charset="-128"/>
                  <a:cs typeface="ＭＳ Ｐゴシック" pitchFamily="-106" charset="-128"/>
                </a:rPr>
                <a:t>otential </a:t>
              </a:r>
              <a:r>
                <a:rPr lang="en-US" sz="2200" b="1" dirty="0">
                  <a:solidFill>
                    <a:srgbClr val="000090"/>
                  </a:solidFill>
                  <a:latin typeface="Verdana" pitchFamily="-106" charset="0"/>
                  <a:ea typeface="ＭＳ Ｐゴシック" pitchFamily="-106" charset="-128"/>
                  <a:cs typeface="ＭＳ Ｐゴシック" pitchFamily="-106" charset="-128"/>
                </a:rPr>
                <a:t>r</a:t>
              </a:r>
              <a:r>
                <a:rPr lang="en-US" sz="2200" dirty="0">
                  <a:solidFill>
                    <a:srgbClr val="000090"/>
                  </a:solidFill>
                  <a:latin typeface="Verdana" pitchFamily="-106" charset="0"/>
                  <a:ea typeface="ＭＳ Ｐゴシック" pitchFamily="-106" charset="-128"/>
                  <a:cs typeface="ＭＳ Ｐゴシック" pitchFamily="-106" charset="-128"/>
                </a:rPr>
                <a:t>ise (</a:t>
              </a:r>
              <a:r>
                <a:rPr lang="en-US" sz="2200" b="1" dirty="0">
                  <a:solidFill>
                    <a:srgbClr val="000090"/>
                  </a:solidFill>
                  <a:latin typeface="Verdana" pitchFamily="-106" charset="0"/>
                  <a:ea typeface="ＭＳ Ｐゴシック" pitchFamily="-106" charset="-128"/>
                  <a:cs typeface="ＭＳ Ｐゴシック" pitchFamily="-106" charset="-128"/>
                </a:rPr>
                <a:t>pr</a:t>
              </a:r>
              <a:r>
                <a:rPr lang="en-US" sz="2200" dirty="0">
                  <a:solidFill>
                    <a:srgbClr val="000090"/>
                  </a:solidFill>
                  <a:latin typeface="Verdana" pitchFamily="-106" charset="0"/>
                  <a:ea typeface="ＭＳ Ｐゴシック" pitchFamily="-106" charset="-128"/>
                  <a:cs typeface="ＭＳ Ｐゴシック" pitchFamily="-106" charset="-128"/>
                </a:rPr>
                <a:t>).</a:t>
              </a:r>
            </a:p>
            <a:p>
              <a:pPr>
                <a:spcAft>
                  <a:spcPts val="3000"/>
                </a:spcAft>
                <a:defRPr/>
              </a:pPr>
              <a:r>
                <a:rPr lang="en-US" sz="2200" dirty="0">
                  <a:solidFill>
                    <a:srgbClr val="000090"/>
                  </a:solidFill>
                  <a:latin typeface="Verdana" pitchFamily="-106" charset="0"/>
                  <a:ea typeface="ＭＳ Ｐゴシック" pitchFamily="-106" charset="-128"/>
                  <a:cs typeface="ＭＳ Ｐゴシック" pitchFamily="-106" charset="-128"/>
                </a:rPr>
                <a:t>Many candidates had an insufficient grasp of the concepts of current and voltage ... </a:t>
              </a:r>
              <a:r>
                <a:rPr lang="en-US" sz="2200" i="1" dirty="0">
                  <a:solidFill>
                    <a:srgbClr val="000090"/>
                  </a:solidFill>
                  <a:latin typeface="Verdana" pitchFamily="-106" charset="0"/>
                  <a:ea typeface="ＭＳ Ｐゴシック" pitchFamily="-106" charset="-128"/>
                  <a:cs typeface="ＭＳ Ｐゴシック" pitchFamily="-106" charset="-128"/>
                </a:rPr>
                <a:t> </a:t>
              </a:r>
              <a:endParaRPr lang="en-US" sz="2200" dirty="0">
                <a:solidFill>
                  <a:srgbClr val="000090"/>
                </a:solidFill>
                <a:latin typeface="Verdana"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1450630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xit" presetSubtype="32" fill="hold" nodeType="clickEffect">
                                  <p:stCondLst>
                                    <p:cond delay="0"/>
                                  </p:stCondLst>
                                  <p:childTnLst>
                                    <p:anim calcmode="lin" valueType="num">
                                      <p:cBhvr>
                                        <p:cTn id="12" dur="2000"/>
                                        <p:tgtEl>
                                          <p:spTgt spid="6"/>
                                        </p:tgtEl>
                                        <p:attrNameLst>
                                          <p:attrName>ppt_w</p:attrName>
                                        </p:attrNameLst>
                                      </p:cBhvr>
                                      <p:tavLst>
                                        <p:tav tm="0">
                                          <p:val>
                                            <p:strVal val="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fltVal val="0"/>
                                          </p:val>
                                        </p:tav>
                                      </p:tavLst>
                                    </p:anim>
                                    <p:set>
                                      <p:cBhvr>
                                        <p:cTn id="14"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5"/>
          <p:cNvSpPr txBox="1">
            <a:spLocks noChangeArrowheads="1"/>
          </p:cNvSpPr>
          <p:nvPr/>
        </p:nvSpPr>
        <p:spPr bwMode="auto">
          <a:xfrm>
            <a:off x="63500" y="50800"/>
            <a:ext cx="1731963" cy="3841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r>
              <a:rPr lang="en-US" altLang="en-US">
                <a:solidFill>
                  <a:srgbClr val="000000"/>
                </a:solidFill>
              </a:rPr>
              <a:t>Explanations  </a:t>
            </a:r>
          </a:p>
        </p:txBody>
      </p:sp>
      <p:sp>
        <p:nvSpPr>
          <p:cNvPr id="19461" name="TextBox 80"/>
          <p:cNvSpPr txBox="1">
            <a:spLocks noChangeArrowheads="1"/>
          </p:cNvSpPr>
          <p:nvPr/>
        </p:nvSpPr>
        <p:spPr bwMode="auto">
          <a:xfrm>
            <a:off x="50800" y="952500"/>
            <a:ext cx="5600700" cy="1431925"/>
          </a:xfrm>
          <a:prstGeom prst="rect">
            <a:avLst/>
          </a:prstGeom>
          <a:gradFill rotWithShape="1">
            <a:gsLst>
              <a:gs pos="0">
                <a:srgbClr val="F0FFE3"/>
              </a:gs>
              <a:gs pos="64999">
                <a:srgbClr val="D9FFB8"/>
              </a:gs>
              <a:gs pos="100000">
                <a:srgbClr val="CAFF99"/>
              </a:gs>
            </a:gsLst>
            <a:lin ang="5400000" scaled="1"/>
          </a:gradFill>
          <a:ln w="9525">
            <a:solidFill>
              <a:srgbClr val="7DB601"/>
            </a:solidFill>
            <a:miter lim="800000"/>
            <a:headEnd/>
            <a:tailEnd/>
          </a:ln>
          <a:effectLst>
            <a:outerShdw blurRad="40000" dist="20000" dir="5400000" rotWithShape="0">
              <a:srgbClr val="808080">
                <a:alpha val="37999"/>
              </a:srgbClr>
            </a:outerShdw>
          </a:effectLst>
        </p:spPr>
        <p:txBody>
          <a:bodyPr bIns="93600">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lnSpc>
                <a:spcPct val="150000"/>
              </a:lnSpc>
            </a:pPr>
            <a:r>
              <a:rPr lang="en-US" altLang="en-US" u="sng">
                <a:solidFill>
                  <a:srgbClr val="E51313"/>
                </a:solidFill>
              </a:rPr>
              <a:t>You should LEARN that:</a:t>
            </a:r>
          </a:p>
          <a:p>
            <a:pPr eaLnBrk="1" hangingPunct="1">
              <a:lnSpc>
                <a:spcPct val="150000"/>
              </a:lnSpc>
            </a:pPr>
            <a:r>
              <a:rPr lang="en-US" altLang="en-US">
                <a:solidFill>
                  <a:srgbClr val="E51313"/>
                </a:solidFill>
              </a:rPr>
              <a:t>The COULOMB is a unit of charge made up of a fixed </a:t>
            </a:r>
            <a:r>
              <a:rPr lang="en-US" altLang="en-US" b="1">
                <a:solidFill>
                  <a:srgbClr val="E51313"/>
                </a:solidFill>
              </a:rPr>
              <a:t>Q</a:t>
            </a:r>
            <a:r>
              <a:rPr lang="en-US" altLang="en-US">
                <a:solidFill>
                  <a:srgbClr val="E51313"/>
                </a:solidFill>
              </a:rPr>
              <a:t>uantity (number) of electrons.  </a:t>
            </a:r>
          </a:p>
        </p:txBody>
      </p:sp>
      <p:sp>
        <p:nvSpPr>
          <p:cNvPr id="19462" name="TextBox 6"/>
          <p:cNvSpPr txBox="1">
            <a:spLocks noChangeArrowheads="1"/>
          </p:cNvSpPr>
          <p:nvPr/>
        </p:nvSpPr>
        <p:spPr bwMode="auto">
          <a:xfrm>
            <a:off x="63500" y="2705100"/>
            <a:ext cx="7442200" cy="3314700"/>
          </a:xfrm>
          <a:prstGeom prst="rect">
            <a:avLst/>
          </a:prstGeom>
          <a:gradFill rotWithShape="1">
            <a:gsLst>
              <a:gs pos="0">
                <a:srgbClr val="ECEFF1"/>
              </a:gs>
              <a:gs pos="64999">
                <a:srgbClr val="CDD5D9"/>
              </a:gs>
              <a:gs pos="100000">
                <a:srgbClr val="B6C3CA"/>
              </a:gs>
            </a:gsLst>
            <a:lin ang="5400000" scaled="1"/>
          </a:gradFill>
          <a:ln w="9525">
            <a:solidFill>
              <a:srgbClr val="224957"/>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lnSpc>
                <a:spcPct val="150000"/>
              </a:lnSpc>
              <a:spcAft>
                <a:spcPts val="1200"/>
              </a:spcAft>
            </a:pPr>
            <a:r>
              <a:rPr lang="en-US" altLang="en-US">
                <a:solidFill>
                  <a:prstClr val="black"/>
                </a:solidFill>
              </a:rPr>
              <a:t>The charge of </a:t>
            </a:r>
            <a:r>
              <a:rPr lang="en-US" altLang="en-US">
                <a:solidFill>
                  <a:srgbClr val="C00000"/>
                </a:solidFill>
              </a:rPr>
              <a:t>one</a:t>
            </a:r>
            <a:r>
              <a:rPr lang="en-US" altLang="en-US">
                <a:solidFill>
                  <a:prstClr val="black"/>
                </a:solidFill>
              </a:rPr>
              <a:t> electron is: –1.6 x 10</a:t>
            </a:r>
            <a:r>
              <a:rPr lang="en-US" altLang="en-US" baseline="30000">
                <a:solidFill>
                  <a:prstClr val="black"/>
                </a:solidFill>
              </a:rPr>
              <a:t>-19 </a:t>
            </a:r>
            <a:r>
              <a:rPr lang="en-US" altLang="en-US">
                <a:solidFill>
                  <a:prstClr val="black"/>
                </a:solidFill>
              </a:rPr>
              <a:t>C.</a:t>
            </a:r>
          </a:p>
          <a:p>
            <a:pPr eaLnBrk="1" hangingPunct="1">
              <a:lnSpc>
                <a:spcPct val="150000"/>
              </a:lnSpc>
              <a:spcAft>
                <a:spcPts val="1200"/>
              </a:spcAft>
            </a:pPr>
            <a:r>
              <a:rPr lang="en-US" altLang="en-US">
                <a:solidFill>
                  <a:prstClr val="black"/>
                </a:solidFill>
              </a:rPr>
              <a:t>More precisely: –1.602 176 487(40) × 10</a:t>
            </a:r>
            <a:r>
              <a:rPr lang="en-US" altLang="en-US" baseline="30000">
                <a:solidFill>
                  <a:prstClr val="black"/>
                </a:solidFill>
              </a:rPr>
              <a:t>–19</a:t>
            </a:r>
            <a:r>
              <a:rPr lang="en-US" altLang="en-US">
                <a:solidFill>
                  <a:prstClr val="black"/>
                </a:solidFill>
              </a:rPr>
              <a:t> C</a:t>
            </a:r>
          </a:p>
          <a:p>
            <a:pPr eaLnBrk="1" hangingPunct="1">
              <a:lnSpc>
                <a:spcPct val="150000"/>
              </a:lnSpc>
              <a:spcAft>
                <a:spcPts val="1200"/>
              </a:spcAft>
            </a:pPr>
            <a:r>
              <a:rPr lang="en-US" altLang="en-US">
                <a:solidFill>
                  <a:prstClr val="black"/>
                </a:solidFill>
              </a:rPr>
              <a:t>The ACTUAL quantity of electrons that makes up the coulomb is the inverse of the charge of one electron.</a:t>
            </a:r>
          </a:p>
          <a:p>
            <a:pPr eaLnBrk="1" hangingPunct="1">
              <a:lnSpc>
                <a:spcPct val="150000"/>
              </a:lnSpc>
              <a:spcAft>
                <a:spcPts val="1200"/>
              </a:spcAft>
            </a:pPr>
            <a:r>
              <a:rPr lang="en-US" altLang="en-US">
                <a:solidFill>
                  <a:prstClr val="black"/>
                </a:solidFill>
              </a:rPr>
              <a:t>(1.6 x 10</a:t>
            </a:r>
            <a:r>
              <a:rPr lang="en-US" altLang="en-US" baseline="30000">
                <a:solidFill>
                  <a:prstClr val="black"/>
                </a:solidFill>
              </a:rPr>
              <a:t>-19</a:t>
            </a:r>
            <a:r>
              <a:rPr lang="en-US" altLang="en-US">
                <a:solidFill>
                  <a:prstClr val="black"/>
                </a:solidFill>
              </a:rPr>
              <a:t>)</a:t>
            </a:r>
            <a:r>
              <a:rPr lang="en-US" altLang="en-US" baseline="30000">
                <a:solidFill>
                  <a:prstClr val="black"/>
                </a:solidFill>
              </a:rPr>
              <a:t>-1</a:t>
            </a:r>
            <a:r>
              <a:rPr lang="en-US" altLang="en-US">
                <a:solidFill>
                  <a:prstClr val="black"/>
                </a:solidFill>
              </a:rPr>
              <a:t> = 6.2 x 10</a:t>
            </a:r>
            <a:r>
              <a:rPr lang="en-US" altLang="en-US" baseline="30000">
                <a:solidFill>
                  <a:prstClr val="black"/>
                </a:solidFill>
              </a:rPr>
              <a:t>18</a:t>
            </a:r>
            <a:r>
              <a:rPr lang="en-US" altLang="en-US">
                <a:solidFill>
                  <a:prstClr val="black"/>
                </a:solidFill>
              </a:rPr>
              <a:t> electrons.</a:t>
            </a:r>
          </a:p>
          <a:p>
            <a:pPr eaLnBrk="1" hangingPunct="1">
              <a:lnSpc>
                <a:spcPct val="150000"/>
              </a:lnSpc>
              <a:spcAft>
                <a:spcPts val="1200"/>
              </a:spcAft>
            </a:pPr>
            <a:r>
              <a:rPr lang="en-US" altLang="en-US">
                <a:solidFill>
                  <a:prstClr val="black"/>
                </a:solidFill>
              </a:rPr>
              <a:t>Or more precisely 6 241 509 629 152 650 000 electrons.</a:t>
            </a:r>
          </a:p>
        </p:txBody>
      </p:sp>
      <p:sp>
        <p:nvSpPr>
          <p:cNvPr id="12" name="TextBox 11"/>
          <p:cNvSpPr txBox="1">
            <a:spLocks noChangeArrowheads="1"/>
          </p:cNvSpPr>
          <p:nvPr/>
        </p:nvSpPr>
        <p:spPr bwMode="auto">
          <a:xfrm>
            <a:off x="95250" y="482600"/>
            <a:ext cx="1893888" cy="390525"/>
          </a:xfrm>
          <a:prstGeom prst="rect">
            <a:avLst/>
          </a:prstGeom>
          <a:gradFill rotWithShape="1">
            <a:gsLst>
              <a:gs pos="0">
                <a:srgbClr val="B5C3CC"/>
              </a:gs>
              <a:gs pos="100000">
                <a:srgbClr val="1C4E60"/>
              </a:gs>
            </a:gsLst>
            <a:lin ang="5400000"/>
          </a:gradFill>
          <a:ln w="9525">
            <a:solidFill>
              <a:srgbClr val="224957"/>
            </a:solidFill>
            <a:miter lim="800000"/>
            <a:headEnd/>
            <a:tailEnd/>
          </a:ln>
          <a:effectLst>
            <a:outerShdw blurRad="40000" dist="23000" dir="5400000" rotWithShape="0">
              <a:srgbClr val="808080">
                <a:alpha val="34999"/>
              </a:srgbClr>
            </a:outerShdw>
          </a:effectLst>
        </p:spPr>
        <p:txBody>
          <a:bodyPr wrap="none">
            <a:spAutoFit/>
          </a:bodyPr>
          <a:lstStyle>
            <a:lvl1pPr marL="361950" indent="-361950"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buFontTx/>
              <a:buAutoNum type="arabicPeriod"/>
            </a:pPr>
            <a:r>
              <a:rPr lang="en-US" altLang="en-US">
                <a:solidFill>
                  <a:prstClr val="black"/>
                </a:solidFill>
              </a:rPr>
              <a:t>a coulomb.</a:t>
            </a:r>
          </a:p>
        </p:txBody>
      </p:sp>
      <p:grpSp>
        <p:nvGrpSpPr>
          <p:cNvPr id="16394" name="Group 15"/>
          <p:cNvGrpSpPr>
            <a:grpSpLocks/>
          </p:cNvGrpSpPr>
          <p:nvPr/>
        </p:nvGrpSpPr>
        <p:grpSpPr bwMode="auto">
          <a:xfrm>
            <a:off x="6111875" y="342900"/>
            <a:ext cx="2790825" cy="3333750"/>
            <a:chOff x="3098800" y="256188"/>
            <a:chExt cx="2790498" cy="3333750"/>
          </a:xfrm>
        </p:grpSpPr>
        <p:pic>
          <p:nvPicPr>
            <p:cNvPr id="14" name="Picture 16"/>
            <p:cNvPicPr>
              <a:picLocks noChangeAspect="1"/>
            </p:cNvPicPr>
            <p:nvPr/>
          </p:nvPicPr>
          <p:blipFill>
            <a:blip r:embed="rId3"/>
            <a:srcRect/>
            <a:stretch>
              <a:fillRect/>
            </a:stretch>
          </p:blipFill>
          <p:spPr bwMode="auto">
            <a:xfrm>
              <a:off x="3428495" y="256188"/>
              <a:ext cx="2107197" cy="2483136"/>
            </a:xfrm>
            <a:prstGeom prst="rect">
              <a:avLst/>
            </a:prstGeom>
            <a:ln w="228600" cap="sq" cmpd="thickThin">
              <a:solidFill>
                <a:srgbClr val="000000"/>
              </a:solidFill>
              <a:prstDash val="solid"/>
              <a:miter lim="800000"/>
            </a:ln>
            <a:effectLst>
              <a:innerShdw blurRad="76200">
                <a:srgbClr val="000000"/>
              </a:innerShdw>
            </a:effectLst>
          </p:spPr>
        </p:pic>
        <p:sp>
          <p:nvSpPr>
            <p:cNvPr id="15" name="TextBox 30"/>
            <p:cNvSpPr txBox="1">
              <a:spLocks noChangeArrowheads="1"/>
            </p:cNvSpPr>
            <p:nvPr/>
          </p:nvSpPr>
          <p:spPr bwMode="auto">
            <a:xfrm>
              <a:off x="3098800" y="2989774"/>
              <a:ext cx="2790498" cy="60016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r>
                <a:rPr lang="en-US" altLang="en-US">
                  <a:solidFill>
                    <a:srgbClr val="000000"/>
                  </a:solidFill>
                  <a:latin typeface="Monotype Corsiva" pitchFamily="-111" charset="0"/>
                </a:rPr>
                <a:t>Charles-Augustin de Coulomb</a:t>
              </a:r>
            </a:p>
            <a:p>
              <a:pPr algn="ctr" eaLnBrk="1" hangingPunct="1"/>
              <a:r>
                <a:rPr lang="en-US" altLang="en-US" sz="1400" i="1">
                  <a:solidFill>
                    <a:srgbClr val="000000"/>
                  </a:solidFill>
                </a:rPr>
                <a:t>(1736 – 1806)</a:t>
              </a:r>
              <a:endParaRPr lang="en-US" altLang="en-US" sz="1400" i="1">
                <a:solidFill>
                  <a:srgbClr val="000000"/>
                </a:solidFill>
                <a:latin typeface="Monotype Corsiva" pitchFamily="-111" charset="0"/>
              </a:endParaRPr>
            </a:p>
          </p:txBody>
        </p:sp>
      </p:grpSp>
    </p:spTree>
    <p:extLst>
      <p:ext uri="{BB962C8B-B14F-4D97-AF65-F5344CB8AC3E}">
        <p14:creationId xmlns:p14="http://schemas.microsoft.com/office/powerpoint/2010/main" val="2330745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up)">
                                      <p:cBhvr>
                                        <p:cTn id="7" dur="2000"/>
                                        <p:tgtEl>
                                          <p:spTgt spid="19461"/>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19462"/>
                                        </p:tgtEl>
                                        <p:attrNameLst>
                                          <p:attrName>style.visibility</p:attrName>
                                        </p:attrNameLst>
                                      </p:cBhvr>
                                      <p:to>
                                        <p:strVal val="visible"/>
                                      </p:to>
                                    </p:set>
                                    <p:animEffect transition="in" filter="wipe(up)">
                                      <p:cBhvr>
                                        <p:cTn id="11" dur="5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0"/>
          <p:cNvSpPr txBox="1">
            <a:spLocks noChangeArrowheads="1"/>
          </p:cNvSpPr>
          <p:nvPr/>
        </p:nvSpPr>
        <p:spPr bwMode="auto">
          <a:xfrm>
            <a:off x="215900" y="3366449"/>
            <a:ext cx="6400800" cy="3226141"/>
          </a:xfrm>
          <a:prstGeom prst="rect">
            <a:avLst/>
          </a:prstGeom>
          <a:gradFill rotWithShape="1">
            <a:gsLst>
              <a:gs pos="0">
                <a:srgbClr val="F0FFE3"/>
              </a:gs>
              <a:gs pos="64999">
                <a:srgbClr val="D9FFB8"/>
              </a:gs>
              <a:gs pos="100000">
                <a:srgbClr val="CAFF99"/>
              </a:gs>
            </a:gsLst>
            <a:lin ang="5400000" scaled="1"/>
          </a:gradFill>
          <a:ln w="9525">
            <a:solidFill>
              <a:srgbClr val="7DB601"/>
            </a:solidFill>
            <a:miter lim="800000"/>
            <a:headEnd/>
            <a:tailEnd/>
          </a:ln>
          <a:effectLst>
            <a:outerShdw blurRad="40000" dist="20000" dir="5400000" rotWithShape="0">
              <a:srgbClr val="808080">
                <a:alpha val="37999"/>
              </a:srgbClr>
            </a:outerShdw>
          </a:effectLst>
        </p:spPr>
        <p:txBody>
          <a:bodyPr bIns="93600">
            <a:spAutoFit/>
          </a:bodyPr>
          <a:lstStyle>
            <a:lvl1pPr marL="266700" indent="-266700"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lnSpc>
                <a:spcPct val="150000"/>
              </a:lnSpc>
            </a:pPr>
            <a:r>
              <a:rPr lang="en-US" altLang="en-US" u="sng" dirty="0">
                <a:solidFill>
                  <a:srgbClr val="E51313"/>
                </a:solidFill>
              </a:rPr>
              <a:t>You should LEARN that:</a:t>
            </a:r>
          </a:p>
          <a:p>
            <a:pPr eaLnBrk="1" hangingPunct="1">
              <a:spcAft>
                <a:spcPts val="600"/>
              </a:spcAft>
              <a:buFont typeface="Arial" charset="0"/>
              <a:buChar char="•"/>
            </a:pPr>
            <a:r>
              <a:rPr lang="en-US" altLang="en-US" dirty="0">
                <a:solidFill>
                  <a:srgbClr val="FF0000"/>
                </a:solidFill>
              </a:rPr>
              <a:t>The ohm is a measure of the resistance to the flow of current. </a:t>
            </a:r>
          </a:p>
          <a:p>
            <a:pPr eaLnBrk="1" hangingPunct="1">
              <a:spcAft>
                <a:spcPts val="600"/>
              </a:spcAft>
              <a:buFont typeface="Arial" charset="0"/>
              <a:buChar char="•"/>
            </a:pPr>
            <a:r>
              <a:rPr lang="en-US" altLang="en-US" dirty="0">
                <a:solidFill>
                  <a:srgbClr val="FF0000"/>
                </a:solidFill>
              </a:rPr>
              <a:t>The value of resistance determines how well a conductor conducts electricity.  </a:t>
            </a:r>
          </a:p>
          <a:p>
            <a:pPr eaLnBrk="1" hangingPunct="1">
              <a:spcAft>
                <a:spcPts val="600"/>
              </a:spcAft>
              <a:buFont typeface="Arial" charset="0"/>
              <a:buChar char="•"/>
            </a:pPr>
            <a:r>
              <a:rPr lang="en-US" altLang="en-US" dirty="0">
                <a:solidFill>
                  <a:srgbClr val="FF0000"/>
                </a:solidFill>
              </a:rPr>
              <a:t>The smaller the number, the better the conductor.</a:t>
            </a:r>
          </a:p>
          <a:p>
            <a:pPr eaLnBrk="1" hangingPunct="1">
              <a:spcAft>
                <a:spcPts val="600"/>
              </a:spcAft>
              <a:buFont typeface="Arial" charset="0"/>
              <a:buChar char="•"/>
            </a:pPr>
            <a:r>
              <a:rPr lang="en-US" altLang="en-US" dirty="0">
                <a:solidFill>
                  <a:srgbClr val="FF0000"/>
                </a:solidFill>
              </a:rPr>
              <a:t>The unit of resistance is the ohm (</a:t>
            </a:r>
            <a:r>
              <a:rPr lang="en-US" altLang="en-US" dirty="0">
                <a:solidFill>
                  <a:srgbClr val="FF0000"/>
                </a:solidFill>
                <a:latin typeface="Symbol" pitchFamily="-111" charset="2"/>
              </a:rPr>
              <a:t>W</a:t>
            </a:r>
            <a:r>
              <a:rPr lang="en-US" altLang="en-US" dirty="0">
                <a:solidFill>
                  <a:srgbClr val="FF0000"/>
                </a:solidFill>
              </a:rPr>
              <a:t>).</a:t>
            </a:r>
            <a:r>
              <a:rPr lang="en-US" altLang="en-US" dirty="0">
                <a:solidFill>
                  <a:srgbClr val="E51313"/>
                </a:solidFill>
              </a:rPr>
              <a:t> </a:t>
            </a:r>
            <a:endParaRPr lang="en-US" altLang="en-US" dirty="0" smtClean="0">
              <a:solidFill>
                <a:srgbClr val="E51313"/>
              </a:solidFill>
            </a:endParaRPr>
          </a:p>
          <a:p>
            <a:pPr eaLnBrk="1" hangingPunct="1">
              <a:spcAft>
                <a:spcPts val="600"/>
              </a:spcAft>
              <a:buFont typeface="Arial" charset="0"/>
              <a:buChar char="•"/>
            </a:pPr>
            <a:r>
              <a:rPr lang="en-US" altLang="en-US" dirty="0" smtClean="0">
                <a:solidFill>
                  <a:srgbClr val="E51313"/>
                </a:solidFill>
              </a:rPr>
              <a:t>Resistance is </a:t>
            </a:r>
            <a:r>
              <a:rPr lang="en-NZ" altLang="en-US" dirty="0" smtClean="0">
                <a:solidFill>
                  <a:srgbClr val="E51313"/>
                </a:solidFill>
              </a:rPr>
              <a:t>proportional to L &amp; 1/A</a:t>
            </a:r>
            <a:endParaRPr lang="en-US" altLang="en-US" dirty="0">
              <a:solidFill>
                <a:srgbClr val="E51313"/>
              </a:solidFill>
            </a:endParaRPr>
          </a:p>
        </p:txBody>
      </p:sp>
      <p:sp>
        <p:nvSpPr>
          <p:cNvPr id="33" name="TextBox 32"/>
          <p:cNvSpPr txBox="1">
            <a:spLocks noChangeArrowheads="1"/>
          </p:cNvSpPr>
          <p:nvPr/>
        </p:nvSpPr>
        <p:spPr bwMode="auto">
          <a:xfrm>
            <a:off x="238125" y="2796381"/>
            <a:ext cx="1557338" cy="390525"/>
          </a:xfrm>
          <a:prstGeom prst="rect">
            <a:avLst/>
          </a:prstGeom>
          <a:gradFill rotWithShape="1">
            <a:gsLst>
              <a:gs pos="0">
                <a:srgbClr val="B5C3CC"/>
              </a:gs>
              <a:gs pos="100000">
                <a:srgbClr val="1C4E60"/>
              </a:gs>
            </a:gsLst>
            <a:lin ang="5400000"/>
          </a:gradFill>
          <a:ln w="9525">
            <a:solidFill>
              <a:srgbClr val="224957"/>
            </a:solidFill>
            <a:miter lim="800000"/>
            <a:headEnd/>
            <a:tailEnd/>
          </a:ln>
          <a:effectLst>
            <a:outerShdw blurRad="40000" dist="23000" dir="5400000" rotWithShape="0">
              <a:srgbClr val="808080">
                <a:alpha val="34999"/>
              </a:srgbClr>
            </a:outerShdw>
          </a:effectLst>
        </p:spPr>
        <p:txBody>
          <a:bodyPr wrap="none">
            <a:spAutoFit/>
          </a:bodyPr>
          <a:lstStyle>
            <a:lvl1pPr marL="361950" indent="-361950"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buFontTx/>
              <a:buAutoNum type="arabicPeriod" startAt="3"/>
            </a:pPr>
            <a:r>
              <a:rPr lang="en-US" altLang="en-US" dirty="0">
                <a:solidFill>
                  <a:srgbClr val="000000"/>
                </a:solidFill>
              </a:rPr>
              <a:t>an ohm.</a:t>
            </a:r>
          </a:p>
        </p:txBody>
      </p:sp>
      <p:sp>
        <p:nvSpPr>
          <p:cNvPr id="23559" name="TextBox 6"/>
          <p:cNvSpPr txBox="1">
            <a:spLocks noChangeArrowheads="1"/>
          </p:cNvSpPr>
          <p:nvPr/>
        </p:nvSpPr>
        <p:spPr bwMode="auto">
          <a:xfrm>
            <a:off x="4457700" y="2565400"/>
            <a:ext cx="1570038" cy="461963"/>
          </a:xfrm>
          <a:prstGeom prst="rect">
            <a:avLst/>
          </a:prstGeom>
          <a:solidFill>
            <a:schemeClr val="accent2">
              <a:lumMod val="60000"/>
              <a:lumOff val="40000"/>
            </a:schemeClr>
          </a:solidFill>
          <a:ln w="9525">
            <a:noFill/>
            <a:miter lim="800000"/>
            <a:headEnd/>
            <a:tailEnd/>
          </a:ln>
          <a:scene3d>
            <a:camera prst="orthographicFront"/>
            <a:lightRig rig="threePt" dir="t"/>
          </a:scene3d>
          <a:sp3d>
            <a:bevelT/>
          </a:sp3d>
        </p:spPr>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r>
              <a:rPr lang="en-US" altLang="en-US" sz="2400">
                <a:solidFill>
                  <a:prstClr val="black"/>
                </a:solidFill>
              </a:rPr>
              <a:t>A = C s</a:t>
            </a:r>
            <a:r>
              <a:rPr lang="en-US" altLang="en-US" sz="2400" baseline="30000">
                <a:solidFill>
                  <a:prstClr val="black"/>
                </a:solidFill>
              </a:rPr>
              <a:t>-1</a:t>
            </a:r>
          </a:p>
        </p:txBody>
      </p:sp>
      <p:grpSp>
        <p:nvGrpSpPr>
          <p:cNvPr id="2" name="Group 16"/>
          <p:cNvGrpSpPr>
            <a:grpSpLocks/>
          </p:cNvGrpSpPr>
          <p:nvPr/>
        </p:nvGrpSpPr>
        <p:grpSpPr bwMode="auto">
          <a:xfrm>
            <a:off x="4954137" y="2991643"/>
            <a:ext cx="3862507" cy="2412870"/>
            <a:chOff x="4648200" y="63656"/>
            <a:chExt cx="3998226" cy="2806545"/>
          </a:xfrm>
        </p:grpSpPr>
        <p:pic>
          <p:nvPicPr>
            <p:cNvPr id="23" name="Picture 22"/>
            <p:cNvPicPr>
              <a:picLocks noChangeAspect="1"/>
            </p:cNvPicPr>
            <p:nvPr/>
          </p:nvPicPr>
          <p:blipFill>
            <a:blip r:embed="rId4"/>
            <a:stretch>
              <a:fillRect/>
            </a:stretch>
          </p:blipFill>
          <p:spPr>
            <a:xfrm>
              <a:off x="6648450" y="298451"/>
              <a:ext cx="1997976" cy="2571750"/>
            </a:xfrm>
            <a:prstGeom prst="rect">
              <a:avLst/>
            </a:prstGeom>
            <a:ln w="228600" cap="sq" cmpd="thickThin">
              <a:solidFill>
                <a:srgbClr val="000000"/>
              </a:solidFill>
              <a:prstDash val="solid"/>
              <a:miter lim="800000"/>
            </a:ln>
            <a:effectLst>
              <a:innerShdw blurRad="76200">
                <a:srgbClr val="000000"/>
              </a:innerShdw>
            </a:effectLst>
          </p:spPr>
        </p:pic>
        <p:sp>
          <p:nvSpPr>
            <p:cNvPr id="24" name="TextBox 27"/>
            <p:cNvSpPr txBox="1">
              <a:spLocks noChangeArrowheads="1"/>
            </p:cNvSpPr>
            <p:nvPr/>
          </p:nvSpPr>
          <p:spPr bwMode="auto">
            <a:xfrm>
              <a:off x="4648200" y="63656"/>
              <a:ext cx="1790771" cy="66172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spcAft>
                  <a:spcPts val="600"/>
                </a:spcAft>
              </a:pPr>
              <a:r>
                <a:rPr lang="en-US" altLang="en-US" sz="1800">
                  <a:solidFill>
                    <a:srgbClr val="000000"/>
                  </a:solidFill>
                  <a:latin typeface="Monotype Corsiva" pitchFamily="-111" charset="0"/>
                </a:rPr>
                <a:t>George Simon Ohm</a:t>
              </a:r>
            </a:p>
            <a:p>
              <a:pPr algn="ctr" eaLnBrk="1" hangingPunct="1">
                <a:spcAft>
                  <a:spcPts val="600"/>
                </a:spcAft>
              </a:pPr>
              <a:r>
                <a:rPr lang="en-US" altLang="en-US" sz="1400" i="1">
                  <a:solidFill>
                    <a:srgbClr val="000000"/>
                  </a:solidFill>
                </a:rPr>
                <a:t>(1789 – 1854)</a:t>
              </a:r>
            </a:p>
          </p:txBody>
        </p:sp>
      </p:grpSp>
      <p:sp>
        <p:nvSpPr>
          <p:cNvPr id="28" name="TextBox 15"/>
          <p:cNvSpPr txBox="1">
            <a:spLocks noChangeArrowheads="1"/>
          </p:cNvSpPr>
          <p:nvPr/>
        </p:nvSpPr>
        <p:spPr bwMode="auto">
          <a:xfrm>
            <a:off x="63500" y="50800"/>
            <a:ext cx="1731963" cy="3841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r>
              <a:rPr lang="en-US" altLang="en-US">
                <a:solidFill>
                  <a:srgbClr val="000000"/>
                </a:solidFill>
              </a:rPr>
              <a:t>Explanations  </a:t>
            </a:r>
          </a:p>
        </p:txBody>
      </p:sp>
      <p:sp>
        <p:nvSpPr>
          <p:cNvPr id="29" name="TextBox 80"/>
          <p:cNvSpPr txBox="1">
            <a:spLocks noChangeArrowheads="1"/>
          </p:cNvSpPr>
          <p:nvPr/>
        </p:nvSpPr>
        <p:spPr bwMode="auto">
          <a:xfrm>
            <a:off x="50800" y="965200"/>
            <a:ext cx="5524500" cy="1455738"/>
          </a:xfrm>
          <a:prstGeom prst="rect">
            <a:avLst/>
          </a:prstGeom>
          <a:gradFill rotWithShape="1">
            <a:gsLst>
              <a:gs pos="0">
                <a:srgbClr val="F0FFE3"/>
              </a:gs>
              <a:gs pos="64999">
                <a:srgbClr val="D9FFB8"/>
              </a:gs>
              <a:gs pos="100000">
                <a:srgbClr val="CAFF99"/>
              </a:gs>
            </a:gsLst>
            <a:lin ang="5400000" scaled="1"/>
          </a:gradFill>
          <a:ln w="9525">
            <a:solidFill>
              <a:srgbClr val="7DB601"/>
            </a:solidFill>
            <a:miter lim="800000"/>
            <a:headEnd/>
            <a:tailEnd/>
          </a:ln>
          <a:effectLst>
            <a:outerShdw blurRad="40000" dist="20000" dir="5400000" rotWithShape="0">
              <a:srgbClr val="808080">
                <a:alpha val="37999"/>
              </a:srgbClr>
            </a:outerShdw>
          </a:effectLst>
        </p:spPr>
        <p:txBody>
          <a:bodyPr bIns="93600">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lnSpc>
                <a:spcPct val="150000"/>
              </a:lnSpc>
            </a:pPr>
            <a:r>
              <a:rPr lang="en-US" altLang="en-US" u="sng">
                <a:solidFill>
                  <a:srgbClr val="E51313"/>
                </a:solidFill>
              </a:rPr>
              <a:t>You should LEARN that:</a:t>
            </a:r>
          </a:p>
          <a:p>
            <a:pPr eaLnBrk="1" hangingPunct="1"/>
            <a:r>
              <a:rPr lang="en-US" altLang="en-US">
                <a:solidFill>
                  <a:srgbClr val="FF0000"/>
                </a:solidFill>
              </a:rPr>
              <a:t>One ampere (A) describes the current flow of one unit of charge (C) passing a point in a circuit in one second (s)</a:t>
            </a:r>
            <a:r>
              <a:rPr lang="en-US" altLang="en-US">
                <a:solidFill>
                  <a:srgbClr val="E51313"/>
                </a:solidFill>
              </a:rPr>
              <a:t>.  </a:t>
            </a:r>
          </a:p>
        </p:txBody>
      </p:sp>
      <p:sp>
        <p:nvSpPr>
          <p:cNvPr id="30" name="TextBox 29"/>
          <p:cNvSpPr txBox="1">
            <a:spLocks noChangeArrowheads="1"/>
          </p:cNvSpPr>
          <p:nvPr/>
        </p:nvSpPr>
        <p:spPr bwMode="auto">
          <a:xfrm>
            <a:off x="96838" y="495300"/>
            <a:ext cx="1946275" cy="390525"/>
          </a:xfrm>
          <a:prstGeom prst="rect">
            <a:avLst/>
          </a:prstGeom>
          <a:gradFill rotWithShape="1">
            <a:gsLst>
              <a:gs pos="0">
                <a:srgbClr val="B5C3CC"/>
              </a:gs>
              <a:gs pos="100000">
                <a:srgbClr val="1C4E60"/>
              </a:gs>
            </a:gsLst>
            <a:lin ang="5400000"/>
          </a:gradFill>
          <a:ln w="9525">
            <a:solidFill>
              <a:srgbClr val="224957"/>
            </a:solidFill>
            <a:miter lim="800000"/>
            <a:headEnd/>
            <a:tailEnd/>
          </a:ln>
          <a:effectLst>
            <a:outerShdw blurRad="40000" dist="23000" dir="5400000" rotWithShape="0">
              <a:srgbClr val="808080">
                <a:alpha val="34999"/>
              </a:srgbClr>
            </a:outerShdw>
          </a:effectLst>
        </p:spPr>
        <p:txBody>
          <a:bodyPr wrap="none">
            <a:spAutoFit/>
          </a:bodyPr>
          <a:lstStyle>
            <a:lvl1pPr marL="361950" indent="-361950"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buFontTx/>
              <a:buAutoNum type="arabicPeriod" startAt="2"/>
            </a:pPr>
            <a:r>
              <a:rPr lang="en-US" altLang="en-US">
                <a:solidFill>
                  <a:srgbClr val="000000"/>
                </a:solidFill>
              </a:rPr>
              <a:t>an ampere.</a:t>
            </a:r>
          </a:p>
        </p:txBody>
      </p:sp>
      <p:pic>
        <p:nvPicPr>
          <p:cNvPr id="35" name="Picture 34"/>
          <p:cNvPicPr>
            <a:picLocks noChangeAspect="1"/>
          </p:cNvPicPr>
          <p:nvPr/>
        </p:nvPicPr>
        <p:blipFill>
          <a:blip r:embed="rId5"/>
          <a:stretch>
            <a:fillRect/>
          </a:stretch>
        </p:blipFill>
        <p:spPr>
          <a:xfrm>
            <a:off x="2425700" y="2578100"/>
            <a:ext cx="1981200" cy="959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obliqueTopRight">
              <a:rot lat="0" lon="0" rev="0"/>
            </a:camera>
            <a:lightRig rig="threePt" dir="t"/>
          </a:scene3d>
          <a:sp3d contourW="6350" prstMaterial="matte">
            <a:bevelT w="101600" h="101600"/>
            <a:contourClr>
              <a:srgbClr val="969696"/>
            </a:contourClr>
          </a:sp3d>
        </p:spPr>
      </p:pic>
      <p:grpSp>
        <p:nvGrpSpPr>
          <p:cNvPr id="18448" name="Group 14"/>
          <p:cNvGrpSpPr>
            <a:grpSpLocks/>
          </p:cNvGrpSpPr>
          <p:nvPr/>
        </p:nvGrpSpPr>
        <p:grpSpPr bwMode="auto">
          <a:xfrm>
            <a:off x="4804012" y="152400"/>
            <a:ext cx="3943113" cy="2413000"/>
            <a:chOff x="-2019300" y="38680"/>
            <a:chExt cx="4277342" cy="2662820"/>
          </a:xfrm>
        </p:grpSpPr>
        <p:pic>
          <p:nvPicPr>
            <p:cNvPr id="20" name="Picture 19"/>
            <p:cNvPicPr>
              <a:picLocks noChangeAspect="1"/>
            </p:cNvPicPr>
            <p:nvPr/>
          </p:nvPicPr>
          <p:blipFill>
            <a:blip r:embed="rId6">
              <a:duotone>
                <a:prstClr val="black"/>
                <a:srgbClr val="D9C3A5">
                  <a:tint val="50000"/>
                  <a:satMod val="180000"/>
                </a:srgbClr>
              </a:duotone>
            </a:blip>
            <a:stretch>
              <a:fillRect/>
            </a:stretch>
          </p:blipFill>
          <p:spPr>
            <a:xfrm>
              <a:off x="253494" y="254000"/>
              <a:ext cx="2004548" cy="2447500"/>
            </a:xfrm>
            <a:prstGeom prst="rect">
              <a:avLst/>
            </a:prstGeom>
            <a:ln w="228600" cap="sq" cmpd="thickThin">
              <a:solidFill>
                <a:srgbClr val="000000"/>
              </a:solidFill>
              <a:prstDash val="solid"/>
              <a:miter lim="800000"/>
            </a:ln>
            <a:effectLst>
              <a:innerShdw blurRad="76200">
                <a:srgbClr val="000000"/>
              </a:innerShdw>
            </a:effectLst>
          </p:spPr>
        </p:pic>
        <p:sp>
          <p:nvSpPr>
            <p:cNvPr id="21" name="TextBox 32"/>
            <p:cNvSpPr txBox="1">
              <a:spLocks noChangeArrowheads="1"/>
            </p:cNvSpPr>
            <p:nvPr/>
          </p:nvSpPr>
          <p:spPr bwMode="auto">
            <a:xfrm>
              <a:off x="-2019300" y="38680"/>
              <a:ext cx="2054888" cy="67710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spcAft>
                  <a:spcPts val="600"/>
                </a:spcAft>
              </a:pPr>
              <a:r>
                <a:rPr lang="en-US" altLang="en-US">
                  <a:solidFill>
                    <a:srgbClr val="000000"/>
                  </a:solidFill>
                  <a:latin typeface="Monotype Corsiva" pitchFamily="-111" charset="0"/>
                </a:rPr>
                <a:t>André Marie Ampère</a:t>
              </a:r>
            </a:p>
            <a:p>
              <a:pPr algn="ctr" eaLnBrk="1" hangingPunct="1">
                <a:spcAft>
                  <a:spcPts val="600"/>
                </a:spcAft>
              </a:pPr>
              <a:r>
                <a:rPr lang="en-US" altLang="en-US" sz="1400" i="1">
                  <a:solidFill>
                    <a:srgbClr val="000000"/>
                  </a:solidFill>
                </a:rPr>
                <a:t>(1775 – 1836)</a:t>
              </a:r>
            </a:p>
          </p:txBody>
        </p:sp>
      </p:grpSp>
      <p:graphicFrame>
        <p:nvGraphicFramePr>
          <p:cNvPr id="3" name="Object 2"/>
          <p:cNvGraphicFramePr>
            <a:graphicFrameLocks noChangeAspect="1"/>
          </p:cNvGraphicFramePr>
          <p:nvPr>
            <p:extLst>
              <p:ext uri="{D42A27DB-BD31-4B8C-83A1-F6EECF244321}">
                <p14:modId xmlns:p14="http://schemas.microsoft.com/office/powerpoint/2010/main" val="2415651114"/>
              </p:ext>
            </p:extLst>
          </p:nvPr>
        </p:nvGraphicFramePr>
        <p:xfrm>
          <a:off x="7060374" y="5644890"/>
          <a:ext cx="1525587" cy="1071562"/>
        </p:xfrm>
        <a:graphic>
          <a:graphicData uri="http://schemas.openxmlformats.org/presentationml/2006/ole">
            <mc:AlternateContent xmlns:mc="http://schemas.openxmlformats.org/markup-compatibility/2006">
              <mc:Choice xmlns:v="urn:schemas-microsoft-com:vml" Requires="v">
                <p:oleObj spid="_x0000_s83974" name="Equation" r:id="rId7" imgW="1358280" imgH="952560" progId="Equation.3">
                  <p:embed/>
                </p:oleObj>
              </mc:Choice>
              <mc:Fallback>
                <p:oleObj name="Equation" r:id="rId7" imgW="1358280" imgH="952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0374" y="5644890"/>
                        <a:ext cx="1525587"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bwMode="auto">
          <a:xfrm flipV="1">
            <a:off x="5268605" y="6073254"/>
            <a:ext cx="1720467" cy="2148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40854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2000"/>
                                        <p:tgtEl>
                                          <p:spTgt spid="29"/>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2000"/>
                                        <p:tgtEl>
                                          <p:spTgt spid="35"/>
                                        </p:tgtEl>
                                      </p:cBhvr>
                                    </p:animEffect>
                                  </p:childTnLst>
                                </p:cTn>
                              </p:par>
                            </p:childTnLst>
                          </p:cTn>
                        </p:par>
                        <p:par>
                          <p:cTn id="12" fill="hold" nodeType="afterGroup">
                            <p:stCondLst>
                              <p:cond delay="4000"/>
                            </p:stCondLst>
                            <p:childTnLst>
                              <p:par>
                                <p:cTn id="13" presetID="22" presetClass="entr" presetSubtype="8" fill="hold" nodeType="afterEffect">
                                  <p:stCondLst>
                                    <p:cond delay="0"/>
                                  </p:stCondLst>
                                  <p:childTnLst>
                                    <p:set>
                                      <p:cBhvr>
                                        <p:cTn id="14" dur="1" fill="hold">
                                          <p:stCondLst>
                                            <p:cond delay="0"/>
                                          </p:stCondLst>
                                        </p:cTn>
                                        <p:tgtEl>
                                          <p:spTgt spid="23559"/>
                                        </p:tgtEl>
                                        <p:attrNameLst>
                                          <p:attrName>style.visibility</p:attrName>
                                        </p:attrNameLst>
                                      </p:cBhvr>
                                      <p:to>
                                        <p:strVal val="visible"/>
                                      </p:to>
                                    </p:set>
                                    <p:animEffect transition="in" filter="wipe(left)">
                                      <p:cBhvr>
                                        <p:cTn id="15" dur="2000"/>
                                        <p:tgtEl>
                                          <p:spTgt spid="23559"/>
                                        </p:tgtEl>
                                      </p:cBhvr>
                                    </p:animEffect>
                                  </p:childTnLst>
                                </p:cTn>
                              </p:par>
                            </p:childTnLst>
                          </p:cTn>
                        </p:par>
                        <p:par>
                          <p:cTn id="16" fill="hold" nodeType="afterGroup">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3000"/>
                                        <p:tgtEl>
                                          <p:spTgt spid="33"/>
                                        </p:tgtEl>
                                      </p:cBhvr>
                                    </p:animEffect>
                                  </p:childTnLst>
                                </p:cTn>
                              </p:par>
                            </p:childTnLst>
                          </p:cTn>
                        </p:par>
                        <p:par>
                          <p:cTn id="20" fill="hold" nodeType="afterGroup">
                            <p:stCondLst>
                              <p:cond delay="9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3000"/>
                                        <p:tgtEl>
                                          <p:spTgt spid="2"/>
                                        </p:tgtEl>
                                      </p:cBhvr>
                                    </p:animEffect>
                                  </p:childTnLst>
                                </p:cTn>
                              </p:par>
                            </p:childTnLst>
                          </p:cTn>
                        </p:par>
                        <p:par>
                          <p:cTn id="24" fill="hold" nodeType="afterGroup">
                            <p:stCondLst>
                              <p:cond delay="1200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5" name="Text Box 3"/>
          <p:cNvSpPr txBox="1">
            <a:spLocks noChangeArrowheads="1"/>
          </p:cNvSpPr>
          <p:nvPr/>
        </p:nvSpPr>
        <p:spPr bwMode="auto">
          <a:xfrm>
            <a:off x="557126" y="276680"/>
            <a:ext cx="472276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NZ" sz="2800" dirty="0" smtClean="0"/>
              <a:t>There </a:t>
            </a:r>
            <a:r>
              <a:rPr lang="en-NZ" sz="2800" dirty="0"/>
              <a:t>are 2 types of current:</a:t>
            </a:r>
            <a:endParaRPr lang="en-US" sz="2800" dirty="0"/>
          </a:p>
        </p:txBody>
      </p:sp>
      <p:sp>
        <p:nvSpPr>
          <p:cNvPr id="719876" name="Text Box 4"/>
          <p:cNvSpPr txBox="1">
            <a:spLocks noChangeArrowheads="1"/>
          </p:cNvSpPr>
          <p:nvPr/>
        </p:nvSpPr>
        <p:spPr bwMode="auto">
          <a:xfrm>
            <a:off x="968227" y="1192227"/>
            <a:ext cx="3078162"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NZ" b="1" dirty="0"/>
              <a:t>AC</a:t>
            </a:r>
            <a:r>
              <a:rPr lang="en-NZ" dirty="0"/>
              <a:t> – Alternating Current – changes direction periodically.</a:t>
            </a:r>
            <a:endParaRPr lang="en-US" dirty="0"/>
          </a:p>
        </p:txBody>
      </p:sp>
      <p:sp>
        <p:nvSpPr>
          <p:cNvPr id="719877" name="Text Box 5"/>
          <p:cNvSpPr txBox="1">
            <a:spLocks noChangeArrowheads="1"/>
          </p:cNvSpPr>
          <p:nvPr/>
        </p:nvSpPr>
        <p:spPr bwMode="auto">
          <a:xfrm>
            <a:off x="4675454" y="1195891"/>
            <a:ext cx="3078162"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NZ" b="1"/>
              <a:t>DC</a:t>
            </a:r>
            <a:r>
              <a:rPr lang="en-NZ"/>
              <a:t> – Direct Current – always flows in the same direction.</a:t>
            </a:r>
            <a:endParaRPr lang="en-US"/>
          </a:p>
        </p:txBody>
      </p:sp>
      <p:sp>
        <p:nvSpPr>
          <p:cNvPr id="25" name="Line 6"/>
          <p:cNvSpPr>
            <a:spLocks noChangeShapeType="1"/>
          </p:cNvSpPr>
          <p:nvPr/>
        </p:nvSpPr>
        <p:spPr bwMode="auto">
          <a:xfrm>
            <a:off x="2052489" y="3068237"/>
            <a:ext cx="2017712" cy="15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NZ"/>
          </a:p>
        </p:txBody>
      </p:sp>
      <p:sp>
        <p:nvSpPr>
          <p:cNvPr id="26" name="Line 7"/>
          <p:cNvSpPr>
            <a:spLocks noChangeShapeType="1"/>
          </p:cNvSpPr>
          <p:nvPr/>
        </p:nvSpPr>
        <p:spPr bwMode="auto">
          <a:xfrm>
            <a:off x="4070201" y="2853925"/>
            <a:ext cx="0" cy="4318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NZ"/>
          </a:p>
        </p:txBody>
      </p:sp>
      <p:sp>
        <p:nvSpPr>
          <p:cNvPr id="27" name="Line 8"/>
          <p:cNvSpPr>
            <a:spLocks noChangeShapeType="1"/>
          </p:cNvSpPr>
          <p:nvPr/>
        </p:nvSpPr>
        <p:spPr bwMode="auto">
          <a:xfrm>
            <a:off x="4286101" y="2638025"/>
            <a:ext cx="0" cy="7921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NZ"/>
          </a:p>
        </p:txBody>
      </p:sp>
      <p:sp>
        <p:nvSpPr>
          <p:cNvPr id="28" name="Line 9"/>
          <p:cNvSpPr>
            <a:spLocks noChangeShapeType="1"/>
          </p:cNvSpPr>
          <p:nvPr/>
        </p:nvSpPr>
        <p:spPr bwMode="auto">
          <a:xfrm>
            <a:off x="4286101" y="3069825"/>
            <a:ext cx="316865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NZ"/>
          </a:p>
        </p:txBody>
      </p:sp>
      <p:sp>
        <p:nvSpPr>
          <p:cNvPr id="29" name="Text Box 10"/>
          <p:cNvSpPr txBox="1">
            <a:spLocks noChangeArrowheads="1"/>
          </p:cNvSpPr>
          <p:nvPr/>
        </p:nvSpPr>
        <p:spPr bwMode="auto">
          <a:xfrm>
            <a:off x="4382939" y="2349100"/>
            <a:ext cx="379412"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NZ" sz="3200"/>
              <a:t>+</a:t>
            </a:r>
            <a:endParaRPr lang="en-US" sz="3200"/>
          </a:p>
        </p:txBody>
      </p:sp>
      <p:sp>
        <p:nvSpPr>
          <p:cNvPr id="30" name="Text Box 11"/>
          <p:cNvSpPr txBox="1">
            <a:spLocks noChangeArrowheads="1"/>
          </p:cNvSpPr>
          <p:nvPr/>
        </p:nvSpPr>
        <p:spPr bwMode="auto">
          <a:xfrm>
            <a:off x="3692376" y="2287187"/>
            <a:ext cx="35401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NZ" sz="3200"/>
              <a:t>-</a:t>
            </a:r>
            <a:endParaRPr lang="en-US" sz="3200"/>
          </a:p>
        </p:txBody>
      </p:sp>
      <p:sp>
        <p:nvSpPr>
          <p:cNvPr id="31" name="AutoShape 12"/>
          <p:cNvSpPr>
            <a:spLocks noChangeArrowheads="1"/>
          </p:cNvSpPr>
          <p:nvPr/>
        </p:nvSpPr>
        <p:spPr bwMode="auto">
          <a:xfrm>
            <a:off x="5221139" y="2204637"/>
            <a:ext cx="936625" cy="576263"/>
          </a:xfrm>
          <a:prstGeom prst="rightArrow">
            <a:avLst>
              <a:gd name="adj1" fmla="val 50000"/>
              <a:gd name="adj2" fmla="val 40634"/>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2" name="AutoShape 13"/>
          <p:cNvSpPr>
            <a:spLocks noChangeArrowheads="1"/>
          </p:cNvSpPr>
          <p:nvPr/>
        </p:nvSpPr>
        <p:spPr bwMode="auto">
          <a:xfrm>
            <a:off x="5510064" y="2888850"/>
            <a:ext cx="287337" cy="358775"/>
          </a:xfrm>
          <a:prstGeom prst="rightArrow">
            <a:avLst>
              <a:gd name="adj1" fmla="val 53435"/>
              <a:gd name="adj2" fmla="val 100000"/>
            </a:avLst>
          </a:prstGeom>
          <a:solidFill>
            <a:srgbClr val="00CC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3" name="Text Box 14"/>
          <p:cNvSpPr txBox="1">
            <a:spLocks noChangeArrowheads="1"/>
          </p:cNvSpPr>
          <p:nvPr/>
        </p:nvSpPr>
        <p:spPr bwMode="auto">
          <a:xfrm>
            <a:off x="6156176" y="2060175"/>
            <a:ext cx="325755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NZ" dirty="0"/>
              <a:t>Direction of </a:t>
            </a:r>
            <a:r>
              <a:rPr lang="en-NZ" b="1" dirty="0" smtClean="0">
                <a:solidFill>
                  <a:srgbClr val="FF0000"/>
                </a:solidFill>
              </a:rPr>
              <a:t>‘conventional’</a:t>
            </a:r>
            <a:r>
              <a:rPr lang="en-NZ" dirty="0" smtClean="0"/>
              <a:t> </a:t>
            </a:r>
            <a:r>
              <a:rPr lang="en-NZ" dirty="0"/>
              <a:t>current</a:t>
            </a:r>
            <a:endParaRPr lang="en-US" dirty="0"/>
          </a:p>
        </p:txBody>
      </p:sp>
      <p:sp>
        <p:nvSpPr>
          <p:cNvPr id="34" name="Oval 15"/>
          <p:cNvSpPr>
            <a:spLocks noChangeArrowheads="1"/>
          </p:cNvSpPr>
          <p:nvPr/>
        </p:nvSpPr>
        <p:spPr bwMode="auto">
          <a:xfrm>
            <a:off x="3276451" y="2780900"/>
            <a:ext cx="217488" cy="215900"/>
          </a:xfrm>
          <a:prstGeom prst="ellipse">
            <a:avLst/>
          </a:prstGeom>
          <a:solidFill>
            <a:srgbClr val="00CC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5" name="Oval 16"/>
          <p:cNvSpPr>
            <a:spLocks noChangeArrowheads="1"/>
          </p:cNvSpPr>
          <p:nvPr/>
        </p:nvSpPr>
        <p:spPr bwMode="auto">
          <a:xfrm>
            <a:off x="3133576" y="3068237"/>
            <a:ext cx="217488" cy="215900"/>
          </a:xfrm>
          <a:prstGeom prst="ellipse">
            <a:avLst/>
          </a:prstGeom>
          <a:solidFill>
            <a:srgbClr val="00CC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6" name="Oval 17"/>
          <p:cNvSpPr>
            <a:spLocks noChangeArrowheads="1"/>
          </p:cNvSpPr>
          <p:nvPr/>
        </p:nvSpPr>
        <p:spPr bwMode="auto">
          <a:xfrm>
            <a:off x="3636814" y="2852337"/>
            <a:ext cx="217487" cy="215900"/>
          </a:xfrm>
          <a:prstGeom prst="ellipse">
            <a:avLst/>
          </a:prstGeom>
          <a:solidFill>
            <a:srgbClr val="00CC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7" name="Oval 18"/>
          <p:cNvSpPr>
            <a:spLocks noChangeArrowheads="1"/>
          </p:cNvSpPr>
          <p:nvPr/>
        </p:nvSpPr>
        <p:spPr bwMode="auto">
          <a:xfrm>
            <a:off x="3565376" y="3139675"/>
            <a:ext cx="217488" cy="215900"/>
          </a:xfrm>
          <a:prstGeom prst="ellipse">
            <a:avLst/>
          </a:prstGeom>
          <a:solidFill>
            <a:srgbClr val="00CC9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38" name="Text Box 19"/>
          <p:cNvSpPr txBox="1">
            <a:spLocks noChangeArrowheads="1"/>
          </p:cNvSpPr>
          <p:nvPr/>
        </p:nvSpPr>
        <p:spPr bwMode="auto">
          <a:xfrm>
            <a:off x="269726" y="2175340"/>
            <a:ext cx="1763713"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r>
              <a:rPr lang="en-NZ" dirty="0"/>
              <a:t>Electrons flow in the opposite direction</a:t>
            </a:r>
            <a:endParaRPr lang="en-US" dirty="0"/>
          </a:p>
        </p:txBody>
      </p:sp>
      <p:sp>
        <p:nvSpPr>
          <p:cNvPr id="39" name="AutoShape 20"/>
          <p:cNvSpPr>
            <a:spLocks noChangeArrowheads="1"/>
          </p:cNvSpPr>
          <p:nvPr/>
        </p:nvSpPr>
        <p:spPr bwMode="auto">
          <a:xfrm rot="10800000">
            <a:off x="2104876" y="2349100"/>
            <a:ext cx="936625" cy="576262"/>
          </a:xfrm>
          <a:prstGeom prst="rightArrow">
            <a:avLst>
              <a:gd name="adj1" fmla="val 50000"/>
              <a:gd name="adj2" fmla="val 40634"/>
            </a:avLst>
          </a:prstGeom>
          <a:solidFill>
            <a:srgbClr val="00CC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NZ"/>
          </a:p>
        </p:txBody>
      </p:sp>
      <p:sp>
        <p:nvSpPr>
          <p:cNvPr id="40" name="Rectangle 39"/>
          <p:cNvSpPr/>
          <p:nvPr/>
        </p:nvSpPr>
        <p:spPr>
          <a:xfrm>
            <a:off x="559067" y="3933056"/>
            <a:ext cx="8027156" cy="2308324"/>
          </a:xfrm>
          <a:prstGeom prst="rect">
            <a:avLst/>
          </a:prstGeom>
        </p:spPr>
        <p:txBody>
          <a:bodyPr wrap="square">
            <a:spAutoFit/>
          </a:bodyPr>
          <a:lstStyle/>
          <a:p>
            <a:pPr>
              <a:tabLst>
                <a:tab pos="457200" algn="l"/>
              </a:tabLst>
            </a:pPr>
            <a:r>
              <a:rPr lang="en-US" sz="2400" b="1" u="sng" dirty="0" smtClean="0">
                <a:solidFill>
                  <a:srgbClr val="FF0000"/>
                </a:solidFill>
                <a:latin typeface="Trebuchet MS" pitchFamily="34" charset="0"/>
              </a:rPr>
              <a:t>Conventional</a:t>
            </a:r>
            <a:r>
              <a:rPr lang="en-US" sz="2400" u="sng" dirty="0" smtClean="0">
                <a:latin typeface="Trebuchet MS" pitchFamily="34" charset="0"/>
              </a:rPr>
              <a:t> </a:t>
            </a:r>
            <a:r>
              <a:rPr lang="en-US" sz="2400" b="1" u="sng" dirty="0" smtClean="0">
                <a:solidFill>
                  <a:srgbClr val="FF0000"/>
                </a:solidFill>
                <a:latin typeface="Trebuchet MS" pitchFamily="34" charset="0"/>
              </a:rPr>
              <a:t>current</a:t>
            </a:r>
            <a:r>
              <a:rPr lang="en-US" sz="2400" dirty="0" smtClean="0">
                <a:latin typeface="Trebuchet MS" pitchFamily="34" charset="0"/>
              </a:rPr>
              <a:t> is the flow of </a:t>
            </a:r>
            <a:r>
              <a:rPr lang="en-US" sz="2400" i="1" dirty="0" smtClean="0">
                <a:solidFill>
                  <a:srgbClr val="FF0000"/>
                </a:solidFill>
                <a:latin typeface="Trebuchet MS" pitchFamily="34" charset="0"/>
              </a:rPr>
              <a:t>imaginary</a:t>
            </a:r>
            <a:r>
              <a:rPr lang="en-US" sz="2400" dirty="0" smtClean="0">
                <a:solidFill>
                  <a:srgbClr val="FF0000"/>
                </a:solidFill>
                <a:latin typeface="Trebuchet MS" pitchFamily="34" charset="0"/>
              </a:rPr>
              <a:t> </a:t>
            </a:r>
            <a:r>
              <a:rPr lang="en-US" sz="2400" dirty="0" smtClean="0">
                <a:latin typeface="Trebuchet MS" pitchFamily="34" charset="0"/>
              </a:rPr>
              <a:t>positive particles from the positive terminal of a power supply to the negative terminal.</a:t>
            </a:r>
          </a:p>
          <a:p>
            <a:pPr>
              <a:tabLst>
                <a:tab pos="457200" algn="l"/>
              </a:tabLst>
            </a:pPr>
            <a:endParaRPr lang="en-AU" sz="2400" dirty="0" smtClean="0">
              <a:latin typeface="Trebuchet MS" pitchFamily="34" charset="0"/>
            </a:endParaRPr>
          </a:p>
          <a:p>
            <a:pPr>
              <a:tabLst>
                <a:tab pos="457200" algn="l"/>
              </a:tabLst>
            </a:pPr>
            <a:r>
              <a:rPr lang="en-US" sz="2400" b="1" u="sng" dirty="0" smtClean="0">
                <a:solidFill>
                  <a:srgbClr val="FF0000"/>
                </a:solidFill>
                <a:latin typeface="Trebuchet MS" pitchFamily="34" charset="0"/>
              </a:rPr>
              <a:t>Electron</a:t>
            </a:r>
            <a:r>
              <a:rPr lang="en-US" sz="2400" u="sng" dirty="0" smtClean="0">
                <a:latin typeface="Trebuchet MS" pitchFamily="34" charset="0"/>
              </a:rPr>
              <a:t> </a:t>
            </a:r>
            <a:r>
              <a:rPr lang="en-US" sz="2400" b="1" u="sng" dirty="0" smtClean="0">
                <a:solidFill>
                  <a:srgbClr val="FF0000"/>
                </a:solidFill>
                <a:latin typeface="Trebuchet MS" pitchFamily="34" charset="0"/>
              </a:rPr>
              <a:t>flow</a:t>
            </a:r>
            <a:r>
              <a:rPr lang="en-US" sz="2400" dirty="0" smtClean="0">
                <a:latin typeface="Trebuchet MS" pitchFamily="34" charset="0"/>
              </a:rPr>
              <a:t> is the flow of </a:t>
            </a:r>
            <a:r>
              <a:rPr lang="en-US" sz="2400" i="1" dirty="0" smtClean="0">
                <a:solidFill>
                  <a:srgbClr val="FF0000"/>
                </a:solidFill>
                <a:latin typeface="Trebuchet MS" pitchFamily="34" charset="0"/>
              </a:rPr>
              <a:t>actual</a:t>
            </a:r>
            <a:r>
              <a:rPr lang="en-US" sz="2400" dirty="0" smtClean="0">
                <a:latin typeface="Trebuchet MS" pitchFamily="34" charset="0"/>
              </a:rPr>
              <a:t> negative charges from the negative terminal to the positive.</a:t>
            </a:r>
            <a:endParaRPr lang="en-US" sz="2400" dirty="0">
              <a:latin typeface="Trebuchet MS" pitchFamily="34" charset="0"/>
            </a:endParaRPr>
          </a:p>
        </p:txBody>
      </p:sp>
      <p:pic>
        <p:nvPicPr>
          <p:cNvPr id="21" name="Picture 2" descr="http://www.annrich.com/rich/acdc/acdc_logo.gif"/>
          <p:cNvPicPr>
            <a:picLocks noChangeAspect="1" noChangeArrowheads="1"/>
          </p:cNvPicPr>
          <p:nvPr/>
        </p:nvPicPr>
        <p:blipFill>
          <a:blip r:embed="rId2" cstate="print"/>
          <a:srcRect/>
          <a:stretch>
            <a:fillRect/>
          </a:stretch>
        </p:blipFill>
        <p:spPr bwMode="auto">
          <a:xfrm>
            <a:off x="5940776" y="0"/>
            <a:ext cx="2605732" cy="1162961"/>
          </a:xfrm>
          <a:prstGeom prst="rect">
            <a:avLst/>
          </a:prstGeom>
          <a:noFill/>
        </p:spPr>
      </p:pic>
    </p:spTree>
    <p:extLst>
      <p:ext uri="{BB962C8B-B14F-4D97-AF65-F5344CB8AC3E}">
        <p14:creationId xmlns:p14="http://schemas.microsoft.com/office/powerpoint/2010/main" val="1070514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9875"/>
                                        </p:tgtEl>
                                        <p:attrNameLst>
                                          <p:attrName>style.visibility</p:attrName>
                                        </p:attrNameLst>
                                      </p:cBhvr>
                                      <p:to>
                                        <p:strVal val="visible"/>
                                      </p:to>
                                    </p:set>
                                    <p:animEffect transition="in" filter="fade">
                                      <p:cBhvr>
                                        <p:cTn id="7" dur="1000"/>
                                        <p:tgtEl>
                                          <p:spTgt spid="71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9876"/>
                                        </p:tgtEl>
                                        <p:attrNameLst>
                                          <p:attrName>style.visibility</p:attrName>
                                        </p:attrNameLst>
                                      </p:cBhvr>
                                      <p:to>
                                        <p:strVal val="visible"/>
                                      </p:to>
                                    </p:set>
                                    <p:animEffect transition="in" filter="fade">
                                      <p:cBhvr>
                                        <p:cTn id="12" dur="1000"/>
                                        <p:tgtEl>
                                          <p:spTgt spid="719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9877"/>
                                        </p:tgtEl>
                                        <p:attrNameLst>
                                          <p:attrName>style.visibility</p:attrName>
                                        </p:attrNameLst>
                                      </p:cBhvr>
                                      <p:to>
                                        <p:strVal val="visible"/>
                                      </p:to>
                                    </p:set>
                                    <p:animEffect transition="in" filter="fade">
                                      <p:cBhvr>
                                        <p:cTn id="17" dur="1000"/>
                                        <p:tgtEl>
                                          <p:spTgt spid="7198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p:bldP spid="719876" grpId="0"/>
      <p:bldP spid="719877" grpId="0"/>
      <p:bldP spid="25" grpId="0" animBg="1"/>
      <p:bldP spid="26" grpId="0" animBg="1"/>
      <p:bldP spid="27" grpId="0" animBg="1"/>
      <p:bldP spid="28" grpId="0" animBg="1"/>
      <p:bldP spid="29" grpId="0"/>
      <p:bldP spid="30" grpId="0"/>
      <p:bldP spid="31" grpId="0" animBg="1"/>
      <p:bldP spid="32" grpId="0" animBg="1"/>
      <p:bldP spid="33" grpId="0"/>
      <p:bldP spid="34" grpId="0" animBg="1"/>
      <p:bldP spid="35" grpId="0" animBg="1"/>
      <p:bldP spid="36" grpId="0" animBg="1"/>
      <p:bldP spid="37" grpId="0" animBg="1"/>
      <p:bldP spid="38" grpId="0"/>
      <p:bldP spid="39"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76200" y="3429000"/>
            <a:ext cx="8712200" cy="3170238"/>
          </a:xfrm>
          <a:prstGeom prst="rect">
            <a:avLst/>
          </a:prstGeom>
          <a:gradFill rotWithShape="1">
            <a:gsLst>
              <a:gs pos="0">
                <a:srgbClr val="FFE8DD"/>
              </a:gs>
              <a:gs pos="64999">
                <a:srgbClr val="FFC6AC"/>
              </a:gs>
              <a:gs pos="100000">
                <a:srgbClr val="FFB088"/>
              </a:gs>
            </a:gsLst>
            <a:lin ang="5400000" scaled="1"/>
          </a:gradFill>
          <a:ln w="9525">
            <a:solidFill>
              <a:srgbClr val="E27217"/>
            </a:solidFill>
            <a:miter lim="800000"/>
            <a:headEnd/>
            <a:tailEnd/>
          </a:ln>
          <a:effectLst>
            <a:outerShdw blurRad="40000" dist="20000" dir="5400000" rotWithShape="0">
              <a:srgbClr val="808080">
                <a:alpha val="37999"/>
              </a:srgbClr>
            </a:outerShdw>
          </a:effectLst>
        </p:spPr>
        <p:txBody>
          <a:bodyPr>
            <a:spAutoFit/>
          </a:bodyPr>
          <a:lstStyle>
            <a:lvl1pPr marL="266700" indent="-266700"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spcAft>
                <a:spcPts val="1800"/>
              </a:spcAft>
            </a:pPr>
            <a:r>
              <a:rPr lang="en-US" altLang="en-US" sz="2000">
                <a:solidFill>
                  <a:srgbClr val="000000"/>
                </a:solidFill>
              </a:rPr>
              <a:t>Example</a:t>
            </a:r>
          </a:p>
          <a:p>
            <a:pPr eaLnBrk="1" hangingPunct="1">
              <a:spcAft>
                <a:spcPts val="1800"/>
              </a:spcAft>
              <a:buFont typeface="Arial" charset="0"/>
              <a:buChar char="•"/>
            </a:pPr>
            <a:r>
              <a:rPr lang="en-US" altLang="en-US" sz="2000">
                <a:solidFill>
                  <a:srgbClr val="000000"/>
                </a:solidFill>
              </a:rPr>
              <a:t>A fully charged 12 V battery has a potential rise (</a:t>
            </a:r>
            <a:r>
              <a:rPr lang="en-US" altLang="en-US" sz="2000" b="1">
                <a:solidFill>
                  <a:srgbClr val="000000"/>
                </a:solidFill>
              </a:rPr>
              <a:t>pr</a:t>
            </a:r>
            <a:r>
              <a:rPr lang="en-US" altLang="en-US" sz="2000">
                <a:solidFill>
                  <a:srgbClr val="000000"/>
                </a:solidFill>
              </a:rPr>
              <a:t>) of 12 V.</a:t>
            </a:r>
          </a:p>
          <a:p>
            <a:pPr eaLnBrk="1" hangingPunct="1">
              <a:spcAft>
                <a:spcPts val="1800"/>
              </a:spcAft>
              <a:buFont typeface="Arial" charset="0"/>
              <a:buChar char="•"/>
            </a:pPr>
            <a:r>
              <a:rPr lang="en-US" altLang="en-US" sz="2000">
                <a:solidFill>
                  <a:srgbClr val="000000"/>
                </a:solidFill>
              </a:rPr>
              <a:t>This means that every unit of charge (C) has gained 12 J of energy since  V =  J C</a:t>
            </a:r>
            <a:r>
              <a:rPr lang="en-US" altLang="en-US" sz="2000" baseline="30000">
                <a:solidFill>
                  <a:srgbClr val="000000"/>
                </a:solidFill>
              </a:rPr>
              <a:t>-1</a:t>
            </a:r>
            <a:r>
              <a:rPr lang="en-US" altLang="en-US" sz="2000">
                <a:solidFill>
                  <a:srgbClr val="000000"/>
                </a:solidFill>
              </a:rPr>
              <a:t> </a:t>
            </a:r>
          </a:p>
          <a:p>
            <a:pPr eaLnBrk="1" hangingPunct="1">
              <a:spcAft>
                <a:spcPts val="1800"/>
              </a:spcAft>
              <a:buFont typeface="Arial" charset="0"/>
              <a:buChar char="•"/>
            </a:pPr>
            <a:r>
              <a:rPr lang="en-US" altLang="en-US" sz="2000">
                <a:solidFill>
                  <a:srgbClr val="000000"/>
                </a:solidFill>
              </a:rPr>
              <a:t>A potential drop (</a:t>
            </a:r>
            <a:r>
              <a:rPr lang="en-US" altLang="en-US" sz="2000" b="1">
                <a:solidFill>
                  <a:srgbClr val="000000"/>
                </a:solidFill>
              </a:rPr>
              <a:t>pd</a:t>
            </a:r>
            <a:r>
              <a:rPr lang="en-US" altLang="en-US" sz="2000">
                <a:solidFill>
                  <a:srgbClr val="000000"/>
                </a:solidFill>
              </a:rPr>
              <a:t>) of 12 V across a resistor means that each unit of charge (C) has lost 12 J of energy since  V =  J C</a:t>
            </a:r>
            <a:r>
              <a:rPr lang="en-US" altLang="en-US" sz="2000" baseline="30000">
                <a:solidFill>
                  <a:srgbClr val="000000"/>
                </a:solidFill>
              </a:rPr>
              <a:t>-1</a:t>
            </a:r>
          </a:p>
          <a:p>
            <a:pPr eaLnBrk="1" hangingPunct="1">
              <a:spcAft>
                <a:spcPts val="1800"/>
              </a:spcAft>
              <a:buFont typeface="Arial" charset="0"/>
              <a:buChar char="•"/>
            </a:pPr>
            <a:r>
              <a:rPr lang="en-US" altLang="en-US" sz="2000">
                <a:solidFill>
                  <a:srgbClr val="000000"/>
                </a:solidFill>
              </a:rPr>
              <a:t>This energy has been transformed into heat.</a:t>
            </a:r>
          </a:p>
        </p:txBody>
      </p:sp>
      <p:grpSp>
        <p:nvGrpSpPr>
          <p:cNvPr id="20483" name="Group 11"/>
          <p:cNvGrpSpPr>
            <a:grpSpLocks/>
          </p:cNvGrpSpPr>
          <p:nvPr/>
        </p:nvGrpSpPr>
        <p:grpSpPr bwMode="auto">
          <a:xfrm>
            <a:off x="4826000" y="96838"/>
            <a:ext cx="4241800" cy="3598862"/>
            <a:chOff x="4825595" y="97592"/>
            <a:chExt cx="4242205" cy="3598108"/>
          </a:xfrm>
        </p:grpSpPr>
        <p:sp>
          <p:nvSpPr>
            <p:cNvPr id="20491" name="Rectangle 10"/>
            <p:cNvSpPr>
              <a:spLocks noChangeArrowheads="1"/>
            </p:cNvSpPr>
            <p:nvPr/>
          </p:nvSpPr>
          <p:spPr bwMode="auto">
            <a:xfrm>
              <a:off x="5803900" y="876300"/>
              <a:ext cx="2349500" cy="2819400"/>
            </a:xfrm>
            <a:prstGeom prst="rect">
              <a:avLst/>
            </a:prstGeom>
            <a:solidFill>
              <a:schemeClr val="bg1"/>
            </a:solidFill>
            <a:ln w="9525">
              <a:solidFill>
                <a:schemeClr val="tx1"/>
              </a:solidFill>
              <a:round/>
              <a:headEnd/>
              <a:tailEnd/>
            </a:ln>
          </p:spPr>
          <p:txBody>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endParaRPr lang="en-US" altLang="en-US">
                <a:solidFill>
                  <a:prstClr val="black"/>
                </a:solidFill>
              </a:endParaRPr>
            </a:p>
          </p:txBody>
        </p:sp>
        <p:grpSp>
          <p:nvGrpSpPr>
            <p:cNvPr id="20492" name="Group 17"/>
            <p:cNvGrpSpPr>
              <a:grpSpLocks/>
            </p:cNvGrpSpPr>
            <p:nvPr/>
          </p:nvGrpSpPr>
          <p:grpSpPr bwMode="auto">
            <a:xfrm>
              <a:off x="4825595" y="97592"/>
              <a:ext cx="4242205" cy="3409463"/>
              <a:chOff x="5384800" y="-499308"/>
              <a:chExt cx="4242205" cy="3409463"/>
            </a:xfrm>
          </p:grpSpPr>
          <p:sp>
            <p:nvSpPr>
              <p:cNvPr id="3" name="TextBox 26"/>
              <p:cNvSpPr txBox="1">
                <a:spLocks noChangeArrowheads="1"/>
              </p:cNvSpPr>
              <p:nvPr/>
            </p:nvSpPr>
            <p:spPr bwMode="auto">
              <a:xfrm>
                <a:off x="5384800" y="-499308"/>
                <a:ext cx="4242205" cy="67710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r>
                  <a:rPr lang="en-US" altLang="en-US">
                    <a:solidFill>
                      <a:srgbClr val="000000"/>
                    </a:solidFill>
                    <a:latin typeface="Monotype Corsiva" pitchFamily="-111" charset="0"/>
                  </a:rPr>
                  <a:t>Alessandro Giuseppe Antonio Anastasio Volta</a:t>
                </a:r>
              </a:p>
              <a:p>
                <a:pPr algn="ctr" eaLnBrk="1" hangingPunct="1"/>
                <a:r>
                  <a:rPr lang="en-US" altLang="en-US">
                    <a:solidFill>
                      <a:srgbClr val="000000"/>
                    </a:solidFill>
                    <a:latin typeface="Monotype Corsiva" pitchFamily="-111" charset="0"/>
                  </a:rPr>
                  <a:t>1745 - 1827</a:t>
                </a:r>
              </a:p>
            </p:txBody>
          </p:sp>
          <p:pic>
            <p:nvPicPr>
              <p:cNvPr id="4" name="Picture 3"/>
              <p:cNvPicPr>
                <a:picLocks noChangeAspect="1"/>
              </p:cNvPicPr>
              <p:nvPr/>
            </p:nvPicPr>
            <p:blipFill>
              <a:blip r:embed="rId2"/>
              <a:stretch>
                <a:fillRect/>
              </a:stretch>
            </p:blipFill>
            <p:spPr>
              <a:xfrm>
                <a:off x="6525521" y="446688"/>
                <a:ext cx="2005745" cy="2463467"/>
              </a:xfrm>
              <a:prstGeom prst="rect">
                <a:avLst/>
              </a:prstGeom>
              <a:ln w="228600" cap="sq" cmpd="thickThin">
                <a:solidFill>
                  <a:srgbClr val="000000"/>
                </a:solidFill>
                <a:prstDash val="solid"/>
                <a:miter lim="800000"/>
              </a:ln>
              <a:effectLst>
                <a:innerShdw blurRad="76200">
                  <a:srgbClr val="000000"/>
                </a:innerShdw>
              </a:effectLst>
            </p:spPr>
          </p:pic>
        </p:grpSp>
      </p:grpSp>
      <p:sp>
        <p:nvSpPr>
          <p:cNvPr id="5" name="TextBox 15"/>
          <p:cNvSpPr txBox="1">
            <a:spLocks noChangeArrowheads="1"/>
          </p:cNvSpPr>
          <p:nvPr/>
        </p:nvSpPr>
        <p:spPr bwMode="auto">
          <a:xfrm>
            <a:off x="63500" y="50800"/>
            <a:ext cx="1731963" cy="3841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r>
              <a:rPr lang="en-US" altLang="en-US">
                <a:solidFill>
                  <a:srgbClr val="000000"/>
                </a:solidFill>
              </a:rPr>
              <a:t>Explanations  </a:t>
            </a:r>
          </a:p>
        </p:txBody>
      </p:sp>
      <p:sp>
        <p:nvSpPr>
          <p:cNvPr id="6" name="TextBox 80"/>
          <p:cNvSpPr txBox="1">
            <a:spLocks noChangeArrowheads="1"/>
          </p:cNvSpPr>
          <p:nvPr/>
        </p:nvSpPr>
        <p:spPr bwMode="auto">
          <a:xfrm>
            <a:off x="50800" y="1117600"/>
            <a:ext cx="5003800" cy="1833563"/>
          </a:xfrm>
          <a:prstGeom prst="rect">
            <a:avLst/>
          </a:prstGeom>
          <a:gradFill rotWithShape="1">
            <a:gsLst>
              <a:gs pos="0">
                <a:srgbClr val="F0FFE3"/>
              </a:gs>
              <a:gs pos="64999">
                <a:srgbClr val="D9FFB8"/>
              </a:gs>
              <a:gs pos="100000">
                <a:srgbClr val="CAFF99"/>
              </a:gs>
            </a:gsLst>
            <a:lin ang="5400000" scaled="1"/>
          </a:gradFill>
          <a:ln w="9525">
            <a:solidFill>
              <a:srgbClr val="7DB601"/>
            </a:solidFill>
            <a:miter lim="800000"/>
            <a:headEnd/>
            <a:tailEnd/>
          </a:ln>
          <a:effectLst>
            <a:outerShdw blurRad="40000" dist="20000" dir="5400000" rotWithShape="0">
              <a:srgbClr val="808080">
                <a:alpha val="37999"/>
              </a:srgbClr>
            </a:outerShdw>
          </a:effectLst>
        </p:spPr>
        <p:txBody>
          <a:bodyPr bIns="93600">
            <a:spAutoFit/>
          </a:bodyPr>
          <a:lstStyle>
            <a:lvl1pPr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eaLnBrk="1" hangingPunct="1"/>
            <a:r>
              <a:rPr lang="en-US" altLang="en-US" u="sng">
                <a:solidFill>
                  <a:srgbClr val="E51313"/>
                </a:solidFill>
              </a:rPr>
              <a:t>You should LEARN that:</a:t>
            </a:r>
          </a:p>
          <a:p>
            <a:pPr eaLnBrk="1" hangingPunct="1">
              <a:spcAft>
                <a:spcPts val="1800"/>
              </a:spcAft>
            </a:pPr>
            <a:r>
              <a:rPr lang="en-US" altLang="en-US">
                <a:solidFill>
                  <a:srgbClr val="FF0000"/>
                </a:solidFill>
              </a:rPr>
              <a:t>A volt is the gain or loss of one unit of energy by one unit of charge.</a:t>
            </a:r>
          </a:p>
          <a:p>
            <a:pPr eaLnBrk="1" hangingPunct="1">
              <a:spcAft>
                <a:spcPts val="1800"/>
              </a:spcAft>
            </a:pPr>
            <a:r>
              <a:rPr lang="en-US" altLang="en-US">
                <a:solidFill>
                  <a:srgbClr val="FF0000"/>
                </a:solidFill>
              </a:rPr>
              <a:t>A unit of energy is the joule (J) and a unit of charge is the coulomb (C).</a:t>
            </a:r>
            <a:endParaRPr lang="en-US" altLang="en-US">
              <a:solidFill>
                <a:srgbClr val="E51313"/>
              </a:solidFill>
            </a:endParaRPr>
          </a:p>
        </p:txBody>
      </p:sp>
      <p:sp>
        <p:nvSpPr>
          <p:cNvPr id="7" name="TextBox 6"/>
          <p:cNvSpPr txBox="1">
            <a:spLocks noChangeArrowheads="1"/>
          </p:cNvSpPr>
          <p:nvPr/>
        </p:nvSpPr>
        <p:spPr bwMode="auto">
          <a:xfrm>
            <a:off x="92075" y="571500"/>
            <a:ext cx="1322388" cy="390525"/>
          </a:xfrm>
          <a:prstGeom prst="rect">
            <a:avLst/>
          </a:prstGeom>
          <a:gradFill rotWithShape="1">
            <a:gsLst>
              <a:gs pos="0">
                <a:srgbClr val="B5C3CC"/>
              </a:gs>
              <a:gs pos="100000">
                <a:srgbClr val="1C4E60"/>
              </a:gs>
            </a:gsLst>
            <a:lin ang="5400000"/>
          </a:gradFill>
          <a:ln w="9525">
            <a:solidFill>
              <a:srgbClr val="224957"/>
            </a:solidFill>
            <a:miter lim="800000"/>
            <a:headEnd/>
            <a:tailEnd/>
          </a:ln>
          <a:effectLst>
            <a:outerShdw blurRad="40000" dist="23000" dir="5400000" rotWithShape="0">
              <a:srgbClr val="808080">
                <a:alpha val="34999"/>
              </a:srgbClr>
            </a:outerShdw>
          </a:effectLst>
        </p:spPr>
        <p:txBody>
          <a:bodyPr wrap="none">
            <a:spAutoFit/>
          </a:bodyPr>
          <a:lstStyle>
            <a:lvl1pPr marL="361950" indent="-361950" eaLnBrk="0" hangingPunct="0">
              <a:defRPr sz="1900">
                <a:solidFill>
                  <a:schemeClr val="tx1"/>
                </a:solidFill>
                <a:latin typeface="Verdana" pitchFamily="-107" charset="0"/>
                <a:ea typeface="ＭＳ Ｐゴシック" pitchFamily="-107" charset="-128"/>
              </a:defRPr>
            </a:lvl1pPr>
            <a:lvl2pPr marL="37931725" indent="-37474525" eaLnBrk="0" hangingPunct="0">
              <a:defRPr sz="1900">
                <a:solidFill>
                  <a:schemeClr val="tx1"/>
                </a:solidFill>
                <a:latin typeface="Verdana" pitchFamily="-107" charset="0"/>
                <a:ea typeface="ＭＳ Ｐゴシック" pitchFamily="-107" charset="-128"/>
              </a:defRPr>
            </a:lvl2pPr>
            <a:lvl3pPr eaLnBrk="0" hangingPunct="0">
              <a:defRPr sz="1900">
                <a:solidFill>
                  <a:schemeClr val="tx1"/>
                </a:solidFill>
                <a:latin typeface="Verdana" pitchFamily="-107" charset="0"/>
                <a:ea typeface="ＭＳ Ｐゴシック" pitchFamily="-107" charset="-128"/>
              </a:defRPr>
            </a:lvl3pPr>
            <a:lvl4pPr eaLnBrk="0" hangingPunct="0">
              <a:defRPr sz="1900">
                <a:solidFill>
                  <a:schemeClr val="tx1"/>
                </a:solidFill>
                <a:latin typeface="Verdana" pitchFamily="-107" charset="0"/>
                <a:ea typeface="ＭＳ Ｐゴシック" pitchFamily="-107" charset="-128"/>
              </a:defRPr>
            </a:lvl4pPr>
            <a:lvl5pPr eaLnBrk="0" hangingPunct="0">
              <a:defRPr sz="1900">
                <a:solidFill>
                  <a:schemeClr val="tx1"/>
                </a:solidFill>
                <a:latin typeface="Verdana" pitchFamily="-107" charset="0"/>
                <a:ea typeface="ＭＳ Ｐゴシック" pitchFamily="-107" charset="-128"/>
              </a:defRPr>
            </a:lvl5pPr>
            <a:lvl6pPr marL="457200" eaLnBrk="0" fontAlgn="base" hangingPunct="0">
              <a:spcBef>
                <a:spcPct val="0"/>
              </a:spcBef>
              <a:spcAft>
                <a:spcPct val="0"/>
              </a:spcAft>
              <a:defRPr sz="1900">
                <a:solidFill>
                  <a:schemeClr val="tx1"/>
                </a:solidFill>
                <a:latin typeface="Verdana" pitchFamily="-107" charset="0"/>
                <a:ea typeface="ＭＳ Ｐゴシック" pitchFamily="-107" charset="-128"/>
              </a:defRPr>
            </a:lvl6pPr>
            <a:lvl7pPr marL="914400" eaLnBrk="0" fontAlgn="base" hangingPunct="0">
              <a:spcBef>
                <a:spcPct val="0"/>
              </a:spcBef>
              <a:spcAft>
                <a:spcPct val="0"/>
              </a:spcAft>
              <a:defRPr sz="1900">
                <a:solidFill>
                  <a:schemeClr val="tx1"/>
                </a:solidFill>
                <a:latin typeface="Verdana" pitchFamily="-107" charset="0"/>
                <a:ea typeface="ＭＳ Ｐゴシック" pitchFamily="-107" charset="-128"/>
              </a:defRPr>
            </a:lvl7pPr>
            <a:lvl8pPr marL="1371600" eaLnBrk="0" fontAlgn="base" hangingPunct="0">
              <a:spcBef>
                <a:spcPct val="0"/>
              </a:spcBef>
              <a:spcAft>
                <a:spcPct val="0"/>
              </a:spcAft>
              <a:defRPr sz="1900">
                <a:solidFill>
                  <a:schemeClr val="tx1"/>
                </a:solidFill>
                <a:latin typeface="Verdana" pitchFamily="-107" charset="0"/>
                <a:ea typeface="ＭＳ Ｐゴシック" pitchFamily="-107" charset="-128"/>
              </a:defRPr>
            </a:lvl8pPr>
            <a:lvl9pPr marL="1828800" eaLnBrk="0" fontAlgn="base" hangingPunct="0">
              <a:spcBef>
                <a:spcPct val="0"/>
              </a:spcBef>
              <a:spcAft>
                <a:spcPct val="0"/>
              </a:spcAft>
              <a:defRPr sz="1900">
                <a:solidFill>
                  <a:schemeClr val="tx1"/>
                </a:solidFill>
                <a:latin typeface="Verdana" pitchFamily="-107" charset="0"/>
                <a:ea typeface="ＭＳ Ｐゴシック" pitchFamily="-107" charset="-128"/>
              </a:defRPr>
            </a:lvl9pPr>
          </a:lstStyle>
          <a:p>
            <a:pPr algn="ctr" eaLnBrk="1" hangingPunct="1">
              <a:buFontTx/>
              <a:buAutoNum type="arabicPeriod" startAt="4"/>
            </a:pPr>
            <a:r>
              <a:rPr lang="en-US" altLang="en-US">
                <a:solidFill>
                  <a:srgbClr val="000000"/>
                </a:solidFill>
              </a:rPr>
              <a:t>a volt.</a:t>
            </a:r>
          </a:p>
        </p:txBody>
      </p:sp>
    </p:spTree>
    <p:extLst>
      <p:ext uri="{BB962C8B-B14F-4D97-AF65-F5344CB8AC3E}">
        <p14:creationId xmlns:p14="http://schemas.microsoft.com/office/powerpoint/2010/main" val="2579539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par>
                          <p:cTn id="8" fill="hold" nodeType="afterGroup">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p:cNvSpPr txBox="1">
            <a:spLocks noChangeArrowheads="1"/>
          </p:cNvSpPr>
          <p:nvPr/>
        </p:nvSpPr>
        <p:spPr bwMode="auto">
          <a:xfrm>
            <a:off x="542019" y="692696"/>
            <a:ext cx="8208963"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2400" b="1" dirty="0"/>
              <a:t>Standard convention has current flowing from the positive terminal to the negative terminal.</a:t>
            </a:r>
          </a:p>
          <a:p>
            <a:endParaRPr lang="en-US" sz="2400" b="1" dirty="0"/>
          </a:p>
          <a:p>
            <a:r>
              <a:rPr lang="en-US" sz="2400" b="1" dirty="0"/>
              <a:t>This convention is credited to Benjamin Franklin who theorized that electric current was due to a positive charge moving from the positive terminal to the negative terminal.</a:t>
            </a:r>
          </a:p>
          <a:p>
            <a:endParaRPr lang="en-US" sz="2400" b="1" dirty="0"/>
          </a:p>
          <a:p>
            <a:r>
              <a:rPr lang="en-US" sz="2400" b="1" dirty="0"/>
              <a:t>However, it was later discovered that it is the movement of the negatively charged electron that is responsible for electrical current.</a:t>
            </a:r>
          </a:p>
          <a:p>
            <a:endParaRPr lang="en-US" sz="2400" b="1" dirty="0"/>
          </a:p>
          <a:p>
            <a:r>
              <a:rPr lang="en-US" sz="2400" b="1" dirty="0"/>
              <a:t>Rather than changing several centuries of theory and equations, Franklin's convention is still used </a:t>
            </a:r>
            <a:r>
              <a:rPr lang="en-US" sz="2400" b="1" dirty="0" smtClean="0">
                <a:solidFill>
                  <a:srgbClr val="FF0000"/>
                </a:solidFill>
              </a:rPr>
              <a:t>today!</a:t>
            </a:r>
            <a:r>
              <a:rPr lang="en-US" sz="2400" b="1" dirty="0" smtClean="0"/>
              <a:t> </a:t>
            </a:r>
            <a:endParaRPr lang="en-US" sz="2400" b="1" dirty="0"/>
          </a:p>
        </p:txBody>
      </p:sp>
    </p:spTree>
    <p:extLst>
      <p:ext uri="{BB962C8B-B14F-4D97-AF65-F5344CB8AC3E}">
        <p14:creationId xmlns:p14="http://schemas.microsoft.com/office/powerpoint/2010/main" val="3506796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720898">
                                            <p:txEl>
                                              <p:pRg st="0" end="0"/>
                                            </p:txEl>
                                          </p:spTgt>
                                        </p:tgtEl>
                                        <p:attrNameLst>
                                          <p:attrName>style.visibility</p:attrName>
                                        </p:attrNameLst>
                                      </p:cBhvr>
                                      <p:to>
                                        <p:strVal val="visible"/>
                                      </p:to>
                                    </p:set>
                                    <p:anim calcmode="lin" valueType="num">
                                      <p:cBhvr>
                                        <p:cTn id="7" dur="1000" fill="hold"/>
                                        <p:tgtEl>
                                          <p:spTgt spid="72089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208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0898">
                                            <p:txEl>
                                              <p:pRg st="0" end="0"/>
                                            </p:txEl>
                                          </p:spTgt>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720898">
                                            <p:txEl>
                                              <p:pRg st="2" end="2"/>
                                            </p:txEl>
                                          </p:spTgt>
                                        </p:tgtEl>
                                        <p:attrNameLst>
                                          <p:attrName>style.visibility</p:attrName>
                                        </p:attrNameLst>
                                      </p:cBhvr>
                                      <p:to>
                                        <p:strVal val="visible"/>
                                      </p:to>
                                    </p:set>
                                    <p:anim calcmode="lin" valueType="num">
                                      <p:cBhvr>
                                        <p:cTn id="13" dur="1000" fill="hold"/>
                                        <p:tgtEl>
                                          <p:spTgt spid="720898">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72089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20898">
                                            <p:txEl>
                                              <p:pRg st="2" end="2"/>
                                            </p:txEl>
                                          </p:spTgt>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720898">
                                            <p:txEl>
                                              <p:pRg st="4" end="4"/>
                                            </p:txEl>
                                          </p:spTgt>
                                        </p:tgtEl>
                                        <p:attrNameLst>
                                          <p:attrName>style.visibility</p:attrName>
                                        </p:attrNameLst>
                                      </p:cBhvr>
                                      <p:to>
                                        <p:strVal val="visible"/>
                                      </p:to>
                                    </p:set>
                                    <p:anim calcmode="lin" valueType="num">
                                      <p:cBhvr>
                                        <p:cTn id="19" dur="1000" fill="hold"/>
                                        <p:tgtEl>
                                          <p:spTgt spid="720898">
                                            <p:txEl>
                                              <p:pRg st="4" end="4"/>
                                            </p:txEl>
                                          </p:spTgt>
                                        </p:tgtEl>
                                        <p:attrNameLst>
                                          <p:attrName>ppt_x</p:attrName>
                                        </p:attrNameLst>
                                      </p:cBhvr>
                                      <p:tavLst>
                                        <p:tav tm="0">
                                          <p:val>
                                            <p:strVal val="#ppt_x-.2"/>
                                          </p:val>
                                        </p:tav>
                                        <p:tav tm="100000">
                                          <p:val>
                                            <p:strVal val="#ppt_x"/>
                                          </p:val>
                                        </p:tav>
                                      </p:tavLst>
                                    </p:anim>
                                    <p:anim calcmode="lin" valueType="num">
                                      <p:cBhvr>
                                        <p:cTn id="20" dur="1000" fill="hold"/>
                                        <p:tgtEl>
                                          <p:spTgt spid="72089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20898">
                                            <p:txEl>
                                              <p:pRg st="4" end="4"/>
                                            </p:txEl>
                                          </p:spTgt>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720898">
                                            <p:txEl>
                                              <p:pRg st="6" end="6"/>
                                            </p:txEl>
                                          </p:spTgt>
                                        </p:tgtEl>
                                        <p:attrNameLst>
                                          <p:attrName>style.visibility</p:attrName>
                                        </p:attrNameLst>
                                      </p:cBhvr>
                                      <p:to>
                                        <p:strVal val="visible"/>
                                      </p:to>
                                    </p:set>
                                    <p:anim calcmode="lin" valueType="num">
                                      <p:cBhvr>
                                        <p:cTn id="25" dur="1000" fill="hold"/>
                                        <p:tgtEl>
                                          <p:spTgt spid="720898">
                                            <p:txEl>
                                              <p:pRg st="6" end="6"/>
                                            </p:txEl>
                                          </p:spTgt>
                                        </p:tgtEl>
                                        <p:attrNameLst>
                                          <p:attrName>ppt_x</p:attrName>
                                        </p:attrNameLst>
                                      </p:cBhvr>
                                      <p:tavLst>
                                        <p:tav tm="0">
                                          <p:val>
                                            <p:strVal val="#ppt_x-.2"/>
                                          </p:val>
                                        </p:tav>
                                        <p:tav tm="100000">
                                          <p:val>
                                            <p:strVal val="#ppt_x"/>
                                          </p:val>
                                        </p:tav>
                                      </p:tavLst>
                                    </p:anim>
                                    <p:anim calcmode="lin" valueType="num">
                                      <p:cBhvr>
                                        <p:cTn id="26" dur="1000" fill="hold"/>
                                        <p:tgtEl>
                                          <p:spTgt spid="72089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2089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nodeType="clickEffect">
                                  <p:stCondLst>
                                    <p:cond delay="0"/>
                                  </p:stCondLst>
                                  <p:childTnLst>
                                    <p:anim calcmode="lin" valueType="num">
                                      <p:cBhvr additive="base">
                                        <p:cTn id="31" dur="500"/>
                                        <p:tgtEl>
                                          <p:spTgt spid="720898">
                                            <p:txEl>
                                              <p:pRg st="0" end="0"/>
                                            </p:txEl>
                                          </p:spTgt>
                                        </p:tgtEl>
                                        <p:attrNameLst>
                                          <p:attrName>ppt_x</p:attrName>
                                        </p:attrNameLst>
                                      </p:cBhvr>
                                      <p:tavLst>
                                        <p:tav tm="0">
                                          <p:val>
                                            <p:strVal val="ppt_x"/>
                                          </p:val>
                                        </p:tav>
                                        <p:tav tm="100000">
                                          <p:val>
                                            <p:strVal val="ppt_x"/>
                                          </p:val>
                                        </p:tav>
                                      </p:tavLst>
                                    </p:anim>
                                    <p:anim calcmode="lin" valueType="num">
                                      <p:cBhvr additive="base">
                                        <p:cTn id="32" dur="500"/>
                                        <p:tgtEl>
                                          <p:spTgt spid="720898">
                                            <p:txEl>
                                              <p:pRg st="0" end="0"/>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720898">
                                            <p:txEl>
                                              <p:pRg st="0" end="0"/>
                                            </p:txEl>
                                          </p:spTgt>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720898">
                                            <p:txEl>
                                              <p:pRg st="2" end="2"/>
                                            </p:txEl>
                                          </p:spTgt>
                                        </p:tgtEl>
                                        <p:attrNameLst>
                                          <p:attrName>ppt_x</p:attrName>
                                        </p:attrNameLst>
                                      </p:cBhvr>
                                      <p:tavLst>
                                        <p:tav tm="0">
                                          <p:val>
                                            <p:strVal val="ppt_x"/>
                                          </p:val>
                                        </p:tav>
                                        <p:tav tm="100000">
                                          <p:val>
                                            <p:strVal val="ppt_x"/>
                                          </p:val>
                                        </p:tav>
                                      </p:tavLst>
                                    </p:anim>
                                    <p:anim calcmode="lin" valueType="num">
                                      <p:cBhvr additive="base">
                                        <p:cTn id="36" dur="500"/>
                                        <p:tgtEl>
                                          <p:spTgt spid="720898">
                                            <p:txEl>
                                              <p:pRg st="2" end="2"/>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720898">
                                            <p:txEl>
                                              <p:pRg st="2" end="2"/>
                                            </p:txEl>
                                          </p:spTgt>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720898">
                                            <p:txEl>
                                              <p:pRg st="4" end="4"/>
                                            </p:txEl>
                                          </p:spTgt>
                                        </p:tgtEl>
                                        <p:attrNameLst>
                                          <p:attrName>ppt_x</p:attrName>
                                        </p:attrNameLst>
                                      </p:cBhvr>
                                      <p:tavLst>
                                        <p:tav tm="0">
                                          <p:val>
                                            <p:strVal val="ppt_x"/>
                                          </p:val>
                                        </p:tav>
                                        <p:tav tm="100000">
                                          <p:val>
                                            <p:strVal val="ppt_x"/>
                                          </p:val>
                                        </p:tav>
                                      </p:tavLst>
                                    </p:anim>
                                    <p:anim calcmode="lin" valueType="num">
                                      <p:cBhvr additive="base">
                                        <p:cTn id="40" dur="500"/>
                                        <p:tgtEl>
                                          <p:spTgt spid="720898">
                                            <p:txEl>
                                              <p:pRg st="4" end="4"/>
                                            </p:txEl>
                                          </p:spTgt>
                                        </p:tgtEl>
                                        <p:attrNameLst>
                                          <p:attrName>ppt_y</p:attrName>
                                        </p:attrNameLst>
                                      </p:cBhvr>
                                      <p:tavLst>
                                        <p:tav tm="0">
                                          <p:val>
                                            <p:strVal val="ppt_y"/>
                                          </p:val>
                                        </p:tav>
                                        <p:tav tm="100000">
                                          <p:val>
                                            <p:strVal val="1+ppt_h/2"/>
                                          </p:val>
                                        </p:tav>
                                      </p:tavLst>
                                    </p:anim>
                                    <p:set>
                                      <p:cBhvr>
                                        <p:cTn id="41" dur="1" fill="hold">
                                          <p:stCondLst>
                                            <p:cond delay="499"/>
                                          </p:stCondLst>
                                        </p:cTn>
                                        <p:tgtEl>
                                          <p:spTgt spid="720898">
                                            <p:txEl>
                                              <p:pRg st="4" end="4"/>
                                            </p:txEl>
                                          </p:spTgt>
                                        </p:tgtEl>
                                        <p:attrNameLst>
                                          <p:attrName>style.visibility</p:attrName>
                                        </p:attrNameLst>
                                      </p:cBhvr>
                                      <p:to>
                                        <p:strVal val="hidden"/>
                                      </p:to>
                                    </p:set>
                                  </p:childTnLst>
                                </p:cTn>
                              </p:par>
                              <p:par>
                                <p:cTn id="42" presetID="2" presetClass="exit" presetSubtype="4" fill="hold" nodeType="withEffect">
                                  <p:stCondLst>
                                    <p:cond delay="0"/>
                                  </p:stCondLst>
                                  <p:childTnLst>
                                    <p:anim calcmode="lin" valueType="num">
                                      <p:cBhvr additive="base">
                                        <p:cTn id="43" dur="500"/>
                                        <p:tgtEl>
                                          <p:spTgt spid="720898">
                                            <p:txEl>
                                              <p:pRg st="6" end="6"/>
                                            </p:txEl>
                                          </p:spTgt>
                                        </p:tgtEl>
                                        <p:attrNameLst>
                                          <p:attrName>ppt_x</p:attrName>
                                        </p:attrNameLst>
                                      </p:cBhvr>
                                      <p:tavLst>
                                        <p:tav tm="0">
                                          <p:val>
                                            <p:strVal val="ppt_x"/>
                                          </p:val>
                                        </p:tav>
                                        <p:tav tm="100000">
                                          <p:val>
                                            <p:strVal val="ppt_x"/>
                                          </p:val>
                                        </p:tav>
                                      </p:tavLst>
                                    </p:anim>
                                    <p:anim calcmode="lin" valueType="num">
                                      <p:cBhvr additive="base">
                                        <p:cTn id="44" dur="500"/>
                                        <p:tgtEl>
                                          <p:spTgt spid="720898">
                                            <p:txEl>
                                              <p:pRg st="6" end="6"/>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720898">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 Travel Conventional Current carto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7"/>
            <a:ext cx="5400600" cy="62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15174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45796" name="Rectangle 4"/>
          <p:cNvSpPr>
            <a:spLocks noGrp="1" noChangeArrowheads="1"/>
          </p:cNvSpPr>
          <p:nvPr>
            <p:ph type="title"/>
          </p:nvPr>
        </p:nvSpPr>
        <p:spPr>
          <a:xfrm>
            <a:off x="395536" y="260648"/>
            <a:ext cx="8229600" cy="1139825"/>
          </a:xfrm>
        </p:spPr>
        <p:txBody>
          <a:bodyPr/>
          <a:lstStyle/>
          <a:p>
            <a:r>
              <a:rPr lang="en-NZ" sz="6000" dirty="0" smtClean="0">
                <a:solidFill>
                  <a:srgbClr val="FF0000"/>
                </a:solidFill>
              </a:rPr>
              <a:t>Applying a voltage</a:t>
            </a:r>
            <a:endParaRPr lang="en-US" sz="6000" dirty="0" smtClean="0">
              <a:solidFill>
                <a:srgbClr val="FF0000"/>
              </a:solidFill>
            </a:endParaRPr>
          </a:p>
        </p:txBody>
      </p:sp>
      <p:sp>
        <p:nvSpPr>
          <p:cNvPr id="545797" name="Text Box 5"/>
          <p:cNvSpPr txBox="1">
            <a:spLocks noChangeArrowheads="1"/>
          </p:cNvSpPr>
          <p:nvPr/>
        </p:nvSpPr>
        <p:spPr bwMode="auto">
          <a:xfrm>
            <a:off x="323528" y="1498977"/>
            <a:ext cx="842493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dirty="0" smtClean="0">
                <a:solidFill>
                  <a:schemeClr val="bg1"/>
                </a:solidFill>
              </a:rPr>
              <a:t>When a voltage or potential difference is applied to a wire, an </a:t>
            </a:r>
            <a:r>
              <a:rPr lang="en-US" b="1" dirty="0" smtClean="0">
                <a:solidFill>
                  <a:srgbClr val="FF0000"/>
                </a:solidFill>
              </a:rPr>
              <a:t>electric field </a:t>
            </a:r>
            <a:r>
              <a:rPr lang="en-US" dirty="0" smtClean="0">
                <a:solidFill>
                  <a:schemeClr val="bg1"/>
                </a:solidFill>
              </a:rPr>
              <a:t>is set up.</a:t>
            </a:r>
          </a:p>
        </p:txBody>
      </p:sp>
      <p:sp>
        <p:nvSpPr>
          <p:cNvPr id="545798" name="Text Box 6"/>
          <p:cNvSpPr txBox="1">
            <a:spLocks noChangeArrowheads="1"/>
          </p:cNvSpPr>
          <p:nvPr/>
        </p:nvSpPr>
        <p:spPr bwMode="auto">
          <a:xfrm>
            <a:off x="-75781" y="2545139"/>
            <a:ext cx="2055493"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sz="1800" dirty="0" smtClean="0">
                <a:solidFill>
                  <a:schemeClr val="bg1"/>
                </a:solidFill>
              </a:rPr>
              <a:t>The electrons experience an </a:t>
            </a:r>
            <a:r>
              <a:rPr lang="en-US" sz="1800" dirty="0" smtClean="0">
                <a:solidFill>
                  <a:srgbClr val="FF0000"/>
                </a:solidFill>
              </a:rPr>
              <a:t>electric force</a:t>
            </a:r>
            <a:r>
              <a:rPr lang="en-US" sz="1800" dirty="0" smtClean="0">
                <a:solidFill>
                  <a:schemeClr val="bg1"/>
                </a:solidFill>
              </a:rPr>
              <a:t>.</a:t>
            </a:r>
          </a:p>
        </p:txBody>
      </p:sp>
      <p:sp>
        <p:nvSpPr>
          <p:cNvPr id="545799" name="AutoShape 7"/>
          <p:cNvSpPr>
            <a:spLocks noChangeArrowheads="1"/>
          </p:cNvSpPr>
          <p:nvPr/>
        </p:nvSpPr>
        <p:spPr bwMode="auto">
          <a:xfrm rot="-5400000">
            <a:off x="4176019" y="224582"/>
            <a:ext cx="1079500" cy="5472113"/>
          </a:xfrm>
          <a:prstGeom prst="can">
            <a:avLst>
              <a:gd name="adj" fmla="val 93966"/>
            </a:avLst>
          </a:prstGeom>
          <a:gradFill rotWithShape="1">
            <a:gsLst>
              <a:gs pos="0">
                <a:srgbClr val="76393B"/>
              </a:gs>
              <a:gs pos="50000">
                <a:srgbClr val="FF7C80"/>
              </a:gs>
              <a:gs pos="100000">
                <a:srgbClr val="76393B"/>
              </a:gs>
            </a:gsLst>
            <a:lin ang="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NZ" sz="2400" smtClean="0">
              <a:solidFill>
                <a:schemeClr val="bg1"/>
              </a:solidFill>
              <a:latin typeface="Comic Sans MS" pitchFamily="66" charset="0"/>
            </a:endParaRPr>
          </a:p>
        </p:txBody>
      </p:sp>
      <p:sp>
        <p:nvSpPr>
          <p:cNvPr id="545800" name="Line 8"/>
          <p:cNvSpPr>
            <a:spLocks noChangeShapeType="1"/>
          </p:cNvSpPr>
          <p:nvPr/>
        </p:nvSpPr>
        <p:spPr bwMode="auto">
          <a:xfrm>
            <a:off x="2340075" y="3213051"/>
            <a:ext cx="0" cy="936625"/>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545801" name="Line 9"/>
          <p:cNvSpPr>
            <a:spLocks noChangeShapeType="1"/>
          </p:cNvSpPr>
          <p:nvPr/>
        </p:nvSpPr>
        <p:spPr bwMode="auto">
          <a:xfrm>
            <a:off x="2340075" y="4149676"/>
            <a:ext cx="252095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545802" name="Line 10"/>
          <p:cNvSpPr>
            <a:spLocks noChangeShapeType="1"/>
          </p:cNvSpPr>
          <p:nvPr/>
        </p:nvSpPr>
        <p:spPr bwMode="auto">
          <a:xfrm>
            <a:off x="4861025" y="3789314"/>
            <a:ext cx="0" cy="720725"/>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545803" name="Line 11"/>
          <p:cNvSpPr>
            <a:spLocks noChangeShapeType="1"/>
          </p:cNvSpPr>
          <p:nvPr/>
        </p:nvSpPr>
        <p:spPr bwMode="auto">
          <a:xfrm>
            <a:off x="5005487" y="4005214"/>
            <a:ext cx="0" cy="288925"/>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545804" name="Line 12"/>
          <p:cNvSpPr>
            <a:spLocks noChangeShapeType="1"/>
          </p:cNvSpPr>
          <p:nvPr/>
        </p:nvSpPr>
        <p:spPr bwMode="auto">
          <a:xfrm>
            <a:off x="5005487" y="4149676"/>
            <a:ext cx="2447925"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545805" name="Line 13"/>
          <p:cNvSpPr>
            <a:spLocks noChangeShapeType="1"/>
          </p:cNvSpPr>
          <p:nvPr/>
        </p:nvSpPr>
        <p:spPr bwMode="auto">
          <a:xfrm>
            <a:off x="7453412" y="2997151"/>
            <a:ext cx="0" cy="1152525"/>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grpSp>
        <p:nvGrpSpPr>
          <p:cNvPr id="545808" name="Group 16"/>
          <p:cNvGrpSpPr>
            <a:grpSpLocks/>
          </p:cNvGrpSpPr>
          <p:nvPr/>
        </p:nvGrpSpPr>
        <p:grpSpPr bwMode="auto">
          <a:xfrm>
            <a:off x="3132237" y="2852689"/>
            <a:ext cx="3960813" cy="0"/>
            <a:chOff x="2018" y="2251"/>
            <a:chExt cx="2495" cy="0"/>
          </a:xfrm>
        </p:grpSpPr>
        <p:sp>
          <p:nvSpPr>
            <p:cNvPr id="19481" name="Line 14"/>
            <p:cNvSpPr>
              <a:spLocks noChangeShapeType="1"/>
            </p:cNvSpPr>
            <p:nvPr/>
          </p:nvSpPr>
          <p:spPr bwMode="auto">
            <a:xfrm>
              <a:off x="2018" y="2251"/>
              <a:ext cx="1179" cy="0"/>
            </a:xfrm>
            <a:prstGeom prst="line">
              <a:avLst/>
            </a:prstGeom>
            <a:noFill/>
            <a:ln w="28575">
              <a:solidFill>
                <a:schemeClr val="accent1">
                  <a:lumMod val="60000"/>
                  <a:lumOff val="40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19482" name="Line 15"/>
            <p:cNvSpPr>
              <a:spLocks noChangeShapeType="1"/>
            </p:cNvSpPr>
            <p:nvPr/>
          </p:nvSpPr>
          <p:spPr bwMode="auto">
            <a:xfrm>
              <a:off x="3106" y="2251"/>
              <a:ext cx="1407" cy="0"/>
            </a:xfrm>
            <a:prstGeom prst="line">
              <a:avLst/>
            </a:prstGeom>
            <a:noFill/>
            <a:ln w="28575">
              <a:solidFill>
                <a:schemeClr val="accent1">
                  <a:lumMod val="60000"/>
                  <a:lumOff val="4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grpSp>
      <p:grpSp>
        <p:nvGrpSpPr>
          <p:cNvPr id="545809" name="Group 17"/>
          <p:cNvGrpSpPr>
            <a:grpSpLocks/>
          </p:cNvGrpSpPr>
          <p:nvPr/>
        </p:nvGrpSpPr>
        <p:grpSpPr bwMode="auto">
          <a:xfrm>
            <a:off x="3132237" y="2636789"/>
            <a:ext cx="3960813" cy="0"/>
            <a:chOff x="2018" y="2251"/>
            <a:chExt cx="2495" cy="0"/>
          </a:xfrm>
        </p:grpSpPr>
        <p:sp>
          <p:nvSpPr>
            <p:cNvPr id="19479" name="Line 18"/>
            <p:cNvSpPr>
              <a:spLocks noChangeShapeType="1"/>
            </p:cNvSpPr>
            <p:nvPr/>
          </p:nvSpPr>
          <p:spPr bwMode="auto">
            <a:xfrm>
              <a:off x="2018" y="2251"/>
              <a:ext cx="1179" cy="0"/>
            </a:xfrm>
            <a:prstGeom prst="line">
              <a:avLst/>
            </a:prstGeom>
            <a:noFill/>
            <a:ln w="28575">
              <a:solidFill>
                <a:schemeClr val="accent1">
                  <a:lumMod val="60000"/>
                  <a:lumOff val="40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19480" name="Line 19"/>
            <p:cNvSpPr>
              <a:spLocks noChangeShapeType="1"/>
            </p:cNvSpPr>
            <p:nvPr/>
          </p:nvSpPr>
          <p:spPr bwMode="auto">
            <a:xfrm>
              <a:off x="3106" y="2251"/>
              <a:ext cx="1407" cy="0"/>
            </a:xfrm>
            <a:prstGeom prst="line">
              <a:avLst/>
            </a:prstGeom>
            <a:noFill/>
            <a:ln w="28575">
              <a:solidFill>
                <a:schemeClr val="accent1">
                  <a:lumMod val="60000"/>
                  <a:lumOff val="4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grpSp>
      <p:grpSp>
        <p:nvGrpSpPr>
          <p:cNvPr id="545812" name="Group 20"/>
          <p:cNvGrpSpPr>
            <a:grpSpLocks/>
          </p:cNvGrpSpPr>
          <p:nvPr/>
        </p:nvGrpSpPr>
        <p:grpSpPr bwMode="auto">
          <a:xfrm>
            <a:off x="3132237" y="3068589"/>
            <a:ext cx="3960813" cy="0"/>
            <a:chOff x="2018" y="2251"/>
            <a:chExt cx="2495" cy="0"/>
          </a:xfrm>
        </p:grpSpPr>
        <p:sp>
          <p:nvSpPr>
            <p:cNvPr id="19477" name="Line 21"/>
            <p:cNvSpPr>
              <a:spLocks noChangeShapeType="1"/>
            </p:cNvSpPr>
            <p:nvPr/>
          </p:nvSpPr>
          <p:spPr bwMode="auto">
            <a:xfrm>
              <a:off x="2018" y="2251"/>
              <a:ext cx="1179" cy="0"/>
            </a:xfrm>
            <a:prstGeom prst="line">
              <a:avLst/>
            </a:prstGeom>
            <a:noFill/>
            <a:ln w="28575">
              <a:solidFill>
                <a:schemeClr val="accent1">
                  <a:lumMod val="60000"/>
                  <a:lumOff val="40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19478" name="Line 22"/>
            <p:cNvSpPr>
              <a:spLocks noChangeShapeType="1"/>
            </p:cNvSpPr>
            <p:nvPr/>
          </p:nvSpPr>
          <p:spPr bwMode="auto">
            <a:xfrm>
              <a:off x="3106" y="2251"/>
              <a:ext cx="1407" cy="0"/>
            </a:xfrm>
            <a:prstGeom prst="line">
              <a:avLst/>
            </a:prstGeom>
            <a:noFill/>
            <a:ln w="28575">
              <a:solidFill>
                <a:schemeClr val="accent1">
                  <a:lumMod val="60000"/>
                  <a:lumOff val="4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grpSp>
      <p:grpSp>
        <p:nvGrpSpPr>
          <p:cNvPr id="545815" name="Group 23"/>
          <p:cNvGrpSpPr>
            <a:grpSpLocks/>
          </p:cNvGrpSpPr>
          <p:nvPr/>
        </p:nvGrpSpPr>
        <p:grpSpPr bwMode="auto">
          <a:xfrm>
            <a:off x="3132237" y="3284489"/>
            <a:ext cx="3960813" cy="0"/>
            <a:chOff x="2018" y="2251"/>
            <a:chExt cx="2495" cy="0"/>
          </a:xfrm>
        </p:grpSpPr>
        <p:sp>
          <p:nvSpPr>
            <p:cNvPr id="19475" name="Line 24"/>
            <p:cNvSpPr>
              <a:spLocks noChangeShapeType="1"/>
            </p:cNvSpPr>
            <p:nvPr/>
          </p:nvSpPr>
          <p:spPr bwMode="auto">
            <a:xfrm>
              <a:off x="2018" y="2251"/>
              <a:ext cx="1179" cy="0"/>
            </a:xfrm>
            <a:prstGeom prst="line">
              <a:avLst/>
            </a:prstGeom>
            <a:noFill/>
            <a:ln w="28575">
              <a:solidFill>
                <a:schemeClr val="accent1">
                  <a:lumMod val="60000"/>
                  <a:lumOff val="40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19476" name="Line 25"/>
            <p:cNvSpPr>
              <a:spLocks noChangeShapeType="1"/>
            </p:cNvSpPr>
            <p:nvPr/>
          </p:nvSpPr>
          <p:spPr bwMode="auto">
            <a:xfrm>
              <a:off x="3106" y="2251"/>
              <a:ext cx="1407" cy="0"/>
            </a:xfrm>
            <a:prstGeom prst="line">
              <a:avLst/>
            </a:prstGeom>
            <a:noFill/>
            <a:ln w="28575">
              <a:solidFill>
                <a:schemeClr val="accent1">
                  <a:lumMod val="60000"/>
                  <a:lumOff val="40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grpSp>
      <p:sp>
        <p:nvSpPr>
          <p:cNvPr id="545818" name="Oval 26"/>
          <p:cNvSpPr>
            <a:spLocks noChangeArrowheads="1"/>
          </p:cNvSpPr>
          <p:nvPr/>
        </p:nvSpPr>
        <p:spPr bwMode="auto">
          <a:xfrm>
            <a:off x="3922812" y="2826929"/>
            <a:ext cx="215900" cy="215900"/>
          </a:xfrm>
          <a:prstGeom prst="ellipse">
            <a:avLst/>
          </a:prstGeom>
          <a:solidFill>
            <a:schemeClr val="accent1"/>
          </a:solidFill>
          <a:ln w="9525">
            <a:solidFill>
              <a:schemeClr val="accent1">
                <a:lumMod val="60000"/>
                <a:lumOff val="40000"/>
              </a:schemeClr>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NZ" sz="2400" smtClean="0">
              <a:solidFill>
                <a:schemeClr val="bg1"/>
              </a:solidFill>
              <a:latin typeface="Comic Sans MS" pitchFamily="66" charset="0"/>
            </a:endParaRPr>
          </a:p>
        </p:txBody>
      </p:sp>
      <p:sp>
        <p:nvSpPr>
          <p:cNvPr id="545819" name="Line 27"/>
          <p:cNvSpPr>
            <a:spLocks noChangeShapeType="1"/>
          </p:cNvSpPr>
          <p:nvPr/>
        </p:nvSpPr>
        <p:spPr bwMode="auto">
          <a:xfrm flipH="1">
            <a:off x="3598962" y="2934879"/>
            <a:ext cx="431800" cy="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chemeClr val="bg1"/>
              </a:solidFill>
              <a:latin typeface="Comic Sans MS" pitchFamily="66" charset="0"/>
            </a:endParaRPr>
          </a:p>
        </p:txBody>
      </p:sp>
      <p:sp>
        <p:nvSpPr>
          <p:cNvPr id="545820" name="Text Box 28"/>
          <p:cNvSpPr txBox="1">
            <a:spLocks noChangeArrowheads="1"/>
          </p:cNvSpPr>
          <p:nvPr/>
        </p:nvSpPr>
        <p:spPr bwMode="auto">
          <a:xfrm>
            <a:off x="3995837" y="2925714"/>
            <a:ext cx="792163" cy="457200"/>
          </a:xfrm>
          <a:prstGeom prst="rect">
            <a:avLst/>
          </a:prstGeom>
          <a:noFill/>
          <a:ln w="9525">
            <a:solidFill>
              <a:schemeClr val="accent1">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b="1" smtClean="0">
                <a:solidFill>
                  <a:schemeClr val="bg1"/>
                </a:solidFill>
              </a:rPr>
              <a:t>F</a:t>
            </a:r>
            <a:r>
              <a:rPr lang="en-US" b="1" baseline="-25000" smtClean="0">
                <a:solidFill>
                  <a:schemeClr val="bg1"/>
                </a:solidFill>
              </a:rPr>
              <a:t>E</a:t>
            </a:r>
          </a:p>
        </p:txBody>
      </p:sp>
      <p:sp>
        <p:nvSpPr>
          <p:cNvPr id="28" name="Text Box 10"/>
          <p:cNvSpPr txBox="1">
            <a:spLocks noChangeArrowheads="1"/>
          </p:cNvSpPr>
          <p:nvPr/>
        </p:nvSpPr>
        <p:spPr bwMode="auto">
          <a:xfrm>
            <a:off x="730338" y="4522164"/>
            <a:ext cx="3408374" cy="1938992"/>
          </a:xfrm>
          <a:prstGeom prst="rect">
            <a:avLst/>
          </a:prstGeom>
          <a:noFill/>
          <a:ln w="9525">
            <a:noFill/>
            <a:miter lim="800000"/>
            <a:headEnd/>
            <a:tailEnd/>
          </a:ln>
          <a:effectLst/>
        </p:spPr>
        <p:txBody>
          <a:bodyPr wrap="square">
            <a:spAutoFit/>
          </a:bodyPr>
          <a:lstStyle/>
          <a:p>
            <a:pPr>
              <a:spcBef>
                <a:spcPct val="50000"/>
              </a:spcBef>
            </a:pPr>
            <a:r>
              <a:rPr lang="en-US" sz="2400" dirty="0" smtClean="0">
                <a:solidFill>
                  <a:schemeClr val="bg1"/>
                </a:solidFill>
                <a:effectLst/>
              </a:rPr>
              <a:t>A </a:t>
            </a:r>
            <a:r>
              <a:rPr lang="en-US" sz="2400" dirty="0">
                <a:solidFill>
                  <a:schemeClr val="bg1"/>
                </a:solidFill>
                <a:effectLst/>
              </a:rPr>
              <a:t>battery </a:t>
            </a:r>
            <a:r>
              <a:rPr lang="en-US" sz="2400" dirty="0" smtClean="0">
                <a:solidFill>
                  <a:schemeClr val="bg1"/>
                </a:solidFill>
                <a:effectLst/>
              </a:rPr>
              <a:t>(monkey) provides the </a:t>
            </a:r>
            <a:r>
              <a:rPr lang="en-US" sz="2400" b="1" dirty="0">
                <a:solidFill>
                  <a:srgbClr val="FF0000"/>
                </a:solidFill>
                <a:effectLst/>
              </a:rPr>
              <a:t>potential </a:t>
            </a:r>
            <a:r>
              <a:rPr lang="en-US" sz="2400" b="1" dirty="0" smtClean="0">
                <a:solidFill>
                  <a:srgbClr val="FF0000"/>
                </a:solidFill>
                <a:effectLst/>
              </a:rPr>
              <a:t>difference</a:t>
            </a:r>
            <a:r>
              <a:rPr lang="en-US" sz="2400" dirty="0" smtClean="0">
                <a:solidFill>
                  <a:schemeClr val="bg1"/>
                </a:solidFill>
                <a:effectLst/>
              </a:rPr>
              <a:t> (voltage) </a:t>
            </a:r>
            <a:r>
              <a:rPr lang="en-US" sz="2400" dirty="0">
                <a:solidFill>
                  <a:schemeClr val="bg1"/>
                </a:solidFill>
                <a:effectLst/>
              </a:rPr>
              <a:t>between the positive and negative </a:t>
            </a:r>
            <a:r>
              <a:rPr lang="en-US" sz="2400" dirty="0" smtClean="0">
                <a:solidFill>
                  <a:schemeClr val="bg1"/>
                </a:solidFill>
                <a:effectLst/>
              </a:rPr>
              <a:t>terminals.</a:t>
            </a:r>
            <a:endParaRPr lang="en-CA" sz="2400" dirty="0">
              <a:solidFill>
                <a:schemeClr val="bg1"/>
              </a:solidFill>
              <a:effectLst>
                <a:outerShdw blurRad="38100" dist="38100" dir="2700000" algn="tl">
                  <a:srgbClr val="000000"/>
                </a:outerShdw>
              </a:effectLst>
            </a:endParaRPr>
          </a:p>
        </p:txBody>
      </p:sp>
      <p:sp>
        <p:nvSpPr>
          <p:cNvPr id="29" name="Text Box 11"/>
          <p:cNvSpPr txBox="1">
            <a:spLocks noChangeArrowheads="1"/>
          </p:cNvSpPr>
          <p:nvPr/>
        </p:nvSpPr>
        <p:spPr bwMode="auto">
          <a:xfrm>
            <a:off x="5028964" y="4532683"/>
            <a:ext cx="3810000" cy="1938992"/>
          </a:xfrm>
          <a:prstGeom prst="rect">
            <a:avLst/>
          </a:prstGeom>
          <a:noFill/>
          <a:ln w="9525">
            <a:noFill/>
            <a:miter lim="800000"/>
            <a:headEnd/>
            <a:tailEnd/>
          </a:ln>
          <a:effectLst/>
        </p:spPr>
        <p:txBody>
          <a:bodyPr wrap="square">
            <a:spAutoFit/>
          </a:bodyPr>
          <a:lstStyle/>
          <a:p>
            <a:pPr>
              <a:spcBef>
                <a:spcPct val="50000"/>
              </a:spcBef>
            </a:pPr>
            <a:r>
              <a:rPr lang="en-US" sz="2400" dirty="0">
                <a:solidFill>
                  <a:schemeClr val="bg1"/>
                </a:solidFill>
                <a:effectLst/>
              </a:rPr>
              <a:t>This electric field causes electrons to </a:t>
            </a:r>
            <a:r>
              <a:rPr lang="en-US" sz="2400" dirty="0" smtClean="0">
                <a:solidFill>
                  <a:schemeClr val="bg1"/>
                </a:solidFill>
                <a:effectLst/>
              </a:rPr>
              <a:t>move </a:t>
            </a:r>
            <a:r>
              <a:rPr lang="en-US" sz="2400" dirty="0">
                <a:solidFill>
                  <a:schemeClr val="bg1"/>
                </a:solidFill>
                <a:effectLst/>
              </a:rPr>
              <a:t>in the direction of the positive terminal thus causing </a:t>
            </a:r>
            <a:r>
              <a:rPr lang="en-US" sz="2400" b="1" dirty="0">
                <a:solidFill>
                  <a:srgbClr val="FF0000"/>
                </a:solidFill>
                <a:effectLst/>
              </a:rPr>
              <a:t>current</a:t>
            </a:r>
            <a:r>
              <a:rPr lang="en-US" sz="2400" dirty="0">
                <a:solidFill>
                  <a:schemeClr val="bg1"/>
                </a:solidFill>
                <a:effectLst/>
              </a:rPr>
              <a:t> to flow.</a:t>
            </a:r>
            <a:endParaRPr lang="en-CA" sz="2400"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095389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5799"/>
                                        </p:tgtEl>
                                        <p:attrNameLst>
                                          <p:attrName>style.visibility</p:attrName>
                                        </p:attrNameLst>
                                      </p:cBhvr>
                                      <p:to>
                                        <p:strVal val="visible"/>
                                      </p:to>
                                    </p:set>
                                    <p:animEffect transition="in" filter="fade">
                                      <p:cBhvr>
                                        <p:cTn id="7" dur="1000"/>
                                        <p:tgtEl>
                                          <p:spTgt spid="545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5818"/>
                                        </p:tgtEl>
                                        <p:attrNameLst>
                                          <p:attrName>style.visibility</p:attrName>
                                        </p:attrNameLst>
                                      </p:cBhvr>
                                      <p:to>
                                        <p:strVal val="visible"/>
                                      </p:to>
                                    </p:set>
                                    <p:animEffect transition="in" filter="fade">
                                      <p:cBhvr>
                                        <p:cTn id="12" dur="1000"/>
                                        <p:tgtEl>
                                          <p:spTgt spid="545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5805"/>
                                        </p:tgtEl>
                                        <p:attrNameLst>
                                          <p:attrName>style.visibility</p:attrName>
                                        </p:attrNameLst>
                                      </p:cBhvr>
                                      <p:to>
                                        <p:strVal val="visible"/>
                                      </p:to>
                                    </p:set>
                                    <p:animEffect transition="in" filter="fade">
                                      <p:cBhvr>
                                        <p:cTn id="17" dur="1000"/>
                                        <p:tgtEl>
                                          <p:spTgt spid="54580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5801"/>
                                        </p:tgtEl>
                                        <p:attrNameLst>
                                          <p:attrName>style.visibility</p:attrName>
                                        </p:attrNameLst>
                                      </p:cBhvr>
                                      <p:to>
                                        <p:strVal val="visible"/>
                                      </p:to>
                                    </p:set>
                                    <p:animEffect transition="in" filter="fade">
                                      <p:cBhvr>
                                        <p:cTn id="20" dur="1000"/>
                                        <p:tgtEl>
                                          <p:spTgt spid="54580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45802"/>
                                        </p:tgtEl>
                                        <p:attrNameLst>
                                          <p:attrName>style.visibility</p:attrName>
                                        </p:attrNameLst>
                                      </p:cBhvr>
                                      <p:to>
                                        <p:strVal val="visible"/>
                                      </p:to>
                                    </p:set>
                                    <p:animEffect transition="in" filter="fade">
                                      <p:cBhvr>
                                        <p:cTn id="23" dur="1000"/>
                                        <p:tgtEl>
                                          <p:spTgt spid="5458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5803"/>
                                        </p:tgtEl>
                                        <p:attrNameLst>
                                          <p:attrName>style.visibility</p:attrName>
                                        </p:attrNameLst>
                                      </p:cBhvr>
                                      <p:to>
                                        <p:strVal val="visible"/>
                                      </p:to>
                                    </p:set>
                                    <p:animEffect transition="in" filter="fade">
                                      <p:cBhvr>
                                        <p:cTn id="26" dur="1000"/>
                                        <p:tgtEl>
                                          <p:spTgt spid="54580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45804"/>
                                        </p:tgtEl>
                                        <p:attrNameLst>
                                          <p:attrName>style.visibility</p:attrName>
                                        </p:attrNameLst>
                                      </p:cBhvr>
                                      <p:to>
                                        <p:strVal val="visible"/>
                                      </p:to>
                                    </p:set>
                                    <p:animEffect transition="in" filter="fade">
                                      <p:cBhvr>
                                        <p:cTn id="29" dur="1000"/>
                                        <p:tgtEl>
                                          <p:spTgt spid="54580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45800"/>
                                        </p:tgtEl>
                                        <p:attrNameLst>
                                          <p:attrName>style.visibility</p:attrName>
                                        </p:attrNameLst>
                                      </p:cBhvr>
                                      <p:to>
                                        <p:strVal val="visible"/>
                                      </p:to>
                                    </p:set>
                                    <p:animEffect transition="in" filter="fade">
                                      <p:cBhvr>
                                        <p:cTn id="32" dur="1000"/>
                                        <p:tgtEl>
                                          <p:spTgt spid="545800"/>
                                        </p:tgtEl>
                                      </p:cBhvr>
                                    </p:animEffect>
                                  </p:childTnLst>
                                </p:cTn>
                              </p:par>
                            </p:childTnLst>
                          </p:cTn>
                        </p:par>
                        <p:par>
                          <p:cTn id="33" fill="hold" nodeType="after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545808"/>
                                        </p:tgtEl>
                                        <p:attrNameLst>
                                          <p:attrName>style.visibility</p:attrName>
                                        </p:attrNameLst>
                                      </p:cBhvr>
                                      <p:to>
                                        <p:strVal val="visible"/>
                                      </p:to>
                                    </p:set>
                                    <p:animEffect transition="in" filter="wipe(left)">
                                      <p:cBhvr>
                                        <p:cTn id="36" dur="500"/>
                                        <p:tgtEl>
                                          <p:spTgt spid="545808"/>
                                        </p:tgtEl>
                                      </p:cBhvr>
                                    </p:animEffect>
                                  </p:childTnLst>
                                </p:cTn>
                              </p:par>
                              <p:par>
                                <p:cTn id="37" presetID="22" presetClass="entr" presetSubtype="8" fill="hold" nodeType="withEffect">
                                  <p:stCondLst>
                                    <p:cond delay="0"/>
                                  </p:stCondLst>
                                  <p:childTnLst>
                                    <p:set>
                                      <p:cBhvr>
                                        <p:cTn id="38" dur="1" fill="hold">
                                          <p:stCondLst>
                                            <p:cond delay="0"/>
                                          </p:stCondLst>
                                        </p:cTn>
                                        <p:tgtEl>
                                          <p:spTgt spid="545809"/>
                                        </p:tgtEl>
                                        <p:attrNameLst>
                                          <p:attrName>style.visibility</p:attrName>
                                        </p:attrNameLst>
                                      </p:cBhvr>
                                      <p:to>
                                        <p:strVal val="visible"/>
                                      </p:to>
                                    </p:set>
                                    <p:animEffect transition="in" filter="wipe(left)">
                                      <p:cBhvr>
                                        <p:cTn id="39" dur="500"/>
                                        <p:tgtEl>
                                          <p:spTgt spid="545809"/>
                                        </p:tgtEl>
                                      </p:cBhvr>
                                    </p:animEffect>
                                  </p:childTnLst>
                                </p:cTn>
                              </p:par>
                              <p:par>
                                <p:cTn id="40" presetID="22" presetClass="entr" presetSubtype="8" fill="hold" nodeType="withEffect">
                                  <p:stCondLst>
                                    <p:cond delay="0"/>
                                  </p:stCondLst>
                                  <p:childTnLst>
                                    <p:set>
                                      <p:cBhvr>
                                        <p:cTn id="41" dur="1" fill="hold">
                                          <p:stCondLst>
                                            <p:cond delay="0"/>
                                          </p:stCondLst>
                                        </p:cTn>
                                        <p:tgtEl>
                                          <p:spTgt spid="545812"/>
                                        </p:tgtEl>
                                        <p:attrNameLst>
                                          <p:attrName>style.visibility</p:attrName>
                                        </p:attrNameLst>
                                      </p:cBhvr>
                                      <p:to>
                                        <p:strVal val="visible"/>
                                      </p:to>
                                    </p:set>
                                    <p:animEffect transition="in" filter="wipe(left)">
                                      <p:cBhvr>
                                        <p:cTn id="42" dur="500"/>
                                        <p:tgtEl>
                                          <p:spTgt spid="545812"/>
                                        </p:tgtEl>
                                      </p:cBhvr>
                                    </p:animEffect>
                                  </p:childTnLst>
                                </p:cTn>
                              </p:par>
                              <p:par>
                                <p:cTn id="43" presetID="22" presetClass="entr" presetSubtype="8" fill="hold" nodeType="withEffect">
                                  <p:stCondLst>
                                    <p:cond delay="0"/>
                                  </p:stCondLst>
                                  <p:childTnLst>
                                    <p:set>
                                      <p:cBhvr>
                                        <p:cTn id="44" dur="1" fill="hold">
                                          <p:stCondLst>
                                            <p:cond delay="0"/>
                                          </p:stCondLst>
                                        </p:cTn>
                                        <p:tgtEl>
                                          <p:spTgt spid="545815"/>
                                        </p:tgtEl>
                                        <p:attrNameLst>
                                          <p:attrName>style.visibility</p:attrName>
                                        </p:attrNameLst>
                                      </p:cBhvr>
                                      <p:to>
                                        <p:strVal val="visible"/>
                                      </p:to>
                                    </p:set>
                                    <p:animEffect transition="in" filter="wipe(left)">
                                      <p:cBhvr>
                                        <p:cTn id="45" dur="500"/>
                                        <p:tgtEl>
                                          <p:spTgt spid="545815"/>
                                        </p:tgtEl>
                                      </p:cBhvr>
                                    </p:animEffect>
                                  </p:childTnLst>
                                </p:cTn>
                              </p:par>
                            </p:childTnLst>
                          </p:cTn>
                        </p:par>
                        <p:par>
                          <p:cTn id="46" fill="hold" nodeType="afterGroup">
                            <p:stCondLst>
                              <p:cond delay="1500"/>
                            </p:stCondLst>
                            <p:childTnLst>
                              <p:par>
                                <p:cTn id="47" presetID="17" presetClass="entr" presetSubtype="10" fill="hold" grpId="0" nodeType="afterEffect">
                                  <p:stCondLst>
                                    <p:cond delay="0"/>
                                  </p:stCondLst>
                                  <p:childTnLst>
                                    <p:set>
                                      <p:cBhvr>
                                        <p:cTn id="48" dur="1" fill="hold">
                                          <p:stCondLst>
                                            <p:cond delay="0"/>
                                          </p:stCondLst>
                                        </p:cTn>
                                        <p:tgtEl>
                                          <p:spTgt spid="545797"/>
                                        </p:tgtEl>
                                        <p:attrNameLst>
                                          <p:attrName>style.visibility</p:attrName>
                                        </p:attrNameLst>
                                      </p:cBhvr>
                                      <p:to>
                                        <p:strVal val="visible"/>
                                      </p:to>
                                    </p:set>
                                    <p:anim calcmode="lin" valueType="num">
                                      <p:cBhvr>
                                        <p:cTn id="49" dur="500" fill="hold"/>
                                        <p:tgtEl>
                                          <p:spTgt spid="545797"/>
                                        </p:tgtEl>
                                        <p:attrNameLst>
                                          <p:attrName>ppt_w</p:attrName>
                                        </p:attrNameLst>
                                      </p:cBhvr>
                                      <p:tavLst>
                                        <p:tav tm="0">
                                          <p:val>
                                            <p:fltVal val="0"/>
                                          </p:val>
                                        </p:tav>
                                        <p:tav tm="100000">
                                          <p:val>
                                            <p:strVal val="#ppt_w"/>
                                          </p:val>
                                        </p:tav>
                                      </p:tavLst>
                                    </p:anim>
                                    <p:anim calcmode="lin" valueType="num">
                                      <p:cBhvr>
                                        <p:cTn id="50" dur="500" fill="hold"/>
                                        <p:tgtEl>
                                          <p:spTgt spid="545797"/>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545798"/>
                                        </p:tgtEl>
                                        <p:attrNameLst>
                                          <p:attrName>style.visibility</p:attrName>
                                        </p:attrNameLst>
                                      </p:cBhvr>
                                      <p:to>
                                        <p:strVal val="visible"/>
                                      </p:to>
                                    </p:set>
                                    <p:anim calcmode="lin" valueType="num">
                                      <p:cBhvr>
                                        <p:cTn id="55" dur="500" fill="hold"/>
                                        <p:tgtEl>
                                          <p:spTgt spid="545798"/>
                                        </p:tgtEl>
                                        <p:attrNameLst>
                                          <p:attrName>ppt_w</p:attrName>
                                        </p:attrNameLst>
                                      </p:cBhvr>
                                      <p:tavLst>
                                        <p:tav tm="0">
                                          <p:val>
                                            <p:fltVal val="0"/>
                                          </p:val>
                                        </p:tav>
                                        <p:tav tm="100000">
                                          <p:val>
                                            <p:strVal val="#ppt_w"/>
                                          </p:val>
                                        </p:tav>
                                      </p:tavLst>
                                    </p:anim>
                                    <p:anim calcmode="lin" valueType="num">
                                      <p:cBhvr>
                                        <p:cTn id="56" dur="500" fill="hold"/>
                                        <p:tgtEl>
                                          <p:spTgt spid="545798"/>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500"/>
                            </p:stCondLst>
                            <p:childTnLst>
                              <p:par>
                                <p:cTn id="58" presetID="22" presetClass="entr" presetSubtype="2" fill="hold" grpId="0" nodeType="afterEffect">
                                  <p:stCondLst>
                                    <p:cond delay="0"/>
                                  </p:stCondLst>
                                  <p:childTnLst>
                                    <p:set>
                                      <p:cBhvr>
                                        <p:cTn id="59" dur="1" fill="hold">
                                          <p:stCondLst>
                                            <p:cond delay="0"/>
                                          </p:stCondLst>
                                        </p:cTn>
                                        <p:tgtEl>
                                          <p:spTgt spid="545819"/>
                                        </p:tgtEl>
                                        <p:attrNameLst>
                                          <p:attrName>style.visibility</p:attrName>
                                        </p:attrNameLst>
                                      </p:cBhvr>
                                      <p:to>
                                        <p:strVal val="visible"/>
                                      </p:to>
                                    </p:set>
                                    <p:animEffect transition="in" filter="wipe(right)">
                                      <p:cBhvr>
                                        <p:cTn id="60" dur="500"/>
                                        <p:tgtEl>
                                          <p:spTgt spid="545819"/>
                                        </p:tgtEl>
                                      </p:cBhvr>
                                    </p:animEffect>
                                  </p:childTnLst>
                                </p:cTn>
                              </p:par>
                            </p:childTnLst>
                          </p:cTn>
                        </p:par>
                        <p:par>
                          <p:cTn id="61" fill="hold" nodeType="afterGroup">
                            <p:stCondLst>
                              <p:cond delay="1000"/>
                            </p:stCondLst>
                            <p:childTnLst>
                              <p:par>
                                <p:cTn id="62" presetID="17" presetClass="entr" presetSubtype="10" fill="hold" grpId="0" nodeType="afterEffect">
                                  <p:stCondLst>
                                    <p:cond delay="0"/>
                                  </p:stCondLst>
                                  <p:childTnLst>
                                    <p:set>
                                      <p:cBhvr>
                                        <p:cTn id="63" dur="1" fill="hold">
                                          <p:stCondLst>
                                            <p:cond delay="0"/>
                                          </p:stCondLst>
                                        </p:cTn>
                                        <p:tgtEl>
                                          <p:spTgt spid="545820"/>
                                        </p:tgtEl>
                                        <p:attrNameLst>
                                          <p:attrName>style.visibility</p:attrName>
                                        </p:attrNameLst>
                                      </p:cBhvr>
                                      <p:to>
                                        <p:strVal val="visible"/>
                                      </p:to>
                                    </p:set>
                                    <p:anim calcmode="lin" valueType="num">
                                      <p:cBhvr>
                                        <p:cTn id="64" dur="500" fill="hold"/>
                                        <p:tgtEl>
                                          <p:spTgt spid="545820"/>
                                        </p:tgtEl>
                                        <p:attrNameLst>
                                          <p:attrName>ppt_w</p:attrName>
                                        </p:attrNameLst>
                                      </p:cBhvr>
                                      <p:tavLst>
                                        <p:tav tm="0">
                                          <p:val>
                                            <p:fltVal val="0"/>
                                          </p:val>
                                        </p:tav>
                                        <p:tav tm="100000">
                                          <p:val>
                                            <p:strVal val="#ppt_w"/>
                                          </p:val>
                                        </p:tav>
                                      </p:tavLst>
                                    </p:anim>
                                    <p:anim calcmode="lin" valueType="num">
                                      <p:cBhvr>
                                        <p:cTn id="65" dur="500" fill="hold"/>
                                        <p:tgtEl>
                                          <p:spTgt spid="545820"/>
                                        </p:tgtEl>
                                        <p:attrNameLst>
                                          <p:attrName>ppt_h</p:attrName>
                                        </p:attrNameLst>
                                      </p:cBhvr>
                                      <p:tavLst>
                                        <p:tav tm="0">
                                          <p:val>
                                            <p:strVal val="#ppt_h"/>
                                          </p:val>
                                        </p:tav>
                                        <p:tav tm="100000">
                                          <p:val>
                                            <p:strVal val="#ppt_h"/>
                                          </p:val>
                                        </p:tav>
                                      </p:tavLst>
                                    </p:anim>
                                  </p:childTnLst>
                                </p:cTn>
                              </p:par>
                            </p:childTnLst>
                          </p:cTn>
                        </p:par>
                        <p:par>
                          <p:cTn id="66" fill="hold">
                            <p:stCondLst>
                              <p:cond delay="1500"/>
                            </p:stCondLst>
                            <p:childTnLst>
                              <p:par>
                                <p:cTn id="67" presetID="2" presetClass="entr" presetSubtype="8"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1000" fill="hold"/>
                                        <p:tgtEl>
                                          <p:spTgt spid="28"/>
                                        </p:tgtEl>
                                        <p:attrNameLst>
                                          <p:attrName>ppt_x</p:attrName>
                                        </p:attrNameLst>
                                      </p:cBhvr>
                                      <p:tavLst>
                                        <p:tav tm="0">
                                          <p:val>
                                            <p:strVal val="0-#ppt_w/2"/>
                                          </p:val>
                                        </p:tav>
                                        <p:tav tm="100000">
                                          <p:val>
                                            <p:strVal val="#ppt_x"/>
                                          </p:val>
                                        </p:tav>
                                      </p:tavLst>
                                    </p:anim>
                                    <p:anim calcmode="lin" valueType="num">
                                      <p:cBhvr additive="base">
                                        <p:cTn id="70" dur="1000" fill="hold"/>
                                        <p:tgtEl>
                                          <p:spTgt spid="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whoosh.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1000" fill="hold"/>
                                        <p:tgtEl>
                                          <p:spTgt spid="29"/>
                                        </p:tgtEl>
                                        <p:attrNameLst>
                                          <p:attrName>ppt_x</p:attrName>
                                        </p:attrNameLst>
                                      </p:cBhvr>
                                      <p:tavLst>
                                        <p:tav tm="0">
                                          <p:val>
                                            <p:strVal val="0-#ppt_w/2"/>
                                          </p:val>
                                        </p:tav>
                                        <p:tav tm="100000">
                                          <p:val>
                                            <p:strVal val="#ppt_x"/>
                                          </p:val>
                                        </p:tav>
                                      </p:tavLst>
                                    </p:anim>
                                    <p:anim calcmode="lin" valueType="num">
                                      <p:cBhvr additive="base">
                                        <p:cTn id="76" dur="1000" fill="hold"/>
                                        <p:tgtEl>
                                          <p:spTgt spid="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798" grpId="0"/>
      <p:bldP spid="545799" grpId="0" animBg="1"/>
      <p:bldP spid="545800" grpId="0" animBg="1"/>
      <p:bldP spid="545801" grpId="0" animBg="1"/>
      <p:bldP spid="545802" grpId="0" animBg="1"/>
      <p:bldP spid="545803" grpId="0" animBg="1"/>
      <p:bldP spid="545804" grpId="0" animBg="1"/>
      <p:bldP spid="545805" grpId="0" animBg="1"/>
      <p:bldP spid="545818" grpId="0" animBg="1"/>
      <p:bldP spid="545819" grpId="0" animBg="1"/>
      <p:bldP spid="545820" grpId="0" animBg="1"/>
      <p:bldP spid="28" grpId="0" autoUpdateAnimBg="0"/>
      <p:bldP spid="2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457200" y="548680"/>
            <a:ext cx="8229600" cy="1139825"/>
          </a:xfrm>
        </p:spPr>
        <p:txBody>
          <a:bodyPr/>
          <a:lstStyle/>
          <a:p>
            <a:pPr eaLnBrk="1" hangingPunct="1">
              <a:defRPr/>
            </a:pPr>
            <a:r>
              <a:rPr lang="en-US" sz="4000" smtClean="0"/>
              <a:t>Behaviour of electrons in a wire without a voltage applied</a:t>
            </a:r>
          </a:p>
        </p:txBody>
      </p:sp>
      <p:pic>
        <p:nvPicPr>
          <p:cNvPr id="466947"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20" y="1988840"/>
            <a:ext cx="2579705" cy="4457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6948" name="Text Box 4"/>
          <p:cNvSpPr txBox="1">
            <a:spLocks noChangeArrowheads="1"/>
          </p:cNvSpPr>
          <p:nvPr/>
        </p:nvSpPr>
        <p:spPr bwMode="auto">
          <a:xfrm>
            <a:off x="4572000" y="3419892"/>
            <a:ext cx="387958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0" hangingPunct="0"/>
            <a:r>
              <a:rPr lang="en-US" sz="3200" smtClean="0">
                <a:solidFill>
                  <a:srgbClr val="00CC99"/>
                </a:solidFill>
              </a:rPr>
              <a:t>Random movements</a:t>
            </a:r>
          </a:p>
        </p:txBody>
      </p:sp>
      <p:sp>
        <p:nvSpPr>
          <p:cNvPr id="466952" name="Text Box 8"/>
          <p:cNvSpPr txBox="1">
            <a:spLocks noChangeArrowheads="1"/>
          </p:cNvSpPr>
          <p:nvPr/>
        </p:nvSpPr>
        <p:spPr bwMode="auto">
          <a:xfrm>
            <a:off x="4716463" y="2202279"/>
            <a:ext cx="336662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0" hangingPunct="0"/>
            <a:r>
              <a:rPr lang="en-US" sz="3200" dirty="0" smtClean="0">
                <a:solidFill>
                  <a:srgbClr val="FFCC66"/>
                </a:solidFill>
              </a:rPr>
              <a:t>No electric field</a:t>
            </a:r>
          </a:p>
        </p:txBody>
      </p:sp>
      <p:sp>
        <p:nvSpPr>
          <p:cNvPr id="466953" name="Text Box 9"/>
          <p:cNvSpPr txBox="1">
            <a:spLocks noChangeArrowheads="1"/>
          </p:cNvSpPr>
          <p:nvPr/>
        </p:nvSpPr>
        <p:spPr bwMode="auto">
          <a:xfrm>
            <a:off x="4716463" y="4572417"/>
            <a:ext cx="333456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eaLnBrk="0" hangingPunct="0"/>
            <a:r>
              <a:rPr lang="en-US" sz="3200" smtClean="0">
                <a:solidFill>
                  <a:srgbClr val="00CCFF"/>
                </a:solidFill>
              </a:rPr>
              <a:t>Brownian Motion</a:t>
            </a:r>
          </a:p>
        </p:txBody>
      </p:sp>
    </p:spTree>
    <p:extLst>
      <p:ext uri="{BB962C8B-B14F-4D97-AF65-F5344CB8AC3E}">
        <p14:creationId xmlns:p14="http://schemas.microsoft.com/office/powerpoint/2010/main" val="2529304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6947"/>
                                        </p:tgtEl>
                                        <p:attrNameLst>
                                          <p:attrName>style.visibility</p:attrName>
                                        </p:attrNameLst>
                                      </p:cBhvr>
                                      <p:to>
                                        <p:strVal val="visible"/>
                                      </p:to>
                                    </p:set>
                                    <p:animEffect transition="in" filter="fade">
                                      <p:cBhvr>
                                        <p:cTn id="7" dur="1000"/>
                                        <p:tgtEl>
                                          <p:spTgt spid="466947"/>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466948"/>
                                        </p:tgtEl>
                                        <p:attrNameLst>
                                          <p:attrName>style.visibility</p:attrName>
                                        </p:attrNameLst>
                                      </p:cBhvr>
                                      <p:to>
                                        <p:strVal val="visible"/>
                                      </p:to>
                                    </p:set>
                                    <p:anim calcmode="lin" valueType="num">
                                      <p:cBhvr>
                                        <p:cTn id="10" dur="500" fill="hold"/>
                                        <p:tgtEl>
                                          <p:spTgt spid="466948"/>
                                        </p:tgtEl>
                                        <p:attrNameLst>
                                          <p:attrName>ppt_w</p:attrName>
                                        </p:attrNameLst>
                                      </p:cBhvr>
                                      <p:tavLst>
                                        <p:tav tm="0">
                                          <p:val>
                                            <p:fltVal val="0"/>
                                          </p:val>
                                        </p:tav>
                                        <p:tav tm="100000">
                                          <p:val>
                                            <p:strVal val="#ppt_w"/>
                                          </p:val>
                                        </p:tav>
                                      </p:tavLst>
                                    </p:anim>
                                    <p:anim calcmode="lin" valueType="num">
                                      <p:cBhvr>
                                        <p:cTn id="11" dur="500" fill="hold"/>
                                        <p:tgtEl>
                                          <p:spTgt spid="466948"/>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466952"/>
                                        </p:tgtEl>
                                        <p:attrNameLst>
                                          <p:attrName>style.visibility</p:attrName>
                                        </p:attrNameLst>
                                      </p:cBhvr>
                                      <p:to>
                                        <p:strVal val="visible"/>
                                      </p:to>
                                    </p:set>
                                    <p:anim calcmode="lin" valueType="num">
                                      <p:cBhvr>
                                        <p:cTn id="14" dur="500" fill="hold"/>
                                        <p:tgtEl>
                                          <p:spTgt spid="466952"/>
                                        </p:tgtEl>
                                        <p:attrNameLst>
                                          <p:attrName>ppt_w</p:attrName>
                                        </p:attrNameLst>
                                      </p:cBhvr>
                                      <p:tavLst>
                                        <p:tav tm="0">
                                          <p:val>
                                            <p:fltVal val="0"/>
                                          </p:val>
                                        </p:tav>
                                        <p:tav tm="100000">
                                          <p:val>
                                            <p:strVal val="#ppt_w"/>
                                          </p:val>
                                        </p:tav>
                                      </p:tavLst>
                                    </p:anim>
                                    <p:anim calcmode="lin" valueType="num">
                                      <p:cBhvr>
                                        <p:cTn id="15" dur="500" fill="hold"/>
                                        <p:tgtEl>
                                          <p:spTgt spid="466952"/>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466953"/>
                                        </p:tgtEl>
                                        <p:attrNameLst>
                                          <p:attrName>style.visibility</p:attrName>
                                        </p:attrNameLst>
                                      </p:cBhvr>
                                      <p:to>
                                        <p:strVal val="visible"/>
                                      </p:to>
                                    </p:set>
                                    <p:anim calcmode="lin" valueType="num">
                                      <p:cBhvr>
                                        <p:cTn id="18" dur="500" fill="hold"/>
                                        <p:tgtEl>
                                          <p:spTgt spid="466953"/>
                                        </p:tgtEl>
                                        <p:attrNameLst>
                                          <p:attrName>ppt_w</p:attrName>
                                        </p:attrNameLst>
                                      </p:cBhvr>
                                      <p:tavLst>
                                        <p:tav tm="0">
                                          <p:val>
                                            <p:fltVal val="0"/>
                                          </p:val>
                                        </p:tav>
                                        <p:tav tm="100000">
                                          <p:val>
                                            <p:strVal val="#ppt_w"/>
                                          </p:val>
                                        </p:tav>
                                      </p:tavLst>
                                    </p:anim>
                                    <p:anim calcmode="lin" valueType="num">
                                      <p:cBhvr>
                                        <p:cTn id="19" dur="500" fill="hold"/>
                                        <p:tgtEl>
                                          <p:spTgt spid="4669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8" grpId="0"/>
      <p:bldP spid="466952" grpId="0"/>
      <p:bldP spid="4669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eaLnBrk="1" hangingPunct="1">
              <a:defRPr/>
            </a:pPr>
            <a:r>
              <a:rPr lang="en-NZ" sz="4000" smtClean="0"/>
              <a:t>Behaviour of electrons in a wire when a voltage is applied</a:t>
            </a:r>
            <a:endParaRPr lang="en-US" sz="4000" smtClean="0"/>
          </a:p>
        </p:txBody>
      </p:sp>
      <p:pic>
        <p:nvPicPr>
          <p:cNvPr id="544773"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3863975" cy="489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4774" name="Text Box 6"/>
          <p:cNvSpPr txBox="1">
            <a:spLocks noChangeArrowheads="1"/>
          </p:cNvSpPr>
          <p:nvPr/>
        </p:nvSpPr>
        <p:spPr bwMode="auto">
          <a:xfrm>
            <a:off x="4716463" y="3357563"/>
            <a:ext cx="4095750"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sz="3200" dirty="0" smtClean="0">
                <a:solidFill>
                  <a:srgbClr val="00CCFF"/>
                </a:solidFill>
              </a:rPr>
              <a:t>Movements in the direction opposite</a:t>
            </a:r>
          </a:p>
          <a:p>
            <a:pPr algn="ctr" eaLnBrk="0" hangingPunct="0"/>
            <a:r>
              <a:rPr lang="en-US" sz="3200" dirty="0" smtClean="0">
                <a:solidFill>
                  <a:srgbClr val="00CCFF"/>
                </a:solidFill>
              </a:rPr>
              <a:t>to E</a:t>
            </a:r>
          </a:p>
          <a:p>
            <a:pPr algn="ctr" eaLnBrk="0" hangingPunct="0"/>
            <a:r>
              <a:rPr lang="en-US" sz="3200" dirty="0" smtClean="0">
                <a:solidFill>
                  <a:srgbClr val="00CC99"/>
                </a:solidFill>
              </a:rPr>
              <a:t>v (velocity)       E</a:t>
            </a:r>
            <a:endParaRPr lang="el-GR" sz="3200" dirty="0" smtClean="0">
              <a:solidFill>
                <a:srgbClr val="00CC99"/>
              </a:solidFill>
              <a:cs typeface="Arial" pitchFamily="34" charset="0"/>
            </a:endParaRPr>
          </a:p>
        </p:txBody>
      </p:sp>
      <p:sp>
        <p:nvSpPr>
          <p:cNvPr id="544775" name="Freeform 7"/>
          <p:cNvSpPr>
            <a:spLocks/>
          </p:cNvSpPr>
          <p:nvPr/>
        </p:nvSpPr>
        <p:spPr bwMode="auto">
          <a:xfrm>
            <a:off x="7429500" y="4941168"/>
            <a:ext cx="241300" cy="227013"/>
          </a:xfrm>
          <a:custGeom>
            <a:avLst/>
            <a:gdLst>
              <a:gd name="T0" fmla="*/ 383063750 w 152"/>
              <a:gd name="T1" fmla="*/ 0 h 143"/>
              <a:gd name="T2" fmla="*/ 153730325 w 152"/>
              <a:gd name="T3" fmla="*/ 342742005 h 143"/>
              <a:gd name="T4" fmla="*/ 37803138 w 152"/>
              <a:gd name="T5" fmla="*/ 113408075 h 143"/>
              <a:gd name="T6" fmla="*/ 383063750 w 152"/>
              <a:gd name="T7" fmla="*/ 342742005 h 1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143">
                <a:moveTo>
                  <a:pt x="152" y="0"/>
                </a:moveTo>
                <a:cubicBezTo>
                  <a:pt x="118" y="64"/>
                  <a:pt x="84" y="129"/>
                  <a:pt x="61" y="136"/>
                </a:cubicBezTo>
                <a:cubicBezTo>
                  <a:pt x="38" y="143"/>
                  <a:pt x="0" y="45"/>
                  <a:pt x="15" y="45"/>
                </a:cubicBezTo>
                <a:cubicBezTo>
                  <a:pt x="30" y="45"/>
                  <a:pt x="91" y="90"/>
                  <a:pt x="152" y="136"/>
                </a:cubicBezTo>
              </a:path>
            </a:pathLst>
          </a:custGeom>
          <a:noFill/>
          <a:ln w="38100" cmpd="sng">
            <a:solidFill>
              <a:srgbClr val="00CC99"/>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Tree>
    <p:extLst>
      <p:ext uri="{BB962C8B-B14F-4D97-AF65-F5344CB8AC3E}">
        <p14:creationId xmlns:p14="http://schemas.microsoft.com/office/powerpoint/2010/main" val="313385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4773"/>
                                        </p:tgtEl>
                                        <p:attrNameLst>
                                          <p:attrName>style.visibility</p:attrName>
                                        </p:attrNameLst>
                                      </p:cBhvr>
                                      <p:to>
                                        <p:strVal val="visible"/>
                                      </p:to>
                                    </p:set>
                                    <p:animEffect transition="in" filter="fade">
                                      <p:cBhvr>
                                        <p:cTn id="7" dur="1000"/>
                                        <p:tgtEl>
                                          <p:spTgt spid="544773"/>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544774"/>
                                        </p:tgtEl>
                                        <p:attrNameLst>
                                          <p:attrName>style.visibility</p:attrName>
                                        </p:attrNameLst>
                                      </p:cBhvr>
                                      <p:to>
                                        <p:strVal val="visible"/>
                                      </p:to>
                                    </p:set>
                                    <p:anim calcmode="lin" valueType="num">
                                      <p:cBhvr>
                                        <p:cTn id="10" dur="500" fill="hold"/>
                                        <p:tgtEl>
                                          <p:spTgt spid="544774"/>
                                        </p:tgtEl>
                                        <p:attrNameLst>
                                          <p:attrName>ppt_w</p:attrName>
                                        </p:attrNameLst>
                                      </p:cBhvr>
                                      <p:tavLst>
                                        <p:tav tm="0">
                                          <p:val>
                                            <p:fltVal val="0"/>
                                          </p:val>
                                        </p:tav>
                                        <p:tav tm="100000">
                                          <p:val>
                                            <p:strVal val="#ppt_w"/>
                                          </p:val>
                                        </p:tav>
                                      </p:tavLst>
                                    </p:anim>
                                    <p:anim calcmode="lin" valueType="num">
                                      <p:cBhvr>
                                        <p:cTn id="11" dur="500" fill="hold"/>
                                        <p:tgtEl>
                                          <p:spTgt spid="54477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44775"/>
                                        </p:tgtEl>
                                        <p:attrNameLst>
                                          <p:attrName>style.visibility</p:attrName>
                                        </p:attrNameLst>
                                      </p:cBhvr>
                                      <p:to>
                                        <p:strVal val="visible"/>
                                      </p:to>
                                    </p:set>
                                    <p:anim calcmode="lin" valueType="num">
                                      <p:cBhvr>
                                        <p:cTn id="14" dur="500" fill="hold"/>
                                        <p:tgtEl>
                                          <p:spTgt spid="544775"/>
                                        </p:tgtEl>
                                        <p:attrNameLst>
                                          <p:attrName>ppt_w</p:attrName>
                                        </p:attrNameLst>
                                      </p:cBhvr>
                                      <p:tavLst>
                                        <p:tav tm="0">
                                          <p:val>
                                            <p:fltVal val="0"/>
                                          </p:val>
                                        </p:tav>
                                        <p:tav tm="100000">
                                          <p:val>
                                            <p:strVal val="#ppt_w"/>
                                          </p:val>
                                        </p:tav>
                                      </p:tavLst>
                                    </p:anim>
                                    <p:anim calcmode="lin" valueType="num">
                                      <p:cBhvr>
                                        <p:cTn id="15" dur="500" fill="hold"/>
                                        <p:tgtEl>
                                          <p:spTgt spid="5447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4" grpId="0"/>
      <p:bldP spid="5447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descr="26_24_Random_motion-peg_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8913"/>
            <a:ext cx="7480300" cy="560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7971" name="Text Box 3"/>
          <p:cNvSpPr txBox="1">
            <a:spLocks noChangeArrowheads="1"/>
          </p:cNvSpPr>
          <p:nvPr/>
        </p:nvSpPr>
        <p:spPr bwMode="auto">
          <a:xfrm>
            <a:off x="147638" y="6042025"/>
            <a:ext cx="86804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US" dirty="0" smtClean="0">
                <a:solidFill>
                  <a:srgbClr val="FFCC66"/>
                </a:solidFill>
              </a:rPr>
              <a:t>Analogy to the motion of an electron in a metallic conductor</a:t>
            </a:r>
          </a:p>
          <a:p>
            <a:pPr algn="ctr" eaLnBrk="0" hangingPunct="0"/>
            <a:r>
              <a:rPr lang="en-US" dirty="0" smtClean="0">
                <a:solidFill>
                  <a:srgbClr val="FFCC66"/>
                </a:solidFill>
              </a:rPr>
              <a:t>with an electric field present</a:t>
            </a:r>
          </a:p>
        </p:txBody>
      </p:sp>
    </p:spTree>
    <p:extLst>
      <p:ext uri="{BB962C8B-B14F-4D97-AF65-F5344CB8AC3E}">
        <p14:creationId xmlns:p14="http://schemas.microsoft.com/office/powerpoint/2010/main" val="2200427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7970"/>
                                        </p:tgtEl>
                                        <p:attrNameLst>
                                          <p:attrName>style.visibility</p:attrName>
                                        </p:attrNameLst>
                                      </p:cBhvr>
                                      <p:to>
                                        <p:strVal val="visible"/>
                                      </p:to>
                                    </p:set>
                                    <p:animEffect transition="in" filter="fade">
                                      <p:cBhvr>
                                        <p:cTn id="7" dur="1000"/>
                                        <p:tgtEl>
                                          <p:spTgt spid="467970"/>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467971"/>
                                        </p:tgtEl>
                                        <p:attrNameLst>
                                          <p:attrName>style.visibility</p:attrName>
                                        </p:attrNameLst>
                                      </p:cBhvr>
                                      <p:to>
                                        <p:strVal val="visible"/>
                                      </p:to>
                                    </p:set>
                                    <p:anim calcmode="lin" valueType="num">
                                      <p:cBhvr>
                                        <p:cTn id="10" dur="1000" fill="hold"/>
                                        <p:tgtEl>
                                          <p:spTgt spid="467971"/>
                                        </p:tgtEl>
                                        <p:attrNameLst>
                                          <p:attrName>ppt_w</p:attrName>
                                        </p:attrNameLst>
                                      </p:cBhvr>
                                      <p:tavLst>
                                        <p:tav tm="0">
                                          <p:val>
                                            <p:fltVal val="0"/>
                                          </p:val>
                                        </p:tav>
                                        <p:tav tm="100000">
                                          <p:val>
                                            <p:strVal val="#ppt_w"/>
                                          </p:val>
                                        </p:tav>
                                      </p:tavLst>
                                    </p:anim>
                                    <p:anim calcmode="lin" valueType="num">
                                      <p:cBhvr>
                                        <p:cTn id="11" dur="1000" fill="hold"/>
                                        <p:tgtEl>
                                          <p:spTgt spid="467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44"/>
          <p:cNvGrpSpPr>
            <a:grpSpLocks/>
          </p:cNvGrpSpPr>
          <p:nvPr/>
        </p:nvGrpSpPr>
        <p:grpSpPr bwMode="auto">
          <a:xfrm>
            <a:off x="2895600" y="1219200"/>
            <a:ext cx="3276600" cy="1143000"/>
            <a:chOff x="3264" y="336"/>
            <a:chExt cx="2064" cy="720"/>
          </a:xfrm>
        </p:grpSpPr>
        <p:grpSp>
          <p:nvGrpSpPr>
            <p:cNvPr id="9258" name="Group 240"/>
            <p:cNvGrpSpPr>
              <a:grpSpLocks/>
            </p:cNvGrpSpPr>
            <p:nvPr/>
          </p:nvGrpSpPr>
          <p:grpSpPr bwMode="auto">
            <a:xfrm>
              <a:off x="3456" y="336"/>
              <a:ext cx="1584" cy="576"/>
              <a:chOff x="1968" y="96"/>
              <a:chExt cx="1584" cy="576"/>
            </a:xfrm>
          </p:grpSpPr>
          <p:cxnSp>
            <p:nvCxnSpPr>
              <p:cNvPr id="9260" name="AutoShape 228"/>
              <p:cNvCxnSpPr>
                <a:cxnSpLocks noChangeShapeType="1"/>
              </p:cNvCxnSpPr>
              <p:nvPr/>
            </p:nvCxnSpPr>
            <p:spPr bwMode="auto">
              <a:xfrm flipV="1">
                <a:off x="2016" y="240"/>
                <a:ext cx="1296" cy="432"/>
              </a:xfrm>
              <a:prstGeom prst="bentConnector3">
                <a:avLst>
                  <a:gd name="adj1" fmla="val 169056"/>
                </a:avLst>
              </a:prstGeom>
              <a:noFill/>
              <a:ln w="9525">
                <a:solidFill>
                  <a:schemeClr val="tx1"/>
                </a:solidFill>
                <a:miter lim="800000"/>
                <a:headEnd/>
                <a:tailEnd/>
              </a:ln>
            </p:spPr>
          </p:cxnSp>
          <p:cxnSp>
            <p:nvCxnSpPr>
              <p:cNvPr id="9261" name="AutoShape 229"/>
              <p:cNvCxnSpPr>
                <a:cxnSpLocks noChangeShapeType="1"/>
              </p:cNvCxnSpPr>
              <p:nvPr/>
            </p:nvCxnSpPr>
            <p:spPr bwMode="auto">
              <a:xfrm rot="10800000">
                <a:off x="1968" y="240"/>
                <a:ext cx="1584" cy="432"/>
              </a:xfrm>
              <a:prstGeom prst="bentConnector3">
                <a:avLst>
                  <a:gd name="adj1" fmla="val 142926"/>
                </a:avLst>
              </a:prstGeom>
              <a:noFill/>
              <a:ln w="9525">
                <a:solidFill>
                  <a:schemeClr val="tx1"/>
                </a:solidFill>
                <a:miter lim="800000"/>
                <a:headEnd/>
                <a:tailEnd/>
              </a:ln>
            </p:spPr>
          </p:cxnSp>
          <p:sp>
            <p:nvSpPr>
              <p:cNvPr id="9262" name="Rectangle 230"/>
              <p:cNvSpPr>
                <a:spLocks noChangeArrowheads="1"/>
              </p:cNvSpPr>
              <p:nvPr/>
            </p:nvSpPr>
            <p:spPr bwMode="auto">
              <a:xfrm>
                <a:off x="1968" y="144"/>
                <a:ext cx="576" cy="192"/>
              </a:xfrm>
              <a:prstGeom prst="rect">
                <a:avLst/>
              </a:prstGeom>
              <a:noFill/>
              <a:ln w="9525">
                <a:solidFill>
                  <a:schemeClr val="tx1"/>
                </a:solidFill>
                <a:miter lim="800000"/>
                <a:headEnd/>
                <a:tailEnd/>
              </a:ln>
            </p:spPr>
            <p:txBody>
              <a:bodyPr wrap="none" anchor="ctr"/>
              <a:lstStyle/>
              <a:p>
                <a:endParaRPr lang="en-NZ">
                  <a:solidFill>
                    <a:srgbClr val="000000"/>
                  </a:solidFill>
                </a:endParaRPr>
              </a:p>
            </p:txBody>
          </p:sp>
          <p:grpSp>
            <p:nvGrpSpPr>
              <p:cNvPr id="9263" name="Group 231"/>
              <p:cNvGrpSpPr>
                <a:grpSpLocks/>
              </p:cNvGrpSpPr>
              <p:nvPr/>
            </p:nvGrpSpPr>
            <p:grpSpPr bwMode="auto">
              <a:xfrm>
                <a:off x="2544" y="96"/>
                <a:ext cx="768" cy="288"/>
                <a:chOff x="2832" y="336"/>
                <a:chExt cx="768" cy="288"/>
              </a:xfrm>
            </p:grpSpPr>
            <p:grpSp>
              <p:nvGrpSpPr>
                <p:cNvPr id="9264" name="Group 232"/>
                <p:cNvGrpSpPr>
                  <a:grpSpLocks/>
                </p:cNvGrpSpPr>
                <p:nvPr/>
              </p:nvGrpSpPr>
              <p:grpSpPr bwMode="auto">
                <a:xfrm>
                  <a:off x="2832" y="336"/>
                  <a:ext cx="336" cy="288"/>
                  <a:chOff x="624" y="480"/>
                  <a:chExt cx="336" cy="288"/>
                </a:xfrm>
              </p:grpSpPr>
              <p:sp>
                <p:nvSpPr>
                  <p:cNvPr id="9269" name="Line 233"/>
                  <p:cNvSpPr>
                    <a:spLocks noChangeShapeType="1"/>
                  </p:cNvSpPr>
                  <p:nvPr/>
                </p:nvSpPr>
                <p:spPr bwMode="auto">
                  <a:xfrm flipH="1">
                    <a:off x="960" y="576"/>
                    <a:ext cx="0" cy="96"/>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9270" name="Line 234"/>
                  <p:cNvSpPr>
                    <a:spLocks noChangeShapeType="1"/>
                  </p:cNvSpPr>
                  <p:nvPr/>
                </p:nvSpPr>
                <p:spPr bwMode="auto">
                  <a:xfrm flipH="1">
                    <a:off x="864" y="480"/>
                    <a:ext cx="0" cy="288"/>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9271" name="Line 235"/>
                  <p:cNvSpPr>
                    <a:spLocks noChangeShapeType="1"/>
                  </p:cNvSpPr>
                  <p:nvPr/>
                </p:nvSpPr>
                <p:spPr bwMode="auto">
                  <a:xfrm>
                    <a:off x="624" y="624"/>
                    <a:ext cx="240" cy="0"/>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nvGrpSpPr>
                <p:cNvPr id="9265" name="Group 236"/>
                <p:cNvGrpSpPr>
                  <a:grpSpLocks/>
                </p:cNvGrpSpPr>
                <p:nvPr/>
              </p:nvGrpSpPr>
              <p:grpSpPr bwMode="auto">
                <a:xfrm>
                  <a:off x="3264" y="336"/>
                  <a:ext cx="336" cy="288"/>
                  <a:chOff x="3264" y="336"/>
                  <a:chExt cx="336" cy="288"/>
                </a:xfrm>
              </p:grpSpPr>
              <p:sp>
                <p:nvSpPr>
                  <p:cNvPr id="9266" name="Line 237"/>
                  <p:cNvSpPr>
                    <a:spLocks noChangeShapeType="1"/>
                  </p:cNvSpPr>
                  <p:nvPr/>
                </p:nvSpPr>
                <p:spPr bwMode="auto">
                  <a:xfrm>
                    <a:off x="3360" y="432"/>
                    <a:ext cx="0" cy="96"/>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9267" name="Line 238"/>
                  <p:cNvSpPr>
                    <a:spLocks noChangeShapeType="1"/>
                  </p:cNvSpPr>
                  <p:nvPr/>
                </p:nvSpPr>
                <p:spPr bwMode="auto">
                  <a:xfrm>
                    <a:off x="3264" y="336"/>
                    <a:ext cx="0" cy="288"/>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9268" name="Line 239"/>
                  <p:cNvSpPr>
                    <a:spLocks noChangeShapeType="1"/>
                  </p:cNvSpPr>
                  <p:nvPr/>
                </p:nvSpPr>
                <p:spPr bwMode="auto">
                  <a:xfrm flipH="1">
                    <a:off x="3360" y="480"/>
                    <a:ext cx="240" cy="0"/>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grpSp>
        <p:sp>
          <p:nvSpPr>
            <p:cNvPr id="9259" name="Rectangle 241"/>
            <p:cNvSpPr>
              <a:spLocks noChangeArrowheads="1"/>
            </p:cNvSpPr>
            <p:nvPr/>
          </p:nvSpPr>
          <p:spPr bwMode="auto">
            <a:xfrm>
              <a:off x="3264" y="816"/>
              <a:ext cx="2064" cy="240"/>
            </a:xfrm>
            <a:prstGeom prst="rect">
              <a:avLst/>
            </a:prstGeom>
            <a:noFill/>
            <a:ln w="38100">
              <a:solidFill>
                <a:srgbClr val="E51313"/>
              </a:solidFill>
              <a:prstDash val="sysDot"/>
              <a:miter lim="800000"/>
              <a:headEnd/>
              <a:tailEnd/>
            </a:ln>
          </p:spPr>
          <p:txBody>
            <a:bodyPr wrap="none" anchor="ctr"/>
            <a:lstStyle/>
            <a:p>
              <a:endParaRPr lang="en-NZ">
                <a:solidFill>
                  <a:srgbClr val="000000"/>
                </a:solidFill>
              </a:endParaRPr>
            </a:p>
          </p:txBody>
        </p:sp>
      </p:grpSp>
      <p:sp>
        <p:nvSpPr>
          <p:cNvPr id="9220" name="Text Box 260"/>
          <p:cNvSpPr txBox="1">
            <a:spLocks noChangeArrowheads="1"/>
          </p:cNvSpPr>
          <p:nvPr/>
        </p:nvSpPr>
        <p:spPr bwMode="auto">
          <a:xfrm>
            <a:off x="152400" y="2492896"/>
            <a:ext cx="8991600" cy="369332"/>
          </a:xfrm>
          <a:prstGeom prst="rect">
            <a:avLst/>
          </a:prstGeom>
          <a:noFill/>
          <a:ln w="9525">
            <a:noFill/>
            <a:miter lim="800000"/>
            <a:headEnd/>
            <a:tailEnd/>
          </a:ln>
        </p:spPr>
        <p:txBody>
          <a:bodyPr>
            <a:spAutoFit/>
          </a:bodyPr>
          <a:lstStyle/>
          <a:p>
            <a:r>
              <a:rPr lang="en-US" dirty="0" smtClean="0">
                <a:solidFill>
                  <a:srgbClr val="000000"/>
                </a:solidFill>
              </a:rPr>
              <a:t>The </a:t>
            </a:r>
            <a:r>
              <a:rPr lang="en-US" dirty="0">
                <a:solidFill>
                  <a:srgbClr val="000000"/>
                </a:solidFill>
              </a:rPr>
              <a:t>switch is open.</a:t>
            </a:r>
          </a:p>
        </p:txBody>
      </p:sp>
      <p:sp>
        <p:nvSpPr>
          <p:cNvPr id="9222" name="Text Box 259"/>
          <p:cNvSpPr txBox="1">
            <a:spLocks noChangeArrowheads="1"/>
          </p:cNvSpPr>
          <p:nvPr/>
        </p:nvSpPr>
        <p:spPr bwMode="auto">
          <a:xfrm>
            <a:off x="228600" y="692696"/>
            <a:ext cx="8915400" cy="369332"/>
          </a:xfrm>
          <a:prstGeom prst="rect">
            <a:avLst/>
          </a:prstGeom>
          <a:noFill/>
          <a:ln w="9525">
            <a:noFill/>
            <a:miter lim="800000"/>
            <a:headEnd/>
            <a:tailEnd/>
          </a:ln>
        </p:spPr>
        <p:txBody>
          <a:bodyPr>
            <a:spAutoFit/>
          </a:bodyPr>
          <a:lstStyle/>
          <a:p>
            <a:r>
              <a:rPr lang="en-US" dirty="0">
                <a:solidFill>
                  <a:srgbClr val="000000"/>
                </a:solidFill>
              </a:rPr>
              <a:t>A </a:t>
            </a:r>
            <a:r>
              <a:rPr lang="en-US" dirty="0">
                <a:solidFill>
                  <a:srgbClr val="E51313"/>
                </a:solidFill>
              </a:rPr>
              <a:t>section of wire in the red box has</a:t>
            </a:r>
            <a:r>
              <a:rPr lang="en-US" dirty="0">
                <a:solidFill>
                  <a:srgbClr val="000000"/>
                </a:solidFill>
              </a:rPr>
              <a:t> been enlarged in the diagrams below.  </a:t>
            </a:r>
          </a:p>
        </p:txBody>
      </p:sp>
      <p:sp>
        <p:nvSpPr>
          <p:cNvPr id="56" name="Rectangle 19"/>
          <p:cNvSpPr>
            <a:spLocks noChangeArrowheads="1"/>
          </p:cNvSpPr>
          <p:nvPr/>
        </p:nvSpPr>
        <p:spPr bwMode="auto">
          <a:xfrm>
            <a:off x="1546920" y="3407296"/>
            <a:ext cx="6019800" cy="12192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38100">
            <a:solidFill>
              <a:srgbClr val="E51313"/>
            </a:solidFill>
            <a:prstDash val="sysDot"/>
            <a:miter lim="800000"/>
            <a:headEnd/>
            <a:tailEnd/>
          </a:ln>
        </p:spPr>
        <p:txBody>
          <a:bodyPr wrap="none" anchor="ctr"/>
          <a:lstStyle/>
          <a:p>
            <a:pPr>
              <a:defRPr/>
            </a:pPr>
            <a:endParaRPr lang="en-NZ">
              <a:solidFill>
                <a:srgbClr val="000000"/>
              </a:solidFill>
            </a:endParaRPr>
          </a:p>
        </p:txBody>
      </p:sp>
      <p:grpSp>
        <p:nvGrpSpPr>
          <p:cNvPr id="57" name="Group 91"/>
          <p:cNvGrpSpPr>
            <a:grpSpLocks/>
          </p:cNvGrpSpPr>
          <p:nvPr/>
        </p:nvGrpSpPr>
        <p:grpSpPr bwMode="auto">
          <a:xfrm>
            <a:off x="1699320" y="3483496"/>
            <a:ext cx="5562600" cy="990600"/>
            <a:chOff x="1344" y="1728"/>
            <a:chExt cx="3504" cy="624"/>
          </a:xfrm>
        </p:grpSpPr>
        <p:sp>
          <p:nvSpPr>
            <p:cNvPr id="58" name="Line 20"/>
            <p:cNvSpPr>
              <a:spLocks noChangeShapeType="1"/>
            </p:cNvSpPr>
            <p:nvPr/>
          </p:nvSpPr>
          <p:spPr bwMode="auto">
            <a:xfrm>
              <a:off x="1536" y="1824"/>
              <a:ext cx="192" cy="48"/>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59" name="Line 21"/>
            <p:cNvSpPr>
              <a:spLocks noChangeShapeType="1"/>
            </p:cNvSpPr>
            <p:nvPr/>
          </p:nvSpPr>
          <p:spPr bwMode="auto">
            <a:xfrm flipH="1" flipV="1">
              <a:off x="1680" y="1968"/>
              <a:ext cx="192" cy="96"/>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0" name="Line 22"/>
            <p:cNvSpPr>
              <a:spLocks noChangeShapeType="1"/>
            </p:cNvSpPr>
            <p:nvPr/>
          </p:nvSpPr>
          <p:spPr bwMode="auto">
            <a:xfrm>
              <a:off x="2112" y="1872"/>
              <a:ext cx="192" cy="96"/>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1" name="Line 23"/>
            <p:cNvSpPr>
              <a:spLocks noChangeShapeType="1"/>
            </p:cNvSpPr>
            <p:nvPr/>
          </p:nvSpPr>
          <p:spPr bwMode="auto">
            <a:xfrm flipH="1" flipV="1">
              <a:off x="1344" y="2064"/>
              <a:ext cx="144" cy="192"/>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2" name="Line 24"/>
            <p:cNvSpPr>
              <a:spLocks noChangeShapeType="1"/>
            </p:cNvSpPr>
            <p:nvPr/>
          </p:nvSpPr>
          <p:spPr bwMode="auto">
            <a:xfrm flipH="1">
              <a:off x="1968" y="2256"/>
              <a:ext cx="192" cy="48"/>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3" name="Line 25"/>
            <p:cNvSpPr>
              <a:spLocks noChangeShapeType="1"/>
            </p:cNvSpPr>
            <p:nvPr/>
          </p:nvSpPr>
          <p:spPr bwMode="auto">
            <a:xfrm>
              <a:off x="2592" y="1920"/>
              <a:ext cx="144" cy="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4" name="Line 26"/>
            <p:cNvSpPr>
              <a:spLocks noChangeShapeType="1"/>
            </p:cNvSpPr>
            <p:nvPr/>
          </p:nvSpPr>
          <p:spPr bwMode="auto">
            <a:xfrm flipV="1">
              <a:off x="2928" y="2064"/>
              <a:ext cx="144" cy="96"/>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5" name="Line 27"/>
            <p:cNvSpPr>
              <a:spLocks noChangeShapeType="1"/>
            </p:cNvSpPr>
            <p:nvPr/>
          </p:nvSpPr>
          <p:spPr bwMode="auto">
            <a:xfrm>
              <a:off x="3168" y="1968"/>
              <a:ext cx="288" cy="48"/>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6" name="Line 28"/>
            <p:cNvSpPr>
              <a:spLocks noChangeShapeType="1"/>
            </p:cNvSpPr>
            <p:nvPr/>
          </p:nvSpPr>
          <p:spPr bwMode="auto">
            <a:xfrm flipV="1">
              <a:off x="2544" y="2112"/>
              <a:ext cx="96" cy="240"/>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7" name="Line 29"/>
            <p:cNvSpPr>
              <a:spLocks noChangeShapeType="1"/>
            </p:cNvSpPr>
            <p:nvPr/>
          </p:nvSpPr>
          <p:spPr bwMode="auto">
            <a:xfrm flipH="1" flipV="1">
              <a:off x="2976" y="2304"/>
              <a:ext cx="240" cy="48"/>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8" name="Line 30"/>
            <p:cNvSpPr>
              <a:spLocks noChangeShapeType="1"/>
            </p:cNvSpPr>
            <p:nvPr/>
          </p:nvSpPr>
          <p:spPr bwMode="auto">
            <a:xfrm>
              <a:off x="3504" y="1776"/>
              <a:ext cx="144" cy="96"/>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69" name="Line 31"/>
            <p:cNvSpPr>
              <a:spLocks noChangeShapeType="1"/>
            </p:cNvSpPr>
            <p:nvPr/>
          </p:nvSpPr>
          <p:spPr bwMode="auto">
            <a:xfrm>
              <a:off x="3840" y="2016"/>
              <a:ext cx="48" cy="144"/>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70" name="Line 32"/>
            <p:cNvSpPr>
              <a:spLocks noChangeShapeType="1"/>
            </p:cNvSpPr>
            <p:nvPr/>
          </p:nvSpPr>
          <p:spPr bwMode="auto">
            <a:xfrm>
              <a:off x="4080" y="1824"/>
              <a:ext cx="0" cy="144"/>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71" name="Line 33"/>
            <p:cNvSpPr>
              <a:spLocks noChangeShapeType="1"/>
            </p:cNvSpPr>
            <p:nvPr/>
          </p:nvSpPr>
          <p:spPr bwMode="auto">
            <a:xfrm>
              <a:off x="3456" y="2208"/>
              <a:ext cx="48" cy="144"/>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72" name="Line 34"/>
            <p:cNvSpPr>
              <a:spLocks noChangeShapeType="1"/>
            </p:cNvSpPr>
            <p:nvPr/>
          </p:nvSpPr>
          <p:spPr bwMode="auto">
            <a:xfrm flipV="1">
              <a:off x="4128" y="2016"/>
              <a:ext cx="144" cy="192"/>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73" name="Line 35"/>
            <p:cNvSpPr>
              <a:spLocks noChangeShapeType="1"/>
            </p:cNvSpPr>
            <p:nvPr/>
          </p:nvSpPr>
          <p:spPr bwMode="auto">
            <a:xfrm flipV="1">
              <a:off x="4512" y="1728"/>
              <a:ext cx="144" cy="144"/>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74" name="Line 36"/>
            <p:cNvSpPr>
              <a:spLocks noChangeShapeType="1"/>
            </p:cNvSpPr>
            <p:nvPr/>
          </p:nvSpPr>
          <p:spPr bwMode="auto">
            <a:xfrm flipH="1" flipV="1">
              <a:off x="4560" y="2064"/>
              <a:ext cx="288" cy="48"/>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sp>
          <p:nvSpPr>
            <p:cNvPr id="75" name="Line 37"/>
            <p:cNvSpPr>
              <a:spLocks noChangeShapeType="1"/>
            </p:cNvSpPr>
            <p:nvPr/>
          </p:nvSpPr>
          <p:spPr bwMode="auto">
            <a:xfrm>
              <a:off x="4464" y="2304"/>
              <a:ext cx="144" cy="48"/>
            </a:xfrm>
            <a:prstGeom prst="line">
              <a:avLst/>
            </a:prstGeom>
            <a:noFill/>
            <a:ln w="28575">
              <a:solidFill>
                <a:schemeClr val="tx1"/>
              </a:solidFill>
              <a:round/>
              <a:headEnd type="oval" w="sm" len="sm"/>
              <a:tailEnd type="arrow" w="med" len="med"/>
            </a:ln>
          </p:spPr>
          <p:txBody>
            <a:bodyPr wrap="none" anchor="ctr"/>
            <a:lstStyle/>
            <a:p>
              <a:endParaRPr lang="en-US">
                <a:solidFill>
                  <a:srgbClr val="000000"/>
                </a:solidFill>
              </a:endParaRPr>
            </a:p>
          </p:txBody>
        </p:sp>
      </p:grpSp>
      <p:cxnSp>
        <p:nvCxnSpPr>
          <p:cNvPr id="76" name="AutoShape 38"/>
          <p:cNvCxnSpPr>
            <a:cxnSpLocks noChangeShapeType="1"/>
          </p:cNvCxnSpPr>
          <p:nvPr/>
        </p:nvCxnSpPr>
        <p:spPr bwMode="auto">
          <a:xfrm rot="10800000">
            <a:off x="5433120" y="2873896"/>
            <a:ext cx="2133600" cy="1143000"/>
          </a:xfrm>
          <a:prstGeom prst="bentConnector3">
            <a:avLst>
              <a:gd name="adj1" fmla="val -12426"/>
            </a:avLst>
          </a:prstGeom>
          <a:noFill/>
          <a:ln w="9525">
            <a:solidFill>
              <a:schemeClr val="tx1"/>
            </a:solidFill>
            <a:miter lim="800000"/>
            <a:headEnd/>
            <a:tailEnd/>
          </a:ln>
        </p:spPr>
      </p:cxnSp>
      <p:cxnSp>
        <p:nvCxnSpPr>
          <p:cNvPr id="77" name="AutoShape 39"/>
          <p:cNvCxnSpPr>
            <a:cxnSpLocks noChangeShapeType="1"/>
          </p:cNvCxnSpPr>
          <p:nvPr/>
        </p:nvCxnSpPr>
        <p:spPr bwMode="auto">
          <a:xfrm rot="10800000" flipH="1">
            <a:off x="1546920" y="2873896"/>
            <a:ext cx="1219200" cy="1143000"/>
          </a:xfrm>
          <a:prstGeom prst="bentConnector3">
            <a:avLst>
              <a:gd name="adj1" fmla="val -18750"/>
            </a:avLst>
          </a:prstGeom>
          <a:noFill/>
          <a:ln w="9525">
            <a:solidFill>
              <a:schemeClr val="tx1"/>
            </a:solidFill>
            <a:miter lim="800000"/>
            <a:headEnd/>
            <a:tailEnd/>
          </a:ln>
        </p:spPr>
      </p:cxnSp>
      <p:sp>
        <p:nvSpPr>
          <p:cNvPr id="78" name="Rectangle 40"/>
          <p:cNvSpPr>
            <a:spLocks noChangeArrowheads="1"/>
          </p:cNvSpPr>
          <p:nvPr/>
        </p:nvSpPr>
        <p:spPr bwMode="auto">
          <a:xfrm>
            <a:off x="2766120" y="2721496"/>
            <a:ext cx="914400" cy="304800"/>
          </a:xfrm>
          <a:prstGeom prst="rect">
            <a:avLst/>
          </a:prstGeom>
          <a:noFill/>
          <a:ln w="9525">
            <a:solidFill>
              <a:schemeClr val="tx1"/>
            </a:solidFill>
            <a:miter lim="800000"/>
            <a:headEnd/>
            <a:tailEnd/>
          </a:ln>
        </p:spPr>
        <p:txBody>
          <a:bodyPr wrap="none" anchor="ctr"/>
          <a:lstStyle/>
          <a:p>
            <a:endParaRPr lang="en-NZ">
              <a:solidFill>
                <a:srgbClr val="000000"/>
              </a:solidFill>
            </a:endParaRPr>
          </a:p>
        </p:txBody>
      </p:sp>
      <p:grpSp>
        <p:nvGrpSpPr>
          <p:cNvPr id="79" name="Group 41"/>
          <p:cNvGrpSpPr>
            <a:grpSpLocks/>
          </p:cNvGrpSpPr>
          <p:nvPr/>
        </p:nvGrpSpPr>
        <p:grpSpPr bwMode="auto">
          <a:xfrm>
            <a:off x="3680520" y="2645296"/>
            <a:ext cx="1219200" cy="457200"/>
            <a:chOff x="2832" y="336"/>
            <a:chExt cx="768" cy="288"/>
          </a:xfrm>
        </p:grpSpPr>
        <p:grpSp>
          <p:nvGrpSpPr>
            <p:cNvPr id="80" name="Group 42"/>
            <p:cNvGrpSpPr>
              <a:grpSpLocks/>
            </p:cNvGrpSpPr>
            <p:nvPr/>
          </p:nvGrpSpPr>
          <p:grpSpPr bwMode="auto">
            <a:xfrm>
              <a:off x="2832" y="336"/>
              <a:ext cx="336" cy="288"/>
              <a:chOff x="624" y="480"/>
              <a:chExt cx="336" cy="288"/>
            </a:xfrm>
          </p:grpSpPr>
          <p:sp>
            <p:nvSpPr>
              <p:cNvPr id="85" name="Line 43"/>
              <p:cNvSpPr>
                <a:spLocks noChangeShapeType="1"/>
              </p:cNvSpPr>
              <p:nvPr/>
            </p:nvSpPr>
            <p:spPr bwMode="auto">
              <a:xfrm flipH="1">
                <a:off x="960" y="576"/>
                <a:ext cx="0" cy="96"/>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86" name="Line 44"/>
              <p:cNvSpPr>
                <a:spLocks noChangeShapeType="1"/>
              </p:cNvSpPr>
              <p:nvPr/>
            </p:nvSpPr>
            <p:spPr bwMode="auto">
              <a:xfrm flipH="1">
                <a:off x="864" y="480"/>
                <a:ext cx="0" cy="288"/>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87" name="Line 45"/>
              <p:cNvSpPr>
                <a:spLocks noChangeShapeType="1"/>
              </p:cNvSpPr>
              <p:nvPr/>
            </p:nvSpPr>
            <p:spPr bwMode="auto">
              <a:xfrm>
                <a:off x="624" y="624"/>
                <a:ext cx="240" cy="0"/>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nvGrpSpPr>
            <p:cNvPr id="81" name="Group 46"/>
            <p:cNvGrpSpPr>
              <a:grpSpLocks/>
            </p:cNvGrpSpPr>
            <p:nvPr/>
          </p:nvGrpSpPr>
          <p:grpSpPr bwMode="auto">
            <a:xfrm>
              <a:off x="3264" y="336"/>
              <a:ext cx="336" cy="288"/>
              <a:chOff x="3264" y="336"/>
              <a:chExt cx="336" cy="288"/>
            </a:xfrm>
          </p:grpSpPr>
          <p:sp>
            <p:nvSpPr>
              <p:cNvPr id="82" name="Line 47"/>
              <p:cNvSpPr>
                <a:spLocks noChangeShapeType="1"/>
              </p:cNvSpPr>
              <p:nvPr/>
            </p:nvSpPr>
            <p:spPr bwMode="auto">
              <a:xfrm>
                <a:off x="3360" y="432"/>
                <a:ext cx="0" cy="96"/>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83" name="Line 48"/>
              <p:cNvSpPr>
                <a:spLocks noChangeShapeType="1"/>
              </p:cNvSpPr>
              <p:nvPr/>
            </p:nvSpPr>
            <p:spPr bwMode="auto">
              <a:xfrm>
                <a:off x="3264" y="336"/>
                <a:ext cx="0" cy="288"/>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84" name="Line 49"/>
              <p:cNvSpPr>
                <a:spLocks noChangeShapeType="1"/>
              </p:cNvSpPr>
              <p:nvPr/>
            </p:nvSpPr>
            <p:spPr bwMode="auto">
              <a:xfrm flipH="1">
                <a:off x="3360" y="480"/>
                <a:ext cx="240" cy="0"/>
              </a:xfrm>
              <a:prstGeom prst="line">
                <a:avLst/>
              </a:prstGeom>
              <a:noFill/>
              <a:ln w="9525">
                <a:solidFill>
                  <a:schemeClr val="tx1"/>
                </a:solidFill>
                <a:round/>
                <a:headEnd/>
                <a:tailEnd/>
              </a:ln>
            </p:spPr>
            <p:txBody>
              <a:bodyPr wrap="none" anchor="ctr"/>
              <a:lstStyle/>
              <a:p>
                <a:endParaRPr lang="en-US">
                  <a:solidFill>
                    <a:srgbClr val="000000"/>
                  </a:solidFill>
                </a:endParaRPr>
              </a:p>
            </p:txBody>
          </p:sp>
        </p:grpSp>
      </p:grpSp>
      <p:sp>
        <p:nvSpPr>
          <p:cNvPr id="88" name="Line 50"/>
          <p:cNvSpPr>
            <a:spLocks noChangeShapeType="1"/>
          </p:cNvSpPr>
          <p:nvPr/>
        </p:nvSpPr>
        <p:spPr bwMode="auto">
          <a:xfrm>
            <a:off x="4899720" y="2873896"/>
            <a:ext cx="457200" cy="152400"/>
          </a:xfrm>
          <a:prstGeom prst="line">
            <a:avLst/>
          </a:prstGeom>
          <a:noFill/>
          <a:ln w="9525">
            <a:solidFill>
              <a:schemeClr val="tx1"/>
            </a:solidFill>
            <a:round/>
            <a:headEnd/>
            <a:tailEnd/>
          </a:ln>
        </p:spPr>
        <p:txBody>
          <a:bodyPr wrap="none" anchor="ctr"/>
          <a:lstStyle/>
          <a:p>
            <a:endParaRPr lang="en-US">
              <a:solidFill>
                <a:srgbClr val="000000"/>
              </a:solidFill>
            </a:endParaRPr>
          </a:p>
        </p:txBody>
      </p:sp>
      <p:sp>
        <p:nvSpPr>
          <p:cNvPr id="90" name="Text Box 92"/>
          <p:cNvSpPr txBox="1">
            <a:spLocks noChangeArrowheads="1"/>
          </p:cNvSpPr>
          <p:nvPr/>
        </p:nvSpPr>
        <p:spPr bwMode="auto">
          <a:xfrm>
            <a:off x="251520" y="4855096"/>
            <a:ext cx="8077200" cy="1477328"/>
          </a:xfrm>
          <a:prstGeom prst="rect">
            <a:avLst/>
          </a:prstGeom>
          <a:noFill/>
          <a:ln w="9525">
            <a:noFill/>
            <a:miter lim="800000"/>
            <a:headEnd/>
            <a:tailEnd/>
          </a:ln>
        </p:spPr>
        <p:txBody>
          <a:bodyPr>
            <a:spAutoFit/>
          </a:bodyPr>
          <a:lstStyle/>
          <a:p>
            <a:r>
              <a:rPr lang="en-US" dirty="0">
                <a:solidFill>
                  <a:srgbClr val="000000"/>
                </a:solidFill>
              </a:rPr>
              <a:t>The circuit is open so there is no electric field </a:t>
            </a:r>
            <a:r>
              <a:rPr lang="en-US" b="1" dirty="0">
                <a:solidFill>
                  <a:srgbClr val="FE3F3A"/>
                </a:solidFill>
              </a:rPr>
              <a:t>from</a:t>
            </a:r>
            <a:r>
              <a:rPr lang="en-US" dirty="0">
                <a:solidFill>
                  <a:srgbClr val="000000"/>
                </a:solidFill>
              </a:rPr>
              <a:t> the battery.  Nevertheless the electrons are not stationary, they are </a:t>
            </a:r>
            <a:r>
              <a:rPr lang="en-US" dirty="0" smtClean="0">
                <a:solidFill>
                  <a:srgbClr val="000000"/>
                </a:solidFill>
              </a:rPr>
              <a:t>“orbiting </a:t>
            </a:r>
            <a:r>
              <a:rPr lang="en-US" dirty="0">
                <a:solidFill>
                  <a:srgbClr val="000000"/>
                </a:solidFill>
              </a:rPr>
              <a:t>the </a:t>
            </a:r>
            <a:r>
              <a:rPr lang="en-US" dirty="0" smtClean="0">
                <a:solidFill>
                  <a:srgbClr val="000000"/>
                </a:solidFill>
              </a:rPr>
              <a:t>nucleus”. </a:t>
            </a:r>
            <a:r>
              <a:rPr lang="en-US" dirty="0">
                <a:solidFill>
                  <a:srgbClr val="000000"/>
                </a:solidFill>
              </a:rPr>
              <a:t>The electrons could be going in any direction at any speed at any time.  The net result of adding up all the vectors for all the valence electrons is zero.  Hence if there is no net electron flow, there is no current.</a:t>
            </a:r>
          </a:p>
        </p:txBody>
      </p:sp>
    </p:spTree>
    <p:extLst>
      <p:ext uri="{BB962C8B-B14F-4D97-AF65-F5344CB8AC3E}">
        <p14:creationId xmlns:p14="http://schemas.microsoft.com/office/powerpoint/2010/main" val="132725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dissolv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blinds(horizontal)">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par>
                                <p:cTn id="18" presetID="3" presetClass="entr" presetSubtype="10"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blinds(horizontal)">
                                      <p:cBhvr>
                                        <p:cTn id="20" dur="500"/>
                                        <p:tgtEl>
                                          <p:spTgt spid="57"/>
                                        </p:tgtEl>
                                      </p:cBhvr>
                                    </p:animEffect>
                                  </p:childTnLst>
                                </p:cTn>
                              </p:par>
                              <p:par>
                                <p:cTn id="21" presetID="3" presetClass="entr" presetSubtype="1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blinds(horizontal)">
                                      <p:cBhvr>
                                        <p:cTn id="23" dur="500"/>
                                        <p:tgtEl>
                                          <p:spTgt spid="76"/>
                                        </p:tgtEl>
                                      </p:cBhvr>
                                    </p:animEffect>
                                  </p:childTnLst>
                                </p:cTn>
                              </p:par>
                              <p:par>
                                <p:cTn id="24" presetID="3" presetClass="entr" presetSubtype="10"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linds(horizontal)">
                                      <p:cBhvr>
                                        <p:cTn id="26" dur="500"/>
                                        <p:tgtEl>
                                          <p:spTgt spid="7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blinds(horizontal)">
                                      <p:cBhvr>
                                        <p:cTn id="29" dur="500"/>
                                        <p:tgtEl>
                                          <p:spTgt spid="78"/>
                                        </p:tgtEl>
                                      </p:cBhvr>
                                    </p:animEffect>
                                  </p:childTnLst>
                                </p:cTn>
                              </p:par>
                              <p:par>
                                <p:cTn id="30" presetID="3" presetClass="entr" presetSubtype="1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linds(horizontal)">
                                      <p:cBhvr>
                                        <p:cTn id="32" dur="500"/>
                                        <p:tgtEl>
                                          <p:spTgt spid="7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linds(horizontal)">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blinds(horizontal)">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56" grpId="0" animBg="1"/>
      <p:bldP spid="78" grpId="0" animBg="1"/>
      <p:bldP spid="88" grpId="0" animBg="1"/>
      <p:bldP spid="9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1158</Words>
  <Application>Microsoft Macintosh PowerPoint</Application>
  <PresentationFormat>On-screen Show (4:3)</PresentationFormat>
  <Paragraphs>141</Paragraphs>
  <Slides>20</Slides>
  <Notes>11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6" baseType="lpstr">
      <vt:lpstr>Calibri</vt:lpstr>
      <vt:lpstr>Comic Sans MS</vt:lpstr>
      <vt:lpstr>Monotype Corsiva</vt:lpstr>
      <vt:lpstr>MS Mincho</vt:lpstr>
      <vt:lpstr>ＭＳ Ｐゴシック</vt:lpstr>
      <vt:lpstr>Osaka</vt:lpstr>
      <vt:lpstr>Symbol</vt:lpstr>
      <vt:lpstr>Trebuchet MS</vt:lpstr>
      <vt:lpstr>Verdana</vt:lpstr>
      <vt:lpstr>Wingdings</vt:lpstr>
      <vt:lpstr>Arial</vt:lpstr>
      <vt:lpstr>Default Design</vt:lpstr>
      <vt:lpstr>1_Orbit</vt:lpstr>
      <vt:lpstr>1_Default Design</vt:lpstr>
      <vt:lpstr>Blank Presentation</vt:lpstr>
      <vt:lpstr>Equation</vt:lpstr>
      <vt:lpstr>PowerPoint Presentation</vt:lpstr>
      <vt:lpstr>PowerPoint Presentation</vt:lpstr>
      <vt:lpstr>PowerPoint Presentation</vt:lpstr>
      <vt:lpstr>PowerPoint Presentation</vt:lpstr>
      <vt:lpstr>Applying a voltage</vt:lpstr>
      <vt:lpstr>Behaviour of electrons in a wire without a voltage applied</vt:lpstr>
      <vt:lpstr>Behaviour of electrons in a wire when a voltage is applied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Woodstock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Stephen Anderson</dc:creator>
  <cp:lastModifiedBy>Stephen Anderson</cp:lastModifiedBy>
  <cp:revision>92</cp:revision>
  <dcterms:created xsi:type="dcterms:W3CDTF">2006-02-25T08:35:24Z</dcterms:created>
  <dcterms:modified xsi:type="dcterms:W3CDTF">2015-08-23T08:41:10Z</dcterms:modified>
</cp:coreProperties>
</file>