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39" r:id="rId3"/>
    <p:sldId id="345" r:id="rId4"/>
    <p:sldId id="352" r:id="rId5"/>
    <p:sldId id="307" r:id="rId6"/>
    <p:sldId id="353" r:id="rId7"/>
    <p:sldId id="336" r:id="rId8"/>
    <p:sldId id="337" r:id="rId9"/>
    <p:sldId id="338" r:id="rId10"/>
    <p:sldId id="324" r:id="rId11"/>
    <p:sldId id="341" r:id="rId12"/>
    <p:sldId id="312" r:id="rId13"/>
    <p:sldId id="321" r:id="rId14"/>
    <p:sldId id="322" r:id="rId15"/>
    <p:sldId id="360" r:id="rId16"/>
    <p:sldId id="361" r:id="rId17"/>
    <p:sldId id="346" r:id="rId18"/>
    <p:sldId id="347" r:id="rId19"/>
    <p:sldId id="348" r:id="rId20"/>
    <p:sldId id="354" r:id="rId21"/>
    <p:sldId id="355" r:id="rId22"/>
    <p:sldId id="351" r:id="rId23"/>
    <p:sldId id="362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accent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CCECFF"/>
    <a:srgbClr val="006600"/>
    <a:srgbClr val="F0F0F0"/>
    <a:srgbClr val="CC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8" autoAdjust="0"/>
    <p:restoredTop sz="63269" autoAdjust="0"/>
  </p:normalViewPr>
  <p:slideViewPr>
    <p:cSldViewPr>
      <p:cViewPr>
        <p:scale>
          <a:sx n="70" d="100"/>
          <a:sy n="70" d="100"/>
        </p:scale>
        <p:origin x="-1254" y="-312"/>
      </p:cViewPr>
      <p:guideLst>
        <p:guide orient="horz" pos="4272"/>
        <p:guide pos="5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5ADFDAB-7342-4C88-8E13-7020E3C43025}" type="datetimeFigureOut">
              <a:rPr lang="en-US"/>
              <a:pPr>
                <a:defRPr/>
              </a:pPr>
              <a:t>8/25/2014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4AB94E9-3744-4889-9008-2786C3424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07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B94E9-3744-4889-9008-2786C34243A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6E06D5-B4C1-41B9-A4B2-6A7FDA73D90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2836A8-858B-4278-A4A2-344387583170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2836A8-858B-4278-A4A2-344387583170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0FCC0F-C56B-4C4C-9338-86DDC7BD01C6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B94E9-3744-4889-9008-2786C34243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B94E9-3744-4889-9008-2786C34243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B94E9-3744-4889-9008-2786C34243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589CD2-F503-4010-A5AF-884F13DC565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B94E9-3744-4889-9008-2786C34243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181270-3D01-46D2-9624-9BFA809F3534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070EED1-19C1-4C71-8C53-D46DF20F7D0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5C706-78C2-4B5A-A574-A28F161B2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31BC-BB8B-4E77-BF44-DE12F11AC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7B6B2-BB0C-4D8B-B3A8-907AC1B4B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7ED6EF-1B7B-4D93-96C3-FFE843D56D9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7355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B7046-BB5A-47E9-BF2C-E1BA0535574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6917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86BD0-5F52-45E2-BBF4-91643EFC460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406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3CE40-C308-43C1-AA66-8FBBBA9FEB9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705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EAE24A-6465-4C4A-B3E6-E5B91F7CCA1D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5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96A45-1D8B-4C96-827A-744F94C5630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2915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7E5D8-E12D-444E-AE8C-83457966581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363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58BF3-ACAE-41F7-93C0-F09A9A1A99C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594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BB55B-495D-4E3E-B229-EFCFE8D60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DCEEF-F152-4D8F-80A2-AB39BDEE23AA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0613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B06A2-0DBF-4795-8BE0-8124810C6999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8703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CEFEB-9A49-41CA-B1C1-683C72CE57A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0229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F19D3-8F95-44BF-A3B1-4B1272441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27DE0-AF6C-44E4-A155-C6434D110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131F-1DAE-42CA-A79E-0A2E2B53D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99855-4FD9-4745-927D-056E7840F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D236-1467-4749-9AE4-4967B4C1E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2B3F0-0840-4CC5-85A0-D9C7B80BD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4F978-1802-49AF-A1E7-92CC72401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ADD689-6490-41E0-9987-B3250472A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b="0">
              <a:solidFill>
                <a:prstClr val="black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DA040F9-8F27-4A08-AFE2-1D9B2E4CDBCD}" type="slidenum">
              <a:rPr lang="en-US" altLang="en-US" b="0" smtClean="0">
                <a:solidFill>
                  <a:prstClr val="black"/>
                </a:solidFill>
                <a:latin typeface="Verdana" pitchFamily="-111" charset="0"/>
                <a:ea typeface="ＭＳ Ｐゴシック" pitchFamily="-111" charset="-128"/>
              </a:rPr>
              <a:pPr/>
              <a:t>‹#›</a:t>
            </a:fld>
            <a:endParaRPr lang="en-US" altLang="en-US" b="0" smtClean="0">
              <a:solidFill>
                <a:prstClr val="black"/>
              </a:solidFill>
              <a:latin typeface="Verdana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145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Osaka" pitchFamily="-107" charset="-128"/>
          <a:cs typeface="Osaka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10" Type="http://schemas.openxmlformats.org/officeDocument/2006/relationships/image" Target="../media/image20.jpeg"/><Relationship Id="rId4" Type="http://schemas.openxmlformats.org/officeDocument/2006/relationships/image" Target="../media/image18.png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61"/>
            <a:ext cx="9144000" cy="685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881391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65"/>
          <p:cNvSpPr txBox="1">
            <a:spLocks noChangeArrowheads="1"/>
          </p:cNvSpPr>
          <p:nvPr/>
        </p:nvSpPr>
        <p:spPr bwMode="auto">
          <a:xfrm>
            <a:off x="1219200" y="6858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b="0">
                <a:solidFill>
                  <a:schemeClr val="tx1"/>
                </a:solidFill>
                <a:latin typeface="Verdana" pitchFamily="34" charset="0"/>
              </a:rPr>
              <a:t>Q and V are proportional:</a:t>
            </a:r>
          </a:p>
        </p:txBody>
      </p:sp>
      <p:sp>
        <p:nvSpPr>
          <p:cNvPr id="15" name="Text Box 66"/>
          <p:cNvSpPr txBox="1">
            <a:spLocks noChangeArrowheads="1"/>
          </p:cNvSpPr>
          <p:nvPr/>
        </p:nvSpPr>
        <p:spPr bwMode="auto">
          <a:xfrm>
            <a:off x="1524000" y="1219200"/>
            <a:ext cx="1828800" cy="523875"/>
          </a:xfrm>
          <a:prstGeom prst="rect">
            <a:avLst/>
          </a:prstGeom>
          <a:noFill/>
          <a:ln w="25400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800" b="0">
                <a:solidFill>
                  <a:schemeClr val="tx1"/>
                </a:solidFill>
                <a:latin typeface="Verdana" pitchFamily="34" charset="0"/>
              </a:rPr>
              <a:t>Q = C V</a:t>
            </a:r>
          </a:p>
        </p:txBody>
      </p:sp>
      <p:sp>
        <p:nvSpPr>
          <p:cNvPr id="17412" name="AutoShape 68"/>
          <p:cNvSpPr>
            <a:spLocks noChangeArrowheads="1"/>
          </p:cNvSpPr>
          <p:nvPr/>
        </p:nvSpPr>
        <p:spPr bwMode="auto">
          <a:xfrm>
            <a:off x="2514600" y="1676400"/>
            <a:ext cx="217488" cy="457200"/>
          </a:xfrm>
          <a:prstGeom prst="upArrow">
            <a:avLst>
              <a:gd name="adj1" fmla="val 50000"/>
              <a:gd name="adj2" fmla="val 49898"/>
            </a:avLst>
          </a:prstGeom>
          <a:solidFill>
            <a:srgbClr val="CC99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/>
            <a:endParaRPr lang="en-US"/>
          </a:p>
        </p:txBody>
      </p:sp>
      <p:sp>
        <p:nvSpPr>
          <p:cNvPr id="18" name="Text Box 69"/>
          <p:cNvSpPr txBox="1">
            <a:spLocks noChangeArrowheads="1"/>
          </p:cNvSpPr>
          <p:nvPr/>
        </p:nvSpPr>
        <p:spPr bwMode="auto">
          <a:xfrm>
            <a:off x="838200" y="2193925"/>
            <a:ext cx="5715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000" b="0">
                <a:solidFill>
                  <a:schemeClr val="tx1"/>
                </a:solidFill>
                <a:latin typeface="Verdana" pitchFamily="34" charset="0"/>
              </a:rPr>
              <a:t>C = </a:t>
            </a:r>
            <a:r>
              <a:rPr lang="en-US" sz="2000">
                <a:solidFill>
                  <a:schemeClr val="tx1"/>
                </a:solidFill>
                <a:latin typeface="Verdana" pitchFamily="34" charset="0"/>
              </a:rPr>
              <a:t>Capacitance</a:t>
            </a:r>
            <a:r>
              <a:rPr lang="en-US" sz="2000" b="0">
                <a:solidFill>
                  <a:schemeClr val="tx1"/>
                </a:solidFill>
                <a:latin typeface="Verdana" pitchFamily="34" charset="0"/>
              </a:rPr>
              <a:t> </a:t>
            </a:r>
          </a:p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000" b="0">
                <a:solidFill>
                  <a:schemeClr val="tx1"/>
                </a:solidFill>
                <a:latin typeface="Verdana" pitchFamily="34" charset="0"/>
              </a:rPr>
              <a:t> (a fixed property of each capacitor) </a:t>
            </a:r>
          </a:p>
        </p:txBody>
      </p:sp>
      <p:cxnSp>
        <p:nvCxnSpPr>
          <p:cNvPr id="17414" name="Straight Arrow Connector 20"/>
          <p:cNvCxnSpPr>
            <a:cxnSpLocks noChangeShapeType="1"/>
          </p:cNvCxnSpPr>
          <p:nvPr/>
        </p:nvCxnSpPr>
        <p:spPr bwMode="auto">
          <a:xfrm>
            <a:off x="2362200" y="5410200"/>
            <a:ext cx="35052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5" name="Straight Arrow Connector 22"/>
          <p:cNvCxnSpPr>
            <a:cxnSpLocks noChangeShapeType="1"/>
          </p:cNvCxnSpPr>
          <p:nvPr/>
        </p:nvCxnSpPr>
        <p:spPr bwMode="auto">
          <a:xfrm rot="5400000" flipH="1" flipV="1">
            <a:off x="1295401" y="4343400"/>
            <a:ext cx="2133600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nimBg="1" autoUpdateAnimBg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186238"/>
            <a:ext cx="220980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"/>
            <a:ext cx="81534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0"/>
          <p:cNvSpPr txBox="1">
            <a:spLocks noChangeArrowheads="1"/>
          </p:cNvSpPr>
          <p:nvPr/>
        </p:nvSpPr>
        <p:spPr bwMode="auto">
          <a:xfrm>
            <a:off x="3276600" y="1447800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1600" b="0">
                <a:solidFill>
                  <a:schemeClr val="tx1"/>
                </a:solidFill>
                <a:latin typeface="Verdana" pitchFamily="34" charset="0"/>
              </a:rPr>
              <a:t>SI unit = 1 Farad (F) </a:t>
            </a:r>
          </a:p>
          <a:p>
            <a:pPr algn="ctr"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1600" b="0">
                <a:solidFill>
                  <a:schemeClr val="tx1"/>
                </a:solidFill>
                <a:latin typeface="Verdana" pitchFamily="34" charset="0"/>
              </a:rPr>
              <a:t>i.e. 3</a:t>
            </a:r>
            <a:r>
              <a:rPr lang="el-GR" sz="1600" b="0">
                <a:solidFill>
                  <a:schemeClr val="tx1"/>
                </a:solidFill>
                <a:latin typeface="Verdana" pitchFamily="34" charset="0"/>
              </a:rPr>
              <a:t>μ</a:t>
            </a:r>
            <a:r>
              <a:rPr lang="en-US" sz="1600" b="0">
                <a:solidFill>
                  <a:schemeClr val="tx1"/>
                </a:solidFill>
                <a:latin typeface="Verdana" pitchFamily="34" charset="0"/>
              </a:rPr>
              <a:t>F = 3*10-6 F</a:t>
            </a:r>
          </a:p>
        </p:txBody>
      </p:sp>
      <p:graphicFrame>
        <p:nvGraphicFramePr>
          <p:cNvPr id="6149" name="Object 2"/>
          <p:cNvGraphicFramePr>
            <a:graphicFrameLocks noChangeAspect="1"/>
          </p:cNvGraphicFramePr>
          <p:nvPr/>
        </p:nvGraphicFramePr>
        <p:xfrm>
          <a:off x="6477000" y="1524000"/>
          <a:ext cx="1371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6" imgW="520560" imgH="203040" progId="Equation.3">
                  <p:embed/>
                </p:oleObj>
              </mc:Choice>
              <mc:Fallback>
                <p:oleObj name="Equation" r:id="rId6" imgW="5205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524000"/>
                        <a:ext cx="1371600" cy="5365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50000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3505200" y="3581400"/>
            <a:ext cx="37338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0">
                <a:solidFill>
                  <a:schemeClr val="tx1"/>
                </a:solidFill>
                <a:latin typeface="Verdana" pitchFamily="34" charset="0"/>
              </a:rPr>
              <a:t>When the capacitor is </a:t>
            </a:r>
            <a:r>
              <a:rPr lang="en-US" sz="1800">
                <a:solidFill>
                  <a:srgbClr val="FF0000"/>
                </a:solidFill>
                <a:latin typeface="Verdana" pitchFamily="34" charset="0"/>
              </a:rPr>
              <a:t>fully</a:t>
            </a:r>
            <a:r>
              <a:rPr lang="en-US" sz="1800" b="0">
                <a:solidFill>
                  <a:schemeClr val="tx1"/>
                </a:solidFill>
                <a:latin typeface="Verdana" pitchFamily="34" charset="0"/>
              </a:rPr>
              <a:t> charged: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800" b="0">
                <a:solidFill>
                  <a:schemeClr val="tx1"/>
                </a:solidFill>
                <a:latin typeface="Verdana" pitchFamily="34" charset="0"/>
              </a:rPr>
              <a:t>the current flow stops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800" b="0">
                <a:solidFill>
                  <a:schemeClr val="tx1"/>
                </a:solidFill>
                <a:latin typeface="Verdana" pitchFamily="34" charset="0"/>
              </a:rPr>
              <a:t>both plates have an equal and opposite amount of charge Q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800" b="0">
                <a:solidFill>
                  <a:schemeClr val="tx1"/>
                </a:solidFill>
                <a:latin typeface="Verdana" pitchFamily="34" charset="0"/>
              </a:rPr>
              <a:t>the pd across the plates, V = the supply voltage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800" b="0">
                <a:solidFill>
                  <a:schemeClr val="tx1"/>
                </a:solidFill>
                <a:latin typeface="Verdana" pitchFamily="34" charset="0"/>
              </a:rPr>
              <a:t>a uniform electric field exists between the plates </a:t>
            </a: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1143000" y="6324600"/>
            <a:ext cx="3124200" cy="304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0" hangingPunct="0"/>
            <a:endParaRPr lang="en-US"/>
          </a:p>
        </p:txBody>
      </p:sp>
      <p:graphicFrame>
        <p:nvGraphicFramePr>
          <p:cNvPr id="72706" name="Object 4"/>
          <p:cNvGraphicFramePr>
            <a:graphicFrameLocks noChangeAspect="1"/>
          </p:cNvGraphicFramePr>
          <p:nvPr/>
        </p:nvGraphicFramePr>
        <p:xfrm>
          <a:off x="7620000" y="3200400"/>
          <a:ext cx="9144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8" imgW="431640" imgH="393480" progId="Equation.3">
                  <p:embed/>
                </p:oleObj>
              </mc:Choice>
              <mc:Fallback>
                <p:oleObj name="Equation" r:id="rId8" imgW="43164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200400"/>
                        <a:ext cx="9144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1" name="Picture 4" descr="Fig 16-ex0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8913" y="3733800"/>
            <a:ext cx="33924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0" y="1905000"/>
            <a:ext cx="1371600" cy="1600200"/>
            <a:chOff x="768" y="960"/>
            <a:chExt cx="1344" cy="1296"/>
          </a:xfrm>
        </p:grpSpPr>
        <p:sp>
          <p:nvSpPr>
            <p:cNvPr id="5140" name="AutoShape 4"/>
            <p:cNvSpPr>
              <a:spLocks noChangeArrowheads="1"/>
            </p:cNvSpPr>
            <p:nvPr/>
          </p:nvSpPr>
          <p:spPr bwMode="auto">
            <a:xfrm>
              <a:off x="768" y="960"/>
              <a:ext cx="624" cy="1296"/>
            </a:xfrm>
            <a:prstGeom prst="cube">
              <a:avLst>
                <a:gd name="adj" fmla="val 69273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2000"/>
            </a:p>
          </p:txBody>
        </p:sp>
        <p:sp>
          <p:nvSpPr>
            <p:cNvPr id="5141" name="AutoShape 5"/>
            <p:cNvSpPr>
              <a:spLocks noChangeArrowheads="1"/>
            </p:cNvSpPr>
            <p:nvPr/>
          </p:nvSpPr>
          <p:spPr bwMode="auto">
            <a:xfrm>
              <a:off x="960" y="960"/>
              <a:ext cx="1061" cy="1296"/>
            </a:xfrm>
            <a:prstGeom prst="cube">
              <a:avLst>
                <a:gd name="adj" fmla="val 41319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2000"/>
            </a:p>
          </p:txBody>
        </p:sp>
        <p:sp>
          <p:nvSpPr>
            <p:cNvPr id="5142" name="AutoShape 6"/>
            <p:cNvSpPr>
              <a:spLocks noChangeArrowheads="1"/>
            </p:cNvSpPr>
            <p:nvPr/>
          </p:nvSpPr>
          <p:spPr bwMode="auto">
            <a:xfrm>
              <a:off x="1488" y="960"/>
              <a:ext cx="624" cy="1296"/>
            </a:xfrm>
            <a:prstGeom prst="cube">
              <a:avLst>
                <a:gd name="adj" fmla="val 69273"/>
              </a:avLst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2000"/>
            </a:p>
          </p:txBody>
        </p:sp>
      </p:grp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24000" y="2362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1800">
                <a:solidFill>
                  <a:schemeClr val="tx1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04800" y="990600"/>
            <a:ext cx="426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 1) A = plate area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990600" y="3505200"/>
            <a:ext cx="533400" cy="446088"/>
            <a:chOff x="1920" y="1968"/>
            <a:chExt cx="336" cy="281"/>
          </a:xfrm>
        </p:grpSpPr>
        <p:sp>
          <p:nvSpPr>
            <p:cNvPr id="5138" name="AutoShape 12"/>
            <p:cNvSpPr>
              <a:spLocks/>
            </p:cNvSpPr>
            <p:nvPr/>
          </p:nvSpPr>
          <p:spPr bwMode="auto">
            <a:xfrm rot="-5400000">
              <a:off x="2040" y="1848"/>
              <a:ext cx="96" cy="336"/>
            </a:xfrm>
            <a:prstGeom prst="leftBrace">
              <a:avLst>
                <a:gd name="adj1" fmla="val 54169"/>
                <a:gd name="adj2" fmla="val 50000"/>
              </a:avLst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 sz="2000"/>
            </a:p>
          </p:txBody>
        </p:sp>
        <p:sp>
          <p:nvSpPr>
            <p:cNvPr id="5139" name="Text Box 13"/>
            <p:cNvSpPr txBox="1">
              <a:spLocks noChangeArrowheads="1"/>
            </p:cNvSpPr>
            <p:nvPr/>
          </p:nvSpPr>
          <p:spPr bwMode="auto">
            <a:xfrm>
              <a:off x="1920" y="2016"/>
              <a:ext cx="2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sz="1800">
                  <a:solidFill>
                    <a:schemeClr val="tx1"/>
                  </a:solidFill>
                  <a:latin typeface="Verdana" pitchFamily="34" charset="0"/>
                </a:rPr>
                <a:t>d</a:t>
              </a:r>
            </a:p>
          </p:txBody>
        </p:sp>
      </p:grp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667000" y="16764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2) d = plate separation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81000" y="472440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1800" b="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3) </a:t>
            </a:r>
            <a:r>
              <a:rPr lang="en-US" sz="1800" b="0" dirty="0" smtClean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Adding a dielectric</a:t>
            </a:r>
          </a:p>
          <a:p>
            <a:pPr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l-GR" sz="1800" b="0" dirty="0" smtClean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ε</a:t>
            </a:r>
            <a:r>
              <a:rPr lang="en-US" sz="1800" b="0" baseline="-2500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r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= </a:t>
            </a:r>
            <a:r>
              <a:rPr lang="en-US" sz="1800" b="0" dirty="0" smtClean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dielectric constant</a:t>
            </a:r>
            <a:endParaRPr lang="en-US" sz="1800" b="0" dirty="0">
              <a:solidFill>
                <a:schemeClr val="tx1"/>
              </a:solidFill>
              <a:latin typeface="Verdana" pitchFamily="34" charset="0"/>
              <a:sym typeface="Symbol" pitchFamily="18" charset="2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819400" y="990600"/>
            <a:ext cx="121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Verdana" pitchFamily="34" charset="0"/>
              </a:rPr>
              <a:t>C </a:t>
            </a:r>
            <a:r>
              <a:rPr lang="en-US" sz="2000" b="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 A</a:t>
            </a:r>
            <a:endParaRPr lang="en-US" sz="2000" b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2971800" y="21336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Verdana" pitchFamily="34" charset="0"/>
              </a:rPr>
              <a:t>C </a:t>
            </a:r>
            <a:r>
              <a:rPr lang="en-US" sz="2000" b="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 1/d</a:t>
            </a:r>
            <a:endParaRPr lang="en-US" sz="2000" b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228600" y="4572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capacitance of a parallel capacitor depends on 3 factors</a:t>
            </a:r>
          </a:p>
        </p:txBody>
      </p:sp>
      <p:graphicFrame>
        <p:nvGraphicFramePr>
          <p:cNvPr id="25" name="Object 34"/>
          <p:cNvGraphicFramePr>
            <a:graphicFrameLocks noChangeAspect="1"/>
          </p:cNvGraphicFramePr>
          <p:nvPr/>
        </p:nvGraphicFramePr>
        <p:xfrm>
          <a:off x="3276600" y="2590800"/>
          <a:ext cx="1143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4" imgW="482400" imgH="482400" progId="Equation.3">
                  <p:embed/>
                </p:oleObj>
              </mc:Choice>
              <mc:Fallback>
                <p:oleObj name="Equation" r:id="rId4" imgW="482400" imgH="4824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90800"/>
                        <a:ext cx="11430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457200" y="41910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Char char="Ø"/>
            </a:pP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l-GR" sz="1800" b="0" dirty="0">
                <a:solidFill>
                  <a:schemeClr val="tx1"/>
                </a:solidFill>
                <a:latin typeface="Verdana" pitchFamily="34" charset="0"/>
              </a:rPr>
              <a:t>ε</a:t>
            </a:r>
            <a:r>
              <a:rPr lang="en-US" sz="1800" b="0" baseline="-25000" dirty="0">
                <a:solidFill>
                  <a:schemeClr val="tx1"/>
                </a:solidFill>
                <a:latin typeface="Verdana" pitchFamily="34" charset="0"/>
              </a:rPr>
              <a:t>o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 is the absolute permittivity of free space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438400" y="38100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1800" b="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(</a:t>
            </a:r>
            <a:r>
              <a:rPr lang="en-US" sz="1800" b="0" baseline="-2500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0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= 8.85 x 10</a:t>
            </a:r>
            <a:r>
              <a:rPr lang="en-US" sz="1800" b="0" baseline="3000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-12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 C</a:t>
            </a:r>
            <a:r>
              <a:rPr lang="en-US" sz="1800" b="0" baseline="3000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2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/Nm</a:t>
            </a:r>
            <a:r>
              <a:rPr lang="en-US" sz="1800" b="0" baseline="3000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2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  <a:sym typeface="Symbol" pitchFamily="18" charset="2"/>
              </a:rPr>
              <a:t>)</a:t>
            </a:r>
            <a:endParaRPr lang="en-US" sz="1800" b="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457200" y="5562600"/>
            <a:ext cx="822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Char char="Ø"/>
            </a:pP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 Adding a dielectric </a:t>
            </a:r>
            <a:r>
              <a:rPr lang="en-US" sz="1800" dirty="0">
                <a:solidFill>
                  <a:schemeClr val="tx1"/>
                </a:solidFill>
                <a:latin typeface="Verdana" pitchFamily="34" charset="0"/>
              </a:rPr>
              <a:t>increases</a:t>
            </a:r>
            <a:r>
              <a:rPr lang="en-US" sz="1800" b="0" dirty="0">
                <a:solidFill>
                  <a:schemeClr val="tx1"/>
                </a:solidFill>
                <a:latin typeface="Verdana" pitchFamily="34" charset="0"/>
              </a:rPr>
              <a:t> the Capacitance</a:t>
            </a:r>
          </a:p>
        </p:txBody>
      </p:sp>
      <p:pic>
        <p:nvPicPr>
          <p:cNvPr id="29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838200"/>
            <a:ext cx="20574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3733800" y="4724400"/>
          <a:ext cx="1676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7" imgW="558720" imgH="253800" progId="Equation.3">
                  <p:embed/>
                </p:oleObj>
              </mc:Choice>
              <mc:Fallback>
                <p:oleObj name="Equation" r:id="rId7" imgW="55872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724400"/>
                        <a:ext cx="16764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9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23900" y="261938"/>
            <a:ext cx="7826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17.8 Dielectrics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46100" y="784225"/>
            <a:ext cx="8170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</a:rPr>
              <a:t>The molecules in a dielectric tend to become oriented in a way that reduces the external field.</a:t>
            </a:r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217488" y="1620838"/>
          <a:ext cx="2609850" cy="328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Bitmap Image" r:id="rId3" imgW="2610214" imgH="3285714" progId="Paint.Picture">
                  <p:embed/>
                </p:oleObj>
              </mc:Choice>
              <mc:Fallback>
                <p:oleObj name="Bitmap Image" r:id="rId3" imgW="2610214" imgH="3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620838"/>
                        <a:ext cx="2609850" cy="328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/>
        </p:nvGraphicFramePr>
        <p:xfrm>
          <a:off x="3122613" y="1878013"/>
          <a:ext cx="2466975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Bitmap Image" r:id="rId5" imgW="2467319" imgH="2933333" progId="Paint.Picture">
                  <p:embed/>
                </p:oleObj>
              </mc:Choice>
              <mc:Fallback>
                <p:oleObj name="Bitmap Image" r:id="rId5" imgW="2467319" imgH="29333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1878013"/>
                        <a:ext cx="2466975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6069013" y="1898650"/>
          <a:ext cx="2524125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Bitmap Image" r:id="rId7" imgW="2523810" imgH="3315163" progId="Paint.Picture">
                  <p:embed/>
                </p:oleObj>
              </mc:Choice>
              <mc:Fallback>
                <p:oleObj name="Bitmap Image" r:id="rId7" imgW="2523810" imgH="331516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1898650"/>
                        <a:ext cx="2524125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71463" y="5157788"/>
            <a:ext cx="8601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>
                <a:solidFill>
                  <a:schemeClr val="accent2"/>
                </a:solidFill>
              </a:rPr>
              <a:t>The dielectric blocks some of the electric field lines, so the voltage decreases.  Since Q=CV, if V decreases, C increases.  Q must stay constant because the capacitor is not connected to a voltage source.</a:t>
            </a:r>
          </a:p>
        </p:txBody>
      </p:sp>
    </p:spTree>
    <p:extLst>
      <p:ext uri="{BB962C8B-B14F-4D97-AF65-F5344CB8AC3E}">
        <p14:creationId xmlns:p14="http://schemas.microsoft.com/office/powerpoint/2010/main" val="17027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3900" y="261938"/>
            <a:ext cx="7826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>
                <a:solidFill>
                  <a:schemeClr val="accent2"/>
                </a:solidFill>
              </a:rPr>
              <a:t>17.8 Dielectrics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69913" y="2101850"/>
            <a:ext cx="80406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This means that the electric field within the dielectric is less than it would be in air, allowing more charge to be stored for the same potential.</a:t>
            </a:r>
          </a:p>
        </p:txBody>
      </p:sp>
    </p:spTree>
    <p:extLst>
      <p:ext uri="{BB962C8B-B14F-4D97-AF65-F5344CB8AC3E}">
        <p14:creationId xmlns:p14="http://schemas.microsoft.com/office/powerpoint/2010/main" val="1543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237"/>
            <a:ext cx="6248400" cy="68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56513" y="3631314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/>
              <a:t>Determine C</a:t>
            </a:r>
            <a:endParaRPr lang="en-N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"/>
            <a:ext cx="5990230" cy="637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37430" y="3417843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 smtClean="0"/>
              <a:t>Determine Q </a:t>
            </a:r>
            <a:endParaRPr lang="en-N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60" y="152400"/>
            <a:ext cx="7078639" cy="666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5719" y="5181600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Determine C &amp; V</a:t>
            </a:r>
          </a:p>
          <a:p>
            <a:r>
              <a:rPr lang="en-NZ" sz="3200" dirty="0" smtClean="0"/>
              <a:t>with </a:t>
            </a:r>
            <a:r>
              <a:rPr lang="el-GR" sz="3200" dirty="0" smtClean="0"/>
              <a:t>ε</a:t>
            </a:r>
            <a:r>
              <a:rPr lang="en-NZ" sz="3200" baseline="-25000" dirty="0" smtClean="0"/>
              <a:t>r</a:t>
            </a:r>
            <a:r>
              <a:rPr lang="en-NZ" sz="3200" dirty="0" smtClean="0"/>
              <a:t> = 5.0</a:t>
            </a:r>
            <a:endParaRPr lang="en-N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197100" y="817563"/>
            <a:ext cx="6070600" cy="771623"/>
          </a:xfrm>
          <a:prstGeom prst="rect">
            <a:avLst/>
          </a:prstGeom>
          <a:solidFill>
            <a:srgbClr val="FCEED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bIns="93600">
            <a:spAutoFit/>
          </a:bodyPr>
          <a:lstStyle>
            <a:lvl1pPr marL="361950" indent="-36195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 b="0" smtClean="0">
                <a:solidFill>
                  <a:srgbClr val="000000"/>
                </a:solidFill>
              </a:rPr>
              <a:t>A porcelain dielectric is placed between the plates. </a:t>
            </a:r>
          </a:p>
          <a:p>
            <a:pPr eaLnBrk="1" hangingPunct="1">
              <a:spcAft>
                <a:spcPts val="600"/>
              </a:spcAft>
              <a:buFontTx/>
              <a:buAutoNum type="arabicPeriod" startAt="3"/>
            </a:pPr>
            <a:r>
              <a:rPr lang="en-US" altLang="en-US" sz="1800" b="0" smtClean="0">
                <a:solidFill>
                  <a:prstClr val="black"/>
                </a:solidFill>
              </a:rPr>
              <a:t>What is the value of the new capacitance?</a:t>
            </a:r>
          </a:p>
        </p:txBody>
      </p:sp>
      <p:sp>
        <p:nvSpPr>
          <p:cNvPr id="15364" name="TextBox 32"/>
          <p:cNvSpPr txBox="1">
            <a:spLocks noChangeArrowheads="1"/>
          </p:cNvSpPr>
          <p:nvPr/>
        </p:nvSpPr>
        <p:spPr bwMode="auto">
          <a:xfrm>
            <a:off x="63500" y="38100"/>
            <a:ext cx="1739900" cy="43306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93600">
            <a:spAutoFit/>
          </a:bodyPr>
          <a:lstStyle/>
          <a:p>
            <a:pPr algn="ctr">
              <a:defRPr/>
            </a:pPr>
            <a:r>
              <a:rPr lang="en-US" sz="1900" b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Capacitors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35000" y="2298700"/>
          <a:ext cx="2540000" cy="2066928"/>
        </p:xfrm>
        <a:graphic>
          <a:graphicData uri="http://schemas.openxmlformats.org/drawingml/2006/table">
            <a:tbl>
              <a:tblPr/>
              <a:tblGrid>
                <a:gridCol w="1260475"/>
                <a:gridCol w="1279525"/>
              </a:tblGrid>
              <a:tr h="3444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distance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1" charset="0"/>
                        <a:ea typeface="Osaka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D9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metres</a:t>
                      </a: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1" charset="0"/>
                        <a:ea typeface="Osaka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D9F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cm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1" charset="0"/>
                        <a:ea typeface="Osaka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8AC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1 x 10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-2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1" charset="0"/>
                        <a:ea typeface="Osaka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8AC8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mm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1" charset="0"/>
                        <a:ea typeface="Osaka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D9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1 x 10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-3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1" charset="0"/>
                        <a:ea typeface="Osaka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D9F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µm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1" charset="0"/>
                        <a:ea typeface="Osaka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8AC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1 x 10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-6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1" charset="0"/>
                        <a:ea typeface="Osaka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8AC8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nm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1" charset="0"/>
                        <a:ea typeface="Osaka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D9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1 x 10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-9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1" charset="0"/>
                        <a:ea typeface="Osaka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A6D9F"/>
                    </a:solidFill>
                  </a:tcPr>
                </a:tc>
              </a:tr>
              <a:tr h="34448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pm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1" charset="0"/>
                        <a:ea typeface="Osaka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8AC8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1pPr>
                      <a:lvl2pPr marL="37931725" indent="-37474525" defTabSz="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-111" charset="0"/>
                          <a:ea typeface="ＭＳ Ｐゴシック" pitchFamily="-111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1 x 10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11" charset="0"/>
                          <a:ea typeface="ＭＳ Ｐゴシック" pitchFamily="-111" charset="-128"/>
                        </a:rPr>
                        <a:t>-12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11" charset="0"/>
                        <a:ea typeface="Osaka" charset="-128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38AC8"/>
                    </a:solidFill>
                  </a:tcPr>
                </a:tc>
              </a:tr>
            </a:tbl>
          </a:graphicData>
        </a:graphic>
      </p:graphicFrame>
      <p:grpSp>
        <p:nvGrpSpPr>
          <p:cNvPr id="15393" name="Group 40"/>
          <p:cNvGrpSpPr>
            <a:grpSpLocks/>
          </p:cNvGrpSpPr>
          <p:nvPr/>
        </p:nvGrpSpPr>
        <p:grpSpPr bwMode="auto">
          <a:xfrm>
            <a:off x="3873500" y="1866900"/>
            <a:ext cx="5319713" cy="3151188"/>
            <a:chOff x="4012415" y="1181100"/>
            <a:chExt cx="5320754" cy="3151188"/>
          </a:xfrm>
        </p:grpSpPr>
        <p:sp>
          <p:nvSpPr>
            <p:cNvPr id="42" name="Parallelogram 41"/>
            <p:cNvSpPr/>
            <p:nvPr/>
          </p:nvSpPr>
          <p:spPr bwMode="auto">
            <a:xfrm>
              <a:off x="5092126" y="1993900"/>
              <a:ext cx="3124811" cy="647700"/>
            </a:xfrm>
            <a:prstGeom prst="parallelogram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900" b="0">
                <a:solidFill>
                  <a:prstClr val="black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431" name="Parallelogram 2"/>
            <p:cNvSpPr>
              <a:spLocks noChangeArrowheads="1"/>
            </p:cNvSpPr>
            <p:nvPr/>
          </p:nvSpPr>
          <p:spPr bwMode="auto">
            <a:xfrm>
              <a:off x="5098293" y="3162300"/>
              <a:ext cx="3124200" cy="647700"/>
            </a:xfrm>
            <a:prstGeom prst="parallelogram">
              <a:avLst>
                <a:gd name="adj" fmla="val 2501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endParaRPr lang="en-US" altLang="en-US" b="0" smtClean="0">
                <a:solidFill>
                  <a:prstClr val="black"/>
                </a:solidFill>
              </a:endParaRPr>
            </a:p>
          </p:txBody>
        </p:sp>
        <p:cxnSp>
          <p:nvCxnSpPr>
            <p:cNvPr id="15432" name="Straight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6309935" y="1930021"/>
              <a:ext cx="611188" cy="2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3" name="Straight Connector 5"/>
            <p:cNvCxnSpPr>
              <a:cxnSpLocks noChangeShapeType="1"/>
            </p:cNvCxnSpPr>
            <p:nvPr/>
          </p:nvCxnSpPr>
          <p:spPr bwMode="auto">
            <a:xfrm rot="5400000" flipH="1" flipV="1">
              <a:off x="6354800" y="4071144"/>
              <a:ext cx="520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4" name="Straight Connector 30"/>
            <p:cNvCxnSpPr>
              <a:cxnSpLocks noChangeShapeType="1"/>
            </p:cNvCxnSpPr>
            <p:nvPr/>
          </p:nvCxnSpPr>
          <p:spPr bwMode="auto">
            <a:xfrm rot="5400000">
              <a:off x="4402969" y="2886077"/>
              <a:ext cx="116205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5" name="Straight Connector 32"/>
            <p:cNvCxnSpPr>
              <a:cxnSpLocks noChangeShapeType="1"/>
            </p:cNvCxnSpPr>
            <p:nvPr/>
          </p:nvCxnSpPr>
          <p:spPr bwMode="auto">
            <a:xfrm rot="5400000" flipH="1" flipV="1">
              <a:off x="5095496" y="1602997"/>
              <a:ext cx="520700" cy="1595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6" name="Straight Connector 36"/>
            <p:cNvCxnSpPr>
              <a:cxnSpLocks noChangeShapeType="1"/>
            </p:cNvCxnSpPr>
            <p:nvPr/>
          </p:nvCxnSpPr>
          <p:spPr bwMode="auto">
            <a:xfrm rot="5400000" flipH="1" flipV="1">
              <a:off x="7981571" y="1587122"/>
              <a:ext cx="628650" cy="146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7" name="Straight Arrow Connector 38"/>
            <p:cNvCxnSpPr>
              <a:cxnSpLocks noChangeShapeType="1"/>
            </p:cNvCxnSpPr>
            <p:nvPr/>
          </p:nvCxnSpPr>
          <p:spPr bwMode="auto">
            <a:xfrm>
              <a:off x="5403093" y="1517650"/>
              <a:ext cx="2927985" cy="6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38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7962143" y="2228850"/>
              <a:ext cx="654050" cy="184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39" name="TextBox 69"/>
            <p:cNvSpPr txBox="1">
              <a:spLocks noChangeArrowheads="1"/>
            </p:cNvSpPr>
            <p:nvPr/>
          </p:nvSpPr>
          <p:spPr bwMode="auto">
            <a:xfrm>
              <a:off x="4012415" y="2724150"/>
              <a:ext cx="10637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altLang="en-US" sz="1800" b="0" smtClean="0">
                  <a:solidFill>
                    <a:prstClr val="black"/>
                  </a:solidFill>
                </a:rPr>
                <a:t>100 </a:t>
              </a:r>
              <a:r>
                <a:rPr lang="en-US" altLang="en-US" sz="1800" b="0" smtClean="0">
                  <a:solidFill>
                    <a:srgbClr val="000000"/>
                  </a:solidFill>
                  <a:latin typeface="Symbol" charset="2"/>
                </a:rPr>
                <a:t>m</a:t>
              </a:r>
              <a:r>
                <a:rPr lang="en-US" altLang="en-US" sz="1800" b="0" smtClean="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15440" name="TextBox 42"/>
            <p:cNvSpPr txBox="1">
              <a:spLocks noChangeArrowheads="1"/>
            </p:cNvSpPr>
            <p:nvPr/>
          </p:nvSpPr>
          <p:spPr bwMode="auto">
            <a:xfrm>
              <a:off x="6247643" y="1181100"/>
              <a:ext cx="10085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altLang="en-US" sz="1800" b="0" smtClean="0">
                  <a:solidFill>
                    <a:prstClr val="black"/>
                  </a:solidFill>
                </a:rPr>
                <a:t>12 mm</a:t>
              </a:r>
            </a:p>
          </p:txBody>
        </p:sp>
        <p:sp>
          <p:nvSpPr>
            <p:cNvPr id="15441" name="TextBox 43"/>
            <p:cNvSpPr txBox="1">
              <a:spLocks noChangeArrowheads="1"/>
            </p:cNvSpPr>
            <p:nvPr/>
          </p:nvSpPr>
          <p:spPr bwMode="auto">
            <a:xfrm>
              <a:off x="8240673" y="2159000"/>
              <a:ext cx="10924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altLang="en-US" sz="1800" b="0" smtClean="0">
                  <a:solidFill>
                    <a:prstClr val="black"/>
                  </a:solidFill>
                </a:rPr>
                <a:t>4.0 mm</a:t>
              </a:r>
            </a:p>
          </p:txBody>
        </p:sp>
        <p:cxnSp>
          <p:nvCxnSpPr>
            <p:cNvPr id="15442" name="Straight Connector 53"/>
            <p:cNvCxnSpPr>
              <a:cxnSpLocks noChangeShapeType="1"/>
            </p:cNvCxnSpPr>
            <p:nvPr/>
          </p:nvCxnSpPr>
          <p:spPr bwMode="auto">
            <a:xfrm>
              <a:off x="8178800" y="1993900"/>
              <a:ext cx="355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3" name="Straight Connector 54"/>
            <p:cNvCxnSpPr>
              <a:cxnSpLocks noChangeShapeType="1"/>
            </p:cNvCxnSpPr>
            <p:nvPr/>
          </p:nvCxnSpPr>
          <p:spPr bwMode="auto">
            <a:xfrm>
              <a:off x="8051800" y="2628900"/>
              <a:ext cx="355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4" name="Straight Connector 55"/>
            <p:cNvCxnSpPr>
              <a:cxnSpLocks noChangeShapeType="1"/>
            </p:cNvCxnSpPr>
            <p:nvPr/>
          </p:nvCxnSpPr>
          <p:spPr bwMode="auto">
            <a:xfrm>
              <a:off x="4826000" y="2311400"/>
              <a:ext cx="355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45" name="Straight Connector 56"/>
            <p:cNvCxnSpPr>
              <a:cxnSpLocks noChangeShapeType="1"/>
            </p:cNvCxnSpPr>
            <p:nvPr/>
          </p:nvCxnSpPr>
          <p:spPr bwMode="auto">
            <a:xfrm>
              <a:off x="4838700" y="3454400"/>
              <a:ext cx="355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26"/>
          <p:cNvSpPr txBox="1"/>
          <p:nvPr/>
        </p:nvSpPr>
        <p:spPr>
          <a:xfrm>
            <a:off x="2184400" y="38100"/>
            <a:ext cx="6731000" cy="723275"/>
          </a:xfrm>
          <a:prstGeom prst="rect">
            <a:avLst/>
          </a:prstGeom>
          <a:solidFill>
            <a:srgbClr val="FCEED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61950" indent="-36195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Verdana" pitchFamily="-111" charset="0"/>
              <a:buAutoNum type="arabicPeriod"/>
            </a:pPr>
            <a:r>
              <a:rPr lang="en-US" altLang="en-US" sz="1800" b="0" smtClean="0">
                <a:solidFill>
                  <a:srgbClr val="000000"/>
                </a:solidFill>
              </a:rPr>
              <a:t>Show the area of the capacitor plate is 48 </a:t>
            </a:r>
            <a:r>
              <a:rPr lang="en-US" altLang="en-US" sz="1800" b="0" smtClean="0">
                <a:solidFill>
                  <a:srgbClr val="000000"/>
                </a:solidFill>
                <a:latin typeface="Symbol" charset="2"/>
              </a:rPr>
              <a:t>m</a:t>
            </a:r>
            <a:r>
              <a:rPr lang="en-US" altLang="en-US" sz="1800" b="0" smtClean="0">
                <a:solidFill>
                  <a:srgbClr val="000000"/>
                </a:solidFill>
              </a:rPr>
              <a:t>m</a:t>
            </a:r>
            <a:r>
              <a:rPr lang="en-US" altLang="en-US" sz="1800" b="0" baseline="30000" smtClean="0">
                <a:solidFill>
                  <a:srgbClr val="000000"/>
                </a:solidFill>
              </a:rPr>
              <a:t>2</a:t>
            </a:r>
            <a:r>
              <a:rPr lang="en-US" altLang="en-US" sz="1800" b="0" smtClean="0">
                <a:solidFill>
                  <a:srgbClr val="000000"/>
                </a:solidFill>
              </a:rPr>
              <a:t>; and </a:t>
            </a:r>
          </a:p>
          <a:p>
            <a:pPr eaLnBrk="1" hangingPunct="1">
              <a:spcAft>
                <a:spcPts val="600"/>
              </a:spcAft>
              <a:buFont typeface="Verdana" pitchFamily="-111" charset="0"/>
              <a:buAutoNum type="arabicPeriod"/>
            </a:pPr>
            <a:r>
              <a:rPr lang="en-US" altLang="en-US" sz="1800" b="0" smtClean="0">
                <a:solidFill>
                  <a:srgbClr val="000000"/>
                </a:solidFill>
              </a:rPr>
              <a:t>determine the value of the capacitor.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2900" y="4552950"/>
            <a:ext cx="2818519" cy="1543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3589338" y="4914900"/>
          <a:ext cx="5237162" cy="1414554"/>
        </p:xfrm>
        <a:graphic>
          <a:graphicData uri="http://schemas.openxmlformats.org/drawingml/2006/table">
            <a:tbl>
              <a:tblPr/>
              <a:tblGrid>
                <a:gridCol w="1044575"/>
                <a:gridCol w="793750"/>
                <a:gridCol w="1111250"/>
                <a:gridCol w="579437"/>
                <a:gridCol w="901700"/>
                <a:gridCol w="806450"/>
              </a:tblGrid>
              <a:tr h="305237"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DEF6F1"/>
                          </a:solidFill>
                          <a:effectLst/>
                          <a:latin typeface="Arial" charset="0"/>
                          <a:ea typeface="Osaka" charset="-128"/>
                          <a:cs typeface="Osaka" charset="-128"/>
                        </a:rPr>
                        <a:t>DIELECTRIC CONSTANT OF MATERIALS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7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Air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1.00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Cellulose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3.70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Glass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7.75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</a:tr>
              <a:tr h="3697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Teflon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2.10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Fiber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6.00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Mica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5.40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</a:tr>
              <a:tr h="36974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Paper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3.00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Porcelain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5.57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Quartz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Osaka" charset="-128"/>
                          <a:cs typeface="Osaka" charset="-128"/>
                        </a:rPr>
                        <a:t>3.80</a:t>
                      </a:r>
                    </a:p>
                  </a:txBody>
                  <a:tcPr marL="76758" marR="76758" marT="38364" marB="38364" horzOverflow="overflow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66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148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0010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 bwMode="auto">
          <a:xfrm>
            <a:off x="3357564" y="2141537"/>
            <a:ext cx="659118" cy="92440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CA" sz="5400" dirty="0">
                <a:ln w="1905"/>
                <a:solidFill>
                  <a:srgbClr val="66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" y="889000"/>
            <a:ext cx="5842000" cy="835359"/>
          </a:xfrm>
          <a:prstGeom prst="rect">
            <a:avLst/>
          </a:prstGeom>
          <a:solidFill>
            <a:srgbClr val="FCEED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08000" tIns="46800" bIns="187200"/>
          <a:lstStyle>
            <a:lvl1pPr marL="361950" indent="-361950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1600" b="0" smtClean="0">
                <a:solidFill>
                  <a:prstClr val="black"/>
                </a:solidFill>
              </a:rPr>
              <a:t>A porcelain dielectric is placed between the plates. </a:t>
            </a:r>
          </a:p>
          <a:p>
            <a:pPr algn="ctr" eaLnBrk="1" hangingPunct="1">
              <a:spcAft>
                <a:spcPts val="1200"/>
              </a:spcAft>
              <a:buFontTx/>
              <a:buAutoNum type="arabicPeriod" startAt="3"/>
            </a:pPr>
            <a:r>
              <a:rPr lang="en-US" altLang="en-US" sz="1600" b="0" smtClean="0">
                <a:solidFill>
                  <a:prstClr val="black"/>
                </a:solidFill>
              </a:rPr>
              <a:t>What is the value of the new capacitance (C</a:t>
            </a:r>
            <a:r>
              <a:rPr lang="en-US" altLang="en-US" sz="1600" b="0" baseline="-25000" smtClean="0">
                <a:solidFill>
                  <a:prstClr val="black"/>
                </a:solidFill>
              </a:rPr>
              <a:t>d</a:t>
            </a:r>
            <a:r>
              <a:rPr lang="en-US" altLang="en-US" sz="1600" b="0" smtClean="0">
                <a:solidFill>
                  <a:prstClr val="black"/>
                </a:solidFill>
              </a:rPr>
              <a:t>)?</a:t>
            </a:r>
          </a:p>
        </p:txBody>
      </p:sp>
      <p:sp>
        <p:nvSpPr>
          <p:cNvPr id="55" name="TextBox 32"/>
          <p:cNvSpPr txBox="1">
            <a:spLocks noChangeArrowheads="1"/>
          </p:cNvSpPr>
          <p:nvPr/>
        </p:nvSpPr>
        <p:spPr bwMode="auto">
          <a:xfrm>
            <a:off x="63500" y="38100"/>
            <a:ext cx="1739900" cy="43306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bIns="93600">
            <a:spAutoFit/>
          </a:bodyPr>
          <a:lstStyle/>
          <a:p>
            <a:pPr algn="ctr">
              <a:defRPr/>
            </a:pPr>
            <a:r>
              <a:rPr lang="en-US" sz="1900" b="0">
                <a:solidFill>
                  <a:prstClr val="black"/>
                </a:solidFill>
                <a:ea typeface="ＭＳ Ｐゴシック" charset="-128"/>
                <a:cs typeface="ＭＳ Ｐゴシック" charset="-128"/>
              </a:rPr>
              <a:t>Capacitors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765300"/>
            <a:ext cx="4965700" cy="486553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reflection stA="0" endPos="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781300"/>
            <a:ext cx="4272887" cy="367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 fov="2700000">
              <a:rot lat="624000" lon="18966000" rev="216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32600" y="3854450"/>
            <a:ext cx="2029798" cy="1111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48050" y="2876550"/>
            <a:ext cx="3422650" cy="3521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LeftFacing" fov="2700000">
              <a:rot lat="624000" lon="2634000" rev="21384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0" name="Parallelogram 79"/>
          <p:cNvSpPr>
            <a:spLocks noChangeArrowheads="1"/>
          </p:cNvSpPr>
          <p:nvPr/>
        </p:nvSpPr>
        <p:spPr bwMode="auto">
          <a:xfrm>
            <a:off x="5524500" y="1549400"/>
            <a:ext cx="3086100" cy="635000"/>
          </a:xfrm>
          <a:prstGeom prst="parallelogram">
            <a:avLst>
              <a:gd name="adj" fmla="val 25830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1pPr>
            <a:lvl2pPr marL="37931725" indent="-37474525"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2pPr>
            <a:lvl3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3pPr>
            <a:lvl4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4pPr>
            <a:lvl5pPr eaLnBrk="0" hangingPunct="0"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Verdana" pitchFamily="-111" charset="0"/>
                <a:ea typeface="ＭＳ Ｐゴシック" pitchFamily="-111" charset="-128"/>
              </a:defRPr>
            </a:lvl9pPr>
          </a:lstStyle>
          <a:p>
            <a:endParaRPr lang="en-US" altLang="en-US" b="0" smtClean="0">
              <a:solidFill>
                <a:srgbClr val="FFFF00"/>
              </a:solidFill>
            </a:endParaRPr>
          </a:p>
        </p:txBody>
      </p:sp>
      <p:grpSp>
        <p:nvGrpSpPr>
          <p:cNvPr id="16402" name="Group 55"/>
          <p:cNvGrpSpPr>
            <a:grpSpLocks/>
          </p:cNvGrpSpPr>
          <p:nvPr/>
        </p:nvGrpSpPr>
        <p:grpSpPr bwMode="auto">
          <a:xfrm>
            <a:off x="4445000" y="749300"/>
            <a:ext cx="4660900" cy="3100388"/>
            <a:chOff x="4012387" y="1231900"/>
            <a:chExt cx="4662386" cy="3100388"/>
          </a:xfrm>
        </p:grpSpPr>
        <p:sp>
          <p:nvSpPr>
            <p:cNvPr id="83" name="Parallelogram 82"/>
            <p:cNvSpPr/>
            <p:nvPr/>
          </p:nvSpPr>
          <p:spPr bwMode="auto">
            <a:xfrm>
              <a:off x="5092231" y="1993900"/>
              <a:ext cx="3125196" cy="647700"/>
            </a:xfrm>
            <a:prstGeom prst="parallelogram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1900" b="0">
                <a:solidFill>
                  <a:prstClr val="black"/>
                </a:solidFill>
                <a:latin typeface="Verdana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420" name="Parallelogram 2"/>
            <p:cNvSpPr>
              <a:spLocks noChangeArrowheads="1"/>
            </p:cNvSpPr>
            <p:nvPr/>
          </p:nvSpPr>
          <p:spPr bwMode="auto">
            <a:xfrm>
              <a:off x="5098293" y="3162300"/>
              <a:ext cx="3124200" cy="647700"/>
            </a:xfrm>
            <a:prstGeom prst="parallelogram">
              <a:avLst>
                <a:gd name="adj" fmla="val 25011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endParaRPr lang="en-US" altLang="en-US" b="0" smtClean="0">
                <a:solidFill>
                  <a:prstClr val="black"/>
                </a:solidFill>
              </a:endParaRPr>
            </a:p>
          </p:txBody>
        </p:sp>
        <p:cxnSp>
          <p:nvCxnSpPr>
            <p:cNvPr id="16421" name="Straight Connector 4"/>
            <p:cNvCxnSpPr>
              <a:cxnSpLocks noChangeShapeType="1"/>
            </p:cNvCxnSpPr>
            <p:nvPr/>
          </p:nvCxnSpPr>
          <p:spPr bwMode="auto">
            <a:xfrm rot="5400000" flipH="1" flipV="1">
              <a:off x="6309935" y="1930021"/>
              <a:ext cx="611188" cy="23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2" name="Straight Connector 5"/>
            <p:cNvCxnSpPr>
              <a:cxnSpLocks noChangeShapeType="1"/>
            </p:cNvCxnSpPr>
            <p:nvPr/>
          </p:nvCxnSpPr>
          <p:spPr bwMode="auto">
            <a:xfrm rot="5400000" flipH="1" flipV="1">
              <a:off x="6354800" y="4071144"/>
              <a:ext cx="520700" cy="15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3" name="Straight Connector 30"/>
            <p:cNvCxnSpPr>
              <a:cxnSpLocks noChangeShapeType="1"/>
            </p:cNvCxnSpPr>
            <p:nvPr/>
          </p:nvCxnSpPr>
          <p:spPr bwMode="auto">
            <a:xfrm rot="5400000">
              <a:off x="4402969" y="2886077"/>
              <a:ext cx="1162050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4" name="Straight Connector 32"/>
            <p:cNvCxnSpPr>
              <a:cxnSpLocks noChangeShapeType="1"/>
            </p:cNvCxnSpPr>
            <p:nvPr/>
          </p:nvCxnSpPr>
          <p:spPr bwMode="auto">
            <a:xfrm rot="5400000" flipH="1" flipV="1">
              <a:off x="5095496" y="1602997"/>
              <a:ext cx="520700" cy="1595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5" name="Straight Connector 36"/>
            <p:cNvCxnSpPr>
              <a:cxnSpLocks noChangeShapeType="1"/>
            </p:cNvCxnSpPr>
            <p:nvPr/>
          </p:nvCxnSpPr>
          <p:spPr bwMode="auto">
            <a:xfrm rot="5400000" flipH="1" flipV="1">
              <a:off x="7981571" y="1587122"/>
              <a:ext cx="628650" cy="1468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26" name="Straight Arrow Connector 38"/>
            <p:cNvCxnSpPr>
              <a:cxnSpLocks noChangeShapeType="1"/>
            </p:cNvCxnSpPr>
            <p:nvPr/>
          </p:nvCxnSpPr>
          <p:spPr bwMode="auto">
            <a:xfrm>
              <a:off x="5403093" y="1517650"/>
              <a:ext cx="2915967" cy="63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27" name="TextBox 69"/>
            <p:cNvSpPr txBox="1">
              <a:spLocks noChangeArrowheads="1"/>
            </p:cNvSpPr>
            <p:nvPr/>
          </p:nvSpPr>
          <p:spPr bwMode="auto">
            <a:xfrm>
              <a:off x="4012387" y="2724150"/>
              <a:ext cx="10639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altLang="en-US" sz="1800" b="0" smtClean="0">
                  <a:solidFill>
                    <a:prstClr val="black"/>
                  </a:solidFill>
                </a:rPr>
                <a:t>100 </a:t>
              </a:r>
              <a:r>
                <a:rPr lang="en-US" altLang="en-US" sz="1800" b="0" smtClean="0">
                  <a:solidFill>
                    <a:srgbClr val="000000"/>
                  </a:solidFill>
                  <a:latin typeface="Symbol" charset="2"/>
                </a:rPr>
                <a:t>m</a:t>
              </a:r>
              <a:r>
                <a:rPr lang="en-US" altLang="en-US" sz="1800" b="0" smtClean="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16428" name="TextBox 42"/>
            <p:cNvSpPr txBox="1">
              <a:spLocks noChangeArrowheads="1"/>
            </p:cNvSpPr>
            <p:nvPr/>
          </p:nvSpPr>
          <p:spPr bwMode="auto">
            <a:xfrm>
              <a:off x="6247643" y="1231900"/>
              <a:ext cx="82531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altLang="en-US" sz="1400" b="0" smtClean="0">
                  <a:solidFill>
                    <a:prstClr val="black"/>
                  </a:solidFill>
                </a:rPr>
                <a:t>12 mm</a:t>
              </a:r>
            </a:p>
          </p:txBody>
        </p:sp>
        <p:sp>
          <p:nvSpPr>
            <p:cNvPr id="16429" name="TextBox 43"/>
            <p:cNvSpPr txBox="1">
              <a:spLocks noChangeArrowheads="1"/>
            </p:cNvSpPr>
            <p:nvPr/>
          </p:nvSpPr>
          <p:spPr bwMode="auto">
            <a:xfrm rot="-4452453">
              <a:off x="8075616" y="2158976"/>
              <a:ext cx="890490" cy="307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1pPr>
              <a:lvl2pPr marL="37931725" indent="-37474525"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2pPr>
              <a:lvl3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3pPr>
              <a:lvl4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4pPr>
              <a:lvl5pPr eaLnBrk="0" hangingPunct="0"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Verdana" pitchFamily="-111" charset="0"/>
                  <a:ea typeface="ＭＳ Ｐゴシック" pitchFamily="-111" charset="-128"/>
                </a:defRPr>
              </a:lvl9pPr>
            </a:lstStyle>
            <a:p>
              <a:pPr eaLnBrk="1" hangingPunct="1"/>
              <a:r>
                <a:rPr lang="en-US" altLang="en-US" sz="1400" b="0" smtClean="0">
                  <a:solidFill>
                    <a:prstClr val="black"/>
                  </a:solidFill>
                </a:rPr>
                <a:t>4.0 mm</a:t>
              </a:r>
            </a:p>
          </p:txBody>
        </p:sp>
        <p:cxnSp>
          <p:nvCxnSpPr>
            <p:cNvPr id="16430" name="Straight Connector 68"/>
            <p:cNvCxnSpPr>
              <a:cxnSpLocks noChangeShapeType="1"/>
            </p:cNvCxnSpPr>
            <p:nvPr/>
          </p:nvCxnSpPr>
          <p:spPr bwMode="auto">
            <a:xfrm>
              <a:off x="8178800" y="1993900"/>
              <a:ext cx="355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1" name="Straight Connector 70"/>
            <p:cNvCxnSpPr>
              <a:cxnSpLocks noChangeShapeType="1"/>
            </p:cNvCxnSpPr>
            <p:nvPr/>
          </p:nvCxnSpPr>
          <p:spPr bwMode="auto">
            <a:xfrm>
              <a:off x="4826000" y="2311400"/>
              <a:ext cx="355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2" name="Straight Connector 71"/>
            <p:cNvCxnSpPr>
              <a:cxnSpLocks noChangeShapeType="1"/>
            </p:cNvCxnSpPr>
            <p:nvPr/>
          </p:nvCxnSpPr>
          <p:spPr bwMode="auto">
            <a:xfrm>
              <a:off x="4838700" y="3454400"/>
              <a:ext cx="355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3" name="Straight Connector 69"/>
            <p:cNvCxnSpPr>
              <a:cxnSpLocks noChangeShapeType="1"/>
            </p:cNvCxnSpPr>
            <p:nvPr/>
          </p:nvCxnSpPr>
          <p:spPr bwMode="auto">
            <a:xfrm>
              <a:off x="8051800" y="2628900"/>
              <a:ext cx="355600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34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7962143" y="2228850"/>
              <a:ext cx="654050" cy="1841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99" name="Straight Connector 51"/>
          <p:cNvCxnSpPr>
            <a:cxnSpLocks noChangeShapeType="1"/>
          </p:cNvCxnSpPr>
          <p:nvPr/>
        </p:nvCxnSpPr>
        <p:spPr bwMode="auto">
          <a:xfrm rot="5400000">
            <a:off x="5086350" y="2089150"/>
            <a:ext cx="119380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5542759" y="1519238"/>
            <a:ext cx="3113879" cy="1815307"/>
            <a:chOff x="1612106" y="1943895"/>
            <a:chExt cx="3114289" cy="1816104"/>
          </a:xfrm>
          <a:solidFill>
            <a:srgbClr val="FFFF00">
              <a:alpha val="48000"/>
            </a:srgbClr>
          </a:solidFill>
        </p:grpSpPr>
        <p:sp>
          <p:nvSpPr>
            <p:cNvPr id="101" name="Rectangle 61"/>
            <p:cNvSpPr>
              <a:spLocks noChangeArrowheads="1"/>
            </p:cNvSpPr>
            <p:nvPr/>
          </p:nvSpPr>
          <p:spPr bwMode="auto">
            <a:xfrm>
              <a:off x="1613307" y="2597156"/>
              <a:ext cx="2959852" cy="114935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900" b="0">
                <a:solidFill>
                  <a:prstClr val="black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sp>
          <p:nvSpPr>
            <p:cNvPr id="102" name="Parallelogram 62"/>
            <p:cNvSpPr>
              <a:spLocks noChangeArrowheads="1"/>
            </p:cNvSpPr>
            <p:nvPr/>
          </p:nvSpPr>
          <p:spPr bwMode="auto">
            <a:xfrm rot="5400000" flipH="1">
              <a:off x="3744503" y="2778105"/>
              <a:ext cx="1784351" cy="165142"/>
            </a:xfrm>
            <a:prstGeom prst="parallelogram">
              <a:avLst>
                <a:gd name="adj" fmla="val 395582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900" b="0">
                <a:solidFill>
                  <a:prstClr val="black"/>
                </a:solidFill>
                <a:latin typeface="Verdana" pitchFamily="-111" charset="0"/>
                <a:ea typeface="ＭＳ Ｐゴシック" pitchFamily="-111" charset="-128"/>
                <a:cs typeface="ＭＳ Ｐゴシック" pitchFamily="-111" charset="-128"/>
              </a:endParaRPr>
            </a:p>
          </p:txBody>
        </p:sp>
        <p:cxnSp>
          <p:nvCxnSpPr>
            <p:cNvPr id="103" name="Straight Connector 102"/>
            <p:cNvCxnSpPr/>
            <p:nvPr/>
          </p:nvCxnSpPr>
          <p:spPr bwMode="auto">
            <a:xfrm rot="5400000">
              <a:off x="3941326" y="3171830"/>
              <a:ext cx="1174750" cy="1588"/>
            </a:xfrm>
            <a:prstGeom prst="line">
              <a:avLst/>
            </a:prstGeom>
            <a:grpFill/>
            <a:ln w="57150" cap="flat" cmpd="sng" algn="ctr">
              <a:gradFill flip="none" rotWithShape="1">
                <a:gsLst>
                  <a:gs pos="29000">
                    <a:srgbClr val="FF6600"/>
                  </a:gs>
                  <a:gs pos="100000">
                    <a:srgbClr val="FFFFFF"/>
                  </a:gs>
                  <a:gs pos="76000">
                    <a:srgbClr val="008000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rot="16200000" flipH="1">
              <a:off x="4138226" y="2530476"/>
              <a:ext cx="1174750" cy="1588"/>
            </a:xfrm>
            <a:prstGeom prst="line">
              <a:avLst/>
            </a:prstGeom>
            <a:grpFill/>
            <a:ln w="19050" cap="flat" cmpd="sng" algn="ctr">
              <a:gradFill flip="none" rotWithShape="1">
                <a:gsLst>
                  <a:gs pos="29000">
                    <a:srgbClr val="FF6600"/>
                  </a:gs>
                  <a:gs pos="100000">
                    <a:srgbClr val="FFFFFF"/>
                  </a:gs>
                  <a:gs pos="76000">
                    <a:srgbClr val="008000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rot="16200000" flipH="1">
              <a:off x="1025525" y="3165481"/>
              <a:ext cx="1174750" cy="1588"/>
            </a:xfrm>
            <a:prstGeom prst="line">
              <a:avLst/>
            </a:prstGeom>
            <a:grpFill/>
            <a:ln w="57150" cap="flat" cmpd="sng" algn="ctr">
              <a:gradFill flip="none" rotWithShape="1">
                <a:gsLst>
                  <a:gs pos="29000">
                    <a:srgbClr val="FF6600"/>
                  </a:gs>
                  <a:gs pos="100000">
                    <a:srgbClr val="FFFFFF"/>
                  </a:gs>
                  <a:gs pos="76000">
                    <a:srgbClr val="008000"/>
                  </a:gs>
                </a:gsLst>
                <a:lin ang="16200000" scaled="0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8" name="Rectangle 107"/>
          <p:cNvSpPr/>
          <p:nvPr/>
        </p:nvSpPr>
        <p:spPr bwMode="auto">
          <a:xfrm>
            <a:off x="2686576" y="5639039"/>
            <a:ext cx="761474" cy="9244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CA" sz="5400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866898" y="5176837"/>
            <a:ext cx="761474" cy="9244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CA" sz="5400" dirty="0">
                <a:ln w="1905"/>
                <a:solidFill>
                  <a:srgbClr val="00009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</a:p>
        </p:txBody>
      </p:sp>
      <p:graphicFrame>
        <p:nvGraphicFramePr>
          <p:cNvPr id="81" name="Object 2"/>
          <p:cNvGraphicFramePr>
            <a:graphicFrameLocks noChangeAspect="1"/>
          </p:cNvGraphicFramePr>
          <p:nvPr/>
        </p:nvGraphicFramePr>
        <p:xfrm>
          <a:off x="5721350" y="2725738"/>
          <a:ext cx="261778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7" imgW="952500" imgH="177800" progId="Equation.3">
                  <p:embed/>
                </p:oleObj>
              </mc:Choice>
              <mc:Fallback>
                <p:oleObj name="Equation" r:id="rId7" imgW="9525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2725738"/>
                        <a:ext cx="2617788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184400" y="38100"/>
            <a:ext cx="6210300" cy="369332"/>
          </a:xfrm>
          <a:prstGeom prst="rect">
            <a:avLst/>
          </a:prstGeom>
          <a:solidFill>
            <a:srgbClr val="FCEED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61950" indent="-361950">
              <a:buFont typeface="Verdana" charset="0"/>
              <a:buAutoNum type="arabicPeriod"/>
              <a:defRPr/>
            </a:pPr>
            <a:r>
              <a:rPr lang="en-US" sz="1800" b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Show the area of the capacitor plate is 48 </a:t>
            </a:r>
            <a:r>
              <a:rPr lang="en-US" sz="1800" b="0" dirty="0">
                <a:solidFill>
                  <a:srgbClr val="000000"/>
                </a:solidFill>
                <a:latin typeface="Symbol" charset="2"/>
                <a:ea typeface="ＭＳ Ｐゴシック" charset="-128"/>
                <a:cs typeface="ＭＳ Ｐゴシック" charset="-128"/>
              </a:rPr>
              <a:t>m</a:t>
            </a:r>
            <a:r>
              <a:rPr lang="en-US" sz="1800" b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</a:t>
            </a:r>
            <a:r>
              <a:rPr lang="en-US" sz="1800" b="0" baseline="300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2</a:t>
            </a:r>
            <a:r>
              <a:rPr lang="en-US" sz="1800" b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184400" y="431800"/>
            <a:ext cx="5054600" cy="369332"/>
          </a:xfrm>
          <a:prstGeom prst="rect">
            <a:avLst/>
          </a:prstGeom>
          <a:solidFill>
            <a:srgbClr val="FCEED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61950" indent="-361950">
              <a:buFontTx/>
              <a:buAutoNum type="arabicPeriod" startAt="2"/>
              <a:defRPr/>
            </a:pPr>
            <a:r>
              <a:rPr lang="en-US" sz="1800" b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determine the value of the capacitor.</a:t>
            </a:r>
          </a:p>
        </p:txBody>
      </p:sp>
    </p:spTree>
    <p:extLst>
      <p:ext uri="{BB962C8B-B14F-4D97-AF65-F5344CB8AC3E}">
        <p14:creationId xmlns:p14="http://schemas.microsoft.com/office/powerpoint/2010/main" val="2712947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" presetClass="entr" presetSubtype="2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96035"/>
            <a:ext cx="8382000" cy="777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228600" y="3581400"/>
            <a:ext cx="89154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19" y="-2274627"/>
            <a:ext cx="8641045" cy="801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214952" y="-3164006"/>
            <a:ext cx="89154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NZ" sz="2400" b="1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3 Stephen Documents\Physics\Y13 Physics\3.6 Electrical Systems 91526\1 DC Circuits\L3phy int R kirch capacitors\Capaci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41" y="685800"/>
            <a:ext cx="8824944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1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13360" y="1003786"/>
            <a:ext cx="53340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Verdana" pitchFamily="34" charset="0"/>
              </a:rPr>
              <a:t>Is a device that stores energy by maintaining a separation between positive and negative charge. </a:t>
            </a:r>
          </a:p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000" b="0" dirty="0" smtClean="0">
                <a:solidFill>
                  <a:schemeClr val="tx1"/>
                </a:solidFill>
                <a:latin typeface="Verdana" pitchFamily="34" charset="0"/>
              </a:rPr>
              <a:t>Compare stored energy / charge to a </a:t>
            </a:r>
            <a:r>
              <a:rPr lang="en-US" altLang="zh-CN" sz="2000" b="0" dirty="0" smtClean="0">
                <a:solidFill>
                  <a:schemeClr val="tx1"/>
                </a:solidFill>
                <a:latin typeface="Verdana" pitchFamily="34" charset="0"/>
                <a:ea typeface="宋体"/>
                <a:cs typeface="宋体"/>
              </a:rPr>
              <a:t>bucket </a:t>
            </a:r>
            <a:r>
              <a:rPr lang="en-US" altLang="zh-CN" sz="2000" b="0" dirty="0">
                <a:solidFill>
                  <a:schemeClr val="tx1"/>
                </a:solidFill>
                <a:latin typeface="Verdana" pitchFamily="34" charset="0"/>
                <a:ea typeface="宋体"/>
                <a:cs typeface="宋体"/>
              </a:rPr>
              <a:t>of water which can be filled and </a:t>
            </a:r>
            <a:r>
              <a:rPr lang="en-US" altLang="zh-CN" sz="2000" b="0" dirty="0" smtClean="0">
                <a:solidFill>
                  <a:schemeClr val="tx1"/>
                </a:solidFill>
                <a:latin typeface="Verdana" pitchFamily="34" charset="0"/>
                <a:ea typeface="宋体"/>
                <a:cs typeface="宋体"/>
              </a:rPr>
              <a:t>emptied. </a:t>
            </a:r>
            <a:endParaRPr lang="en-US" altLang="zh-CN" sz="2000" b="0" dirty="0">
              <a:solidFill>
                <a:schemeClr val="tx1"/>
              </a:solidFill>
              <a:latin typeface="Verdana" pitchFamily="34" charset="0"/>
              <a:ea typeface="宋体"/>
              <a:cs typeface="宋体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r>
              <a:rPr lang="en-US" sz="2000" b="0" dirty="0">
                <a:solidFill>
                  <a:schemeClr val="tx1"/>
                </a:solidFill>
                <a:latin typeface="Verdana" pitchFamily="34" charset="0"/>
              </a:rPr>
              <a:t>Consists of two </a:t>
            </a:r>
            <a:r>
              <a:rPr lang="en-US" sz="2000" b="0" dirty="0" smtClean="0">
                <a:solidFill>
                  <a:schemeClr val="tx1"/>
                </a:solidFill>
                <a:latin typeface="Verdana" pitchFamily="34" charset="0"/>
              </a:rPr>
              <a:t>conductors (metal) </a:t>
            </a:r>
            <a:r>
              <a:rPr lang="en-US" sz="2000" b="0" dirty="0">
                <a:solidFill>
                  <a:schemeClr val="tx1"/>
                </a:solidFill>
                <a:latin typeface="Verdana" pitchFamily="34" charset="0"/>
              </a:rPr>
              <a:t>separated by an insulator.</a:t>
            </a:r>
          </a:p>
          <a:p>
            <a:pPr eaLnBrk="0" hangingPunct="0">
              <a:lnSpc>
                <a:spcPct val="90000"/>
              </a:lnSpc>
            </a:pPr>
            <a:endParaRPr lang="en-US" sz="2000" b="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sz="2000" b="0" dirty="0">
                <a:solidFill>
                  <a:schemeClr val="tx1"/>
                </a:solidFill>
                <a:latin typeface="Verdana" pitchFamily="34" charset="0"/>
              </a:rPr>
              <a:t>Capacitors have many applications:</a:t>
            </a:r>
          </a:p>
          <a:p>
            <a:pPr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erdana" pitchFamily="34" charset="0"/>
              </a:rPr>
              <a:t>Computer </a:t>
            </a:r>
            <a:r>
              <a:rPr lang="en-US" sz="2000" b="0" dirty="0" smtClean="0">
                <a:solidFill>
                  <a:schemeClr val="tx1"/>
                </a:solidFill>
                <a:latin typeface="Verdana" pitchFamily="34" charset="0"/>
              </a:rPr>
              <a:t>keyboards</a:t>
            </a:r>
            <a:endParaRPr lang="en-US" sz="2000" b="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erdana" pitchFamily="34" charset="0"/>
              </a:rPr>
              <a:t>Electronic flashes for </a:t>
            </a:r>
            <a:r>
              <a:rPr lang="en-US" sz="2000" b="0" dirty="0" smtClean="0">
                <a:solidFill>
                  <a:schemeClr val="tx1"/>
                </a:solidFill>
                <a:latin typeface="Verdana" pitchFamily="34" charset="0"/>
              </a:rPr>
              <a:t>cameras</a:t>
            </a:r>
            <a:endParaRPr lang="en-US" sz="2000" b="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erdana" pitchFamily="34" charset="0"/>
              </a:rPr>
              <a:t>Electric power surge </a:t>
            </a:r>
            <a:r>
              <a:rPr lang="en-US" sz="2000" b="0" dirty="0" smtClean="0">
                <a:solidFill>
                  <a:schemeClr val="tx1"/>
                </a:solidFill>
                <a:latin typeface="Verdana" pitchFamily="34" charset="0"/>
              </a:rPr>
              <a:t>protectors</a:t>
            </a:r>
            <a:endParaRPr lang="en-US" sz="2000" b="0" dirty="0">
              <a:solidFill>
                <a:schemeClr val="tx1"/>
              </a:solidFill>
              <a:latin typeface="Verdana" pitchFamily="34" charset="0"/>
            </a:endParaRPr>
          </a:p>
          <a:p>
            <a:pPr eaLnBrk="0" hangingPunc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Verdana" pitchFamily="34" charset="0"/>
              </a:rPr>
              <a:t>Radios and electronic </a:t>
            </a:r>
            <a:r>
              <a:rPr lang="en-US" sz="2000" b="0" dirty="0" smtClean="0">
                <a:solidFill>
                  <a:schemeClr val="tx1"/>
                </a:solidFill>
                <a:latin typeface="Verdana" pitchFamily="34" charset="0"/>
              </a:rPr>
              <a:t>circuits</a:t>
            </a:r>
            <a:endParaRPr lang="en-US" sz="2000" b="0" dirty="0">
              <a:solidFill>
                <a:schemeClr val="tx1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  <a:buClr>
                <a:schemeClr val="bg2"/>
              </a:buClr>
              <a:buSzPct val="65000"/>
              <a:buFont typeface="Wingdings" pitchFamily="2" charset="2"/>
              <a:buNone/>
            </a:pPr>
            <a:endParaRPr lang="en-US" sz="1800" b="0" dirty="0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791200" y="1981200"/>
            <a:ext cx="4724400" cy="457200"/>
            <a:chOff x="1680" y="1104"/>
            <a:chExt cx="2976" cy="288"/>
          </a:xfrm>
        </p:grpSpPr>
        <p:sp>
          <p:nvSpPr>
            <p:cNvPr id="12300" name="Text Box 5"/>
            <p:cNvSpPr txBox="1">
              <a:spLocks noChangeArrowheads="1"/>
            </p:cNvSpPr>
            <p:nvPr/>
          </p:nvSpPr>
          <p:spPr bwMode="auto">
            <a:xfrm>
              <a:off x="1680" y="1104"/>
              <a:ext cx="29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bg2"/>
                </a:buClr>
                <a:buSzPct val="65000"/>
                <a:buFont typeface="Wingdings" pitchFamily="2" charset="2"/>
                <a:buNone/>
              </a:pPr>
              <a:r>
                <a:rPr lang="en-US" b="0">
                  <a:solidFill>
                    <a:schemeClr val="tx1"/>
                  </a:solidFill>
                  <a:latin typeface="Verdana" pitchFamily="34" charset="0"/>
                </a:rPr>
                <a:t>(Symbol:        )</a:t>
              </a:r>
            </a:p>
          </p:txBody>
        </p:sp>
        <p:pic>
          <p:nvPicPr>
            <p:cNvPr id="12301" name="Picture 6" descr="electro_capacitorsymbol-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0" y="1152"/>
              <a:ext cx="50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29200" y="2880827"/>
            <a:ext cx="3886200" cy="2897187"/>
            <a:chOff x="2688" y="1584"/>
            <a:chExt cx="2880" cy="2400"/>
          </a:xfrm>
        </p:grpSpPr>
        <p:pic>
          <p:nvPicPr>
            <p:cNvPr id="12296" name="Picture 8" descr="ceramic_caps2"/>
            <p:cNvPicPr>
              <a:picLocks noChangeAspect="1" noChangeArrowheads="1"/>
            </p:cNvPicPr>
            <p:nvPr/>
          </p:nvPicPr>
          <p:blipFill>
            <a:blip r:embed="rId4" cstate="print"/>
            <a:srcRect l="6250" t="38889"/>
            <a:stretch>
              <a:fillRect/>
            </a:stretch>
          </p:blipFill>
          <p:spPr bwMode="auto">
            <a:xfrm>
              <a:off x="3312" y="2928"/>
              <a:ext cx="1968" cy="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9" descr="capacitor"/>
            <p:cNvPicPr>
              <a:picLocks noChangeAspect="1" noChangeArrowheads="1"/>
            </p:cNvPicPr>
            <p:nvPr/>
          </p:nvPicPr>
          <p:blipFill>
            <a:blip r:embed="rId5" cstate="print"/>
            <a:srcRect l="18919" t="9911"/>
            <a:stretch>
              <a:fillRect/>
            </a:stretch>
          </p:blipFill>
          <p:spPr bwMode="auto">
            <a:xfrm>
              <a:off x="3072" y="1680"/>
              <a:ext cx="144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8" name="AutoShape 10"/>
            <p:cNvSpPr>
              <a:spLocks/>
            </p:cNvSpPr>
            <p:nvPr/>
          </p:nvSpPr>
          <p:spPr bwMode="auto">
            <a:xfrm>
              <a:off x="2688" y="1584"/>
              <a:ext cx="240" cy="2400"/>
            </a:xfrm>
            <a:prstGeom prst="rightBrace">
              <a:avLst>
                <a:gd name="adj1" fmla="val 83333"/>
                <a:gd name="adj2" fmla="val 50000"/>
              </a:avLst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pic>
          <p:nvPicPr>
            <p:cNvPr id="12299" name="Picture 11" descr="camera-flash-5"/>
            <p:cNvPicPr>
              <a:picLocks noChangeAspect="1" noChangeArrowheads="1"/>
            </p:cNvPicPr>
            <p:nvPr/>
          </p:nvPicPr>
          <p:blipFill>
            <a:blip r:embed="rId6" cstate="print"/>
            <a:srcRect b="3334"/>
            <a:stretch>
              <a:fillRect/>
            </a:stretch>
          </p:blipFill>
          <p:spPr bwMode="auto">
            <a:xfrm>
              <a:off x="4416" y="1632"/>
              <a:ext cx="1152" cy="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5548" name="Picture 12" descr="j0318064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33400"/>
            <a:ext cx="1206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13" descr="MDL018"/>
          <p:cNvPicPr>
            <a:picLocks noChangeAspect="1" noChangeArrowheads="1"/>
          </p:cNvPicPr>
          <p:nvPr/>
        </p:nvPicPr>
        <p:blipFill>
          <a:blip r:embed="rId8" cstate="print"/>
          <a:srcRect t="13423" r="26857"/>
          <a:stretch>
            <a:fillRect/>
          </a:stretch>
        </p:blipFill>
        <p:spPr bwMode="auto">
          <a:xfrm>
            <a:off x="7086600" y="228600"/>
            <a:ext cx="172243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WordArt 14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25812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NZ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Capacitor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3 Stephen Documents\Physics\Y13 Physics\3.6 Electrical Systems 91526\1 DC Circuits\L3phy int R kirch capacitors\circuit boar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3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capacitors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0"/>
            <a:ext cx="6562725" cy="492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875740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33400"/>
            <a:ext cx="7924800" cy="585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157163"/>
            <a:ext cx="76581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468</Words>
  <Application>Microsoft Office PowerPoint</Application>
  <PresentationFormat>On-screen Show (4:3)</PresentationFormat>
  <Paragraphs>106</Paragraphs>
  <Slides>22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Default Design</vt:lpstr>
      <vt:lpstr>Blank Presentation</vt:lpstr>
      <vt:lpstr>Equation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capacitors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Ted Vittitoe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Ted Vittitoe</dc:creator>
  <cp:lastModifiedBy>Stephen Anderson</cp:lastModifiedBy>
  <cp:revision>103</cp:revision>
  <dcterms:created xsi:type="dcterms:W3CDTF">2006-02-01T17:19:15Z</dcterms:created>
  <dcterms:modified xsi:type="dcterms:W3CDTF">2014-08-25T01:36:18Z</dcterms:modified>
</cp:coreProperties>
</file>