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3" r:id="rId2"/>
  </p:sldMasterIdLst>
  <p:notesMasterIdLst>
    <p:notesMasterId r:id="rId7"/>
  </p:notesMasterIdLst>
  <p:handoutMasterIdLst>
    <p:handoutMasterId r:id="rId8"/>
  </p:handoutMasterIdLst>
  <p:sldIdLst>
    <p:sldId id="379" r:id="rId3"/>
    <p:sldId id="381" r:id="rId4"/>
    <p:sldId id="387" r:id="rId5"/>
    <p:sldId id="38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B3E03"/>
    <a:srgbClr val="E4FC02"/>
    <a:srgbClr val="114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 autoAdjust="0"/>
  </p:normalViewPr>
  <p:slideViewPr>
    <p:cSldViewPr>
      <p:cViewPr varScale="1">
        <p:scale>
          <a:sx n="95" d="100"/>
          <a:sy n="95" d="100"/>
        </p:scale>
        <p:origin x="-11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DD1275C2-9320-41EF-8167-5B54C7018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1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72EB8B82-8CAD-4145-AECB-CBE0389F9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45895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C21AB1-288C-4844-8BFA-589A7E733E9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A07E6D-1829-4EA0-8BE9-DAF09726B21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86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3F942-7FB5-4446-B941-9C256791D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893E-8C34-4255-A5E1-B0A1B106E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69D8E-6430-41A2-9B9A-F427227E2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382E-47E1-4DB7-A910-F1D708B4D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02738-3722-4908-A5FD-7F8FBD1673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4893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NZ" sz="24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NZ" sz="24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NZ" sz="24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37991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7991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C3FF8-B17F-4E5F-A9A1-6A7003AB97A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58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9C7B6-A958-462B-8730-4589E412A16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27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8218-4EEF-42D0-9703-042E3C8402B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39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B94A6-3A52-4C3C-B6D1-9A8EDF237D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07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C122D-0322-49C7-A798-205AFA7BF9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09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E1BF5-AA57-41CF-99DE-129C8E40BA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28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2F70F-535E-4C32-B2C6-0C8FA1512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5D70E-FEFC-4401-BC9F-832AA0157FA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411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8205E-13F6-4B77-BE7E-9A5E2881F10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77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BE191-953B-4B4B-9DFE-0A6EC15D08C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538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58097-B10F-4DAA-B6DB-7F937CFAD86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060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0E13F-100C-4F54-AF13-639DF20D9A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2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5A970-41EB-4E04-8AD6-2968BAD15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AF5EF-49F0-4FB9-8718-12A581EDA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75DAC-8E6D-45BC-959E-B69D6EA39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57B75-4D70-4EB8-87D3-55D71EF9B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649D8-E4DC-4C16-8246-0197D068E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1083A-DA27-41DE-B8E1-5EDE358EE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7EF6F-4199-49EA-8946-AB56E9A31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4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D5CCE9E-3F39-41D3-BD10-F5C8FD57D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7888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7888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7888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7888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NZ" sz="24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NZ" sz="24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NZ" sz="24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37889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89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889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889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8A6B81D-1BD7-4F10-B04D-CCDC7FBE50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6376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http://www.colorado.edu/physics/2000/isotopes/images/hydrogen.jpg" TargetMode="External"/><Relationship Id="rId6" Type="http://schemas.openxmlformats.org/officeDocument/2006/relationships/image" Target="../media/image5.jpeg"/><Relationship Id="rId7" Type="http://schemas.openxmlformats.org/officeDocument/2006/relationships/image" Target="http://www.colorado.edu/physics/2000/isotopes/images/deuterium.jpg" TargetMode="External"/><Relationship Id="rId8" Type="http://schemas.openxmlformats.org/officeDocument/2006/relationships/image" Target="../media/image6.jpeg"/><Relationship Id="rId9" Type="http://schemas.openxmlformats.org/officeDocument/2006/relationships/image" Target="http://www.colorado.edu/physics/2000/isotopes/images/tritium.jpg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313" y="785813"/>
            <a:ext cx="82296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 eaLnBrk="0" hangingPunct="0">
              <a:spcBef>
                <a:spcPts val="0"/>
              </a:spcBef>
              <a:defRPr/>
            </a:pPr>
            <a:r>
              <a:rPr lang="en-US" b="1" kern="0" dirty="0">
                <a:solidFill>
                  <a:schemeClr val="bg1"/>
                </a:solidFill>
                <a:latin typeface="+mn-lt"/>
              </a:rPr>
              <a:t>Electrons</a:t>
            </a:r>
          </a:p>
          <a:p>
            <a:pPr indent="-342900" eaLnBrk="0" hangingPunct="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Tiny, very light particles </a:t>
            </a:r>
          </a:p>
          <a:p>
            <a:pPr indent="-342900" eaLnBrk="0" hangingPunct="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Have a negative electrical charge (-)</a:t>
            </a:r>
          </a:p>
          <a:p>
            <a:pPr indent="-342900" eaLnBrk="0" hangingPunct="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Move around the outside of the nucleus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928813"/>
            <a:ext cx="8229600" cy="1400175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chemeClr val="bg1"/>
                </a:solidFill>
                <a:effectLst/>
              </a:rPr>
              <a:t>Protons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Much larger and heavier than electrons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Protons have a positive charge (+)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Located in the nucleus of the atom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Times"/>
              </a:rPr>
              <a:t> </a:t>
            </a:r>
            <a:endParaRPr lang="en-US" sz="180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14313" y="3028950"/>
            <a:ext cx="82296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b="1" kern="0" dirty="0">
                <a:solidFill>
                  <a:schemeClr val="bg1"/>
                </a:solidFill>
                <a:latin typeface="+mn-lt"/>
              </a:rPr>
              <a:t>Neutrons</a:t>
            </a:r>
          </a:p>
          <a:p>
            <a:pPr marL="342900" indent="-342900" eaLnBrk="0" hangingPunct="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Large and heavy like protons</a:t>
            </a:r>
          </a:p>
          <a:p>
            <a:pPr marL="342900" indent="-342900" eaLnBrk="0" hangingPunct="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Neutrons have no electrical charge</a:t>
            </a:r>
          </a:p>
          <a:p>
            <a:pPr marL="342900" indent="-342900" eaLnBrk="0" hangingPunct="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bg1"/>
                </a:solidFill>
                <a:latin typeface="+mn-lt"/>
              </a:rPr>
              <a:t>Located in the nucleus of the atom</a:t>
            </a:r>
            <a:r>
              <a:rPr lang="en-US" kern="0" dirty="0">
                <a:solidFill>
                  <a:schemeClr val="bg1"/>
                </a:solidFill>
                <a:latin typeface="Times"/>
              </a:rPr>
              <a:t> </a:t>
            </a: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077" name="Picture 6" descr="a drawing of atomic structur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940152" y="260648"/>
            <a:ext cx="2714625" cy="2338388"/>
          </a:xfrm>
          <a:noFill/>
        </p:spPr>
      </p:pic>
      <p:sp>
        <p:nvSpPr>
          <p:cNvPr id="7" name="Rectangle 6"/>
          <p:cNvSpPr/>
          <p:nvPr/>
        </p:nvSpPr>
        <p:spPr>
          <a:xfrm>
            <a:off x="251520" y="188640"/>
            <a:ext cx="434766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Atomic Structure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5500687" y="2636912"/>
            <a:ext cx="3643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Rutherford’s MODEL of the Atom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214282" y="4214818"/>
            <a:ext cx="434606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A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pitchFamily="34" charset="0"/>
                <a:cs typeface="Arial" pitchFamily="34" charset="0"/>
              </a:rPr>
              <a:t>Nuclear Symbols</a:t>
            </a:r>
            <a:endParaRPr lang="en-A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0" y="4500563"/>
            <a:ext cx="1981200" cy="15478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243763" y="4357688"/>
            <a:ext cx="1900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Element symbol</a:t>
            </a:r>
            <a:endParaRPr lang="en-AU" sz="1200">
              <a:solidFill>
                <a:schemeClr val="bg1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857375" y="4929188"/>
            <a:ext cx="24145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Mass number (A) </a:t>
            </a:r>
            <a:endParaRPr lang="en-AU" sz="1200">
              <a:solidFill>
                <a:schemeClr val="bg1"/>
              </a:solidFill>
              <a:cs typeface="Arial" charset="0"/>
            </a:endParaRPr>
          </a:p>
          <a:p>
            <a:r>
              <a:rPr lang="en-AU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(number of p</a:t>
            </a:r>
            <a:r>
              <a:rPr lang="en-AU" b="1" baseline="30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+</a:t>
            </a:r>
            <a:r>
              <a:rPr lang="en-AU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+ n</a:t>
            </a:r>
            <a:r>
              <a:rPr lang="en-AU" b="1" baseline="30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o</a:t>
            </a:r>
            <a:r>
              <a:rPr lang="en-AU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)</a:t>
            </a:r>
            <a:r>
              <a:rPr lang="en-AU" b="1" baseline="30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endParaRPr lang="en-AU" sz="1200">
              <a:solidFill>
                <a:schemeClr val="bg1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143125" y="5715000"/>
            <a:ext cx="2470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Atomic number (Z)  </a:t>
            </a:r>
            <a:endParaRPr lang="en-AU" sz="1200">
              <a:solidFill>
                <a:schemeClr val="bg1"/>
              </a:solidFill>
              <a:cs typeface="Arial" charset="0"/>
            </a:endParaRPr>
          </a:p>
          <a:p>
            <a:r>
              <a:rPr lang="en-AU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(number of p</a:t>
            </a:r>
            <a:r>
              <a:rPr lang="en-AU" b="1" baseline="3000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+</a:t>
            </a:r>
            <a:r>
              <a:rPr lang="en-AU" b="1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)</a:t>
            </a:r>
            <a:endParaRPr lang="en-AU" sz="1200">
              <a:solidFill>
                <a:schemeClr val="bg1"/>
              </a:solidFill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3929063" y="5000625"/>
            <a:ext cx="1000125" cy="142875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4429125" y="5786438"/>
            <a:ext cx="714375" cy="138112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6715125" y="4714875"/>
            <a:ext cx="609600" cy="22860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8755720" y="0"/>
            <a:ext cx="18473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44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B3E0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44008" y="3140968"/>
            <a:ext cx="4211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 dense, positively charged nucleus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</a:rPr>
              <a:t>Negatively charged electrons orbiting the nucleus.</a:t>
            </a:r>
            <a:endParaRPr lang="en-AU" dirty="0" smtClean="0">
              <a:solidFill>
                <a:srgbClr val="000000"/>
              </a:solidFill>
              <a:latin typeface="Tahoma" pitchFamily="34" charset="0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9197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Zumdahl03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3929063"/>
            <a:ext cx="61198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142875" y="4286250"/>
            <a:ext cx="3143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eg</a:t>
            </a:r>
            <a:r>
              <a:rPr lang="en-US" dirty="0">
                <a:solidFill>
                  <a:schemeClr val="bg1"/>
                </a:solidFill>
              </a:rPr>
              <a:t>  two isotopes of sodium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285750" y="214313"/>
            <a:ext cx="81438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Atoms of each element have a specific number of proton, but can have varying # of neutrons</a:t>
            </a:r>
          </a:p>
          <a:p>
            <a:r>
              <a:rPr lang="en-US" sz="2000">
                <a:solidFill>
                  <a:schemeClr val="bg1"/>
                </a:solidFill>
              </a:rPr>
              <a:t>Atoms with the same number of protons but different numbers of neutrons are called </a:t>
            </a:r>
            <a:r>
              <a:rPr lang="en-US" sz="2000">
                <a:solidFill>
                  <a:srgbClr val="FF0000"/>
                </a:solidFill>
              </a:rPr>
              <a:t>isotopes</a:t>
            </a:r>
            <a:r>
              <a:rPr lang="en-US" sz="2000">
                <a:solidFill>
                  <a:schemeClr val="bg1"/>
                </a:solidFill>
              </a:rPr>
              <a:t>, ie same Atomic # but different mass #.</a:t>
            </a:r>
          </a:p>
          <a:p>
            <a:r>
              <a:rPr lang="en-US" sz="2000">
                <a:solidFill>
                  <a:schemeClr val="bg1"/>
                </a:solidFill>
              </a:rPr>
              <a:t>A </a:t>
            </a:r>
            <a:r>
              <a:rPr lang="en-US" sz="2000">
                <a:solidFill>
                  <a:srgbClr val="FF0000"/>
                </a:solidFill>
              </a:rPr>
              <a:t>nuclide</a:t>
            </a:r>
            <a:r>
              <a:rPr lang="en-US" sz="2000">
                <a:solidFill>
                  <a:schemeClr val="bg1"/>
                </a:solidFill>
              </a:rPr>
              <a:t> refers to a specific isotope of an element.</a:t>
            </a:r>
          </a:p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7" name="Picture 14" descr="http://www.colorado.edu/physics/2000/isotopes/images/hydrogen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285875" y="2071688"/>
            <a:ext cx="700088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http://www.colorado.edu/physics/2000/isotopes/images/deuterium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3857625" y="2143125"/>
            <a:ext cx="1144588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http://www.colorado.edu/physics/2000/isotopes/images/tritium.jpg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6572250" y="2000250"/>
            <a:ext cx="11255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58"/>
          <p:cNvSpPr txBox="1">
            <a:spLocks noChangeArrowheads="1"/>
          </p:cNvSpPr>
          <p:nvPr/>
        </p:nvSpPr>
        <p:spPr bwMode="auto">
          <a:xfrm>
            <a:off x="473075" y="3000375"/>
            <a:ext cx="2571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AU" sz="1600" b="1" dirty="0">
                <a:solidFill>
                  <a:schemeClr val="bg1"/>
                </a:solidFill>
                <a:latin typeface="+mn-lt"/>
              </a:rPr>
              <a:t>Hydrogen </a:t>
            </a:r>
            <a:r>
              <a:rPr lang="en-NZ" sz="1600" b="1" dirty="0">
                <a:solidFill>
                  <a:schemeClr val="bg1"/>
                </a:solidFill>
                <a:latin typeface="+mn-lt"/>
              </a:rPr>
              <a:t>(1 proton)</a:t>
            </a:r>
            <a:endParaRPr lang="en-AU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3392488" y="3003550"/>
            <a:ext cx="2016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1600" b="1" dirty="0">
                <a:solidFill>
                  <a:schemeClr val="bg1"/>
                </a:solidFill>
                <a:latin typeface="+mn-lt"/>
              </a:rPr>
              <a:t>Deuterium</a:t>
            </a:r>
            <a:endParaRPr lang="en-AU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ext Box 60"/>
          <p:cNvSpPr txBox="1">
            <a:spLocks noChangeArrowheads="1"/>
          </p:cNvSpPr>
          <p:nvPr/>
        </p:nvSpPr>
        <p:spPr bwMode="auto">
          <a:xfrm>
            <a:off x="6200775" y="3003550"/>
            <a:ext cx="1800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AU" sz="1600" b="1">
                <a:solidFill>
                  <a:schemeClr val="bg1"/>
                </a:solidFill>
                <a:latin typeface="+mn-lt"/>
              </a:rPr>
              <a:t>Tritium</a:t>
            </a:r>
          </a:p>
        </p:txBody>
      </p:sp>
      <p:sp>
        <p:nvSpPr>
          <p:cNvPr id="13" name="Text Box 61"/>
          <p:cNvSpPr txBox="1">
            <a:spLocks noChangeArrowheads="1"/>
          </p:cNvSpPr>
          <p:nvPr/>
        </p:nvSpPr>
        <p:spPr bwMode="auto">
          <a:xfrm>
            <a:off x="1187450" y="3286125"/>
            <a:ext cx="1584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NZ" sz="3600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NZ" sz="3600" dirty="0">
                <a:solidFill>
                  <a:schemeClr val="bg1"/>
                </a:solidFill>
                <a:latin typeface="+mn-lt"/>
              </a:rPr>
              <a:t>H</a:t>
            </a:r>
            <a:r>
              <a:rPr lang="en-NZ" sz="3600" baseline="-25000" dirty="0">
                <a:solidFill>
                  <a:schemeClr val="bg1"/>
                </a:solidFill>
                <a:latin typeface="+mn-lt"/>
              </a:rPr>
              <a:t>1</a:t>
            </a:r>
            <a:endParaRPr lang="en-AU" sz="3600" baseline="-25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 Box 62"/>
          <p:cNvSpPr txBox="1">
            <a:spLocks noChangeArrowheads="1"/>
          </p:cNvSpPr>
          <p:nvPr/>
        </p:nvSpPr>
        <p:spPr bwMode="auto">
          <a:xfrm>
            <a:off x="3973513" y="3286125"/>
            <a:ext cx="1584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NZ" sz="36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NZ" sz="3600" dirty="0">
                <a:solidFill>
                  <a:schemeClr val="bg1"/>
                </a:solidFill>
                <a:latin typeface="+mn-lt"/>
              </a:rPr>
              <a:t>H</a:t>
            </a:r>
            <a:r>
              <a:rPr lang="en-NZ" sz="3600" baseline="-25000" dirty="0">
                <a:solidFill>
                  <a:schemeClr val="bg1"/>
                </a:solidFill>
                <a:latin typeface="+mn-lt"/>
              </a:rPr>
              <a:t>1</a:t>
            </a:r>
            <a:endParaRPr lang="en-AU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 Box 63"/>
          <p:cNvSpPr txBox="1">
            <a:spLocks noChangeArrowheads="1"/>
          </p:cNvSpPr>
          <p:nvPr/>
        </p:nvSpPr>
        <p:spPr bwMode="auto">
          <a:xfrm>
            <a:off x="6702425" y="3214688"/>
            <a:ext cx="158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NZ" sz="3600" baseline="30000" dirty="0">
                <a:solidFill>
                  <a:schemeClr val="bg1"/>
                </a:solidFill>
                <a:latin typeface="+mn-lt"/>
              </a:rPr>
              <a:t>3</a:t>
            </a:r>
            <a:r>
              <a:rPr lang="en-NZ" sz="3600" dirty="0">
                <a:solidFill>
                  <a:schemeClr val="bg1"/>
                </a:solidFill>
                <a:latin typeface="+mn-lt"/>
              </a:rPr>
              <a:t>H</a:t>
            </a:r>
            <a:r>
              <a:rPr lang="en-NZ" sz="3600" baseline="-25000" dirty="0">
                <a:solidFill>
                  <a:schemeClr val="bg1"/>
                </a:solidFill>
                <a:latin typeface="+mn-lt"/>
              </a:rPr>
              <a:t>1</a:t>
            </a:r>
            <a:endParaRPr lang="en-AU" sz="9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10" name="Rectangle 15"/>
          <p:cNvSpPr>
            <a:spLocks noChangeArrowheads="1"/>
          </p:cNvSpPr>
          <p:nvPr/>
        </p:nvSpPr>
        <p:spPr bwMode="auto">
          <a:xfrm>
            <a:off x="357188" y="1857375"/>
            <a:ext cx="272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>
                <a:solidFill>
                  <a:schemeClr val="bg1"/>
                </a:solidFill>
              </a:rPr>
              <a:t>eg Isotopes of Hydrogen</a:t>
            </a:r>
            <a:endParaRPr lang="en-AU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3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9"/>
          <p:cNvSpPr>
            <a:spLocks noChangeArrowheads="1"/>
          </p:cNvSpPr>
          <p:nvPr/>
        </p:nvSpPr>
        <p:spPr bwMode="auto">
          <a:xfrm>
            <a:off x="0" y="3789363"/>
            <a:ext cx="3419475" cy="3068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467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 – Hydrogen Isotopes</a:t>
            </a:r>
          </a:p>
        </p:txBody>
      </p:sp>
      <p:sp>
        <p:nvSpPr>
          <p:cNvPr id="18436" name="Text Box 17"/>
          <p:cNvSpPr txBox="1">
            <a:spLocks noChangeArrowheads="1"/>
          </p:cNvSpPr>
          <p:nvPr/>
        </p:nvSpPr>
        <p:spPr bwMode="auto">
          <a:xfrm>
            <a:off x="288925" y="1441450"/>
            <a:ext cx="11207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/>
            <a:r>
              <a:rPr lang="en-US" sz="9600" smtClean="0">
                <a:solidFill>
                  <a:srgbClr val="00CC99"/>
                </a:solidFill>
              </a:rPr>
              <a:t>H</a:t>
            </a:r>
          </a:p>
        </p:txBody>
      </p:sp>
      <p:sp>
        <p:nvSpPr>
          <p:cNvPr id="18437" name="Text Box 18"/>
          <p:cNvSpPr txBox="1">
            <a:spLocks noChangeArrowheads="1"/>
          </p:cNvSpPr>
          <p:nvPr/>
        </p:nvSpPr>
        <p:spPr bwMode="auto">
          <a:xfrm>
            <a:off x="0" y="1422400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/>
            <a:r>
              <a:rPr lang="en-US" sz="3200" b="1" smtClean="0">
                <a:solidFill>
                  <a:srgbClr val="FFCC66"/>
                </a:solidFill>
              </a:rPr>
              <a:t>1</a:t>
            </a:r>
          </a:p>
        </p:txBody>
      </p:sp>
      <p:sp>
        <p:nvSpPr>
          <p:cNvPr id="18438" name="Text Box 19"/>
          <p:cNvSpPr txBox="1">
            <a:spLocks noChangeArrowheads="1"/>
          </p:cNvSpPr>
          <p:nvPr/>
        </p:nvSpPr>
        <p:spPr bwMode="auto">
          <a:xfrm>
            <a:off x="1588" y="2287588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/>
            <a:r>
              <a:rPr lang="en-US" sz="3200" b="1" smtClean="0">
                <a:solidFill>
                  <a:srgbClr val="33CCFF"/>
                </a:solidFill>
              </a:rPr>
              <a:t>1</a:t>
            </a:r>
          </a:p>
        </p:txBody>
      </p:sp>
      <p:sp>
        <p:nvSpPr>
          <p:cNvPr id="18439" name="Text Box 20"/>
          <p:cNvSpPr txBox="1">
            <a:spLocks noChangeArrowheads="1"/>
          </p:cNvSpPr>
          <p:nvPr/>
        </p:nvSpPr>
        <p:spPr bwMode="auto">
          <a:xfrm>
            <a:off x="1296988" y="1347788"/>
            <a:ext cx="1323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/>
            <a:r>
              <a:rPr lang="en-US" sz="2000" u="sng" smtClean="0">
                <a:solidFill>
                  <a:srgbClr val="C285FF"/>
                </a:solidFill>
              </a:rPr>
              <a:t>Hydrogen</a:t>
            </a:r>
          </a:p>
        </p:txBody>
      </p:sp>
      <p:sp>
        <p:nvSpPr>
          <p:cNvPr id="18440" name="Text Box 21"/>
          <p:cNvSpPr txBox="1">
            <a:spLocks noChangeArrowheads="1"/>
          </p:cNvSpPr>
          <p:nvPr/>
        </p:nvSpPr>
        <p:spPr bwMode="auto">
          <a:xfrm>
            <a:off x="1584325" y="1725613"/>
            <a:ext cx="4757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0" hangingPunct="0"/>
            <a:r>
              <a:rPr lang="en-US" sz="2000" smtClean="0">
                <a:solidFill>
                  <a:srgbClr val="33CCFF"/>
                </a:solidFill>
              </a:rPr>
              <a:t>1 proton</a:t>
            </a:r>
            <a:r>
              <a:rPr lang="en-US" sz="2000" smtClean="0">
                <a:solidFill>
                  <a:srgbClr val="FFFFFF"/>
                </a:solidFill>
              </a:rPr>
              <a:t> and </a:t>
            </a:r>
            <a:r>
              <a:rPr lang="en-US" sz="2000" smtClean="0">
                <a:solidFill>
                  <a:srgbClr val="FF7C80"/>
                </a:solidFill>
              </a:rPr>
              <a:t>0 neutron</a:t>
            </a:r>
            <a:r>
              <a:rPr lang="en-US" sz="2000" smtClean="0">
                <a:solidFill>
                  <a:srgbClr val="FFFFFF"/>
                </a:solidFill>
              </a:rPr>
              <a:t> in the nucleus.</a:t>
            </a:r>
          </a:p>
        </p:txBody>
      </p:sp>
      <p:sp>
        <p:nvSpPr>
          <p:cNvPr id="18441" name="Text Box 23"/>
          <p:cNvSpPr txBox="1">
            <a:spLocks noChangeArrowheads="1"/>
          </p:cNvSpPr>
          <p:nvPr/>
        </p:nvSpPr>
        <p:spPr bwMode="auto">
          <a:xfrm>
            <a:off x="1835150" y="3170238"/>
            <a:ext cx="11207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/>
            <a:r>
              <a:rPr lang="en-US" sz="9600" smtClean="0">
                <a:solidFill>
                  <a:srgbClr val="00CC99"/>
                </a:solidFill>
              </a:rPr>
              <a:t>H</a:t>
            </a:r>
          </a:p>
        </p:txBody>
      </p:sp>
      <p:sp>
        <p:nvSpPr>
          <p:cNvPr id="18442" name="Text Box 24"/>
          <p:cNvSpPr txBox="1">
            <a:spLocks noChangeArrowheads="1"/>
          </p:cNvSpPr>
          <p:nvPr/>
        </p:nvSpPr>
        <p:spPr bwMode="auto">
          <a:xfrm>
            <a:off x="1547813" y="3151188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/>
            <a:r>
              <a:rPr lang="en-US" sz="3200" smtClean="0">
                <a:solidFill>
                  <a:srgbClr val="FFCC66"/>
                </a:solidFill>
              </a:rPr>
              <a:t>2</a:t>
            </a:r>
          </a:p>
        </p:txBody>
      </p:sp>
      <p:sp>
        <p:nvSpPr>
          <p:cNvPr id="18443" name="Text Box 25"/>
          <p:cNvSpPr txBox="1">
            <a:spLocks noChangeArrowheads="1"/>
          </p:cNvSpPr>
          <p:nvPr/>
        </p:nvSpPr>
        <p:spPr bwMode="auto">
          <a:xfrm>
            <a:off x="1547813" y="4016375"/>
            <a:ext cx="3667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/>
            <a:r>
              <a:rPr lang="en-US" sz="3200" smtClean="0">
                <a:solidFill>
                  <a:srgbClr val="33CCFF"/>
                </a:solidFill>
              </a:rPr>
              <a:t>1</a:t>
            </a:r>
          </a:p>
        </p:txBody>
      </p:sp>
      <p:sp>
        <p:nvSpPr>
          <p:cNvPr id="18444" name="Text Box 26"/>
          <p:cNvSpPr txBox="1">
            <a:spLocks noChangeArrowheads="1"/>
          </p:cNvSpPr>
          <p:nvPr/>
        </p:nvSpPr>
        <p:spPr bwMode="auto">
          <a:xfrm>
            <a:off x="2916238" y="3074988"/>
            <a:ext cx="1419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/>
            <a:r>
              <a:rPr lang="en-US" sz="2000" u="sng" smtClean="0">
                <a:solidFill>
                  <a:srgbClr val="C285FF"/>
                </a:solidFill>
              </a:rPr>
              <a:t>Deuterium</a:t>
            </a:r>
          </a:p>
        </p:txBody>
      </p:sp>
      <p:sp>
        <p:nvSpPr>
          <p:cNvPr id="18445" name="Text Box 27"/>
          <p:cNvSpPr txBox="1">
            <a:spLocks noChangeArrowheads="1"/>
          </p:cNvSpPr>
          <p:nvPr/>
        </p:nvSpPr>
        <p:spPr bwMode="auto">
          <a:xfrm>
            <a:off x="3203575" y="3452813"/>
            <a:ext cx="4757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0" hangingPunct="0"/>
            <a:r>
              <a:rPr lang="en-US" sz="2000" smtClean="0">
                <a:solidFill>
                  <a:srgbClr val="33CCFF"/>
                </a:solidFill>
              </a:rPr>
              <a:t>1 proton</a:t>
            </a:r>
            <a:r>
              <a:rPr lang="en-US" sz="2000" smtClean="0">
                <a:solidFill>
                  <a:srgbClr val="FFFFFF"/>
                </a:solidFill>
              </a:rPr>
              <a:t> and </a:t>
            </a:r>
            <a:r>
              <a:rPr lang="en-US" sz="2000" smtClean="0">
                <a:solidFill>
                  <a:srgbClr val="FF7C80"/>
                </a:solidFill>
              </a:rPr>
              <a:t>1 neutron</a:t>
            </a:r>
            <a:r>
              <a:rPr lang="en-US" sz="2000" smtClean="0">
                <a:solidFill>
                  <a:srgbClr val="FFFFFF"/>
                </a:solidFill>
              </a:rPr>
              <a:t> in the nucleus.</a:t>
            </a:r>
          </a:p>
        </p:txBody>
      </p:sp>
      <p:sp>
        <p:nvSpPr>
          <p:cNvPr id="18446" name="Text Box 30"/>
          <p:cNvSpPr txBox="1">
            <a:spLocks noChangeArrowheads="1"/>
          </p:cNvSpPr>
          <p:nvPr/>
        </p:nvSpPr>
        <p:spPr bwMode="auto">
          <a:xfrm>
            <a:off x="3017838" y="5091113"/>
            <a:ext cx="11207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/>
            <a:r>
              <a:rPr lang="en-US" sz="9600" smtClean="0">
                <a:solidFill>
                  <a:srgbClr val="00CC99"/>
                </a:solidFill>
              </a:rPr>
              <a:t>H</a:t>
            </a:r>
          </a:p>
        </p:txBody>
      </p:sp>
      <p:sp>
        <p:nvSpPr>
          <p:cNvPr id="18447" name="Text Box 31"/>
          <p:cNvSpPr txBox="1">
            <a:spLocks noChangeArrowheads="1"/>
          </p:cNvSpPr>
          <p:nvPr/>
        </p:nvSpPr>
        <p:spPr bwMode="auto">
          <a:xfrm>
            <a:off x="2730500" y="5072063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/>
            <a:r>
              <a:rPr lang="en-US" sz="3200" smtClean="0">
                <a:solidFill>
                  <a:srgbClr val="FFCC66"/>
                </a:solidFill>
              </a:rPr>
              <a:t>3</a:t>
            </a:r>
          </a:p>
        </p:txBody>
      </p:sp>
      <p:sp>
        <p:nvSpPr>
          <p:cNvPr id="18448" name="Text Box 32"/>
          <p:cNvSpPr txBox="1">
            <a:spLocks noChangeArrowheads="1"/>
          </p:cNvSpPr>
          <p:nvPr/>
        </p:nvSpPr>
        <p:spPr bwMode="auto">
          <a:xfrm>
            <a:off x="2730500" y="5937250"/>
            <a:ext cx="366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/>
            <a:r>
              <a:rPr lang="en-US" sz="3200" smtClean="0">
                <a:solidFill>
                  <a:srgbClr val="33CCFF"/>
                </a:solidFill>
              </a:rPr>
              <a:t>1</a:t>
            </a:r>
          </a:p>
        </p:txBody>
      </p:sp>
      <p:sp>
        <p:nvSpPr>
          <p:cNvPr id="18449" name="Text Box 33"/>
          <p:cNvSpPr txBox="1">
            <a:spLocks noChangeArrowheads="1"/>
          </p:cNvSpPr>
          <p:nvPr/>
        </p:nvSpPr>
        <p:spPr bwMode="auto">
          <a:xfrm>
            <a:off x="4098925" y="4995863"/>
            <a:ext cx="1069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/>
            <a:r>
              <a:rPr lang="en-US" sz="2000" u="sng" smtClean="0">
                <a:solidFill>
                  <a:srgbClr val="C285FF"/>
                </a:solidFill>
              </a:rPr>
              <a:t>Tritium</a:t>
            </a:r>
          </a:p>
        </p:txBody>
      </p:sp>
      <p:sp>
        <p:nvSpPr>
          <p:cNvPr id="18450" name="Text Box 34"/>
          <p:cNvSpPr txBox="1">
            <a:spLocks noChangeArrowheads="1"/>
          </p:cNvSpPr>
          <p:nvPr/>
        </p:nvSpPr>
        <p:spPr bwMode="auto">
          <a:xfrm>
            <a:off x="4386263" y="5373688"/>
            <a:ext cx="4757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0" hangingPunct="0"/>
            <a:r>
              <a:rPr lang="en-US" sz="2000" smtClean="0">
                <a:solidFill>
                  <a:srgbClr val="33CCFF"/>
                </a:solidFill>
              </a:rPr>
              <a:t>1 proton</a:t>
            </a:r>
            <a:r>
              <a:rPr lang="en-US" sz="2000" smtClean="0">
                <a:solidFill>
                  <a:srgbClr val="FFFFFF"/>
                </a:solidFill>
              </a:rPr>
              <a:t> and </a:t>
            </a:r>
            <a:r>
              <a:rPr lang="en-US" sz="2000" smtClean="0">
                <a:solidFill>
                  <a:srgbClr val="FF7C80"/>
                </a:solidFill>
              </a:rPr>
              <a:t>2 neutrons</a:t>
            </a:r>
            <a:r>
              <a:rPr lang="en-US" sz="2000" smtClean="0">
                <a:solidFill>
                  <a:srgbClr val="FFFFFF"/>
                </a:solidFill>
              </a:rPr>
              <a:t> in the nucleus.</a:t>
            </a:r>
          </a:p>
        </p:txBody>
      </p:sp>
      <p:sp>
        <p:nvSpPr>
          <p:cNvPr id="18451" name="Oval 41"/>
          <p:cNvSpPr>
            <a:spLocks noChangeArrowheads="1"/>
          </p:cNvSpPr>
          <p:nvPr/>
        </p:nvSpPr>
        <p:spPr bwMode="auto">
          <a:xfrm>
            <a:off x="7092950" y="1628775"/>
            <a:ext cx="288925" cy="288925"/>
          </a:xfrm>
          <a:prstGeom prst="ellipse">
            <a:avLst/>
          </a:prstGeom>
          <a:solidFill>
            <a:srgbClr val="33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mtClean="0">
                <a:solidFill>
                  <a:srgbClr val="FFFFFF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18452" name="Oval 45"/>
          <p:cNvSpPr>
            <a:spLocks noChangeArrowheads="1"/>
          </p:cNvSpPr>
          <p:nvPr/>
        </p:nvSpPr>
        <p:spPr bwMode="auto">
          <a:xfrm>
            <a:off x="7667625" y="3933825"/>
            <a:ext cx="288925" cy="288925"/>
          </a:xfrm>
          <a:prstGeom prst="ellipse">
            <a:avLst/>
          </a:prstGeom>
          <a:solidFill>
            <a:srgbClr val="33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mtClean="0">
                <a:solidFill>
                  <a:srgbClr val="FFFFFF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18453" name="Oval 46"/>
          <p:cNvSpPr>
            <a:spLocks noChangeArrowheads="1"/>
          </p:cNvSpPr>
          <p:nvPr/>
        </p:nvSpPr>
        <p:spPr bwMode="auto">
          <a:xfrm>
            <a:off x="971550" y="5805488"/>
            <a:ext cx="288925" cy="288925"/>
          </a:xfrm>
          <a:prstGeom prst="ellipse">
            <a:avLst/>
          </a:prstGeom>
          <a:solidFill>
            <a:srgbClr val="33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mtClean="0">
                <a:solidFill>
                  <a:srgbClr val="FFFFFF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18454" name="Oval 47"/>
          <p:cNvSpPr>
            <a:spLocks noChangeArrowheads="1"/>
          </p:cNvSpPr>
          <p:nvPr/>
        </p:nvSpPr>
        <p:spPr bwMode="auto">
          <a:xfrm>
            <a:off x="7812088" y="3716338"/>
            <a:ext cx="288925" cy="288925"/>
          </a:xfrm>
          <a:prstGeom prst="ellipse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mtClean="0">
                <a:solidFill>
                  <a:srgbClr val="FFFF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8455" name="Oval 48"/>
          <p:cNvSpPr>
            <a:spLocks noChangeArrowheads="1"/>
          </p:cNvSpPr>
          <p:nvPr/>
        </p:nvSpPr>
        <p:spPr bwMode="auto">
          <a:xfrm>
            <a:off x="755650" y="5734050"/>
            <a:ext cx="288925" cy="288925"/>
          </a:xfrm>
          <a:prstGeom prst="ellipse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mtClean="0">
                <a:solidFill>
                  <a:srgbClr val="FFFF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8456" name="Oval 49"/>
          <p:cNvSpPr>
            <a:spLocks noChangeArrowheads="1"/>
          </p:cNvSpPr>
          <p:nvPr/>
        </p:nvSpPr>
        <p:spPr bwMode="auto">
          <a:xfrm>
            <a:off x="900113" y="5589588"/>
            <a:ext cx="288925" cy="288925"/>
          </a:xfrm>
          <a:prstGeom prst="ellipse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mtClean="0">
                <a:solidFill>
                  <a:srgbClr val="FFFF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8457" name="Oval 50"/>
          <p:cNvSpPr>
            <a:spLocks noChangeArrowheads="1"/>
          </p:cNvSpPr>
          <p:nvPr/>
        </p:nvSpPr>
        <p:spPr bwMode="auto">
          <a:xfrm>
            <a:off x="179388" y="5157788"/>
            <a:ext cx="1655762" cy="14398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8458" name="Oval 51"/>
          <p:cNvSpPr>
            <a:spLocks noChangeArrowheads="1"/>
          </p:cNvSpPr>
          <p:nvPr/>
        </p:nvSpPr>
        <p:spPr bwMode="auto">
          <a:xfrm>
            <a:off x="7092950" y="3213100"/>
            <a:ext cx="1655763" cy="1439863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8459" name="Oval 52"/>
          <p:cNvSpPr>
            <a:spLocks noChangeArrowheads="1"/>
          </p:cNvSpPr>
          <p:nvPr/>
        </p:nvSpPr>
        <p:spPr bwMode="auto">
          <a:xfrm>
            <a:off x="6443663" y="1125538"/>
            <a:ext cx="1655762" cy="1439862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8460" name="Rectangle 53"/>
          <p:cNvSpPr>
            <a:spLocks noChangeArrowheads="1"/>
          </p:cNvSpPr>
          <p:nvPr/>
        </p:nvSpPr>
        <p:spPr bwMode="auto">
          <a:xfrm>
            <a:off x="0" y="5229225"/>
            <a:ext cx="755650" cy="1368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8461" name="Rectangle 54"/>
          <p:cNvSpPr>
            <a:spLocks noChangeArrowheads="1"/>
          </p:cNvSpPr>
          <p:nvPr/>
        </p:nvSpPr>
        <p:spPr bwMode="auto">
          <a:xfrm>
            <a:off x="8388350" y="3213100"/>
            <a:ext cx="755650" cy="1368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8462" name="Rectangle 55"/>
          <p:cNvSpPr>
            <a:spLocks noChangeArrowheads="1"/>
          </p:cNvSpPr>
          <p:nvPr/>
        </p:nvSpPr>
        <p:spPr bwMode="auto">
          <a:xfrm>
            <a:off x="6227763" y="1125538"/>
            <a:ext cx="792162" cy="1368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8463" name="Oval 56"/>
          <p:cNvSpPr>
            <a:spLocks noChangeArrowheads="1"/>
          </p:cNvSpPr>
          <p:nvPr/>
        </p:nvSpPr>
        <p:spPr bwMode="auto">
          <a:xfrm>
            <a:off x="611188" y="5210175"/>
            <a:ext cx="73025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8464" name="Oval 57"/>
          <p:cNvSpPr>
            <a:spLocks noChangeArrowheads="1"/>
          </p:cNvSpPr>
          <p:nvPr/>
        </p:nvSpPr>
        <p:spPr bwMode="auto">
          <a:xfrm>
            <a:off x="8316913" y="3284538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8465" name="Oval 58"/>
          <p:cNvSpPr>
            <a:spLocks noChangeArrowheads="1"/>
          </p:cNvSpPr>
          <p:nvPr/>
        </p:nvSpPr>
        <p:spPr bwMode="auto">
          <a:xfrm>
            <a:off x="6804025" y="2420938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55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3" name="Picture 5" descr="isoto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51069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974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772</TotalTime>
  <Pages>16</Pages>
  <Words>234</Words>
  <Application>Microsoft Macintosh PowerPoint</Application>
  <PresentationFormat>On-screen Show (4:3)</PresentationFormat>
  <Paragraphs>57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Clouds</vt:lpstr>
      <vt:lpstr>Orbit</vt:lpstr>
      <vt:lpstr>PowerPoint Presentation</vt:lpstr>
      <vt:lpstr>PowerPoint Presentation</vt:lpstr>
      <vt:lpstr>Example – Hydrogen Isotopes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Thomas V. Green Jr.</dc:creator>
  <cp:lastModifiedBy>Stephen Anderson</cp:lastModifiedBy>
  <cp:revision>92</cp:revision>
  <cp:lastPrinted>1997-03-16T12:31:26Z</cp:lastPrinted>
  <dcterms:created xsi:type="dcterms:W3CDTF">1995-03-12T16:22:02Z</dcterms:created>
  <dcterms:modified xsi:type="dcterms:W3CDTF">2015-03-07T07:50:50Z</dcterms:modified>
</cp:coreProperties>
</file>