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7" r:id="rId2"/>
    <p:sldId id="303" r:id="rId3"/>
    <p:sldId id="264" r:id="rId4"/>
    <p:sldId id="290" r:id="rId5"/>
    <p:sldId id="305" r:id="rId6"/>
    <p:sldId id="306" r:id="rId7"/>
    <p:sldId id="304" r:id="rId8"/>
    <p:sldId id="266" r:id="rId9"/>
    <p:sldId id="300" r:id="rId10"/>
    <p:sldId id="301" r:id="rId11"/>
    <p:sldId id="302" r:id="rId12"/>
    <p:sldId id="268" r:id="rId13"/>
    <p:sldId id="267" r:id="rId14"/>
    <p:sldId id="307" r:id="rId15"/>
    <p:sldId id="292" r:id="rId16"/>
  </p:sldIdLst>
  <p:sldSz cx="9144000" cy="6858000" type="screen4x3"/>
  <p:notesSz cx="6858000" cy="96377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99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GB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073D66AE-A58A-4624-9B97-99E77C5914E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13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78350"/>
            <a:ext cx="5486400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13F3735-FC42-407E-A28D-7DF4A54A4B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89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R. </a:t>
            </a:r>
            <a:r>
              <a:rPr lang="en-GB" dirty="0" err="1" smtClean="0"/>
              <a:t>Mulenga</a:t>
            </a:r>
            <a:r>
              <a:rPr lang="en-GB" dirty="0" smtClean="0"/>
              <a:t>  AS  PHYSICS  2007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3735-FC42-407E-A28D-7DF4A54A4BF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smtClean="0"/>
              <a:t>Thanks to John Parkinson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3735-FC42-407E-A28D-7DF4A54A4BF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83291-E5B8-497B-B1BD-5CCE91801A06}" type="slidenum">
              <a:rPr lang="en-GB"/>
              <a:pPr/>
              <a:t>3</a:t>
            </a:fld>
            <a:endParaRPr lang="en-GB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4F812-DF63-41C0-8EB4-55889F535E2E}" type="slidenum">
              <a:rPr lang="en-NZ" smtClean="0"/>
              <a:pPr/>
              <a:t>4</a:t>
            </a:fld>
            <a:endParaRPr lang="en-N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N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Thanks to John Parkinson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F3735-FC42-407E-A28D-7DF4A54A4BF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F2792-E5F6-4E1F-8B98-F1B62CE1E0C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F2792-E5F6-4E1F-8B98-F1B62CE1E0C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F2792-E5F6-4E1F-8B98-F1B62CE1E0C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Mulenga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 PHYSICS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2007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Mulenga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 PHYSICS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2007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Mulenga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 PHYSICS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2007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R. Mulenga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  PHYSICS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2007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Mulenga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 PHYSICS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2007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Mulenga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 PHYSICS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2007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Mulenga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 PHYSICS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2007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Mulenga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 PHYSICS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2007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Mulenga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 PHYSICS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2007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Mulenga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 PHYSICS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2007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Mulenga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 PHYSICS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2007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R. Mulenga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  PHYSICS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2007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r>
              <a:rPr lang="en-GB"/>
              <a:t>R. Mulenga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r>
              <a:rPr lang="en-GB"/>
              <a:t>AS  PHYSICS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</a:defRPr>
            </a:lvl1pPr>
          </a:lstStyle>
          <a:p>
            <a:r>
              <a:rPr lang="en-GB"/>
              <a:t>2007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4" Type="http://schemas.openxmlformats.org/officeDocument/2006/relationships/image" Target="../media/image10.gif"/><Relationship Id="rId5" Type="http://schemas.openxmlformats.org/officeDocument/2006/relationships/image" Target="../media/image11.gif"/><Relationship Id="rId6" Type="http://schemas.openxmlformats.org/officeDocument/2006/relationships/image" Target="../media/image12.gif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</p:spPr>
        <p:txBody>
          <a:bodyPr/>
          <a:lstStyle/>
          <a:p>
            <a:r>
              <a:rPr lang="en-GB" sz="6600" b="1" dirty="0" smtClean="0"/>
              <a:t>Atomic Spectra</a:t>
            </a:r>
            <a:endParaRPr lang="en-GB" sz="6600" b="1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168650"/>
            <a:ext cx="7272337" cy="2060575"/>
          </a:xfrm>
        </p:spPr>
        <p:txBody>
          <a:bodyPr/>
          <a:lstStyle/>
          <a:p>
            <a:r>
              <a:rPr lang="en-GB" dirty="0"/>
              <a:t>UNRAVELLING THE </a:t>
            </a:r>
          </a:p>
          <a:p>
            <a:r>
              <a:rPr lang="en-GB" dirty="0"/>
              <a:t>MYSTERIES OF THE </a:t>
            </a:r>
            <a:r>
              <a:rPr lang="en-GB" dirty="0" smtClean="0"/>
              <a:t>ATOM</a:t>
            </a:r>
            <a:endParaRPr lang="en-GB" dirty="0"/>
          </a:p>
          <a:p>
            <a:r>
              <a:rPr lang="en-GB" dirty="0"/>
              <a:t>AND </a:t>
            </a:r>
            <a:r>
              <a:rPr lang="en-GB" dirty="0" smtClean="0"/>
              <a:t>THE UNIVERSE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Burning </a:t>
            </a:r>
            <a:r>
              <a:rPr lang="en-US" dirty="0" smtClean="0">
                <a:solidFill>
                  <a:schemeClr val="tx1"/>
                </a:solidFill>
              </a:rPr>
              <a:t>Elements (metals)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sz="2800"/>
              <a:t>Calcium, Lithium, Rubidium, Sodium, Potassium</a:t>
            </a:r>
          </a:p>
        </p:txBody>
      </p:sp>
      <p:pic>
        <p:nvPicPr>
          <p:cNvPr id="48132" name="Picture 4" descr="clacium animated pic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438400"/>
            <a:ext cx="1455738" cy="3429000"/>
          </a:xfrm>
          <a:prstGeom prst="rect">
            <a:avLst/>
          </a:prstGeom>
          <a:noFill/>
        </p:spPr>
      </p:pic>
      <p:pic>
        <p:nvPicPr>
          <p:cNvPr id="48133" name="Picture 5" descr="Lithium animated pic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438400"/>
            <a:ext cx="1422400" cy="3429000"/>
          </a:xfrm>
          <a:prstGeom prst="rect">
            <a:avLst/>
          </a:prstGeom>
          <a:noFill/>
        </p:spPr>
      </p:pic>
      <p:pic>
        <p:nvPicPr>
          <p:cNvPr id="48134" name="Picture 6" descr="rubidium animated pic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2438400"/>
            <a:ext cx="1422400" cy="3429000"/>
          </a:xfrm>
          <a:prstGeom prst="rect">
            <a:avLst/>
          </a:prstGeom>
          <a:noFill/>
        </p:spPr>
      </p:pic>
      <p:pic>
        <p:nvPicPr>
          <p:cNvPr id="48135" name="Picture 7" descr="sodium animated pic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2438400"/>
            <a:ext cx="1454150" cy="3429000"/>
          </a:xfrm>
          <a:prstGeom prst="rect">
            <a:avLst/>
          </a:prstGeom>
          <a:noFill/>
        </p:spPr>
      </p:pic>
      <p:pic>
        <p:nvPicPr>
          <p:cNvPr id="48136" name="Picture 8" descr="Potassium (KCI) flame test pic"/>
          <p:cNvPicPr>
            <a:picLocks noChangeAspect="1" noChangeArrowheads="1"/>
          </p:cNvPicPr>
          <p:nvPr/>
        </p:nvPicPr>
        <p:blipFill>
          <a:blip r:embed="rId7" cstate="print"/>
          <a:srcRect r="26471"/>
          <a:stretch>
            <a:fillRect/>
          </a:stretch>
        </p:blipFill>
        <p:spPr bwMode="auto">
          <a:xfrm>
            <a:off x="6858000" y="2438400"/>
            <a:ext cx="1905000" cy="35052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785794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Spectroscope ~an </a:t>
            </a:r>
            <a:r>
              <a:rPr lang="en-US" dirty="0"/>
              <a:t>instrument used to observe the </a:t>
            </a:r>
            <a:r>
              <a:rPr lang="en-US" dirty="0" err="1" smtClean="0"/>
              <a:t>colour</a:t>
            </a:r>
            <a:r>
              <a:rPr lang="en-US" dirty="0" smtClean="0"/>
              <a:t> </a:t>
            </a:r>
            <a:r>
              <a:rPr lang="en-US" dirty="0"/>
              <a:t>components of any light </a:t>
            </a:r>
            <a:r>
              <a:rPr lang="en-US" dirty="0" smtClean="0"/>
              <a:t>source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When an element is burned and the flame looked at with a spectroscope, the color is revealed to consist of a pattern of distinct frequencies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 like snowflakes</a:t>
            </a:r>
            <a:r>
              <a:rPr lang="en-US" dirty="0"/>
              <a:t>, finger prints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136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157192"/>
            <a:ext cx="80220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3" name="Picture 5" descr="atomic_spectr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476250"/>
            <a:ext cx="8497888" cy="5565775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Sun’s Spectrum</a:t>
            </a:r>
          </a:p>
        </p:txBody>
      </p:sp>
      <p:pic>
        <p:nvPicPr>
          <p:cNvPr id="52229" name="Picture 5" descr="181105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628775"/>
            <a:ext cx="8424862" cy="2625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R. Mulenga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  PHYSICS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2007</a:t>
            </a:r>
            <a:endParaRPr lang="en-GB"/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01147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339752" y="332656"/>
            <a:ext cx="5220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800" dirty="0"/>
              <a:t>http://jersey.uoregon.edu/vlab/elements/Elements.html</a:t>
            </a:r>
          </a:p>
        </p:txBody>
      </p:sp>
    </p:spTree>
    <p:extLst>
      <p:ext uri="{BB962C8B-B14F-4D97-AF65-F5344CB8AC3E}">
        <p14:creationId xmlns:p14="http://schemas.microsoft.com/office/powerpoint/2010/main" val="4006205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034" y="3643314"/>
            <a:ext cx="79296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800" b="0" dirty="0" smtClean="0">
                <a:solidFill>
                  <a:schemeClr val="bg1"/>
                </a:solidFill>
              </a:rPr>
              <a:t>Line spectra are also called atomic spectra because the lines represent wavelengths (Photons?) radiated from </a:t>
            </a:r>
            <a:r>
              <a:rPr lang="en-NZ" sz="2800" b="0" dirty="0" smtClean="0">
                <a:solidFill>
                  <a:srgbClr val="FF0000"/>
                </a:solidFill>
              </a:rPr>
              <a:t>atoms </a:t>
            </a:r>
            <a:r>
              <a:rPr lang="en-NZ" sz="2800" b="0" dirty="0">
                <a:solidFill>
                  <a:srgbClr val="FF0000"/>
                </a:solidFill>
              </a:rPr>
              <a:t>when electrons change from one energy level to another. </a:t>
            </a:r>
          </a:p>
        </p:txBody>
      </p:sp>
      <p:graphicFrame>
        <p:nvGraphicFramePr>
          <p:cNvPr id="8" name="Object 1029"/>
          <p:cNvGraphicFramePr>
            <a:graphicFrameLocks/>
          </p:cNvGraphicFramePr>
          <p:nvPr/>
        </p:nvGraphicFramePr>
        <p:xfrm>
          <a:off x="2285984" y="928670"/>
          <a:ext cx="42148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9" name="CorelDRAW!" r:id="rId3" imgW="5470200" imgH="1346040" progId="">
                  <p:embed/>
                </p:oleObj>
              </mc:Choice>
              <mc:Fallback>
                <p:oleObj name="CorelDRAW!" r:id="rId3" imgW="5470200" imgH="1346040" progId="">
                  <p:embed/>
                  <p:pic>
                    <p:nvPicPr>
                      <p:cNvPr id="0" name="Object 102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928670"/>
                        <a:ext cx="42148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00047" y="2143108"/>
            <a:ext cx="7429539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ja-JP" sz="2800" b="0" dirty="0">
                <a:solidFill>
                  <a:srgbClr val="000000"/>
                </a:solidFill>
                <a:ea typeface="ＭＳ Ｐゴシック" pitchFamily="34" charset="-128"/>
              </a:rPr>
              <a:t>The patterns lines </a:t>
            </a:r>
            <a:r>
              <a:rPr lang="en-US" altLang="ja-JP" sz="2800" b="0" dirty="0" smtClean="0">
                <a:solidFill>
                  <a:srgbClr val="000000"/>
                </a:solidFill>
                <a:ea typeface="ＭＳ Ｐゴシック" pitchFamily="34" charset="-128"/>
              </a:rPr>
              <a:t>are </a:t>
            </a:r>
            <a:r>
              <a:rPr lang="en-US" altLang="ja-JP" sz="2800" b="0" dirty="0">
                <a:solidFill>
                  <a:srgbClr val="000000"/>
                </a:solidFill>
                <a:ea typeface="ＭＳ Ｐゴシック" pitchFamily="34" charset="-128"/>
              </a:rPr>
              <a:t>unique to each element and can be used to identify which elements are in the gas.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3384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Summary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R. Mulenga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  PHYSICS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2007</a:t>
            </a:r>
            <a:endParaRPr lang="en-GB"/>
          </a:p>
        </p:txBody>
      </p:sp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8892480" cy="625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 descr="spect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" y="1125538"/>
            <a:ext cx="8232775" cy="4391025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Absorption &amp; Emission Spectra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8534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85720" y="285728"/>
            <a:ext cx="392909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N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spectrum of incandescent (very hot) solids is said to be </a:t>
            </a:r>
            <a:r>
              <a:rPr lang="en-NZ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continuous</a:t>
            </a:r>
            <a:r>
              <a:rPr lang="en-N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because all wavelengths are present</a:t>
            </a:r>
            <a:endParaRPr lang="en-N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72066" y="1643050"/>
            <a:ext cx="3857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continuous spectrum passing through a gas will have discrete line spectra </a:t>
            </a:r>
            <a:r>
              <a:rPr lang="en-NZ" sz="20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removed</a:t>
            </a:r>
            <a:r>
              <a:rPr lang="en-NZ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NZ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3636" y="4857760"/>
            <a:ext cx="27146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hot gas emits </a:t>
            </a:r>
            <a:r>
              <a:rPr lang="en-NZ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discrete</a:t>
            </a:r>
            <a:r>
              <a:rPr lang="en-N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line spectra </a:t>
            </a:r>
            <a:endParaRPr lang="en-N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ame 6"/>
          <p:cNvSpPr/>
          <p:nvPr/>
        </p:nvSpPr>
        <p:spPr bwMode="auto">
          <a:xfrm rot="3071863">
            <a:off x="4456757" y="4761876"/>
            <a:ext cx="428628" cy="642942"/>
          </a:xfrm>
          <a:prstGeom prst="frame">
            <a:avLst>
              <a:gd name="adj1" fmla="val 315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ame 8"/>
          <p:cNvSpPr/>
          <p:nvPr/>
        </p:nvSpPr>
        <p:spPr bwMode="auto">
          <a:xfrm>
            <a:off x="4640759" y="3136661"/>
            <a:ext cx="428628" cy="642942"/>
          </a:xfrm>
          <a:prstGeom prst="frame">
            <a:avLst>
              <a:gd name="adj1" fmla="val 3531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143380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i.e. the sun, light bulb</a:t>
            </a:r>
            <a:endParaRPr lang="en-NZ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85786" y="1785926"/>
            <a:ext cx="2146811" cy="707663"/>
            <a:chOff x="785786" y="1785926"/>
            <a:chExt cx="2146811" cy="707663"/>
          </a:xfrm>
        </p:grpSpPr>
        <p:sp>
          <p:nvSpPr>
            <p:cNvPr id="10" name="Frame 9"/>
            <p:cNvSpPr/>
            <p:nvPr/>
          </p:nvSpPr>
          <p:spPr bwMode="auto">
            <a:xfrm rot="19477352">
              <a:off x="2503969" y="1850647"/>
              <a:ext cx="428628" cy="642942"/>
            </a:xfrm>
            <a:prstGeom prst="frame">
              <a:avLst>
                <a:gd name="adj1" fmla="val 3531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786" y="1785926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NZ" b="0" dirty="0" smtClean="0">
                  <a:solidFill>
                    <a:schemeClr val="bg1"/>
                  </a:solidFill>
                </a:rPr>
                <a:t>Diffraction grating</a:t>
              </a:r>
              <a:endParaRPr lang="en-NZ" b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286116" y="4643446"/>
            <a:ext cx="1285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>
                <a:solidFill>
                  <a:schemeClr val="bg1"/>
                </a:solidFill>
              </a:rPr>
              <a:t>eg</a:t>
            </a:r>
            <a:r>
              <a:rPr lang="en-NZ" dirty="0" smtClean="0">
                <a:solidFill>
                  <a:schemeClr val="bg1"/>
                </a:solidFill>
              </a:rPr>
              <a:t>  Na, sodium metal flame test</a:t>
            </a:r>
            <a:endParaRPr lang="en-N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  <p:bldP spid="9" grpId="0" animBg="1"/>
      <p:bldP spid="8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R. Mulenga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  PHYSICS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2007</a:t>
            </a:r>
            <a:endParaRPr lang="en-GB"/>
          </a:p>
        </p:txBody>
      </p:sp>
      <p:pic>
        <p:nvPicPr>
          <p:cNvPr id="5" name="Picture 1027" descr="1322_06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63" y="260648"/>
            <a:ext cx="9087237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R. Mulenga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  PHYSICS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2007</a:t>
            </a:r>
            <a:endParaRPr lang="en-GB"/>
          </a:p>
        </p:txBody>
      </p:sp>
      <p:pic>
        <p:nvPicPr>
          <p:cNvPr id="144386" name="Picture 2" descr="figure_05-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165645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R. Mulenga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  PHYSICS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2007</a:t>
            </a:r>
            <a:endParaRPr lang="en-GB"/>
          </a:p>
        </p:txBody>
      </p:sp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903586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Picture 5" descr="img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60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8792" y="21429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Flame </a:t>
            </a:r>
            <a:r>
              <a:rPr lang="en-US" dirty="0">
                <a:solidFill>
                  <a:schemeClr val="tx1"/>
                </a:solidFill>
              </a:rPr>
              <a:t>Test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flame test is used to visually determine the identity of an unknown metal in a compound</a:t>
            </a:r>
          </a:p>
          <a:p>
            <a:pPr>
              <a:lnSpc>
                <a:spcPct val="90000"/>
              </a:lnSpc>
            </a:pPr>
            <a:r>
              <a:rPr lang="en-US" dirty="0"/>
              <a:t>Elements heated by a flame will glow their characteristic </a:t>
            </a:r>
            <a:r>
              <a:rPr lang="en-US" dirty="0" smtClean="0"/>
              <a:t>color</a:t>
            </a:r>
            <a:endParaRPr lang="en-US" dirty="0"/>
          </a:p>
        </p:txBody>
      </p:sp>
      <p:pic>
        <p:nvPicPr>
          <p:cNvPr id="46088" name="Picture 8" descr="barium animated pic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571479"/>
            <a:ext cx="2428892" cy="5690547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4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277</Words>
  <Application>Microsoft Macintosh PowerPoint</Application>
  <PresentationFormat>On-screen Show (4:3)</PresentationFormat>
  <Paragraphs>50</Paragraphs>
  <Slides>15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CorelDRAW!</vt:lpstr>
      <vt:lpstr>Atomic Spectra</vt:lpstr>
      <vt:lpstr>PowerPoint Presentation</vt:lpstr>
      <vt:lpstr>Absorption &amp; Emission Spectra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Flame Test</vt:lpstr>
      <vt:lpstr>Burning Elements (metals)</vt:lpstr>
      <vt:lpstr>PowerPoint Presentation</vt:lpstr>
      <vt:lpstr>PowerPoint Presentation</vt:lpstr>
      <vt:lpstr>Sun’s Spectrum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Ruth Mulenga</dc:creator>
  <cp:lastModifiedBy>Stephen Anderson</cp:lastModifiedBy>
  <cp:revision>56</cp:revision>
  <dcterms:created xsi:type="dcterms:W3CDTF">2007-01-08T20:52:43Z</dcterms:created>
  <dcterms:modified xsi:type="dcterms:W3CDTF">2015-02-27T06:22:34Z</dcterms:modified>
</cp:coreProperties>
</file>